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6.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7.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media/image96.jpg" ContentType="image/png"/>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media/image105.jpg" ContentType="image/jpg"/>
  <Override PartName="/ppt/media/image109.jpg" ContentType="image/jpg"/>
  <Override PartName="/ppt/media/image110.jpg" ContentType="image/jpg"/>
  <Override PartName="/ppt/media/image111.jpg" ContentType="image/jpg"/>
  <Override PartName="/ppt/media/image112.jpg" ContentType="image/jpg"/>
  <Override PartName="/ppt/media/image113.jpg" ContentType="image/jpg"/>
  <Override PartName="/ppt/media/image114.jpg" ContentType="image/jpg"/>
  <Override PartName="/ppt/media/image115.jpg" ContentType="image/jpg"/>
  <Override PartName="/ppt/notesSlides/notesSlide46.xml" ContentType="application/vnd.openxmlformats-officedocument.presentationml.notesSlide+xml"/>
  <Override PartName="/ppt/media/image117.jpg" ContentType="image/jpg"/>
  <Override PartName="/ppt/media/image119.jpg" ContentType="image/jpg"/>
  <Override PartName="/ppt/notesSlides/notesSlide47.xml" ContentType="application/vnd.openxmlformats-officedocument.presentationml.notesSlide+xml"/>
  <Override PartName="/ppt/media/image134.jpg" ContentType="image/jpg"/>
  <Override PartName="/ppt/media/image136.jpg" ContentType="image/jpg"/>
  <Override PartName="/ppt/media/image137.jpg" ContentType="image/jpg"/>
  <Override PartName="/ppt/media/image138.jpg" ContentType="image/jpg"/>
  <Override PartName="/ppt/media/image139.jpg" ContentType="image/jpg"/>
  <Override PartName="/ppt/media/image144.jpg" ContentType="image/jpg"/>
  <Override PartName="/ppt/media/image146.jpg" ContentType="image/jpg"/>
  <Override PartName="/ppt/media/image147.jpg" ContentType="image/jpg"/>
  <Override PartName="/ppt/media/image148.jpg" ContentType="image/jpg"/>
  <Override PartName="/ppt/media/image149.jpg" ContentType="image/jpg"/>
  <Override PartName="/ppt/media/image150.jpg" ContentType="image/jpg"/>
  <Override PartName="/ppt/media/image151.jpg" ContentType="image/jpg"/>
  <Override PartName="/ppt/notesSlides/notesSlide48.xml" ContentType="application/vnd.openxmlformats-officedocument.presentationml.notesSlide+xml"/>
  <Override PartName="/ppt/notesSlides/notesSlide49.xml" ContentType="application/vnd.openxmlformats-officedocument.presentationml.notesSlide+xml"/>
  <Override PartName="/ppt/media/image161.jpg" ContentType="image/jpg"/>
  <Override PartName="/ppt/media/image162.jpg" ContentType="image/jpg"/>
  <Override PartName="/ppt/media/image163.jpg" ContentType="image/jpg"/>
  <Override PartName="/ppt/media/image164.jpg" ContentType="image/jpg"/>
  <Override PartName="/ppt/media/image165.jpg" ContentType="image/jpg"/>
  <Override PartName="/ppt/notesSlides/notesSlide50.xml" ContentType="application/vnd.openxmlformats-officedocument.presentationml.notesSlide+xml"/>
  <Override PartName="/ppt/media/image171.jpg" ContentType="image/jpg"/>
  <Override PartName="/ppt/media/image172.jpg" ContentType="image/jpg"/>
  <Override PartName="/ppt/media/image175.jpg" ContentType="image/jpg"/>
  <Override PartName="/ppt/notesSlides/notesSlide51.xml" ContentType="application/vnd.openxmlformats-officedocument.presentationml.notesSlide+xml"/>
  <Override PartName="/ppt/notesSlides/notesSlide52.xml" ContentType="application/vnd.openxmlformats-officedocument.presentationml.notesSlide+xml"/>
  <Override PartName="/ppt/media/image184.jpg" ContentType="image/jpg"/>
  <Override PartName="/ppt/media/image205.jpg" ContentType="image/jpg"/>
  <Override PartName="/ppt/media/image215.jpg" ContentType="image/jpg"/>
  <Override PartName="/ppt/media/image233.jpg" ContentType="image/jpg"/>
  <Override PartName="/ppt/media/image234.jpg" ContentType="image/jpg"/>
  <Override PartName="/ppt/media/image235.jpg" ContentType="image/jpg"/>
  <Override PartName="/ppt/media/image236.jpg" ContentType="image/jpg"/>
  <Override PartName="/ppt/media/image237.jpg" ContentType="image/jpg"/>
  <Override PartName="/ppt/media/image238.jpg" ContentType="image/jpg"/>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4" r:id="rId1"/>
    <p:sldMasterId id="2147484479" r:id="rId2"/>
    <p:sldMasterId id="2147484492" r:id="rId3"/>
    <p:sldMasterId id="2147484504" r:id="rId4"/>
    <p:sldMasterId id="2147484510" r:id="rId5"/>
    <p:sldMasterId id="2147484516" r:id="rId6"/>
    <p:sldMasterId id="2147484528" r:id="rId7"/>
    <p:sldMasterId id="2147484540" r:id="rId8"/>
  </p:sldMasterIdLst>
  <p:notesMasterIdLst>
    <p:notesMasterId r:id="rId119"/>
  </p:notesMasterIdLst>
  <p:sldIdLst>
    <p:sldId id="256" r:id="rId9"/>
    <p:sldId id="583" r:id="rId10"/>
    <p:sldId id="549" r:id="rId11"/>
    <p:sldId id="482" r:id="rId12"/>
    <p:sldId id="566" r:id="rId13"/>
    <p:sldId id="568" r:id="rId14"/>
    <p:sldId id="585" r:id="rId15"/>
    <p:sldId id="586" r:id="rId16"/>
    <p:sldId id="587" r:id="rId17"/>
    <p:sldId id="534" r:id="rId18"/>
    <p:sldId id="588" r:id="rId19"/>
    <p:sldId id="573" r:id="rId20"/>
    <p:sldId id="589" r:id="rId21"/>
    <p:sldId id="590" r:id="rId22"/>
    <p:sldId id="591" r:id="rId23"/>
    <p:sldId id="592" r:id="rId24"/>
    <p:sldId id="593" r:id="rId25"/>
    <p:sldId id="594" r:id="rId26"/>
    <p:sldId id="687" r:id="rId27"/>
    <p:sldId id="921" r:id="rId28"/>
    <p:sldId id="895" r:id="rId29"/>
    <p:sldId id="893" r:id="rId30"/>
    <p:sldId id="892" r:id="rId31"/>
    <p:sldId id="897" r:id="rId32"/>
    <p:sldId id="911" r:id="rId33"/>
    <p:sldId id="898" r:id="rId34"/>
    <p:sldId id="896" r:id="rId35"/>
    <p:sldId id="900" r:id="rId36"/>
    <p:sldId id="901" r:id="rId37"/>
    <p:sldId id="902" r:id="rId38"/>
    <p:sldId id="912" r:id="rId39"/>
    <p:sldId id="920" r:id="rId40"/>
    <p:sldId id="913" r:id="rId41"/>
    <p:sldId id="910" r:id="rId42"/>
    <p:sldId id="922" r:id="rId43"/>
    <p:sldId id="904" r:id="rId44"/>
    <p:sldId id="905" r:id="rId45"/>
    <p:sldId id="923" r:id="rId46"/>
    <p:sldId id="909" r:id="rId47"/>
    <p:sldId id="916" r:id="rId48"/>
    <p:sldId id="915" r:id="rId49"/>
    <p:sldId id="917" r:id="rId50"/>
    <p:sldId id="918" r:id="rId51"/>
    <p:sldId id="919" r:id="rId52"/>
    <p:sldId id="924" r:id="rId53"/>
    <p:sldId id="257" r:id="rId54"/>
    <p:sldId id="258" r:id="rId55"/>
    <p:sldId id="259" r:id="rId56"/>
    <p:sldId id="278" r:id="rId57"/>
    <p:sldId id="261" r:id="rId58"/>
    <p:sldId id="279" r:id="rId59"/>
    <p:sldId id="263" r:id="rId60"/>
    <p:sldId id="264" r:id="rId61"/>
    <p:sldId id="285" r:id="rId62"/>
    <p:sldId id="280" r:id="rId63"/>
    <p:sldId id="281" r:id="rId64"/>
    <p:sldId id="282" r:id="rId65"/>
    <p:sldId id="283" r:id="rId66"/>
    <p:sldId id="277" r:id="rId67"/>
    <p:sldId id="346" r:id="rId68"/>
    <p:sldId id="364" r:id="rId69"/>
    <p:sldId id="398" r:id="rId70"/>
    <p:sldId id="379" r:id="rId71"/>
    <p:sldId id="380" r:id="rId72"/>
    <p:sldId id="399" r:id="rId73"/>
    <p:sldId id="381" r:id="rId74"/>
    <p:sldId id="406" r:id="rId75"/>
    <p:sldId id="382" r:id="rId76"/>
    <p:sldId id="400" r:id="rId77"/>
    <p:sldId id="384" r:id="rId78"/>
    <p:sldId id="385" r:id="rId79"/>
    <p:sldId id="401" r:id="rId80"/>
    <p:sldId id="388" r:id="rId81"/>
    <p:sldId id="389" r:id="rId82"/>
    <p:sldId id="402" r:id="rId83"/>
    <p:sldId id="390" r:id="rId84"/>
    <p:sldId id="392" r:id="rId85"/>
    <p:sldId id="391" r:id="rId86"/>
    <p:sldId id="403" r:id="rId87"/>
    <p:sldId id="266" r:id="rId88"/>
    <p:sldId id="925" r:id="rId89"/>
    <p:sldId id="327" r:id="rId90"/>
    <p:sldId id="926" r:id="rId91"/>
    <p:sldId id="927" r:id="rId92"/>
    <p:sldId id="928" r:id="rId93"/>
    <p:sldId id="929" r:id="rId94"/>
    <p:sldId id="930" r:id="rId95"/>
    <p:sldId id="284" r:id="rId96"/>
    <p:sldId id="394" r:id="rId97"/>
    <p:sldId id="396" r:id="rId98"/>
    <p:sldId id="931" r:id="rId99"/>
    <p:sldId id="410" r:id="rId100"/>
    <p:sldId id="411" r:id="rId101"/>
    <p:sldId id="932" r:id="rId102"/>
    <p:sldId id="846" r:id="rId103"/>
    <p:sldId id="794" r:id="rId104"/>
    <p:sldId id="795" r:id="rId105"/>
    <p:sldId id="844" r:id="rId106"/>
    <p:sldId id="821" r:id="rId107"/>
    <p:sldId id="827" r:id="rId108"/>
    <p:sldId id="828" r:id="rId109"/>
    <p:sldId id="855" r:id="rId110"/>
    <p:sldId id="856" r:id="rId111"/>
    <p:sldId id="899" r:id="rId112"/>
    <p:sldId id="933" r:id="rId113"/>
    <p:sldId id="934" r:id="rId114"/>
    <p:sldId id="935" r:id="rId115"/>
    <p:sldId id="867" r:id="rId116"/>
    <p:sldId id="903" r:id="rId117"/>
    <p:sldId id="868" r:id="rId118"/>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521415D9-36F7-43E2-AB2F-B90AF26B5E84}">
      <p14:sectionLst xmlns:p14="http://schemas.microsoft.com/office/powerpoint/2010/main">
        <p14:section name="默认节" id="{C269A645-81A2-4B8B-BF98-89F844095B0E}">
          <p14:sldIdLst>
            <p14:sldId id="256"/>
            <p14:sldId id="583"/>
            <p14:sldId id="549"/>
            <p14:sldId id="482"/>
            <p14:sldId id="566"/>
            <p14:sldId id="568"/>
            <p14:sldId id="585"/>
            <p14:sldId id="586"/>
            <p14:sldId id="587"/>
            <p14:sldId id="534"/>
            <p14:sldId id="588"/>
            <p14:sldId id="573"/>
            <p14:sldId id="589"/>
            <p14:sldId id="590"/>
            <p14:sldId id="591"/>
            <p14:sldId id="592"/>
            <p14:sldId id="593"/>
            <p14:sldId id="594"/>
          </p14:sldIdLst>
        </p14:section>
        <p14:section name="Intro" id="{8C1560AF-5CE3-4A09-AD91-BFFA5101DDD2}">
          <p14:sldIdLst>
            <p14:sldId id="687"/>
            <p14:sldId id="921"/>
            <p14:sldId id="895"/>
            <p14:sldId id="893"/>
            <p14:sldId id="892"/>
            <p14:sldId id="897"/>
            <p14:sldId id="911"/>
            <p14:sldId id="898"/>
            <p14:sldId id="896"/>
            <p14:sldId id="900"/>
            <p14:sldId id="901"/>
            <p14:sldId id="902"/>
            <p14:sldId id="912"/>
            <p14:sldId id="920"/>
            <p14:sldId id="913"/>
            <p14:sldId id="910"/>
            <p14:sldId id="922"/>
            <p14:sldId id="904"/>
            <p14:sldId id="905"/>
            <p14:sldId id="923"/>
            <p14:sldId id="909"/>
            <p14:sldId id="916"/>
            <p14:sldId id="915"/>
            <p14:sldId id="917"/>
            <p14:sldId id="918"/>
            <p14:sldId id="919"/>
            <p14:sldId id="924"/>
            <p14:sldId id="257"/>
            <p14:sldId id="258"/>
            <p14:sldId id="259"/>
            <p14:sldId id="278"/>
            <p14:sldId id="261"/>
            <p14:sldId id="279"/>
            <p14:sldId id="263"/>
            <p14:sldId id="264"/>
            <p14:sldId id="285"/>
            <p14:sldId id="280"/>
            <p14:sldId id="281"/>
            <p14:sldId id="282"/>
            <p14:sldId id="283"/>
            <p14:sldId id="277"/>
            <p14:sldId id="346"/>
            <p14:sldId id="364"/>
            <p14:sldId id="398"/>
            <p14:sldId id="379"/>
            <p14:sldId id="380"/>
            <p14:sldId id="399"/>
            <p14:sldId id="381"/>
            <p14:sldId id="406"/>
            <p14:sldId id="382"/>
            <p14:sldId id="400"/>
            <p14:sldId id="384"/>
            <p14:sldId id="385"/>
            <p14:sldId id="401"/>
            <p14:sldId id="388"/>
            <p14:sldId id="389"/>
            <p14:sldId id="402"/>
            <p14:sldId id="390"/>
            <p14:sldId id="392"/>
            <p14:sldId id="391"/>
            <p14:sldId id="403"/>
            <p14:sldId id="266"/>
            <p14:sldId id="925"/>
            <p14:sldId id="327"/>
            <p14:sldId id="926"/>
            <p14:sldId id="927"/>
            <p14:sldId id="928"/>
            <p14:sldId id="929"/>
            <p14:sldId id="930"/>
            <p14:sldId id="284"/>
            <p14:sldId id="394"/>
            <p14:sldId id="396"/>
            <p14:sldId id="931"/>
            <p14:sldId id="410"/>
            <p14:sldId id="411"/>
          </p14:sldIdLst>
        </p14:section>
        <p14:section name="Intro" id="{D3334CEA-549E-49F6-B31D-D005720F3145}">
          <p14:sldIdLst>
            <p14:sldId id="932"/>
            <p14:sldId id="846"/>
            <p14:sldId id="794"/>
            <p14:sldId id="795"/>
            <p14:sldId id="844"/>
            <p14:sldId id="821"/>
            <p14:sldId id="827"/>
            <p14:sldId id="828"/>
            <p14:sldId id="855"/>
            <p14:sldId id="856"/>
            <p14:sldId id="899"/>
            <p14:sldId id="933"/>
            <p14:sldId id="934"/>
            <p14:sldId id="935"/>
            <p14:sldId id="867"/>
            <p14:sldId id="903"/>
            <p14:sldId id="868"/>
          </p14:sldIdLst>
        </p14:section>
      </p14:sectionLst>
    </p:ext>
    <p:ext uri="{EFAFB233-063F-42B5-8137-9DF3F51BA10A}">
      <p15:sldGuideLst xmlns:p15="http://schemas.microsoft.com/office/powerpoint/2012/main">
        <p15:guide id="1" orient="horz" pos="2160" userDrawn="1">
          <p15:clr>
            <a:srgbClr val="A4A3A4"/>
          </p15:clr>
        </p15:guide>
        <p15:guide id="2" pos="756" userDrawn="1">
          <p15:clr>
            <a:srgbClr val="A4A3A4"/>
          </p15:clr>
        </p15:guide>
        <p15:guide id="3" pos="704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31D6"/>
    <a:srgbClr val="0066CC"/>
    <a:srgbClr val="000000"/>
    <a:srgbClr val="FFFFFF"/>
    <a:srgbClr val="ECF7FF"/>
    <a:srgbClr val="DBEEF4"/>
    <a:srgbClr val="FFF2CC"/>
    <a:srgbClr val="FF3300"/>
    <a:srgbClr val="F2F2F2"/>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15" autoAdjust="0"/>
    <p:restoredTop sz="80565" autoAdjust="0"/>
  </p:normalViewPr>
  <p:slideViewPr>
    <p:cSldViewPr>
      <p:cViewPr varScale="1">
        <p:scale>
          <a:sx n="70" d="100"/>
          <a:sy n="70" d="100"/>
        </p:scale>
        <p:origin x="1207" y="48"/>
      </p:cViewPr>
      <p:guideLst>
        <p:guide orient="horz" pos="2160"/>
        <p:guide pos="756"/>
        <p:guide pos="7045"/>
      </p:guideLst>
    </p:cSldViewPr>
  </p:slideViewPr>
  <p:notesTextViewPr>
    <p:cViewPr>
      <p:scale>
        <a:sx n="150" d="100"/>
        <a:sy n="150" d="100"/>
      </p:scale>
      <p:origin x="0" y="0"/>
    </p:cViewPr>
  </p:notesTextViewPr>
  <p:sorterViewPr>
    <p:cViewPr>
      <p:scale>
        <a:sx n="66" d="100"/>
        <a:sy n="66" d="100"/>
      </p:scale>
      <p:origin x="0" y="0"/>
    </p:cViewPr>
  </p:sorterViewPr>
  <p:notesViewPr>
    <p:cSldViewPr>
      <p:cViewPr varScale="1">
        <p:scale>
          <a:sx n="92" d="100"/>
          <a:sy n="92" d="100"/>
        </p:scale>
        <p:origin x="4042" y="5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tableStyles" Target="tableStyles.xml"/><Relationship Id="rId5" Type="http://schemas.openxmlformats.org/officeDocument/2006/relationships/slideMaster" Target="slideMasters/slideMaster5.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119" Type="http://schemas.openxmlformats.org/officeDocument/2006/relationships/notesMaster" Target="notesMasters/notesMaster1.xml"/><Relationship Id="rId44" Type="http://schemas.openxmlformats.org/officeDocument/2006/relationships/slide" Target="slides/slide36.xml"/><Relationship Id="rId60" Type="http://schemas.openxmlformats.org/officeDocument/2006/relationships/slide" Target="slides/slide52.xml"/><Relationship Id="rId65" Type="http://schemas.openxmlformats.org/officeDocument/2006/relationships/slide" Target="slides/slide57.xml"/><Relationship Id="rId81" Type="http://schemas.openxmlformats.org/officeDocument/2006/relationships/slide" Target="slides/slide73.xml"/><Relationship Id="rId86" Type="http://schemas.openxmlformats.org/officeDocument/2006/relationships/slide" Target="slides/slide78.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viewProps" Target="viewProps.xml"/><Relationship Id="rId3" Type="http://schemas.openxmlformats.org/officeDocument/2006/relationships/slideMaster" Target="slideMasters/slideMaster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a:latin typeface="Arial" panose="020B0604020202020204" pitchFamily="34" charset="0"/>
                <a:ea typeface="宋体" panose="02010600030101010101"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defRPr sz="1200">
                <a:latin typeface="Arial" panose="020B0604020202020204" pitchFamily="34" charset="0"/>
                <a:ea typeface="宋体" panose="02010600030101010101" pitchFamily="2" charset="-122"/>
              </a:defRPr>
            </a:lvl1pPr>
          </a:lstStyle>
          <a:p>
            <a:pPr>
              <a:defRPr/>
            </a:pPr>
            <a:fld id="{7C6C1E1B-D76E-4838-BD17-7AC8C702E9C9}" type="datetimeFigureOut">
              <a:rPr lang="zh-CN" altLang="en-US"/>
              <a:pPr>
                <a:defRPr/>
              </a:pPr>
              <a:t>2024/6/12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defRPr sz="1200">
                <a:latin typeface="Arial" panose="020B0604020202020204" pitchFamily="34" charset="0"/>
                <a:ea typeface="宋体" panose="02010600030101010101"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2710BEEC-5148-43B0-8415-D0DAD1D19C54}" type="slidenum">
              <a:rPr lang="zh-CN" altLang="en-US"/>
              <a:pPr/>
              <a:t>‹#›</a:t>
            </a:fld>
            <a:endParaRPr lang="zh-CN" altLang="en-US"/>
          </a:p>
        </p:txBody>
      </p:sp>
    </p:spTree>
    <p:extLst>
      <p:ext uri="{BB962C8B-B14F-4D97-AF65-F5344CB8AC3E}">
        <p14:creationId xmlns:p14="http://schemas.microsoft.com/office/powerpoint/2010/main" val="22571190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a:buNone/>
            </a:pPr>
            <a:endParaRPr lang="en-US" altLang="zh-CN" dirty="0"/>
          </a:p>
          <a:p>
            <a:pPr marL="228600" indent="-228600">
              <a:buAutoNum type="arabicPeriod"/>
            </a:pPr>
            <a:endParaRPr lang="zh-CN" altLang="en-US" dirty="0"/>
          </a:p>
        </p:txBody>
      </p:sp>
      <p:sp>
        <p:nvSpPr>
          <p:cNvPr id="532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1A7FC17-EA21-4D7C-A909-3B6722A984FD}" type="slidenum">
              <a:rPr lang="zh-CN" altLang="en-US"/>
              <a:pPr/>
              <a:t>1</a:t>
            </a:fld>
            <a:endParaRPr lang="zh-CN" altLang="en-US"/>
          </a:p>
        </p:txBody>
      </p:sp>
    </p:spTree>
    <p:extLst>
      <p:ext uri="{BB962C8B-B14F-4D97-AF65-F5344CB8AC3E}">
        <p14:creationId xmlns:p14="http://schemas.microsoft.com/office/powerpoint/2010/main" val="2009318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a:extLst>
              <a:ext uri="{FF2B5EF4-FFF2-40B4-BE49-F238E27FC236}">
                <a16:creationId xmlns:a16="http://schemas.microsoft.com/office/drawing/2014/main" id="{4876B367-B6F1-4DBA-BB01-4D7E1E5CC417}"/>
              </a:ext>
            </a:extLst>
          </p:cNvPr>
          <p:cNvSpPr>
            <a:spLocks noGrp="1" noRot="1" noChangeAspect="1" noChangeArrowheads="1" noTextEdit="1"/>
          </p:cNvSpPr>
          <p:nvPr>
            <p:ph type="sldImg"/>
          </p:nvPr>
        </p:nvSpPr>
        <p:spPr>
          <a:xfrm>
            <a:off x="685800" y="1143000"/>
            <a:ext cx="5486400" cy="3086100"/>
          </a:xfrm>
          <a:ln/>
        </p:spPr>
      </p:sp>
      <p:sp>
        <p:nvSpPr>
          <p:cNvPr id="41987" name="备注占位符 2">
            <a:extLst>
              <a:ext uri="{FF2B5EF4-FFF2-40B4-BE49-F238E27FC236}">
                <a16:creationId xmlns:a16="http://schemas.microsoft.com/office/drawing/2014/main" id="{767F6DB3-5C89-4601-BFB8-9F712EDD70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
        <p:nvSpPr>
          <p:cNvPr id="41988" name="灯片编号占位符 3">
            <a:extLst>
              <a:ext uri="{FF2B5EF4-FFF2-40B4-BE49-F238E27FC236}">
                <a16:creationId xmlns:a16="http://schemas.microsoft.com/office/drawing/2014/main" id="{AE5A1D7F-783F-4312-B9C6-845B7E043B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6031A77-00E8-4041-B279-BEE2C9B526C9}"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72655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a:extLst>
              <a:ext uri="{FF2B5EF4-FFF2-40B4-BE49-F238E27FC236}">
                <a16:creationId xmlns:a16="http://schemas.microsoft.com/office/drawing/2014/main" id="{4876B367-B6F1-4DBA-BB01-4D7E1E5CC417}"/>
              </a:ext>
            </a:extLst>
          </p:cNvPr>
          <p:cNvSpPr>
            <a:spLocks noGrp="1" noRot="1" noChangeAspect="1" noChangeArrowheads="1" noTextEdit="1"/>
          </p:cNvSpPr>
          <p:nvPr>
            <p:ph type="sldImg"/>
          </p:nvPr>
        </p:nvSpPr>
        <p:spPr>
          <a:xfrm>
            <a:off x="685800" y="1143000"/>
            <a:ext cx="5486400" cy="3086100"/>
          </a:xfrm>
          <a:ln/>
        </p:spPr>
      </p:sp>
      <p:sp>
        <p:nvSpPr>
          <p:cNvPr id="41987" name="备注占位符 2">
            <a:extLst>
              <a:ext uri="{FF2B5EF4-FFF2-40B4-BE49-F238E27FC236}">
                <a16:creationId xmlns:a16="http://schemas.microsoft.com/office/drawing/2014/main" id="{767F6DB3-5C89-4601-BFB8-9F712EDD70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
        <p:nvSpPr>
          <p:cNvPr id="41988" name="灯片编号占位符 3">
            <a:extLst>
              <a:ext uri="{FF2B5EF4-FFF2-40B4-BE49-F238E27FC236}">
                <a16:creationId xmlns:a16="http://schemas.microsoft.com/office/drawing/2014/main" id="{AE5A1D7F-783F-4312-B9C6-845B7E043B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6031A77-00E8-4041-B279-BEE2C9B526C9}"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a:extLst>
              <a:ext uri="{FF2B5EF4-FFF2-40B4-BE49-F238E27FC236}">
                <a16:creationId xmlns:a16="http://schemas.microsoft.com/office/drawing/2014/main" id="{4876B367-B6F1-4DBA-BB01-4D7E1E5CC417}"/>
              </a:ext>
            </a:extLst>
          </p:cNvPr>
          <p:cNvSpPr>
            <a:spLocks noGrp="1" noRot="1" noChangeAspect="1" noChangeArrowheads="1" noTextEdit="1"/>
          </p:cNvSpPr>
          <p:nvPr>
            <p:ph type="sldImg"/>
          </p:nvPr>
        </p:nvSpPr>
        <p:spPr>
          <a:xfrm>
            <a:off x="685800" y="1143000"/>
            <a:ext cx="5486400" cy="3086100"/>
          </a:xfrm>
          <a:ln/>
        </p:spPr>
      </p:sp>
      <p:sp>
        <p:nvSpPr>
          <p:cNvPr id="41987" name="备注占位符 2">
            <a:extLst>
              <a:ext uri="{FF2B5EF4-FFF2-40B4-BE49-F238E27FC236}">
                <a16:creationId xmlns:a16="http://schemas.microsoft.com/office/drawing/2014/main" id="{767F6DB3-5C89-4601-BFB8-9F712EDD70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
        <p:nvSpPr>
          <p:cNvPr id="41988" name="灯片编号占位符 3">
            <a:extLst>
              <a:ext uri="{FF2B5EF4-FFF2-40B4-BE49-F238E27FC236}">
                <a16:creationId xmlns:a16="http://schemas.microsoft.com/office/drawing/2014/main" id="{AE5A1D7F-783F-4312-B9C6-845B7E043B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6031A77-00E8-4041-B279-BEE2C9B526C9}"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274159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a:extLst>
              <a:ext uri="{FF2B5EF4-FFF2-40B4-BE49-F238E27FC236}">
                <a16:creationId xmlns:a16="http://schemas.microsoft.com/office/drawing/2014/main" id="{4876B367-B6F1-4DBA-BB01-4D7E1E5CC417}"/>
              </a:ext>
            </a:extLst>
          </p:cNvPr>
          <p:cNvSpPr>
            <a:spLocks noGrp="1" noRot="1" noChangeAspect="1" noChangeArrowheads="1" noTextEdit="1"/>
          </p:cNvSpPr>
          <p:nvPr>
            <p:ph type="sldImg"/>
          </p:nvPr>
        </p:nvSpPr>
        <p:spPr>
          <a:xfrm>
            <a:off x="685800" y="1143000"/>
            <a:ext cx="5486400" cy="3086100"/>
          </a:xfrm>
          <a:ln/>
        </p:spPr>
      </p:sp>
      <p:sp>
        <p:nvSpPr>
          <p:cNvPr id="41987" name="备注占位符 2">
            <a:extLst>
              <a:ext uri="{FF2B5EF4-FFF2-40B4-BE49-F238E27FC236}">
                <a16:creationId xmlns:a16="http://schemas.microsoft.com/office/drawing/2014/main" id="{767F6DB3-5C89-4601-BFB8-9F712EDD70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
        <p:nvSpPr>
          <p:cNvPr id="41988" name="灯片编号占位符 3">
            <a:extLst>
              <a:ext uri="{FF2B5EF4-FFF2-40B4-BE49-F238E27FC236}">
                <a16:creationId xmlns:a16="http://schemas.microsoft.com/office/drawing/2014/main" id="{AE5A1D7F-783F-4312-B9C6-845B7E043B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6031A77-00E8-4041-B279-BEE2C9B526C9}"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5460796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a:extLst>
              <a:ext uri="{FF2B5EF4-FFF2-40B4-BE49-F238E27FC236}">
                <a16:creationId xmlns:a16="http://schemas.microsoft.com/office/drawing/2014/main" id="{4876B367-B6F1-4DBA-BB01-4D7E1E5CC417}"/>
              </a:ext>
            </a:extLst>
          </p:cNvPr>
          <p:cNvSpPr>
            <a:spLocks noGrp="1" noRot="1" noChangeAspect="1" noChangeArrowheads="1" noTextEdit="1"/>
          </p:cNvSpPr>
          <p:nvPr>
            <p:ph type="sldImg"/>
          </p:nvPr>
        </p:nvSpPr>
        <p:spPr>
          <a:xfrm>
            <a:off x="685800" y="1143000"/>
            <a:ext cx="5486400" cy="3086100"/>
          </a:xfrm>
          <a:ln/>
        </p:spPr>
      </p:sp>
      <p:sp>
        <p:nvSpPr>
          <p:cNvPr id="41987" name="备注占位符 2">
            <a:extLst>
              <a:ext uri="{FF2B5EF4-FFF2-40B4-BE49-F238E27FC236}">
                <a16:creationId xmlns:a16="http://schemas.microsoft.com/office/drawing/2014/main" id="{767F6DB3-5C89-4601-BFB8-9F712EDD70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
        <p:nvSpPr>
          <p:cNvPr id="41988" name="灯片编号占位符 3">
            <a:extLst>
              <a:ext uri="{FF2B5EF4-FFF2-40B4-BE49-F238E27FC236}">
                <a16:creationId xmlns:a16="http://schemas.microsoft.com/office/drawing/2014/main" id="{AE5A1D7F-783F-4312-B9C6-845B7E043B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6031A77-00E8-4041-B279-BEE2C9B526C9}"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423212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a:extLst>
              <a:ext uri="{FF2B5EF4-FFF2-40B4-BE49-F238E27FC236}">
                <a16:creationId xmlns:a16="http://schemas.microsoft.com/office/drawing/2014/main" id="{4876B367-B6F1-4DBA-BB01-4D7E1E5CC417}"/>
              </a:ext>
            </a:extLst>
          </p:cNvPr>
          <p:cNvSpPr>
            <a:spLocks noGrp="1" noRot="1" noChangeAspect="1" noChangeArrowheads="1" noTextEdit="1"/>
          </p:cNvSpPr>
          <p:nvPr>
            <p:ph type="sldImg"/>
          </p:nvPr>
        </p:nvSpPr>
        <p:spPr>
          <a:xfrm>
            <a:off x="685800" y="1143000"/>
            <a:ext cx="5486400" cy="3086100"/>
          </a:xfrm>
          <a:ln/>
        </p:spPr>
      </p:sp>
      <p:sp>
        <p:nvSpPr>
          <p:cNvPr id="41987" name="备注占位符 2">
            <a:extLst>
              <a:ext uri="{FF2B5EF4-FFF2-40B4-BE49-F238E27FC236}">
                <a16:creationId xmlns:a16="http://schemas.microsoft.com/office/drawing/2014/main" id="{767F6DB3-5C89-4601-BFB8-9F712EDD70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
        <p:nvSpPr>
          <p:cNvPr id="41988" name="灯片编号占位符 3">
            <a:extLst>
              <a:ext uri="{FF2B5EF4-FFF2-40B4-BE49-F238E27FC236}">
                <a16:creationId xmlns:a16="http://schemas.microsoft.com/office/drawing/2014/main" id="{AE5A1D7F-783F-4312-B9C6-845B7E043B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6031A77-00E8-4041-B279-BEE2C9B526C9}"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32056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a:extLst>
              <a:ext uri="{FF2B5EF4-FFF2-40B4-BE49-F238E27FC236}">
                <a16:creationId xmlns:a16="http://schemas.microsoft.com/office/drawing/2014/main" id="{4876B367-B6F1-4DBA-BB01-4D7E1E5CC417}"/>
              </a:ext>
            </a:extLst>
          </p:cNvPr>
          <p:cNvSpPr>
            <a:spLocks noGrp="1" noRot="1" noChangeAspect="1" noChangeArrowheads="1" noTextEdit="1"/>
          </p:cNvSpPr>
          <p:nvPr>
            <p:ph type="sldImg"/>
          </p:nvPr>
        </p:nvSpPr>
        <p:spPr>
          <a:xfrm>
            <a:off x="685800" y="1143000"/>
            <a:ext cx="5486400" cy="3086100"/>
          </a:xfrm>
          <a:ln/>
        </p:spPr>
      </p:sp>
      <p:sp>
        <p:nvSpPr>
          <p:cNvPr id="41987" name="备注占位符 2">
            <a:extLst>
              <a:ext uri="{FF2B5EF4-FFF2-40B4-BE49-F238E27FC236}">
                <a16:creationId xmlns:a16="http://schemas.microsoft.com/office/drawing/2014/main" id="{767F6DB3-5C89-4601-BFB8-9F712EDD70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
        <p:nvSpPr>
          <p:cNvPr id="41988" name="灯片编号占位符 3">
            <a:extLst>
              <a:ext uri="{FF2B5EF4-FFF2-40B4-BE49-F238E27FC236}">
                <a16:creationId xmlns:a16="http://schemas.microsoft.com/office/drawing/2014/main" id="{AE5A1D7F-783F-4312-B9C6-845B7E043B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6031A77-00E8-4041-B279-BEE2C9B526C9}"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086621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a:extLst>
              <a:ext uri="{FF2B5EF4-FFF2-40B4-BE49-F238E27FC236}">
                <a16:creationId xmlns:a16="http://schemas.microsoft.com/office/drawing/2014/main" id="{4876B367-B6F1-4DBA-BB01-4D7E1E5CC417}"/>
              </a:ext>
            </a:extLst>
          </p:cNvPr>
          <p:cNvSpPr>
            <a:spLocks noGrp="1" noRot="1" noChangeAspect="1" noChangeArrowheads="1" noTextEdit="1"/>
          </p:cNvSpPr>
          <p:nvPr>
            <p:ph type="sldImg"/>
          </p:nvPr>
        </p:nvSpPr>
        <p:spPr>
          <a:xfrm>
            <a:off x="685800" y="1143000"/>
            <a:ext cx="5486400" cy="3086100"/>
          </a:xfrm>
          <a:ln/>
        </p:spPr>
      </p:sp>
      <p:sp>
        <p:nvSpPr>
          <p:cNvPr id="41987" name="备注占位符 2">
            <a:extLst>
              <a:ext uri="{FF2B5EF4-FFF2-40B4-BE49-F238E27FC236}">
                <a16:creationId xmlns:a16="http://schemas.microsoft.com/office/drawing/2014/main" id="{767F6DB3-5C89-4601-BFB8-9F712EDD70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
        <p:nvSpPr>
          <p:cNvPr id="41988" name="灯片编号占位符 3">
            <a:extLst>
              <a:ext uri="{FF2B5EF4-FFF2-40B4-BE49-F238E27FC236}">
                <a16:creationId xmlns:a16="http://schemas.microsoft.com/office/drawing/2014/main" id="{AE5A1D7F-783F-4312-B9C6-845B7E043B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6031A77-00E8-4041-B279-BEE2C9B526C9}"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169166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a:extLst>
              <a:ext uri="{FF2B5EF4-FFF2-40B4-BE49-F238E27FC236}">
                <a16:creationId xmlns:a16="http://schemas.microsoft.com/office/drawing/2014/main" id="{4876B367-B6F1-4DBA-BB01-4D7E1E5CC417}"/>
              </a:ext>
            </a:extLst>
          </p:cNvPr>
          <p:cNvSpPr>
            <a:spLocks noGrp="1" noRot="1" noChangeAspect="1" noChangeArrowheads="1" noTextEdit="1"/>
          </p:cNvSpPr>
          <p:nvPr>
            <p:ph type="sldImg"/>
          </p:nvPr>
        </p:nvSpPr>
        <p:spPr>
          <a:xfrm>
            <a:off x="685800" y="1143000"/>
            <a:ext cx="5486400" cy="3086100"/>
          </a:xfrm>
          <a:ln/>
        </p:spPr>
      </p:sp>
      <p:sp>
        <p:nvSpPr>
          <p:cNvPr id="41987" name="备注占位符 2">
            <a:extLst>
              <a:ext uri="{FF2B5EF4-FFF2-40B4-BE49-F238E27FC236}">
                <a16:creationId xmlns:a16="http://schemas.microsoft.com/office/drawing/2014/main" id="{767F6DB3-5C89-4601-BFB8-9F712EDD70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
        <p:nvSpPr>
          <p:cNvPr id="41988" name="灯片编号占位符 3">
            <a:extLst>
              <a:ext uri="{FF2B5EF4-FFF2-40B4-BE49-F238E27FC236}">
                <a16:creationId xmlns:a16="http://schemas.microsoft.com/office/drawing/2014/main" id="{AE5A1D7F-783F-4312-B9C6-845B7E043B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6031A77-00E8-4041-B279-BEE2C9B526C9}"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16904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altLang="zh-CN"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92B2312-8BEE-6545-8941-DE0C8C0888C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15046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a:extLst>
              <a:ext uri="{FF2B5EF4-FFF2-40B4-BE49-F238E27FC236}">
                <a16:creationId xmlns:a16="http://schemas.microsoft.com/office/drawing/2014/main" id="{4876B367-B6F1-4DBA-BB01-4D7E1E5CC417}"/>
              </a:ext>
            </a:extLst>
          </p:cNvPr>
          <p:cNvSpPr>
            <a:spLocks noGrp="1" noRot="1" noChangeAspect="1" noChangeArrowheads="1" noTextEdit="1"/>
          </p:cNvSpPr>
          <p:nvPr>
            <p:ph type="sldImg"/>
          </p:nvPr>
        </p:nvSpPr>
        <p:spPr>
          <a:xfrm>
            <a:off x="685800" y="1143000"/>
            <a:ext cx="5486400" cy="3086100"/>
          </a:xfrm>
          <a:ln/>
        </p:spPr>
      </p:sp>
      <p:sp>
        <p:nvSpPr>
          <p:cNvPr id="41987" name="备注占位符 2">
            <a:extLst>
              <a:ext uri="{FF2B5EF4-FFF2-40B4-BE49-F238E27FC236}">
                <a16:creationId xmlns:a16="http://schemas.microsoft.com/office/drawing/2014/main" id="{767F6DB3-5C89-4601-BFB8-9F712EDD70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
        <p:nvSpPr>
          <p:cNvPr id="41988" name="灯片编号占位符 3">
            <a:extLst>
              <a:ext uri="{FF2B5EF4-FFF2-40B4-BE49-F238E27FC236}">
                <a16:creationId xmlns:a16="http://schemas.microsoft.com/office/drawing/2014/main" id="{AE5A1D7F-783F-4312-B9C6-845B7E043B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6031A77-00E8-4041-B279-BEE2C9B526C9}"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619875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92B2312-8BEE-6545-8941-DE0C8C0888C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668859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3155BC7-DA9E-D345-B79E-35FF663F00A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2830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3155BC7-DA9E-D345-B79E-35FF663F00A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342684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3155BC7-DA9E-D345-B79E-35FF663F00A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9821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3155BC7-DA9E-D345-B79E-35FF663F00A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966162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 general manager of a company, Bob, want to share a sensitive memo with some employees that satisfy a set of credentials</a:t>
            </a:r>
          </a:p>
          <a:p>
            <a:pPr marL="228600" indent="-228600">
              <a:buAutoNum type="arabicPeriod"/>
            </a:pPr>
            <a:r>
              <a:rPr lang="en-US" dirty="0"/>
              <a:t>To differentiate different shared memos, Bob labels the memo with a tag “Trade”</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3155BC7-DA9E-D345-B79E-35FF663F00A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289639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3155BC7-DA9E-D345-B79E-35FF663F00A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91802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3155BC7-DA9E-D345-B79E-35FF663F00A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1108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3155BC7-DA9E-D345-B79E-35FF663F00A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153876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3155BC7-DA9E-D345-B79E-35FF663F00A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6744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a:extLst>
              <a:ext uri="{FF2B5EF4-FFF2-40B4-BE49-F238E27FC236}">
                <a16:creationId xmlns:a16="http://schemas.microsoft.com/office/drawing/2014/main" id="{4876B367-B6F1-4DBA-BB01-4D7E1E5CC417}"/>
              </a:ext>
            </a:extLst>
          </p:cNvPr>
          <p:cNvSpPr>
            <a:spLocks noGrp="1" noRot="1" noChangeAspect="1" noChangeArrowheads="1" noTextEdit="1"/>
          </p:cNvSpPr>
          <p:nvPr>
            <p:ph type="sldImg"/>
          </p:nvPr>
        </p:nvSpPr>
        <p:spPr>
          <a:xfrm>
            <a:off x="685800" y="1143000"/>
            <a:ext cx="5486400" cy="3086100"/>
          </a:xfrm>
          <a:ln/>
        </p:spPr>
      </p:sp>
      <p:sp>
        <p:nvSpPr>
          <p:cNvPr id="41987" name="备注占位符 2">
            <a:extLst>
              <a:ext uri="{FF2B5EF4-FFF2-40B4-BE49-F238E27FC236}">
                <a16:creationId xmlns:a16="http://schemas.microsoft.com/office/drawing/2014/main" id="{767F6DB3-5C89-4601-BFB8-9F712EDD70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
        <p:nvSpPr>
          <p:cNvPr id="41988" name="灯片编号占位符 3">
            <a:extLst>
              <a:ext uri="{FF2B5EF4-FFF2-40B4-BE49-F238E27FC236}">
                <a16:creationId xmlns:a16="http://schemas.microsoft.com/office/drawing/2014/main" id="{AE5A1D7F-783F-4312-B9C6-845B7E043B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6031A77-00E8-4041-B279-BEE2C9B526C9}"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568553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3155BC7-DA9E-D345-B79E-35FF663F00A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500191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3155BC7-DA9E-D345-B79E-35FF663F00A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478817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3155BC7-DA9E-D345-B79E-35FF663F00A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478221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3155BC7-DA9E-D345-B79E-35FF663F00A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89386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3155BC7-DA9E-D345-B79E-35FF663F00A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820784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3155BC7-DA9E-D345-B79E-35FF663F00A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213614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3155BC7-DA9E-D345-B79E-35FF663F00A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393099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3155BC7-DA9E-D345-B79E-35FF663F00A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782196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3155BC7-DA9E-D345-B79E-35FF663F00A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646902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3155BC7-DA9E-D345-B79E-35FF663F00A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23996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a:extLst>
              <a:ext uri="{FF2B5EF4-FFF2-40B4-BE49-F238E27FC236}">
                <a16:creationId xmlns:a16="http://schemas.microsoft.com/office/drawing/2014/main" id="{4876B367-B6F1-4DBA-BB01-4D7E1E5CC417}"/>
              </a:ext>
            </a:extLst>
          </p:cNvPr>
          <p:cNvSpPr>
            <a:spLocks noGrp="1" noRot="1" noChangeAspect="1" noChangeArrowheads="1" noTextEdit="1"/>
          </p:cNvSpPr>
          <p:nvPr>
            <p:ph type="sldImg"/>
          </p:nvPr>
        </p:nvSpPr>
        <p:spPr>
          <a:xfrm>
            <a:off x="685800" y="1143000"/>
            <a:ext cx="5486400" cy="3086100"/>
          </a:xfrm>
          <a:ln/>
        </p:spPr>
      </p:sp>
      <p:sp>
        <p:nvSpPr>
          <p:cNvPr id="41987" name="备注占位符 2">
            <a:extLst>
              <a:ext uri="{FF2B5EF4-FFF2-40B4-BE49-F238E27FC236}">
                <a16:creationId xmlns:a16="http://schemas.microsoft.com/office/drawing/2014/main" id="{767F6DB3-5C89-4601-BFB8-9F712EDD70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
        <p:nvSpPr>
          <p:cNvPr id="41988" name="灯片编号占位符 3">
            <a:extLst>
              <a:ext uri="{FF2B5EF4-FFF2-40B4-BE49-F238E27FC236}">
                <a16:creationId xmlns:a16="http://schemas.microsoft.com/office/drawing/2014/main" id="{AE5A1D7F-783F-4312-B9C6-845B7E043B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6031A77-00E8-4041-B279-BEE2C9B526C9}"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3155BC7-DA9E-D345-B79E-35FF663F00A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866133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3155BC7-DA9E-D345-B79E-35FF663F00A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368148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3155BC7-DA9E-D345-B79E-35FF663F00A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498008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3155BC7-DA9E-D345-B79E-35FF663F00A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911325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3155BC7-DA9E-D345-B79E-35FF663F00A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861617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8F7226-C521-4B05-8699-950C439E31F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03707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8F7226-C521-4B05-8699-950C439E31F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65211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not</a:t>
            </a:r>
            <a:r>
              <a:rPr lang="en-US" baseline="0" dirty="0"/>
              <a:t> only download, but also performing server-side image transformations (resizing, cropping), designed to improve user perceived latency of photo downloads and bandwidth usage.</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8F7226-C521-4B05-8699-950C439E31F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95141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8F7226-C521-4B05-8699-950C439E31F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71849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8F7226-C521-4B05-8699-950C439E31F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4152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a:extLst>
              <a:ext uri="{FF2B5EF4-FFF2-40B4-BE49-F238E27FC236}">
                <a16:creationId xmlns:a16="http://schemas.microsoft.com/office/drawing/2014/main" id="{4876B367-B6F1-4DBA-BB01-4D7E1E5CC417}"/>
              </a:ext>
            </a:extLst>
          </p:cNvPr>
          <p:cNvSpPr>
            <a:spLocks noGrp="1" noRot="1" noChangeAspect="1" noChangeArrowheads="1" noTextEdit="1"/>
          </p:cNvSpPr>
          <p:nvPr>
            <p:ph type="sldImg"/>
          </p:nvPr>
        </p:nvSpPr>
        <p:spPr>
          <a:xfrm>
            <a:off x="685800" y="1143000"/>
            <a:ext cx="5486400" cy="3086100"/>
          </a:xfrm>
          <a:ln/>
        </p:spPr>
      </p:sp>
      <p:sp>
        <p:nvSpPr>
          <p:cNvPr id="41987" name="备注占位符 2">
            <a:extLst>
              <a:ext uri="{FF2B5EF4-FFF2-40B4-BE49-F238E27FC236}">
                <a16:creationId xmlns:a16="http://schemas.microsoft.com/office/drawing/2014/main" id="{767F6DB3-5C89-4601-BFB8-9F712EDD70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
        <p:nvSpPr>
          <p:cNvPr id="41988" name="灯片编号占位符 3">
            <a:extLst>
              <a:ext uri="{FF2B5EF4-FFF2-40B4-BE49-F238E27FC236}">
                <a16:creationId xmlns:a16="http://schemas.microsoft.com/office/drawing/2014/main" id="{AE5A1D7F-783F-4312-B9C6-845B7E043B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6031A77-00E8-4041-B279-BEE2C9B526C9}"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4112149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It does this by splitting a photo into a public part, which contains most of the volume (in bytes) of the original, and a secret part which contains most of the original’s information.</a:t>
            </a:r>
          </a:p>
          <a:p>
            <a:pPr marL="228600" indent="-228600">
              <a:buAutoNum type="arabicPeriod"/>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8F7226-C521-4B05-8699-950C439E31F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72606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It does this by splitting a photo into a public part, which contains most of the volume (in bytes) of the original, and a secret part which contains most of the original’s information.</a:t>
            </a:r>
          </a:p>
          <a:p>
            <a:pPr marL="228600" indent="-228600">
              <a:buAutoNum type="arabicPeriod"/>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8F7226-C521-4B05-8699-950C439E31F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9263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8F7226-C521-4B05-8699-950C439E31F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15735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err="1"/>
              <a:t>ffff</a:t>
            </a:r>
            <a:endParaRPr 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D7420D-BA8B-4133-A6A4-96405FCFB37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218079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D7420D-BA8B-4133-A6A4-96405FCFB37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465066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D7420D-BA8B-4133-A6A4-96405FCFB37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465066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ltLang="zh-CN" dirty="0"/>
              <a:t>Good morning, every one.</a:t>
            </a:r>
          </a:p>
          <a:p>
            <a:pPr marL="228600" indent="-228600">
              <a:buAutoNum type="arabicPeriod"/>
            </a:pPr>
            <a:r>
              <a:rPr lang="en-US" altLang="zh-CN" dirty="0"/>
              <a:t>My name is </a:t>
            </a:r>
            <a:r>
              <a:rPr lang="en-US" altLang="zh-CN" dirty="0" err="1"/>
              <a:t>Zaobo</a:t>
            </a:r>
            <a:r>
              <a:rPr lang="en-US" altLang="zh-CN" dirty="0"/>
              <a:t>. Thank you so much for this opportunity </a:t>
            </a:r>
          </a:p>
          <a:p>
            <a:pPr marL="228600" indent="-228600">
              <a:buAutoNum type="arabicPeriod"/>
            </a:pPr>
            <a:r>
              <a:rPr lang="en-US" altLang="zh-CN" dirty="0"/>
              <a:t>My PhD research mainly focuses on data privacy. Specifically,  privacy preserving data publishing. This research is motivated by the practical need of protecting individual privacy in the big data era, where private information is collected, analyzed, and disseminated in a massive scale.</a:t>
            </a:r>
          </a:p>
          <a:p>
            <a:pPr marL="228600" indent="-228600">
              <a:buAutoNum type="arabicPeriod"/>
            </a:pPr>
            <a:r>
              <a:rPr lang="en-US" altLang="zh-CN" dirty="0"/>
              <a:t>So it is imperative to develop privacy preserving data publishing algorithms.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92B2312-8BEE-6545-8941-DE0C8C0888C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150465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ltLang="zh-CN" dirty="0"/>
              <a:t>With the help of developing technology, genome sequencing is becoming less expensive</a:t>
            </a:r>
          </a:p>
          <a:p>
            <a:pPr marL="228600" indent="-228600">
              <a:buAutoNum type="arabicPeriod"/>
            </a:pPr>
            <a:r>
              <a:rPr lang="en-US" altLang="zh-CN" dirty="0"/>
              <a:t>Individuals can now easily sequence genomes by providing a saliva testing sample</a:t>
            </a:r>
          </a:p>
          <a:p>
            <a:pPr marL="228600" indent="-228600">
              <a:buAutoNum type="arabicPeriod"/>
            </a:pPr>
            <a:r>
              <a:rPr lang="en-US" altLang="zh-CN" dirty="0"/>
              <a:t>Therefore, an increasing number of genomic data are available online. </a:t>
            </a:r>
          </a:p>
          <a:p>
            <a:pPr marL="228600" indent="-228600">
              <a:buAutoNum type="arabicPeriod"/>
            </a:pPr>
            <a:r>
              <a:rPr lang="en-US" altLang="zh-CN" dirty="0"/>
              <a:t>As a consequence, the genomic research has gained speed in paving the way in scientific discovery</a:t>
            </a:r>
          </a:p>
          <a:p>
            <a:pPr marL="228600" indent="-228600">
              <a:buAutoNum type="arabicPeriod"/>
            </a:pPr>
            <a:r>
              <a:rPr lang="en-US" altLang="zh-CN" dirty="0"/>
              <a:t>The National Institute of Health has launched a Precision Medicine Initiative that aims to combine genetic and health data for one million people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92B2312-8BEE-6545-8941-DE0C8C0888C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307344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ltLang="zh-CN" dirty="0"/>
              <a:t>Although published genomes bring huge benefits for individuals, they also present privacy concerns</a:t>
            </a:r>
          </a:p>
          <a:p>
            <a:pPr marL="228600" indent="-228600">
              <a:buAutoNum type="arabicPeriod"/>
            </a:pPr>
            <a:r>
              <a:rPr lang="en-US" altLang="zh-CN" dirty="0"/>
              <a:t>Once the owner of a genome is identified, he is faced with the risk of discrimination (e.g., by employers or insurance companies)</a:t>
            </a:r>
          </a:p>
          <a:p>
            <a:pPr marL="228600" indent="-228600">
              <a:buAutoNum type="arabicPeriod"/>
            </a:pPr>
            <a:r>
              <a:rPr lang="en-US" altLang="zh-CN" dirty="0"/>
              <a:t>Moreover, our DNA sequences are highly correlated to our relatives’ sequences. Consequently, somebody revealing his genome does not only damage his own genomic privacy, but also puts his relatives’ privacy at risk</a:t>
            </a:r>
          </a:p>
          <a:p>
            <a:pPr marL="228600" indent="-228600">
              <a:buAutoNum type="arabicPeriod"/>
            </a:pPr>
            <a:r>
              <a:rPr lang="en-US" altLang="zh-CN" dirty="0"/>
              <a:t>So one interesting story is “kin genomic privacy”</a:t>
            </a:r>
          </a:p>
          <a:p>
            <a:pPr marL="228600" indent="-228600">
              <a:buAutoNum type="arabicPeriod"/>
            </a:pPr>
            <a:r>
              <a:rPr lang="en-US" altLang="zh-CN" dirty="0"/>
              <a:t>Henrietta Lacks, whose DNA was sequenced and published online without the consent of her family, researchers produced a complete report of personal information about Henrietta Lacks and her family.</a:t>
            </a:r>
          </a:p>
          <a:p>
            <a:pPr marL="228600" indent="-228600">
              <a:buAutoNum type="arabicPeriod"/>
            </a:pPr>
            <a:endParaRPr lang="en-US" altLang="zh-CN"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92B2312-8BEE-6545-8941-DE0C8C0888C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659678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However, publishing only portions of a genome does not completely hide the unpublished portions; other portions can be inferred using statistical information between genomes or traits</a:t>
            </a:r>
          </a:p>
          <a:p>
            <a:pPr marL="228600" indent="-228600">
              <a:buAutoNum type="arabicPeriod"/>
            </a:pPr>
            <a:r>
              <a:rPr lang="en-US" dirty="0"/>
              <a:t>For example, James Watson, co-discover of DNA, made his whole DNA sequence publicly available, with the exception of one gene .</a:t>
            </a:r>
          </a:p>
          <a:p>
            <a:pPr marL="228600" indent="-228600">
              <a:buAutoNum type="arabicPeriod"/>
            </a:pPr>
            <a:r>
              <a:rPr lang="en-US" dirty="0" err="1"/>
              <a:t>APOE</a:t>
            </a:r>
            <a:r>
              <a:rPr lang="en-US" dirty="0"/>
              <a:t> is associated with the risk of developing Alzheimer disease</a:t>
            </a:r>
          </a:p>
          <a:p>
            <a:pPr marL="228600" indent="-228600">
              <a:buAutoNum type="arabicPeriod"/>
            </a:pPr>
            <a:r>
              <a:rPr lang="en-US" dirty="0"/>
              <a:t>However, later it was shown that the correlation between genomes can be used to predict the </a:t>
            </a:r>
            <a:r>
              <a:rPr lang="en-US" dirty="0" err="1"/>
              <a:t>ApoE</a:t>
            </a:r>
            <a:r>
              <a:rPr lang="en-US" dirty="0"/>
              <a:t> status</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92B2312-8BEE-6545-8941-DE0C8C0888C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28550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a:extLst>
              <a:ext uri="{FF2B5EF4-FFF2-40B4-BE49-F238E27FC236}">
                <a16:creationId xmlns:a16="http://schemas.microsoft.com/office/drawing/2014/main" id="{4876B367-B6F1-4DBA-BB01-4D7E1E5CC417}"/>
              </a:ext>
            </a:extLst>
          </p:cNvPr>
          <p:cNvSpPr>
            <a:spLocks noGrp="1" noRot="1" noChangeAspect="1" noChangeArrowheads="1" noTextEdit="1"/>
          </p:cNvSpPr>
          <p:nvPr>
            <p:ph type="sldImg"/>
          </p:nvPr>
        </p:nvSpPr>
        <p:spPr>
          <a:xfrm>
            <a:off x="685800" y="1143000"/>
            <a:ext cx="5486400" cy="3086100"/>
          </a:xfrm>
          <a:ln/>
        </p:spPr>
      </p:sp>
      <p:sp>
        <p:nvSpPr>
          <p:cNvPr id="41987" name="备注占位符 2">
            <a:extLst>
              <a:ext uri="{FF2B5EF4-FFF2-40B4-BE49-F238E27FC236}">
                <a16:creationId xmlns:a16="http://schemas.microsoft.com/office/drawing/2014/main" id="{767F6DB3-5C89-4601-BFB8-9F712EDD70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
        <p:nvSpPr>
          <p:cNvPr id="41988" name="灯片编号占位符 3">
            <a:extLst>
              <a:ext uri="{FF2B5EF4-FFF2-40B4-BE49-F238E27FC236}">
                <a16:creationId xmlns:a16="http://schemas.microsoft.com/office/drawing/2014/main" id="{AE5A1D7F-783F-4312-B9C6-845B7E043B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6031A77-00E8-4041-B279-BEE2C9B526C9}"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338618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ltLang="zh-CN" dirty="0"/>
              <a:t>Degree, Tie Strength, number of Common Friends</a:t>
            </a:r>
          </a:p>
          <a:p>
            <a:pPr marL="228600" indent="-228600">
              <a:buAutoNum type="arabicPeriod"/>
            </a:pPr>
            <a:endParaRPr lang="zh-CN" alt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92B2312-8BEE-6545-8941-DE0C8C0888C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935846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zh-CN" alt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92B2312-8BEE-6545-8941-DE0C8C0888C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923329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ltLang="zh-CN" dirty="0"/>
              <a:t>An attacker can learn about family relationship by using an auxiliary side channel, such as an </a:t>
            </a:r>
            <a:r>
              <a:rPr lang="en-US" altLang="zh-CN" dirty="0" err="1"/>
              <a:t>OSN</a:t>
            </a:r>
            <a:r>
              <a:rPr lang="en-US" altLang="zh-CN" dirty="0"/>
              <a:t>, and also publicly available SNPs and traits of family members, which are published for service purposes.</a:t>
            </a:r>
          </a:p>
          <a:p>
            <a:pPr marL="228600" indent="-228600">
              <a:buAutoNum type="arabicPeriod"/>
            </a:pPr>
            <a:r>
              <a:rPr lang="en-US" altLang="zh-CN" dirty="0"/>
              <a:t>Human beings have 99.9% of their DNA in common. Thus, there is no need to focus on the whole DNA but rather on the most important variants. Single nucleotide polymorphism (SNP) is the most common DNA variation in human population.</a:t>
            </a:r>
          </a:p>
          <a:p>
            <a:pPr marL="228600" indent="-228600">
              <a:buAutoNum type="arabicPeriod"/>
            </a:pPr>
            <a:r>
              <a:rPr lang="en-US" altLang="zh-CN" dirty="0"/>
              <a:t>Furthermore, with the help of statistical knowledge, such as the association between SNPs and traits, infer private genomic information of target individuals.</a:t>
            </a:r>
          </a:p>
          <a:p>
            <a:pPr marL="228600" indent="-228600">
              <a:buAutoNum type="arabicPeriod"/>
            </a:pPr>
            <a:endParaRPr lang="zh-CN" alt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92B2312-8BEE-6545-8941-DE0C8C0888C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008818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ltLang="zh-CN" dirty="0"/>
              <a:t>Compute the marginal probability</a:t>
            </a:r>
          </a:p>
          <a:p>
            <a:pPr marL="228600" indent="-228600">
              <a:buAutoNum type="arabicPeriod"/>
            </a:pPr>
            <a:r>
              <a:rPr lang="en-US" altLang="zh-CN" dirty="0"/>
              <a:t>However, the number of terms grows exponentially with the number of variables, making the computation infeasible considering the scale of the human genome (which includes tens of million of SNPs).</a:t>
            </a:r>
          </a:p>
          <a:p>
            <a:pPr marL="228600" indent="-228600">
              <a:buAutoNum type="arabicPeriod"/>
            </a:pPr>
            <a:r>
              <a:rPr lang="en-US" altLang="zh-CN" dirty="0"/>
              <a:t>Construct a factor graph to unify SNPs, traits, family relationships and SNP / trait associations, and then use belief propagation algorithm for inference</a:t>
            </a:r>
          </a:p>
          <a:p>
            <a:pPr marL="228600" indent="-228600">
              <a:buAutoNum type="arabicPeriod"/>
            </a:pPr>
            <a:endParaRPr lang="en-US" altLang="zh-CN" dirty="0"/>
          </a:p>
          <a:p>
            <a:pPr marL="228600" indent="-228600">
              <a:buAutoNum type="arabicPeriod"/>
            </a:pPr>
            <a:endParaRPr lang="en-US" altLang="zh-CN" dirty="0"/>
          </a:p>
          <a:p>
            <a:pPr marL="228600" indent="-228600">
              <a:buAutoNum type="arabicPeriod"/>
            </a:pPr>
            <a:endParaRPr lang="zh-CN" alt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92B2312-8BEE-6545-8941-DE0C8C0888C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565735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BAFAC4-A9B6-4548-84A8-8CA362D91D62}"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pPr marL="228600" indent="-228600">
              <a:buAutoNum type="arabicPeriod"/>
            </a:pPr>
            <a:r>
              <a:rPr lang="en-US" dirty="0"/>
              <a:t>Suppose a family has three members: father, mother and child.</a:t>
            </a:r>
          </a:p>
          <a:p>
            <a:pPr marL="228600" indent="-228600">
              <a:buAutoNum type="arabicPeriod"/>
            </a:pPr>
            <a:r>
              <a:rPr lang="en-US" dirty="0"/>
              <a:t>There are two possible traits and three SNPs for an individual</a:t>
            </a:r>
          </a:p>
          <a:p>
            <a:pPr marL="228600" indent="-228600">
              <a:buAutoNum type="arabicPeriod"/>
            </a:pPr>
            <a:r>
              <a:rPr lang="en-US" dirty="0"/>
              <a:t>Familial members exist certain relationship and  each SNP position contains two nucleotides (one inherited from the mother and one from the father)</a:t>
            </a:r>
          </a:p>
          <a:p>
            <a:pPr marL="228600" indent="-228600">
              <a:buAutoNum type="arabicPeriod"/>
            </a:pPr>
            <a:r>
              <a:rPr lang="en-US" dirty="0"/>
              <a:t>We next indicate the SNP-trait association into factor graph</a:t>
            </a:r>
          </a:p>
        </p:txBody>
      </p:sp>
    </p:spTree>
    <p:extLst>
      <p:ext uri="{BB962C8B-B14F-4D97-AF65-F5344CB8AC3E}">
        <p14:creationId xmlns:p14="http://schemas.microsoft.com/office/powerpoint/2010/main" val="156663802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altLang="zh-CN"/>
          </a:p>
          <a:p>
            <a:pPr marL="228600" indent="-228600">
              <a:buAutoNum type="arabicPeriod"/>
            </a:pPr>
            <a:endParaRPr lang="en-US" altLang="zh-CN" dirty="0"/>
          </a:p>
          <a:p>
            <a:pPr marL="228600" indent="-228600">
              <a:buAutoNum type="arabicPeriod"/>
            </a:pPr>
            <a:endParaRPr lang="zh-CN" alt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92B2312-8BEE-6545-8941-DE0C8C0888C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451452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92B2312-8BEE-6545-8941-DE0C8C0888C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4532529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92B2312-8BEE-6545-8941-DE0C8C0888C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346709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ltLang="zh-CN" dirty="0"/>
              <a:t>Once noise is added to x (or some</a:t>
            </a:r>
          </a:p>
          <a:p>
            <a:pPr marL="228600" indent="-228600">
              <a:buAutoNum type="arabicPeriod"/>
            </a:pPr>
            <a:r>
              <a:rPr lang="en-US" altLang="zh-CN" dirty="0"/>
              <a:t>transformation of it) to obtain another vector x∗, the noise completely dominates the original signal, making the published vector x∗ next to useless.</a:t>
            </a:r>
            <a:endParaRPr lang="zh-CN" alt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92B2312-8BEE-6545-8941-DE0C8C0888C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842164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92B2312-8BEE-6545-8941-DE0C8C0888C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81109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a:extLst>
              <a:ext uri="{FF2B5EF4-FFF2-40B4-BE49-F238E27FC236}">
                <a16:creationId xmlns:a16="http://schemas.microsoft.com/office/drawing/2014/main" id="{4876B367-B6F1-4DBA-BB01-4D7E1E5CC417}"/>
              </a:ext>
            </a:extLst>
          </p:cNvPr>
          <p:cNvSpPr>
            <a:spLocks noGrp="1" noRot="1" noChangeAspect="1" noChangeArrowheads="1" noTextEdit="1"/>
          </p:cNvSpPr>
          <p:nvPr>
            <p:ph type="sldImg"/>
          </p:nvPr>
        </p:nvSpPr>
        <p:spPr>
          <a:xfrm>
            <a:off x="685800" y="1143000"/>
            <a:ext cx="5486400" cy="3086100"/>
          </a:xfrm>
          <a:ln/>
        </p:spPr>
      </p:sp>
      <p:sp>
        <p:nvSpPr>
          <p:cNvPr id="41987" name="备注占位符 2">
            <a:extLst>
              <a:ext uri="{FF2B5EF4-FFF2-40B4-BE49-F238E27FC236}">
                <a16:creationId xmlns:a16="http://schemas.microsoft.com/office/drawing/2014/main" id="{767F6DB3-5C89-4601-BFB8-9F712EDD70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
        <p:nvSpPr>
          <p:cNvPr id="41988" name="灯片编号占位符 3">
            <a:extLst>
              <a:ext uri="{FF2B5EF4-FFF2-40B4-BE49-F238E27FC236}">
                <a16:creationId xmlns:a16="http://schemas.microsoft.com/office/drawing/2014/main" id="{AE5A1D7F-783F-4312-B9C6-845B7E043B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6031A77-00E8-4041-B279-BEE2C9B526C9}"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447006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zh-CN" alt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92B2312-8BEE-6545-8941-DE0C8C0888C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5377454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zh-CN" alt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92B2312-8BEE-6545-8941-DE0C8C0888C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5513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a:extLst>
              <a:ext uri="{FF2B5EF4-FFF2-40B4-BE49-F238E27FC236}">
                <a16:creationId xmlns:a16="http://schemas.microsoft.com/office/drawing/2014/main" id="{4876B367-B6F1-4DBA-BB01-4D7E1E5CC417}"/>
              </a:ext>
            </a:extLst>
          </p:cNvPr>
          <p:cNvSpPr>
            <a:spLocks noGrp="1" noRot="1" noChangeAspect="1" noChangeArrowheads="1" noTextEdit="1"/>
          </p:cNvSpPr>
          <p:nvPr>
            <p:ph type="sldImg"/>
          </p:nvPr>
        </p:nvSpPr>
        <p:spPr>
          <a:xfrm>
            <a:off x="685800" y="1143000"/>
            <a:ext cx="5486400" cy="3086100"/>
          </a:xfrm>
          <a:ln/>
        </p:spPr>
      </p:sp>
      <p:sp>
        <p:nvSpPr>
          <p:cNvPr id="41987" name="备注占位符 2">
            <a:extLst>
              <a:ext uri="{FF2B5EF4-FFF2-40B4-BE49-F238E27FC236}">
                <a16:creationId xmlns:a16="http://schemas.microsoft.com/office/drawing/2014/main" id="{767F6DB3-5C89-4601-BFB8-9F712EDD70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
        <p:nvSpPr>
          <p:cNvPr id="41988" name="灯片编号占位符 3">
            <a:extLst>
              <a:ext uri="{FF2B5EF4-FFF2-40B4-BE49-F238E27FC236}">
                <a16:creationId xmlns:a16="http://schemas.microsoft.com/office/drawing/2014/main" id="{AE5A1D7F-783F-4312-B9C6-845B7E043B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6031A77-00E8-4041-B279-BEE2C9B526C9}"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937898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a:buNone/>
            </a:pPr>
            <a:endParaRPr lang="en-US" altLang="zh-CN" dirty="0"/>
          </a:p>
          <a:p>
            <a:pPr marL="228600" indent="-228600">
              <a:buAutoNum type="arabicPeriod"/>
            </a:pPr>
            <a:endParaRPr lang="zh-CN" altLang="en-US" dirty="0"/>
          </a:p>
        </p:txBody>
      </p:sp>
      <p:sp>
        <p:nvSpPr>
          <p:cNvPr id="532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1A7FC17-EA21-4D7C-A909-3B6722A984FD}" type="slidenum">
              <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580768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AD959274-137A-453A-B35F-94B53548AE3D}" type="datetime1">
              <a:rPr lang="zh-CN" altLang="en-US" smtClean="0"/>
              <a:t>2024/6/12</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fld id="{805144FC-2762-454A-BC0A-345D4F9FE88A}" type="slidenum">
              <a:rPr lang="en-US" altLang="zh-CN"/>
              <a:pPr/>
              <a:t>‹#›</a:t>
            </a:fld>
            <a:endParaRPr lang="en-US" altLang="zh-CN"/>
          </a:p>
        </p:txBody>
      </p:sp>
    </p:spTree>
    <p:extLst>
      <p:ext uri="{BB962C8B-B14F-4D97-AF65-F5344CB8AC3E}">
        <p14:creationId xmlns:p14="http://schemas.microsoft.com/office/powerpoint/2010/main" val="2769727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C6A1D09A-031E-41E7-9698-B2F44B33004B}" type="datetime1">
              <a:rPr lang="zh-CN" altLang="en-US" smtClean="0"/>
              <a:t>2024/6/12</a:t>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fld id="{A7DC7499-310B-48B5-A0C1-71D99432B218}" type="slidenum">
              <a:rPr lang="en-US" altLang="zh-CN"/>
              <a:pPr/>
              <a:t>‹#›</a:t>
            </a:fld>
            <a:endParaRPr lang="en-US" altLang="zh-CN"/>
          </a:p>
        </p:txBody>
      </p:sp>
    </p:spTree>
    <p:extLst>
      <p:ext uri="{BB962C8B-B14F-4D97-AF65-F5344CB8AC3E}">
        <p14:creationId xmlns:p14="http://schemas.microsoft.com/office/powerpoint/2010/main" val="34785759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40613DE2-731B-4EB3-9CCA-057944F42B91}" type="datetime1">
              <a:rPr lang="zh-CN" altLang="en-US" smtClean="0"/>
              <a:t>2024/6/12</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fld id="{2B7224E3-B8FC-4A00-B47A-0B5AA25AAD0E}" type="slidenum">
              <a:rPr lang="en-US" altLang="zh-CN"/>
              <a:pPr/>
              <a:t>‹#›</a:t>
            </a:fld>
            <a:endParaRPr lang="en-US" altLang="zh-CN"/>
          </a:p>
        </p:txBody>
      </p:sp>
    </p:spTree>
    <p:extLst>
      <p:ext uri="{BB962C8B-B14F-4D97-AF65-F5344CB8AC3E}">
        <p14:creationId xmlns:p14="http://schemas.microsoft.com/office/powerpoint/2010/main" val="29066795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463563D8-F7F9-4AA2-AA75-7798F00345D6}" type="datetime1">
              <a:rPr lang="zh-CN" altLang="en-US" smtClean="0"/>
              <a:t>2024/6/12</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fld id="{9FD2327C-1DA4-4125-BB80-E4641249695D}" type="slidenum">
              <a:rPr lang="en-US" altLang="zh-CN"/>
              <a:pPr/>
              <a:t>‹#›</a:t>
            </a:fld>
            <a:endParaRPr lang="en-US" altLang="zh-CN"/>
          </a:p>
        </p:txBody>
      </p:sp>
    </p:spTree>
    <p:extLst>
      <p:ext uri="{BB962C8B-B14F-4D97-AF65-F5344CB8AC3E}">
        <p14:creationId xmlns:p14="http://schemas.microsoft.com/office/powerpoint/2010/main" val="35399910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7ED0E55B-CB3F-45B4-BAE8-C549AA54F818}"/>
              </a:ext>
            </a:extLst>
          </p:cNvPr>
          <p:cNvSpPr>
            <a:spLocks noGrp="1"/>
          </p:cNvSpPr>
          <p:nvPr>
            <p:ph type="dt" sz="half" idx="10"/>
          </p:nvPr>
        </p:nvSpPr>
        <p:spPr/>
        <p:txBody>
          <a:bodyPr/>
          <a:lstStyle>
            <a:lvl1pPr>
              <a:defRPr/>
            </a:lvl1pPr>
          </a:lstStyle>
          <a:p>
            <a:pPr>
              <a:defRPr/>
            </a:pPr>
            <a:fld id="{9DE83047-1726-4D4A-B59A-44DABEC6C43D}" type="datetime1">
              <a:rPr lang="zh-CN" altLang="en-US"/>
              <a:pPr>
                <a:defRPr/>
              </a:pPr>
              <a:t>2024/6/12</a:t>
            </a:fld>
            <a:endParaRPr lang="en-US" altLang="zh-CN"/>
          </a:p>
        </p:txBody>
      </p:sp>
      <p:sp>
        <p:nvSpPr>
          <p:cNvPr id="5" name="页脚占位符 4">
            <a:extLst>
              <a:ext uri="{FF2B5EF4-FFF2-40B4-BE49-F238E27FC236}">
                <a16:creationId xmlns:a16="http://schemas.microsoft.com/office/drawing/2014/main" id="{7800CACB-B5B2-42BC-8811-3FD3BD7DFE16}"/>
              </a:ext>
            </a:extLst>
          </p:cNvPr>
          <p:cNvSpPr>
            <a:spLocks noGrp="1"/>
          </p:cNvSpPr>
          <p:nvPr>
            <p:ph type="ftr" sz="quarter" idx="11"/>
          </p:nvPr>
        </p:nvSpPr>
        <p:spPr/>
        <p:txBody>
          <a:bodyPr/>
          <a:lstStyle>
            <a:lvl1pPr>
              <a:defRPr/>
            </a:lvl1pPr>
          </a:lstStyle>
          <a:p>
            <a:pPr>
              <a:defRPr/>
            </a:pPr>
            <a:endParaRPr lang="en-US" altLang="zh-CN"/>
          </a:p>
        </p:txBody>
      </p:sp>
      <p:sp>
        <p:nvSpPr>
          <p:cNvPr id="6" name="灯片编号占位符 5">
            <a:extLst>
              <a:ext uri="{FF2B5EF4-FFF2-40B4-BE49-F238E27FC236}">
                <a16:creationId xmlns:a16="http://schemas.microsoft.com/office/drawing/2014/main" id="{08C96117-4B01-4263-A765-12D235991C4B}"/>
              </a:ext>
            </a:extLst>
          </p:cNvPr>
          <p:cNvSpPr>
            <a:spLocks noGrp="1"/>
          </p:cNvSpPr>
          <p:nvPr>
            <p:ph type="sldNum" sz="quarter" idx="12"/>
          </p:nvPr>
        </p:nvSpPr>
        <p:spPr/>
        <p:txBody>
          <a:bodyPr/>
          <a:lstStyle>
            <a:lvl1pPr>
              <a:defRPr/>
            </a:lvl1pPr>
          </a:lstStyle>
          <a:p>
            <a:pPr>
              <a:defRPr/>
            </a:pPr>
            <a:fld id="{E8575B11-8F7E-4A05-8AA4-45EBC6831FB6}" type="slidenum">
              <a:rPr lang="en-US" altLang="zh-CN"/>
              <a:pPr>
                <a:defRPr/>
              </a:pPr>
              <a:t>‹#›</a:t>
            </a:fld>
            <a:endParaRPr lang="en-US" altLang="zh-CN"/>
          </a:p>
        </p:txBody>
      </p:sp>
    </p:spTree>
    <p:extLst>
      <p:ext uri="{BB962C8B-B14F-4D97-AF65-F5344CB8AC3E}">
        <p14:creationId xmlns:p14="http://schemas.microsoft.com/office/powerpoint/2010/main" val="31811645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C8989AC-0C6D-433A-ADA6-20BD8F6DCF55}"/>
              </a:ext>
            </a:extLst>
          </p:cNvPr>
          <p:cNvSpPr>
            <a:spLocks noGrp="1"/>
          </p:cNvSpPr>
          <p:nvPr>
            <p:ph type="dt" sz="half" idx="10"/>
          </p:nvPr>
        </p:nvSpPr>
        <p:spPr/>
        <p:txBody>
          <a:bodyPr/>
          <a:lstStyle>
            <a:lvl1pPr>
              <a:defRPr/>
            </a:lvl1pPr>
          </a:lstStyle>
          <a:p>
            <a:pPr>
              <a:defRPr/>
            </a:pPr>
            <a:fld id="{69F30B8A-90D0-4677-846D-57F5905904B8}" type="datetime1">
              <a:rPr lang="zh-CN" altLang="en-US"/>
              <a:pPr>
                <a:defRPr/>
              </a:pPr>
              <a:t>2024/6/12</a:t>
            </a:fld>
            <a:endParaRPr lang="en-US" altLang="zh-CN"/>
          </a:p>
        </p:txBody>
      </p:sp>
      <p:sp>
        <p:nvSpPr>
          <p:cNvPr id="5" name="页脚占位符 4">
            <a:extLst>
              <a:ext uri="{FF2B5EF4-FFF2-40B4-BE49-F238E27FC236}">
                <a16:creationId xmlns:a16="http://schemas.microsoft.com/office/drawing/2014/main" id="{928D1801-85D9-4A8F-B3AF-1468E9A322E2}"/>
              </a:ext>
            </a:extLst>
          </p:cNvPr>
          <p:cNvSpPr>
            <a:spLocks noGrp="1"/>
          </p:cNvSpPr>
          <p:nvPr>
            <p:ph type="ftr" sz="quarter" idx="11"/>
          </p:nvPr>
        </p:nvSpPr>
        <p:spPr/>
        <p:txBody>
          <a:bodyPr/>
          <a:lstStyle>
            <a:lvl1pPr>
              <a:defRPr/>
            </a:lvl1pPr>
          </a:lstStyle>
          <a:p>
            <a:pPr>
              <a:defRPr/>
            </a:pPr>
            <a:endParaRPr lang="en-US" altLang="zh-CN"/>
          </a:p>
        </p:txBody>
      </p:sp>
      <p:sp>
        <p:nvSpPr>
          <p:cNvPr id="6" name="灯片编号占位符 5">
            <a:extLst>
              <a:ext uri="{FF2B5EF4-FFF2-40B4-BE49-F238E27FC236}">
                <a16:creationId xmlns:a16="http://schemas.microsoft.com/office/drawing/2014/main" id="{EB4D13C3-D630-443C-B277-D3A1634A31E4}"/>
              </a:ext>
            </a:extLst>
          </p:cNvPr>
          <p:cNvSpPr>
            <a:spLocks noGrp="1"/>
          </p:cNvSpPr>
          <p:nvPr>
            <p:ph type="sldNum" sz="quarter" idx="12"/>
          </p:nvPr>
        </p:nvSpPr>
        <p:spPr/>
        <p:txBody>
          <a:bodyPr/>
          <a:lstStyle>
            <a:lvl1pPr>
              <a:defRPr/>
            </a:lvl1pPr>
          </a:lstStyle>
          <a:p>
            <a:pPr>
              <a:defRPr/>
            </a:pPr>
            <a:fld id="{E1E145C3-A0A1-4FF3-9702-D5DF48F1E674}" type="slidenum">
              <a:rPr lang="en-US" altLang="zh-CN"/>
              <a:pPr>
                <a:defRPr/>
              </a:pPr>
              <a:t>‹#›</a:t>
            </a:fld>
            <a:endParaRPr lang="en-US" altLang="zh-CN"/>
          </a:p>
        </p:txBody>
      </p:sp>
    </p:spTree>
    <p:extLst>
      <p:ext uri="{BB962C8B-B14F-4D97-AF65-F5344CB8AC3E}">
        <p14:creationId xmlns:p14="http://schemas.microsoft.com/office/powerpoint/2010/main" val="37461778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C044879-6FC0-4B8D-BD15-EBCA13FF26B5}"/>
              </a:ext>
            </a:extLst>
          </p:cNvPr>
          <p:cNvSpPr>
            <a:spLocks noGrp="1"/>
          </p:cNvSpPr>
          <p:nvPr>
            <p:ph type="dt" sz="half" idx="10"/>
          </p:nvPr>
        </p:nvSpPr>
        <p:spPr/>
        <p:txBody>
          <a:bodyPr/>
          <a:lstStyle>
            <a:lvl1pPr>
              <a:defRPr/>
            </a:lvl1pPr>
          </a:lstStyle>
          <a:p>
            <a:pPr>
              <a:defRPr/>
            </a:pPr>
            <a:fld id="{5331A2C5-1406-4FCC-861B-8690E201A797}" type="datetime1">
              <a:rPr lang="zh-CN" altLang="en-US"/>
              <a:pPr>
                <a:defRPr/>
              </a:pPr>
              <a:t>2024/6/12</a:t>
            </a:fld>
            <a:endParaRPr lang="en-US" altLang="zh-CN"/>
          </a:p>
        </p:txBody>
      </p:sp>
      <p:sp>
        <p:nvSpPr>
          <p:cNvPr id="5" name="页脚占位符 4">
            <a:extLst>
              <a:ext uri="{FF2B5EF4-FFF2-40B4-BE49-F238E27FC236}">
                <a16:creationId xmlns:a16="http://schemas.microsoft.com/office/drawing/2014/main" id="{CF5CFC9D-225E-4165-B127-8C71CBEEDA2D}"/>
              </a:ext>
            </a:extLst>
          </p:cNvPr>
          <p:cNvSpPr>
            <a:spLocks noGrp="1"/>
          </p:cNvSpPr>
          <p:nvPr>
            <p:ph type="ftr" sz="quarter" idx="11"/>
          </p:nvPr>
        </p:nvSpPr>
        <p:spPr/>
        <p:txBody>
          <a:bodyPr/>
          <a:lstStyle>
            <a:lvl1pPr>
              <a:defRPr/>
            </a:lvl1pPr>
          </a:lstStyle>
          <a:p>
            <a:pPr>
              <a:defRPr/>
            </a:pPr>
            <a:endParaRPr lang="en-US" altLang="zh-CN"/>
          </a:p>
        </p:txBody>
      </p:sp>
      <p:sp>
        <p:nvSpPr>
          <p:cNvPr id="6" name="灯片编号占位符 5">
            <a:extLst>
              <a:ext uri="{FF2B5EF4-FFF2-40B4-BE49-F238E27FC236}">
                <a16:creationId xmlns:a16="http://schemas.microsoft.com/office/drawing/2014/main" id="{DAEDC373-B0A5-40EB-8762-5BA7B1394710}"/>
              </a:ext>
            </a:extLst>
          </p:cNvPr>
          <p:cNvSpPr>
            <a:spLocks noGrp="1"/>
          </p:cNvSpPr>
          <p:nvPr>
            <p:ph type="sldNum" sz="quarter" idx="12"/>
          </p:nvPr>
        </p:nvSpPr>
        <p:spPr/>
        <p:txBody>
          <a:bodyPr/>
          <a:lstStyle>
            <a:lvl1pPr>
              <a:defRPr/>
            </a:lvl1pPr>
          </a:lstStyle>
          <a:p>
            <a:pPr>
              <a:defRPr/>
            </a:pPr>
            <a:fld id="{510EB66A-ADDC-4232-98D3-400B7EA3248E}" type="slidenum">
              <a:rPr lang="en-US" altLang="zh-CN"/>
              <a:pPr>
                <a:defRPr/>
              </a:pPr>
              <a:t>‹#›</a:t>
            </a:fld>
            <a:endParaRPr lang="en-US" altLang="zh-CN"/>
          </a:p>
        </p:txBody>
      </p:sp>
    </p:spTree>
    <p:extLst>
      <p:ext uri="{BB962C8B-B14F-4D97-AF65-F5344CB8AC3E}">
        <p14:creationId xmlns:p14="http://schemas.microsoft.com/office/powerpoint/2010/main" val="33797753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DBEC0E73-BCFE-453E-80A8-1197BEE800DB}"/>
              </a:ext>
            </a:extLst>
          </p:cNvPr>
          <p:cNvSpPr>
            <a:spLocks noGrp="1"/>
          </p:cNvSpPr>
          <p:nvPr>
            <p:ph type="dt" sz="half" idx="10"/>
          </p:nvPr>
        </p:nvSpPr>
        <p:spPr/>
        <p:txBody>
          <a:bodyPr/>
          <a:lstStyle>
            <a:lvl1pPr>
              <a:defRPr/>
            </a:lvl1pPr>
          </a:lstStyle>
          <a:p>
            <a:pPr>
              <a:defRPr/>
            </a:pPr>
            <a:fld id="{304A6FA0-E73E-4E26-AB3F-A59F75E31CFE}" type="datetime1">
              <a:rPr lang="zh-CN" altLang="en-US"/>
              <a:pPr>
                <a:defRPr/>
              </a:pPr>
              <a:t>2024/6/12</a:t>
            </a:fld>
            <a:endParaRPr lang="en-US" altLang="zh-CN"/>
          </a:p>
        </p:txBody>
      </p:sp>
      <p:sp>
        <p:nvSpPr>
          <p:cNvPr id="6" name="页脚占位符 4">
            <a:extLst>
              <a:ext uri="{FF2B5EF4-FFF2-40B4-BE49-F238E27FC236}">
                <a16:creationId xmlns:a16="http://schemas.microsoft.com/office/drawing/2014/main" id="{2F35A222-EE93-4DD7-A078-DD1633E329B2}"/>
              </a:ext>
            </a:extLst>
          </p:cNvPr>
          <p:cNvSpPr>
            <a:spLocks noGrp="1"/>
          </p:cNvSpPr>
          <p:nvPr>
            <p:ph type="ftr" sz="quarter" idx="11"/>
          </p:nvPr>
        </p:nvSpPr>
        <p:spPr/>
        <p:txBody>
          <a:bodyPr/>
          <a:lstStyle>
            <a:lvl1pPr>
              <a:defRPr/>
            </a:lvl1pPr>
          </a:lstStyle>
          <a:p>
            <a:pPr>
              <a:defRPr/>
            </a:pPr>
            <a:endParaRPr lang="en-US" altLang="zh-CN"/>
          </a:p>
        </p:txBody>
      </p:sp>
      <p:sp>
        <p:nvSpPr>
          <p:cNvPr id="7" name="灯片编号占位符 5">
            <a:extLst>
              <a:ext uri="{FF2B5EF4-FFF2-40B4-BE49-F238E27FC236}">
                <a16:creationId xmlns:a16="http://schemas.microsoft.com/office/drawing/2014/main" id="{51BECE2F-C0B9-4308-9866-497E4DC470BA}"/>
              </a:ext>
            </a:extLst>
          </p:cNvPr>
          <p:cNvSpPr>
            <a:spLocks noGrp="1"/>
          </p:cNvSpPr>
          <p:nvPr>
            <p:ph type="sldNum" sz="quarter" idx="12"/>
          </p:nvPr>
        </p:nvSpPr>
        <p:spPr/>
        <p:txBody>
          <a:bodyPr/>
          <a:lstStyle>
            <a:lvl1pPr>
              <a:defRPr/>
            </a:lvl1pPr>
          </a:lstStyle>
          <a:p>
            <a:pPr>
              <a:defRPr/>
            </a:pPr>
            <a:fld id="{95742938-3A9A-4CB0-88A0-0CDD398BF4EC}" type="slidenum">
              <a:rPr lang="en-US" altLang="zh-CN"/>
              <a:pPr>
                <a:defRPr/>
              </a:pPr>
              <a:t>‹#›</a:t>
            </a:fld>
            <a:endParaRPr lang="en-US" altLang="zh-CN"/>
          </a:p>
        </p:txBody>
      </p:sp>
    </p:spTree>
    <p:extLst>
      <p:ext uri="{BB962C8B-B14F-4D97-AF65-F5344CB8AC3E}">
        <p14:creationId xmlns:p14="http://schemas.microsoft.com/office/powerpoint/2010/main" val="15157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D35C44FC-ED62-471A-916B-E680E94ABAAA}"/>
              </a:ext>
            </a:extLst>
          </p:cNvPr>
          <p:cNvSpPr>
            <a:spLocks noGrp="1"/>
          </p:cNvSpPr>
          <p:nvPr>
            <p:ph type="dt" sz="half" idx="10"/>
          </p:nvPr>
        </p:nvSpPr>
        <p:spPr/>
        <p:txBody>
          <a:bodyPr/>
          <a:lstStyle>
            <a:lvl1pPr>
              <a:defRPr/>
            </a:lvl1pPr>
          </a:lstStyle>
          <a:p>
            <a:pPr>
              <a:defRPr/>
            </a:pPr>
            <a:fld id="{F63FE6DE-D2D0-4E57-A810-9D291B0ED693}" type="datetime1">
              <a:rPr lang="zh-CN" altLang="en-US"/>
              <a:pPr>
                <a:defRPr/>
              </a:pPr>
              <a:t>2024/6/12</a:t>
            </a:fld>
            <a:endParaRPr lang="en-US" altLang="zh-CN"/>
          </a:p>
        </p:txBody>
      </p:sp>
      <p:sp>
        <p:nvSpPr>
          <p:cNvPr id="8" name="页脚占位符 4">
            <a:extLst>
              <a:ext uri="{FF2B5EF4-FFF2-40B4-BE49-F238E27FC236}">
                <a16:creationId xmlns:a16="http://schemas.microsoft.com/office/drawing/2014/main" id="{0EF695ED-2C90-43FB-AAF5-5A896A3C9182}"/>
              </a:ext>
            </a:extLst>
          </p:cNvPr>
          <p:cNvSpPr>
            <a:spLocks noGrp="1"/>
          </p:cNvSpPr>
          <p:nvPr>
            <p:ph type="ftr" sz="quarter" idx="11"/>
          </p:nvPr>
        </p:nvSpPr>
        <p:spPr/>
        <p:txBody>
          <a:bodyPr/>
          <a:lstStyle>
            <a:lvl1pPr>
              <a:defRPr/>
            </a:lvl1pPr>
          </a:lstStyle>
          <a:p>
            <a:pPr>
              <a:defRPr/>
            </a:pPr>
            <a:endParaRPr lang="en-US" altLang="zh-CN"/>
          </a:p>
        </p:txBody>
      </p:sp>
      <p:sp>
        <p:nvSpPr>
          <p:cNvPr id="9" name="灯片编号占位符 5">
            <a:extLst>
              <a:ext uri="{FF2B5EF4-FFF2-40B4-BE49-F238E27FC236}">
                <a16:creationId xmlns:a16="http://schemas.microsoft.com/office/drawing/2014/main" id="{DA29C164-5D93-4918-AD11-9000708616CA}"/>
              </a:ext>
            </a:extLst>
          </p:cNvPr>
          <p:cNvSpPr>
            <a:spLocks noGrp="1"/>
          </p:cNvSpPr>
          <p:nvPr>
            <p:ph type="sldNum" sz="quarter" idx="12"/>
          </p:nvPr>
        </p:nvSpPr>
        <p:spPr/>
        <p:txBody>
          <a:bodyPr/>
          <a:lstStyle>
            <a:lvl1pPr>
              <a:defRPr/>
            </a:lvl1pPr>
          </a:lstStyle>
          <a:p>
            <a:pPr>
              <a:defRPr/>
            </a:pPr>
            <a:fld id="{07482085-D5BF-48D8-B767-7023738156B7}" type="slidenum">
              <a:rPr lang="en-US" altLang="zh-CN"/>
              <a:pPr>
                <a:defRPr/>
              </a:pPr>
              <a:t>‹#›</a:t>
            </a:fld>
            <a:endParaRPr lang="en-US" altLang="zh-CN"/>
          </a:p>
        </p:txBody>
      </p:sp>
    </p:spTree>
    <p:extLst>
      <p:ext uri="{BB962C8B-B14F-4D97-AF65-F5344CB8AC3E}">
        <p14:creationId xmlns:p14="http://schemas.microsoft.com/office/powerpoint/2010/main" val="40735820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23839771-1A97-4538-8AD1-0A0772D6BBA9}"/>
              </a:ext>
            </a:extLst>
          </p:cNvPr>
          <p:cNvSpPr>
            <a:spLocks noGrp="1"/>
          </p:cNvSpPr>
          <p:nvPr>
            <p:ph type="dt" sz="half" idx="10"/>
          </p:nvPr>
        </p:nvSpPr>
        <p:spPr/>
        <p:txBody>
          <a:bodyPr/>
          <a:lstStyle>
            <a:lvl1pPr>
              <a:defRPr/>
            </a:lvl1pPr>
          </a:lstStyle>
          <a:p>
            <a:pPr>
              <a:defRPr/>
            </a:pPr>
            <a:fld id="{A87251CB-F3A1-4FC2-BA44-A35F74EAA432}" type="datetime1">
              <a:rPr lang="zh-CN" altLang="en-US"/>
              <a:pPr>
                <a:defRPr/>
              </a:pPr>
              <a:t>2024/6/12</a:t>
            </a:fld>
            <a:endParaRPr lang="en-US" altLang="zh-CN"/>
          </a:p>
        </p:txBody>
      </p:sp>
      <p:sp>
        <p:nvSpPr>
          <p:cNvPr id="4" name="页脚占位符 4">
            <a:extLst>
              <a:ext uri="{FF2B5EF4-FFF2-40B4-BE49-F238E27FC236}">
                <a16:creationId xmlns:a16="http://schemas.microsoft.com/office/drawing/2014/main" id="{749B6978-68A7-41F8-903B-4D29A5C65A16}"/>
              </a:ext>
            </a:extLst>
          </p:cNvPr>
          <p:cNvSpPr>
            <a:spLocks noGrp="1"/>
          </p:cNvSpPr>
          <p:nvPr>
            <p:ph type="ftr" sz="quarter" idx="11"/>
          </p:nvPr>
        </p:nvSpPr>
        <p:spPr/>
        <p:txBody>
          <a:bodyPr/>
          <a:lstStyle>
            <a:lvl1pPr>
              <a:defRPr/>
            </a:lvl1pPr>
          </a:lstStyle>
          <a:p>
            <a:pPr>
              <a:defRPr/>
            </a:pPr>
            <a:endParaRPr lang="en-US" altLang="zh-CN"/>
          </a:p>
        </p:txBody>
      </p:sp>
      <p:sp>
        <p:nvSpPr>
          <p:cNvPr id="5" name="灯片编号占位符 5">
            <a:extLst>
              <a:ext uri="{FF2B5EF4-FFF2-40B4-BE49-F238E27FC236}">
                <a16:creationId xmlns:a16="http://schemas.microsoft.com/office/drawing/2014/main" id="{1780D23D-D035-496E-945B-6735F53CBE88}"/>
              </a:ext>
            </a:extLst>
          </p:cNvPr>
          <p:cNvSpPr>
            <a:spLocks noGrp="1"/>
          </p:cNvSpPr>
          <p:nvPr>
            <p:ph type="sldNum" sz="quarter" idx="12"/>
          </p:nvPr>
        </p:nvSpPr>
        <p:spPr/>
        <p:txBody>
          <a:bodyPr/>
          <a:lstStyle>
            <a:lvl1pPr>
              <a:defRPr/>
            </a:lvl1pPr>
          </a:lstStyle>
          <a:p>
            <a:pPr>
              <a:defRPr/>
            </a:pPr>
            <a:fld id="{4C25BB87-320E-4BE3-86C3-495A38BF2784}" type="slidenum">
              <a:rPr lang="en-US" altLang="zh-CN"/>
              <a:pPr>
                <a:defRPr/>
              </a:pPr>
              <a:t>‹#›</a:t>
            </a:fld>
            <a:endParaRPr lang="en-US" altLang="zh-CN"/>
          </a:p>
        </p:txBody>
      </p:sp>
    </p:spTree>
    <p:extLst>
      <p:ext uri="{BB962C8B-B14F-4D97-AF65-F5344CB8AC3E}">
        <p14:creationId xmlns:p14="http://schemas.microsoft.com/office/powerpoint/2010/main" val="1854693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grpSp>
        <p:nvGrpSpPr>
          <p:cNvPr id="2" name="组合 6">
            <a:extLst>
              <a:ext uri="{FF2B5EF4-FFF2-40B4-BE49-F238E27FC236}">
                <a16:creationId xmlns:a16="http://schemas.microsoft.com/office/drawing/2014/main" id="{EF8D031A-502F-46FC-8B38-DFC080893F01}"/>
              </a:ext>
            </a:extLst>
          </p:cNvPr>
          <p:cNvGrpSpPr>
            <a:grpSpLocks/>
          </p:cNvGrpSpPr>
          <p:nvPr userDrawn="1"/>
        </p:nvGrpSpPr>
        <p:grpSpPr bwMode="auto">
          <a:xfrm>
            <a:off x="-4233" y="0"/>
            <a:ext cx="12196233" cy="6858000"/>
            <a:chOff x="-3945" y="0"/>
            <a:chExt cx="9147945" cy="6858000"/>
          </a:xfrm>
        </p:grpSpPr>
        <p:grpSp>
          <p:nvGrpSpPr>
            <p:cNvPr id="3" name="组合 7">
              <a:extLst>
                <a:ext uri="{FF2B5EF4-FFF2-40B4-BE49-F238E27FC236}">
                  <a16:creationId xmlns:a16="http://schemas.microsoft.com/office/drawing/2014/main" id="{EE466602-846C-48B5-96FC-89419CFED3DA}"/>
                </a:ext>
              </a:extLst>
            </p:cNvPr>
            <p:cNvGrpSpPr>
              <a:grpSpLocks/>
            </p:cNvGrpSpPr>
            <p:nvPr userDrawn="1"/>
          </p:nvGrpSpPr>
          <p:grpSpPr bwMode="auto">
            <a:xfrm>
              <a:off x="0" y="0"/>
              <a:ext cx="9144000" cy="6858000"/>
              <a:chOff x="0" y="0"/>
              <a:chExt cx="9144000" cy="6858000"/>
            </a:xfrm>
          </p:grpSpPr>
          <p:sp>
            <p:nvSpPr>
              <p:cNvPr id="7" name="矩形 6">
                <a:extLst>
                  <a:ext uri="{FF2B5EF4-FFF2-40B4-BE49-F238E27FC236}">
                    <a16:creationId xmlns:a16="http://schemas.microsoft.com/office/drawing/2014/main" id="{24D9E51A-5977-49DB-A19B-A930DB58FF09}"/>
                  </a:ext>
                </a:extLst>
              </p:cNvPr>
              <p:cNvSpPr/>
              <p:nvPr userDrawn="1"/>
            </p:nvSpPr>
            <p:spPr>
              <a:xfrm>
                <a:off x="0" y="1233580"/>
                <a:ext cx="9144000" cy="5624420"/>
              </a:xfrm>
              <a:prstGeom prst="rect">
                <a:avLst/>
              </a:prstGeom>
              <a:gradFill flip="none" rotWithShape="1">
                <a:gsLst>
                  <a:gs pos="91000">
                    <a:srgbClr val="7FCBFF">
                      <a:alpha val="20000"/>
                    </a:srgbClr>
                  </a:gs>
                  <a:gs pos="45000">
                    <a:schemeClr val="accent1">
                      <a:lumMod val="20000"/>
                      <a:lumOff val="8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8" name="矩形 7">
                <a:extLst>
                  <a:ext uri="{FF2B5EF4-FFF2-40B4-BE49-F238E27FC236}">
                    <a16:creationId xmlns:a16="http://schemas.microsoft.com/office/drawing/2014/main" id="{E951F591-5E17-466A-8E7A-B486EF52BD48}"/>
                  </a:ext>
                </a:extLst>
              </p:cNvPr>
              <p:cNvSpPr/>
              <p:nvPr userDrawn="1"/>
            </p:nvSpPr>
            <p:spPr>
              <a:xfrm rot="10800000">
                <a:off x="0" y="0"/>
                <a:ext cx="9144000" cy="4581128"/>
              </a:xfrm>
              <a:prstGeom prst="rect">
                <a:avLst/>
              </a:prstGeom>
              <a:gradFill flip="none" rotWithShape="1">
                <a:gsLst>
                  <a:gs pos="85000">
                    <a:srgbClr val="7FCBFF">
                      <a:alpha val="20000"/>
                    </a:srgbClr>
                  </a:gs>
                  <a:gs pos="48000">
                    <a:schemeClr val="accent1">
                      <a:lumMod val="20000"/>
                      <a:lumOff val="8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4" name="组合 8">
              <a:extLst>
                <a:ext uri="{FF2B5EF4-FFF2-40B4-BE49-F238E27FC236}">
                  <a16:creationId xmlns:a16="http://schemas.microsoft.com/office/drawing/2014/main" id="{23EC2784-7722-461D-9555-8D88D17B4BF6}"/>
                </a:ext>
              </a:extLst>
            </p:cNvPr>
            <p:cNvGrpSpPr>
              <a:grpSpLocks/>
            </p:cNvGrpSpPr>
            <p:nvPr userDrawn="1"/>
          </p:nvGrpSpPr>
          <p:grpSpPr bwMode="auto">
            <a:xfrm>
              <a:off x="-3945" y="692696"/>
              <a:ext cx="9147944" cy="6165304"/>
              <a:chOff x="-3945" y="692696"/>
              <a:chExt cx="9147944" cy="6165304"/>
            </a:xfrm>
          </p:grpSpPr>
          <p:pic>
            <p:nvPicPr>
              <p:cNvPr id="5" name="Picture 2" descr="C:\Documents and Settings\Administrator\桌面\未标题-1.jpg">
                <a:extLst>
                  <a:ext uri="{FF2B5EF4-FFF2-40B4-BE49-F238E27FC236}">
                    <a16:creationId xmlns:a16="http://schemas.microsoft.com/office/drawing/2014/main" id="{D774925D-EDDA-4E06-9CA7-435C0701E4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6978"/>
              <a:stretch>
                <a:fillRect/>
              </a:stretch>
            </p:blipFill>
            <p:spPr bwMode="auto">
              <a:xfrm rot="10800000" flipH="1">
                <a:off x="-3945" y="6669360"/>
                <a:ext cx="9144000" cy="1886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EA1D024C-5180-499F-B1D2-9E297FF1802D}"/>
                  </a:ext>
                </a:extLst>
              </p:cNvPr>
              <p:cNvSpPr/>
              <p:nvPr userDrawn="1"/>
            </p:nvSpPr>
            <p:spPr>
              <a:xfrm>
                <a:off x="0" y="692696"/>
                <a:ext cx="9143999" cy="28800"/>
              </a:xfrm>
              <a:prstGeom prst="rect">
                <a:avLst/>
              </a:prstGeom>
              <a:gradFill flip="none" rotWithShape="1">
                <a:gsLst>
                  <a:gs pos="65000">
                    <a:srgbClr val="002060"/>
                  </a:gs>
                  <a:gs pos="20000">
                    <a:srgbClr val="002060"/>
                  </a:gs>
                  <a:gs pos="100000">
                    <a:schemeClr val="accent1">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grpSp>
        <p:nvGrpSpPr>
          <p:cNvPr id="9" name="组合 1">
            <a:extLst>
              <a:ext uri="{FF2B5EF4-FFF2-40B4-BE49-F238E27FC236}">
                <a16:creationId xmlns:a16="http://schemas.microsoft.com/office/drawing/2014/main" id="{AF110695-789A-4BFD-934B-22B00C17CD8A}"/>
              </a:ext>
            </a:extLst>
          </p:cNvPr>
          <p:cNvGrpSpPr>
            <a:grpSpLocks/>
          </p:cNvGrpSpPr>
          <p:nvPr userDrawn="1"/>
        </p:nvGrpSpPr>
        <p:grpSpPr bwMode="auto">
          <a:xfrm>
            <a:off x="-6930" y="0"/>
            <a:ext cx="12213167" cy="6884988"/>
            <a:chOff x="15440" y="0"/>
            <a:chExt cx="9160509" cy="50542504"/>
          </a:xfrm>
        </p:grpSpPr>
        <p:sp>
          <p:nvSpPr>
            <p:cNvPr id="10" name="圆角矩形 14">
              <a:extLst>
                <a:ext uri="{FF2B5EF4-FFF2-40B4-BE49-F238E27FC236}">
                  <a16:creationId xmlns:a16="http://schemas.microsoft.com/office/drawing/2014/main" id="{1E06FF7B-B454-431B-9CE7-64D7565BA5BC}"/>
                </a:ext>
              </a:extLst>
            </p:cNvPr>
            <p:cNvSpPr/>
            <p:nvPr userDrawn="1"/>
          </p:nvSpPr>
          <p:spPr>
            <a:xfrm>
              <a:off x="19052" y="0"/>
              <a:ext cx="9144632" cy="5081054"/>
            </a:xfrm>
            <a:prstGeom prst="roundRect">
              <a:avLst>
                <a:gd name="adj" fmla="val 0"/>
              </a:avLst>
            </a:prstGeom>
            <a:gradFill flip="none" rotWithShape="1">
              <a:gsLst>
                <a:gs pos="0">
                  <a:srgbClr val="001132"/>
                </a:gs>
                <a:gs pos="100000">
                  <a:srgbClr val="00B0F0"/>
                </a:gs>
                <a:gs pos="30000">
                  <a:srgbClr val="00206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11" name="直接连接符 10">
              <a:extLst>
                <a:ext uri="{FF2B5EF4-FFF2-40B4-BE49-F238E27FC236}">
                  <a16:creationId xmlns:a16="http://schemas.microsoft.com/office/drawing/2014/main" id="{2A7754FF-2B7E-4F88-A38A-D62D99FB99B5}"/>
                </a:ext>
              </a:extLst>
            </p:cNvPr>
            <p:cNvCxnSpPr>
              <a:cxnSpLocks/>
            </p:cNvCxnSpPr>
            <p:nvPr/>
          </p:nvCxnSpPr>
          <p:spPr>
            <a:xfrm>
              <a:off x="15440" y="5081054"/>
              <a:ext cx="9160509" cy="0"/>
            </a:xfrm>
            <a:prstGeom prst="line">
              <a:avLst/>
            </a:prstGeom>
            <a:ln w="38100">
              <a:solidFill>
                <a:srgbClr val="002060"/>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圆角矩形 21">
              <a:extLst>
                <a:ext uri="{FF2B5EF4-FFF2-40B4-BE49-F238E27FC236}">
                  <a16:creationId xmlns:a16="http://schemas.microsoft.com/office/drawing/2014/main" id="{0A7E53DE-2C15-4386-8CE6-731D23CF21C6}"/>
                </a:ext>
              </a:extLst>
            </p:cNvPr>
            <p:cNvSpPr/>
            <p:nvPr userDrawn="1"/>
          </p:nvSpPr>
          <p:spPr>
            <a:xfrm>
              <a:off x="20641" y="48957588"/>
              <a:ext cx="9144631" cy="1584916"/>
            </a:xfrm>
            <a:prstGeom prst="roundRect">
              <a:avLst>
                <a:gd name="adj" fmla="val 0"/>
              </a:avLst>
            </a:prstGeom>
            <a:gradFill flip="none" rotWithShape="1">
              <a:gsLst>
                <a:gs pos="0">
                  <a:srgbClr val="001132"/>
                </a:gs>
                <a:gs pos="100000">
                  <a:srgbClr val="00B0F0"/>
                </a:gs>
                <a:gs pos="30000">
                  <a:srgbClr val="00206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13" name="饼形 4">
            <a:extLst>
              <a:ext uri="{FF2B5EF4-FFF2-40B4-BE49-F238E27FC236}">
                <a16:creationId xmlns:a16="http://schemas.microsoft.com/office/drawing/2014/main" id="{3077BA20-DFC2-4BF1-9D50-273491CF3BF4}"/>
              </a:ext>
            </a:extLst>
          </p:cNvPr>
          <p:cNvSpPr/>
          <p:nvPr userDrawn="1"/>
        </p:nvSpPr>
        <p:spPr>
          <a:xfrm>
            <a:off x="11567923" y="6381751"/>
            <a:ext cx="1289049" cy="1008063"/>
          </a:xfrm>
          <a:prstGeom prst="pie">
            <a:avLst>
              <a:gd name="adj1" fmla="val 11037374"/>
              <a:gd name="adj2" fmla="val 16200000"/>
            </a:avLst>
          </a:prstGeom>
          <a:gradFill flip="none" rotWithShape="1">
            <a:gsLst>
              <a:gs pos="0">
                <a:srgbClr val="001132"/>
              </a:gs>
              <a:gs pos="100000">
                <a:srgbClr val="00B0F0"/>
              </a:gs>
              <a:gs pos="30000">
                <a:srgbClr val="002060"/>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4" name="日期占位符 1">
            <a:extLst>
              <a:ext uri="{FF2B5EF4-FFF2-40B4-BE49-F238E27FC236}">
                <a16:creationId xmlns:a16="http://schemas.microsoft.com/office/drawing/2014/main" id="{2BD8039B-BC43-4861-AD2F-91C8305622B4}"/>
              </a:ext>
            </a:extLst>
          </p:cNvPr>
          <p:cNvSpPr>
            <a:spLocks noGrp="1"/>
          </p:cNvSpPr>
          <p:nvPr>
            <p:ph type="dt" sz="half" idx="10"/>
          </p:nvPr>
        </p:nvSpPr>
        <p:spPr/>
        <p:txBody>
          <a:bodyPr/>
          <a:lstStyle>
            <a:lvl1pPr>
              <a:defRPr/>
            </a:lvl1pPr>
          </a:lstStyle>
          <a:p>
            <a:pPr>
              <a:defRPr/>
            </a:pPr>
            <a:fld id="{A8B3D7D8-C69F-4F83-833F-C99B21E18E40}" type="datetime1">
              <a:rPr lang="zh-CN" altLang="en-US"/>
              <a:pPr>
                <a:defRPr/>
              </a:pPr>
              <a:t>2024/6/12</a:t>
            </a:fld>
            <a:endParaRPr lang="zh-CN" altLang="en-US" dirty="0"/>
          </a:p>
        </p:txBody>
      </p:sp>
      <p:sp>
        <p:nvSpPr>
          <p:cNvPr id="15" name="页脚占位符 2">
            <a:extLst>
              <a:ext uri="{FF2B5EF4-FFF2-40B4-BE49-F238E27FC236}">
                <a16:creationId xmlns:a16="http://schemas.microsoft.com/office/drawing/2014/main" id="{4AEC1509-D8EB-4C8F-B2DA-96F918E064D2}"/>
              </a:ext>
            </a:extLst>
          </p:cNvPr>
          <p:cNvSpPr>
            <a:spLocks noGrp="1"/>
          </p:cNvSpPr>
          <p:nvPr>
            <p:ph type="ftr" sz="quarter" idx="11"/>
          </p:nvPr>
        </p:nvSpPr>
        <p:spPr/>
        <p:txBody>
          <a:bodyPr/>
          <a:lstStyle>
            <a:lvl1pPr>
              <a:defRPr/>
            </a:lvl1pPr>
          </a:lstStyle>
          <a:p>
            <a:pPr>
              <a:defRPr/>
            </a:pPr>
            <a:endParaRPr lang="zh-CN" altLang="en-US"/>
          </a:p>
        </p:txBody>
      </p:sp>
      <p:sp>
        <p:nvSpPr>
          <p:cNvPr id="16" name="灯片编号占位符 3">
            <a:extLst>
              <a:ext uri="{FF2B5EF4-FFF2-40B4-BE49-F238E27FC236}">
                <a16:creationId xmlns:a16="http://schemas.microsoft.com/office/drawing/2014/main" id="{399A1AE1-B966-4781-BB56-7059B7052FD6}"/>
              </a:ext>
            </a:extLst>
          </p:cNvPr>
          <p:cNvSpPr>
            <a:spLocks noGrp="1"/>
          </p:cNvSpPr>
          <p:nvPr>
            <p:ph type="sldNum" sz="quarter" idx="12"/>
          </p:nvPr>
        </p:nvSpPr>
        <p:spPr>
          <a:xfrm>
            <a:off x="9347200" y="6486526"/>
            <a:ext cx="2844800" cy="365125"/>
          </a:xfrm>
        </p:spPr>
        <p:txBody>
          <a:bodyPr/>
          <a:lstStyle>
            <a:lvl1pPr>
              <a:defRPr sz="1400" b="1">
                <a:solidFill>
                  <a:schemeClr val="bg1"/>
                </a:solidFill>
              </a:defRPr>
            </a:lvl1pPr>
          </a:lstStyle>
          <a:p>
            <a:pPr>
              <a:defRPr/>
            </a:pPr>
            <a:fld id="{A47AEF4C-A2E9-4604-9F53-7EE74B6B6622}" type="slidenum">
              <a:rPr lang="en-US" altLang="zh-CN"/>
              <a:pPr>
                <a:defRPr/>
              </a:pPr>
              <a:t>‹#›</a:t>
            </a:fld>
            <a:endParaRPr lang="en-US" altLang="zh-CN" dirty="0"/>
          </a:p>
        </p:txBody>
      </p:sp>
    </p:spTree>
    <p:extLst>
      <p:ext uri="{BB962C8B-B14F-4D97-AF65-F5344CB8AC3E}">
        <p14:creationId xmlns:p14="http://schemas.microsoft.com/office/powerpoint/2010/main" val="2223761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70AF526C-9E71-47DE-8FE4-33276E6E0793}" type="datetime1">
              <a:rPr lang="zh-CN" altLang="en-US" smtClean="0"/>
              <a:t>2024/6/12</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fld id="{A953F37A-A0EF-4C5F-80AE-114C9AFAD13D}" type="slidenum">
              <a:rPr lang="en-US" altLang="zh-CN"/>
              <a:pPr/>
              <a:t>‹#›</a:t>
            </a:fld>
            <a:endParaRPr lang="en-US" altLang="zh-CN"/>
          </a:p>
        </p:txBody>
      </p:sp>
    </p:spTree>
    <p:extLst>
      <p:ext uri="{BB962C8B-B14F-4D97-AF65-F5344CB8AC3E}">
        <p14:creationId xmlns:p14="http://schemas.microsoft.com/office/powerpoint/2010/main" val="26813308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grpSp>
        <p:nvGrpSpPr>
          <p:cNvPr id="2" name="组合 6">
            <a:extLst>
              <a:ext uri="{FF2B5EF4-FFF2-40B4-BE49-F238E27FC236}">
                <a16:creationId xmlns:a16="http://schemas.microsoft.com/office/drawing/2014/main" id="{61D98942-B349-474E-93CF-EC34335D6121}"/>
              </a:ext>
            </a:extLst>
          </p:cNvPr>
          <p:cNvGrpSpPr>
            <a:grpSpLocks/>
          </p:cNvGrpSpPr>
          <p:nvPr userDrawn="1"/>
        </p:nvGrpSpPr>
        <p:grpSpPr bwMode="auto">
          <a:xfrm>
            <a:off x="-4233" y="0"/>
            <a:ext cx="12196233" cy="6858000"/>
            <a:chOff x="-3945" y="0"/>
            <a:chExt cx="9147945" cy="6858000"/>
          </a:xfrm>
        </p:grpSpPr>
        <p:grpSp>
          <p:nvGrpSpPr>
            <p:cNvPr id="3" name="组合 7">
              <a:extLst>
                <a:ext uri="{FF2B5EF4-FFF2-40B4-BE49-F238E27FC236}">
                  <a16:creationId xmlns:a16="http://schemas.microsoft.com/office/drawing/2014/main" id="{0D606FCF-EBDB-4F3B-A7DF-43CE6ECF957F}"/>
                </a:ext>
              </a:extLst>
            </p:cNvPr>
            <p:cNvGrpSpPr>
              <a:grpSpLocks/>
            </p:cNvGrpSpPr>
            <p:nvPr userDrawn="1"/>
          </p:nvGrpSpPr>
          <p:grpSpPr bwMode="auto">
            <a:xfrm>
              <a:off x="0" y="0"/>
              <a:ext cx="9144000" cy="6858000"/>
              <a:chOff x="0" y="0"/>
              <a:chExt cx="9144000" cy="6858000"/>
            </a:xfrm>
          </p:grpSpPr>
          <p:sp>
            <p:nvSpPr>
              <p:cNvPr id="7" name="矩形 6">
                <a:extLst>
                  <a:ext uri="{FF2B5EF4-FFF2-40B4-BE49-F238E27FC236}">
                    <a16:creationId xmlns:a16="http://schemas.microsoft.com/office/drawing/2014/main" id="{DF709A78-118A-416B-9A15-D9D1A1F1C844}"/>
                  </a:ext>
                </a:extLst>
              </p:cNvPr>
              <p:cNvSpPr/>
              <p:nvPr userDrawn="1"/>
            </p:nvSpPr>
            <p:spPr>
              <a:xfrm>
                <a:off x="0" y="1233580"/>
                <a:ext cx="9144000" cy="5624420"/>
              </a:xfrm>
              <a:prstGeom prst="rect">
                <a:avLst/>
              </a:prstGeom>
              <a:gradFill flip="none" rotWithShape="1">
                <a:gsLst>
                  <a:gs pos="91000">
                    <a:srgbClr val="7FCBFF">
                      <a:alpha val="20000"/>
                    </a:srgbClr>
                  </a:gs>
                  <a:gs pos="45000">
                    <a:schemeClr val="accent1">
                      <a:lumMod val="20000"/>
                      <a:lumOff val="8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8" name="矩形 7">
                <a:extLst>
                  <a:ext uri="{FF2B5EF4-FFF2-40B4-BE49-F238E27FC236}">
                    <a16:creationId xmlns:a16="http://schemas.microsoft.com/office/drawing/2014/main" id="{DC0ECACE-13C4-4BC9-A2F5-C9DB63A0D77B}"/>
                  </a:ext>
                </a:extLst>
              </p:cNvPr>
              <p:cNvSpPr/>
              <p:nvPr userDrawn="1"/>
            </p:nvSpPr>
            <p:spPr>
              <a:xfrm rot="10800000">
                <a:off x="0" y="0"/>
                <a:ext cx="9144000" cy="4581128"/>
              </a:xfrm>
              <a:prstGeom prst="rect">
                <a:avLst/>
              </a:prstGeom>
              <a:gradFill flip="none" rotWithShape="1">
                <a:gsLst>
                  <a:gs pos="85000">
                    <a:srgbClr val="7FCBFF">
                      <a:alpha val="20000"/>
                    </a:srgbClr>
                  </a:gs>
                  <a:gs pos="48000">
                    <a:schemeClr val="accent1">
                      <a:lumMod val="20000"/>
                      <a:lumOff val="8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4" name="组合 8">
              <a:extLst>
                <a:ext uri="{FF2B5EF4-FFF2-40B4-BE49-F238E27FC236}">
                  <a16:creationId xmlns:a16="http://schemas.microsoft.com/office/drawing/2014/main" id="{DFBDB5D5-7E77-4F42-8CE5-EEEE6ACAC0C4}"/>
                </a:ext>
              </a:extLst>
            </p:cNvPr>
            <p:cNvGrpSpPr>
              <a:grpSpLocks/>
            </p:cNvGrpSpPr>
            <p:nvPr userDrawn="1"/>
          </p:nvGrpSpPr>
          <p:grpSpPr bwMode="auto">
            <a:xfrm>
              <a:off x="-3945" y="334336"/>
              <a:ext cx="9147944" cy="6523664"/>
              <a:chOff x="-3945" y="334336"/>
              <a:chExt cx="9147944" cy="6523664"/>
            </a:xfrm>
          </p:grpSpPr>
          <p:pic>
            <p:nvPicPr>
              <p:cNvPr id="5" name="Picture 2" descr="C:\Documents and Settings\Administrator\桌面\未标题-1.jpg">
                <a:extLst>
                  <a:ext uri="{FF2B5EF4-FFF2-40B4-BE49-F238E27FC236}">
                    <a16:creationId xmlns:a16="http://schemas.microsoft.com/office/drawing/2014/main" id="{DE237408-604E-4BB1-90EA-08C94CE834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6978"/>
              <a:stretch>
                <a:fillRect/>
              </a:stretch>
            </p:blipFill>
            <p:spPr bwMode="auto">
              <a:xfrm rot="10800000" flipH="1">
                <a:off x="-3945" y="6669360"/>
                <a:ext cx="9144000" cy="1886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E005D5C5-13C6-4BEE-B47A-AF232A369476}"/>
                  </a:ext>
                </a:extLst>
              </p:cNvPr>
              <p:cNvSpPr/>
              <p:nvPr/>
            </p:nvSpPr>
            <p:spPr>
              <a:xfrm>
                <a:off x="0" y="334336"/>
                <a:ext cx="9143999" cy="28800"/>
              </a:xfrm>
              <a:prstGeom prst="rect">
                <a:avLst/>
              </a:prstGeom>
              <a:gradFill flip="none" rotWithShape="1">
                <a:gsLst>
                  <a:gs pos="65000">
                    <a:srgbClr val="002060"/>
                  </a:gs>
                  <a:gs pos="20000">
                    <a:srgbClr val="002060"/>
                  </a:gs>
                  <a:gs pos="100000">
                    <a:schemeClr val="accent1">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grpSp>
        <p:nvGrpSpPr>
          <p:cNvPr id="9" name="组合 1">
            <a:extLst>
              <a:ext uri="{FF2B5EF4-FFF2-40B4-BE49-F238E27FC236}">
                <a16:creationId xmlns:a16="http://schemas.microsoft.com/office/drawing/2014/main" id="{9F0EDE9A-D1F5-4165-8A75-B5A59A909C3A}"/>
              </a:ext>
            </a:extLst>
          </p:cNvPr>
          <p:cNvGrpSpPr>
            <a:grpSpLocks/>
          </p:cNvGrpSpPr>
          <p:nvPr userDrawn="1"/>
        </p:nvGrpSpPr>
        <p:grpSpPr bwMode="auto">
          <a:xfrm>
            <a:off x="-25400" y="0"/>
            <a:ext cx="12217400" cy="6884988"/>
            <a:chOff x="817" y="0"/>
            <a:chExt cx="9164455" cy="50542504"/>
          </a:xfrm>
        </p:grpSpPr>
        <p:sp>
          <p:nvSpPr>
            <p:cNvPr id="10" name="圆角矩形 14">
              <a:extLst>
                <a:ext uri="{FF2B5EF4-FFF2-40B4-BE49-F238E27FC236}">
                  <a16:creationId xmlns:a16="http://schemas.microsoft.com/office/drawing/2014/main" id="{0AB53585-56EA-4BF5-8FDB-13CC8F73DDB9}"/>
                </a:ext>
              </a:extLst>
            </p:cNvPr>
            <p:cNvSpPr/>
            <p:nvPr userDrawn="1"/>
          </p:nvSpPr>
          <p:spPr>
            <a:xfrm>
              <a:off x="18282" y="0"/>
              <a:ext cx="9145403" cy="30451365"/>
            </a:xfrm>
            <a:prstGeom prst="roundRect">
              <a:avLst>
                <a:gd name="adj" fmla="val 0"/>
              </a:avLst>
            </a:prstGeom>
            <a:gradFill flip="none" rotWithShape="1">
              <a:gsLst>
                <a:gs pos="100000">
                  <a:srgbClr val="00B0F0"/>
                </a:gs>
                <a:gs pos="40000">
                  <a:srgbClr val="174B8B"/>
                </a:gs>
                <a:gs pos="12000">
                  <a:srgbClr val="00206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11" name="直接连接符 10">
              <a:extLst>
                <a:ext uri="{FF2B5EF4-FFF2-40B4-BE49-F238E27FC236}">
                  <a16:creationId xmlns:a16="http://schemas.microsoft.com/office/drawing/2014/main" id="{A1A0F2FF-15DF-4A57-8A02-1E8820D6ECBE}"/>
                </a:ext>
              </a:extLst>
            </p:cNvPr>
            <p:cNvCxnSpPr/>
            <p:nvPr/>
          </p:nvCxnSpPr>
          <p:spPr>
            <a:xfrm>
              <a:off x="817" y="30579553"/>
              <a:ext cx="9159692" cy="0"/>
            </a:xfrm>
            <a:prstGeom prst="line">
              <a:avLst/>
            </a:prstGeom>
            <a:ln w="38100">
              <a:solidFill>
                <a:srgbClr val="002060"/>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圆角矩形 21">
              <a:extLst>
                <a:ext uri="{FF2B5EF4-FFF2-40B4-BE49-F238E27FC236}">
                  <a16:creationId xmlns:a16="http://schemas.microsoft.com/office/drawing/2014/main" id="{43117A94-1E10-4446-862E-EDB0FE206024}"/>
                </a:ext>
              </a:extLst>
            </p:cNvPr>
            <p:cNvSpPr/>
            <p:nvPr userDrawn="1"/>
          </p:nvSpPr>
          <p:spPr>
            <a:xfrm>
              <a:off x="21458" y="48957588"/>
              <a:ext cx="9143814" cy="1584916"/>
            </a:xfrm>
            <a:prstGeom prst="roundRect">
              <a:avLst>
                <a:gd name="adj" fmla="val 0"/>
              </a:avLst>
            </a:prstGeom>
            <a:gradFill flip="none" rotWithShape="1">
              <a:gsLst>
                <a:gs pos="0">
                  <a:srgbClr val="001132"/>
                </a:gs>
                <a:gs pos="100000">
                  <a:srgbClr val="00B0F0"/>
                </a:gs>
                <a:gs pos="30000">
                  <a:srgbClr val="00206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13" name="日期占位符 1">
            <a:extLst>
              <a:ext uri="{FF2B5EF4-FFF2-40B4-BE49-F238E27FC236}">
                <a16:creationId xmlns:a16="http://schemas.microsoft.com/office/drawing/2014/main" id="{1E9DA8C4-4CBA-4A0D-87D5-5F641EC6E1A6}"/>
              </a:ext>
            </a:extLst>
          </p:cNvPr>
          <p:cNvSpPr>
            <a:spLocks noGrp="1"/>
          </p:cNvSpPr>
          <p:nvPr>
            <p:ph type="dt" sz="half" idx="10"/>
          </p:nvPr>
        </p:nvSpPr>
        <p:spPr/>
        <p:txBody>
          <a:bodyPr/>
          <a:lstStyle>
            <a:lvl1pPr>
              <a:defRPr/>
            </a:lvl1pPr>
          </a:lstStyle>
          <a:p>
            <a:pPr>
              <a:defRPr/>
            </a:pPr>
            <a:fld id="{BC773FB7-5614-4D0C-9F3C-D095E3E44CA1}" type="datetime1">
              <a:rPr lang="zh-CN" altLang="en-US"/>
              <a:pPr>
                <a:defRPr/>
              </a:pPr>
              <a:t>2024/6/12</a:t>
            </a:fld>
            <a:endParaRPr lang="zh-CN" altLang="en-US" dirty="0"/>
          </a:p>
        </p:txBody>
      </p:sp>
      <p:sp>
        <p:nvSpPr>
          <p:cNvPr id="14" name="页脚占位符 2">
            <a:extLst>
              <a:ext uri="{FF2B5EF4-FFF2-40B4-BE49-F238E27FC236}">
                <a16:creationId xmlns:a16="http://schemas.microsoft.com/office/drawing/2014/main" id="{727A9D79-831F-4B42-9CF8-CC1C667C21EC}"/>
              </a:ext>
            </a:extLst>
          </p:cNvPr>
          <p:cNvSpPr>
            <a:spLocks noGrp="1"/>
          </p:cNvSpPr>
          <p:nvPr>
            <p:ph type="ftr" sz="quarter" idx="11"/>
          </p:nvPr>
        </p:nvSpPr>
        <p:spPr/>
        <p:txBody>
          <a:bodyPr/>
          <a:lstStyle>
            <a:lvl1pPr>
              <a:defRPr/>
            </a:lvl1pPr>
          </a:lstStyle>
          <a:p>
            <a:pPr>
              <a:defRPr/>
            </a:pPr>
            <a:endParaRPr lang="zh-CN" altLang="en-US"/>
          </a:p>
        </p:txBody>
      </p:sp>
    </p:spTree>
    <p:extLst>
      <p:ext uri="{BB962C8B-B14F-4D97-AF65-F5344CB8AC3E}">
        <p14:creationId xmlns:p14="http://schemas.microsoft.com/office/powerpoint/2010/main" val="5351491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01B7826-E73D-4CD5-9612-A4386167D1B5}"/>
              </a:ext>
            </a:extLst>
          </p:cNvPr>
          <p:cNvSpPr>
            <a:spLocks noGrp="1"/>
          </p:cNvSpPr>
          <p:nvPr>
            <p:ph type="dt" sz="half" idx="10"/>
          </p:nvPr>
        </p:nvSpPr>
        <p:spPr/>
        <p:txBody>
          <a:bodyPr/>
          <a:lstStyle>
            <a:lvl1pPr>
              <a:defRPr/>
            </a:lvl1pPr>
          </a:lstStyle>
          <a:p>
            <a:pPr>
              <a:defRPr/>
            </a:pPr>
            <a:fld id="{68CBA98A-C1B2-4089-905F-6FE2500E21A3}" type="datetime1">
              <a:rPr lang="zh-CN" altLang="en-US"/>
              <a:pPr>
                <a:defRPr/>
              </a:pPr>
              <a:t>2024/6/12</a:t>
            </a:fld>
            <a:endParaRPr lang="en-US" altLang="zh-CN"/>
          </a:p>
        </p:txBody>
      </p:sp>
      <p:sp>
        <p:nvSpPr>
          <p:cNvPr id="6" name="页脚占位符 4">
            <a:extLst>
              <a:ext uri="{FF2B5EF4-FFF2-40B4-BE49-F238E27FC236}">
                <a16:creationId xmlns:a16="http://schemas.microsoft.com/office/drawing/2014/main" id="{D7F43056-0547-4F6C-9516-CFB0C3C47158}"/>
              </a:ext>
            </a:extLst>
          </p:cNvPr>
          <p:cNvSpPr>
            <a:spLocks noGrp="1"/>
          </p:cNvSpPr>
          <p:nvPr>
            <p:ph type="ftr" sz="quarter" idx="11"/>
          </p:nvPr>
        </p:nvSpPr>
        <p:spPr/>
        <p:txBody>
          <a:bodyPr/>
          <a:lstStyle>
            <a:lvl1pPr>
              <a:defRPr/>
            </a:lvl1pPr>
          </a:lstStyle>
          <a:p>
            <a:pPr>
              <a:defRPr/>
            </a:pPr>
            <a:endParaRPr lang="en-US" altLang="zh-CN"/>
          </a:p>
        </p:txBody>
      </p:sp>
      <p:sp>
        <p:nvSpPr>
          <p:cNvPr id="7" name="灯片编号占位符 5">
            <a:extLst>
              <a:ext uri="{FF2B5EF4-FFF2-40B4-BE49-F238E27FC236}">
                <a16:creationId xmlns:a16="http://schemas.microsoft.com/office/drawing/2014/main" id="{7B391761-E82C-4111-8758-217361DC6ED2}"/>
              </a:ext>
            </a:extLst>
          </p:cNvPr>
          <p:cNvSpPr>
            <a:spLocks noGrp="1"/>
          </p:cNvSpPr>
          <p:nvPr>
            <p:ph type="sldNum" sz="quarter" idx="12"/>
          </p:nvPr>
        </p:nvSpPr>
        <p:spPr/>
        <p:txBody>
          <a:bodyPr/>
          <a:lstStyle>
            <a:lvl1pPr>
              <a:defRPr/>
            </a:lvl1pPr>
          </a:lstStyle>
          <a:p>
            <a:pPr>
              <a:defRPr/>
            </a:pPr>
            <a:fld id="{AB96270B-C33E-4B24-9062-56DC9B85052B}" type="slidenum">
              <a:rPr lang="en-US" altLang="zh-CN"/>
              <a:pPr>
                <a:defRPr/>
              </a:pPr>
              <a:t>‹#›</a:t>
            </a:fld>
            <a:endParaRPr lang="en-US" altLang="zh-CN"/>
          </a:p>
        </p:txBody>
      </p:sp>
    </p:spTree>
    <p:extLst>
      <p:ext uri="{BB962C8B-B14F-4D97-AF65-F5344CB8AC3E}">
        <p14:creationId xmlns:p14="http://schemas.microsoft.com/office/powerpoint/2010/main" val="1759176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5073369F-24F9-4E82-A6BD-417693832278}"/>
              </a:ext>
            </a:extLst>
          </p:cNvPr>
          <p:cNvSpPr>
            <a:spLocks noGrp="1"/>
          </p:cNvSpPr>
          <p:nvPr>
            <p:ph type="dt" sz="half" idx="10"/>
          </p:nvPr>
        </p:nvSpPr>
        <p:spPr/>
        <p:txBody>
          <a:bodyPr/>
          <a:lstStyle>
            <a:lvl1pPr>
              <a:defRPr/>
            </a:lvl1pPr>
          </a:lstStyle>
          <a:p>
            <a:pPr>
              <a:defRPr/>
            </a:pPr>
            <a:fld id="{891A6485-7AB4-45CC-8F7F-4F9FC9CB6112}" type="datetime1">
              <a:rPr lang="zh-CN" altLang="en-US"/>
              <a:pPr>
                <a:defRPr/>
              </a:pPr>
              <a:t>2024/6/12</a:t>
            </a:fld>
            <a:endParaRPr lang="en-US" altLang="zh-CN"/>
          </a:p>
        </p:txBody>
      </p:sp>
      <p:sp>
        <p:nvSpPr>
          <p:cNvPr id="6" name="页脚占位符 4">
            <a:extLst>
              <a:ext uri="{FF2B5EF4-FFF2-40B4-BE49-F238E27FC236}">
                <a16:creationId xmlns:a16="http://schemas.microsoft.com/office/drawing/2014/main" id="{F762DEAD-CC14-4243-B7CF-02027055C820}"/>
              </a:ext>
            </a:extLst>
          </p:cNvPr>
          <p:cNvSpPr>
            <a:spLocks noGrp="1"/>
          </p:cNvSpPr>
          <p:nvPr>
            <p:ph type="ftr" sz="quarter" idx="11"/>
          </p:nvPr>
        </p:nvSpPr>
        <p:spPr/>
        <p:txBody>
          <a:bodyPr/>
          <a:lstStyle>
            <a:lvl1pPr>
              <a:defRPr/>
            </a:lvl1pPr>
          </a:lstStyle>
          <a:p>
            <a:pPr>
              <a:defRPr/>
            </a:pPr>
            <a:endParaRPr lang="en-US" altLang="zh-CN"/>
          </a:p>
        </p:txBody>
      </p:sp>
      <p:sp>
        <p:nvSpPr>
          <p:cNvPr id="7" name="灯片编号占位符 5">
            <a:extLst>
              <a:ext uri="{FF2B5EF4-FFF2-40B4-BE49-F238E27FC236}">
                <a16:creationId xmlns:a16="http://schemas.microsoft.com/office/drawing/2014/main" id="{CB0BEDE1-4120-46AC-885B-9313E49EB4AF}"/>
              </a:ext>
            </a:extLst>
          </p:cNvPr>
          <p:cNvSpPr>
            <a:spLocks noGrp="1"/>
          </p:cNvSpPr>
          <p:nvPr>
            <p:ph type="sldNum" sz="quarter" idx="12"/>
          </p:nvPr>
        </p:nvSpPr>
        <p:spPr/>
        <p:txBody>
          <a:bodyPr/>
          <a:lstStyle>
            <a:lvl1pPr>
              <a:defRPr/>
            </a:lvl1pPr>
          </a:lstStyle>
          <a:p>
            <a:pPr>
              <a:defRPr/>
            </a:pPr>
            <a:fld id="{83D64740-F55F-4B27-9969-8704001ADB9B}" type="slidenum">
              <a:rPr lang="en-US" altLang="zh-CN"/>
              <a:pPr>
                <a:defRPr/>
              </a:pPr>
              <a:t>‹#›</a:t>
            </a:fld>
            <a:endParaRPr lang="en-US" altLang="zh-CN"/>
          </a:p>
        </p:txBody>
      </p:sp>
    </p:spTree>
    <p:extLst>
      <p:ext uri="{BB962C8B-B14F-4D97-AF65-F5344CB8AC3E}">
        <p14:creationId xmlns:p14="http://schemas.microsoft.com/office/powerpoint/2010/main" val="40699723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6385A6A-BD8E-453B-94B1-9AB7ACA85CA6}"/>
              </a:ext>
            </a:extLst>
          </p:cNvPr>
          <p:cNvSpPr>
            <a:spLocks noGrp="1"/>
          </p:cNvSpPr>
          <p:nvPr>
            <p:ph type="dt" sz="half" idx="10"/>
          </p:nvPr>
        </p:nvSpPr>
        <p:spPr/>
        <p:txBody>
          <a:bodyPr/>
          <a:lstStyle>
            <a:lvl1pPr>
              <a:defRPr/>
            </a:lvl1pPr>
          </a:lstStyle>
          <a:p>
            <a:pPr>
              <a:defRPr/>
            </a:pPr>
            <a:fld id="{0D2609AD-D9EF-45A9-B29D-A156A745FE54}" type="datetime1">
              <a:rPr lang="zh-CN" altLang="en-US"/>
              <a:pPr>
                <a:defRPr/>
              </a:pPr>
              <a:t>2024/6/12</a:t>
            </a:fld>
            <a:endParaRPr lang="en-US" altLang="zh-CN"/>
          </a:p>
        </p:txBody>
      </p:sp>
      <p:sp>
        <p:nvSpPr>
          <p:cNvPr id="5" name="页脚占位符 4">
            <a:extLst>
              <a:ext uri="{FF2B5EF4-FFF2-40B4-BE49-F238E27FC236}">
                <a16:creationId xmlns:a16="http://schemas.microsoft.com/office/drawing/2014/main" id="{CC4EED76-3FD1-4B53-BDA6-71F4F466A363}"/>
              </a:ext>
            </a:extLst>
          </p:cNvPr>
          <p:cNvSpPr>
            <a:spLocks noGrp="1"/>
          </p:cNvSpPr>
          <p:nvPr>
            <p:ph type="ftr" sz="quarter" idx="11"/>
          </p:nvPr>
        </p:nvSpPr>
        <p:spPr/>
        <p:txBody>
          <a:bodyPr/>
          <a:lstStyle>
            <a:lvl1pPr>
              <a:defRPr/>
            </a:lvl1pPr>
          </a:lstStyle>
          <a:p>
            <a:pPr>
              <a:defRPr/>
            </a:pPr>
            <a:endParaRPr lang="en-US" altLang="zh-CN"/>
          </a:p>
        </p:txBody>
      </p:sp>
      <p:sp>
        <p:nvSpPr>
          <p:cNvPr id="6" name="灯片编号占位符 5">
            <a:extLst>
              <a:ext uri="{FF2B5EF4-FFF2-40B4-BE49-F238E27FC236}">
                <a16:creationId xmlns:a16="http://schemas.microsoft.com/office/drawing/2014/main" id="{B1CEF62B-4BB1-45FF-9BB0-6ABFD157D806}"/>
              </a:ext>
            </a:extLst>
          </p:cNvPr>
          <p:cNvSpPr>
            <a:spLocks noGrp="1"/>
          </p:cNvSpPr>
          <p:nvPr>
            <p:ph type="sldNum" sz="quarter" idx="12"/>
          </p:nvPr>
        </p:nvSpPr>
        <p:spPr/>
        <p:txBody>
          <a:bodyPr/>
          <a:lstStyle>
            <a:lvl1pPr>
              <a:defRPr/>
            </a:lvl1pPr>
          </a:lstStyle>
          <a:p>
            <a:pPr>
              <a:defRPr/>
            </a:pPr>
            <a:fld id="{4780C6E5-4130-40B4-B0AB-A3A03AB5EE5D}" type="slidenum">
              <a:rPr lang="en-US" altLang="zh-CN"/>
              <a:pPr>
                <a:defRPr/>
              </a:pPr>
              <a:t>‹#›</a:t>
            </a:fld>
            <a:endParaRPr lang="en-US" altLang="zh-CN"/>
          </a:p>
        </p:txBody>
      </p:sp>
    </p:spTree>
    <p:extLst>
      <p:ext uri="{BB962C8B-B14F-4D97-AF65-F5344CB8AC3E}">
        <p14:creationId xmlns:p14="http://schemas.microsoft.com/office/powerpoint/2010/main" val="562007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6D18ED4-8780-4B92-A3C5-E88892B602B3}"/>
              </a:ext>
            </a:extLst>
          </p:cNvPr>
          <p:cNvSpPr>
            <a:spLocks noGrp="1"/>
          </p:cNvSpPr>
          <p:nvPr>
            <p:ph type="dt" sz="half" idx="10"/>
          </p:nvPr>
        </p:nvSpPr>
        <p:spPr/>
        <p:txBody>
          <a:bodyPr/>
          <a:lstStyle>
            <a:lvl1pPr>
              <a:defRPr/>
            </a:lvl1pPr>
          </a:lstStyle>
          <a:p>
            <a:pPr>
              <a:defRPr/>
            </a:pPr>
            <a:fld id="{ABBE5C88-8D02-43E2-A6FF-40A8E839411C}" type="datetime1">
              <a:rPr lang="zh-CN" altLang="en-US"/>
              <a:pPr>
                <a:defRPr/>
              </a:pPr>
              <a:t>2024/6/12</a:t>
            </a:fld>
            <a:endParaRPr lang="en-US" altLang="zh-CN"/>
          </a:p>
        </p:txBody>
      </p:sp>
      <p:sp>
        <p:nvSpPr>
          <p:cNvPr id="5" name="页脚占位符 4">
            <a:extLst>
              <a:ext uri="{FF2B5EF4-FFF2-40B4-BE49-F238E27FC236}">
                <a16:creationId xmlns:a16="http://schemas.microsoft.com/office/drawing/2014/main" id="{20A31E62-971B-4378-A7CA-BF3F2B1597D7}"/>
              </a:ext>
            </a:extLst>
          </p:cNvPr>
          <p:cNvSpPr>
            <a:spLocks noGrp="1"/>
          </p:cNvSpPr>
          <p:nvPr>
            <p:ph type="ftr" sz="quarter" idx="11"/>
          </p:nvPr>
        </p:nvSpPr>
        <p:spPr/>
        <p:txBody>
          <a:bodyPr/>
          <a:lstStyle>
            <a:lvl1pPr>
              <a:defRPr/>
            </a:lvl1pPr>
          </a:lstStyle>
          <a:p>
            <a:pPr>
              <a:defRPr/>
            </a:pPr>
            <a:endParaRPr lang="en-US" altLang="zh-CN"/>
          </a:p>
        </p:txBody>
      </p:sp>
      <p:sp>
        <p:nvSpPr>
          <p:cNvPr id="6" name="灯片编号占位符 5">
            <a:extLst>
              <a:ext uri="{FF2B5EF4-FFF2-40B4-BE49-F238E27FC236}">
                <a16:creationId xmlns:a16="http://schemas.microsoft.com/office/drawing/2014/main" id="{E8EFAE5D-3F83-47F0-95CC-04928E1823F5}"/>
              </a:ext>
            </a:extLst>
          </p:cNvPr>
          <p:cNvSpPr>
            <a:spLocks noGrp="1"/>
          </p:cNvSpPr>
          <p:nvPr>
            <p:ph type="sldNum" sz="quarter" idx="12"/>
          </p:nvPr>
        </p:nvSpPr>
        <p:spPr/>
        <p:txBody>
          <a:bodyPr/>
          <a:lstStyle>
            <a:lvl1pPr>
              <a:defRPr/>
            </a:lvl1pPr>
          </a:lstStyle>
          <a:p>
            <a:pPr>
              <a:defRPr/>
            </a:pPr>
            <a:fld id="{BACDC030-C20C-4F81-83C4-B82A67ECFD1F}" type="slidenum">
              <a:rPr lang="en-US" altLang="zh-CN"/>
              <a:pPr>
                <a:defRPr/>
              </a:pPr>
              <a:t>‹#›</a:t>
            </a:fld>
            <a:endParaRPr lang="en-US" altLang="zh-CN"/>
          </a:p>
        </p:txBody>
      </p:sp>
    </p:spTree>
    <p:extLst>
      <p:ext uri="{BB962C8B-B14F-4D97-AF65-F5344CB8AC3E}">
        <p14:creationId xmlns:p14="http://schemas.microsoft.com/office/powerpoint/2010/main" val="38194655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AD6B370-E42C-364B-8BF5-1DDC07EEF6CB}" type="datetimeFigureOut">
              <a:rPr lang="en-US" smtClean="0"/>
              <a:t>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dirty="0"/>
          </a:p>
        </p:txBody>
      </p:sp>
    </p:spTree>
    <p:extLst>
      <p:ext uri="{BB962C8B-B14F-4D97-AF65-F5344CB8AC3E}">
        <p14:creationId xmlns:p14="http://schemas.microsoft.com/office/powerpoint/2010/main" val="13475859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AD6B370-E42C-364B-8BF5-1DDC07EEF6CB}" type="datetimeFigureOut">
              <a:rPr lang="en-US" smtClean="0"/>
              <a:t>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F71608-911E-CB43-8055-DC398E07F6B4}" type="slidenum">
              <a:rPr lang="en-US" smtClean="0"/>
              <a:t>‹#›</a:t>
            </a:fld>
            <a:endParaRPr lang="en-US"/>
          </a:p>
        </p:txBody>
      </p:sp>
    </p:spTree>
    <p:extLst>
      <p:ext uri="{BB962C8B-B14F-4D97-AF65-F5344CB8AC3E}">
        <p14:creationId xmlns:p14="http://schemas.microsoft.com/office/powerpoint/2010/main" val="10235134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D6B370-E42C-364B-8BF5-1DDC07EEF6CB}" type="datetimeFigureOut">
              <a:rPr lang="en-US" smtClean="0"/>
              <a:t>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F71608-911E-CB43-8055-DC398E07F6B4}" type="slidenum">
              <a:rPr lang="en-US" smtClean="0"/>
              <a:t>‹#›</a:t>
            </a:fld>
            <a:endParaRPr lang="en-US"/>
          </a:p>
        </p:txBody>
      </p:sp>
    </p:spTree>
    <p:extLst>
      <p:ext uri="{BB962C8B-B14F-4D97-AF65-F5344CB8AC3E}">
        <p14:creationId xmlns:p14="http://schemas.microsoft.com/office/powerpoint/2010/main" val="34505697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AD6B370-E42C-364B-8BF5-1DDC07EEF6CB}" type="datetimeFigureOut">
              <a:rPr lang="en-US" smtClean="0"/>
              <a:t>6/12/2024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F71608-911E-CB43-8055-DC398E07F6B4}" type="slidenum">
              <a:rPr lang="en-US" smtClean="0"/>
              <a:t>‹#›</a:t>
            </a:fld>
            <a:endParaRPr lang="en-US"/>
          </a:p>
        </p:txBody>
      </p:sp>
    </p:spTree>
    <p:extLst>
      <p:ext uri="{BB962C8B-B14F-4D97-AF65-F5344CB8AC3E}">
        <p14:creationId xmlns:p14="http://schemas.microsoft.com/office/powerpoint/2010/main" val="27352802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AD6B370-E42C-364B-8BF5-1DDC07EEF6CB}" type="datetimeFigureOut">
              <a:rPr lang="en-US" smtClean="0"/>
              <a:t>6/12/2024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AF71608-911E-CB43-8055-DC398E07F6B4}" type="slidenum">
              <a:rPr lang="en-US" smtClean="0"/>
              <a:t>‹#›</a:t>
            </a:fld>
            <a:endParaRPr lang="en-US"/>
          </a:p>
        </p:txBody>
      </p:sp>
    </p:spTree>
    <p:extLst>
      <p:ext uri="{BB962C8B-B14F-4D97-AF65-F5344CB8AC3E}">
        <p14:creationId xmlns:p14="http://schemas.microsoft.com/office/powerpoint/2010/main" val="1750199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E0E69EF3-2C9A-4733-9D88-A371371BC5CF}" type="datetime1">
              <a:rPr lang="zh-CN" altLang="en-US" smtClean="0"/>
              <a:t>2024/6/12</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fld id="{8A4F3E36-1EAA-4B47-882F-F92E0915D190}" type="slidenum">
              <a:rPr lang="en-US" altLang="zh-CN"/>
              <a:pPr/>
              <a:t>‹#›</a:t>
            </a:fld>
            <a:endParaRPr lang="en-US" altLang="zh-CN"/>
          </a:p>
        </p:txBody>
      </p:sp>
    </p:spTree>
    <p:extLst>
      <p:ext uri="{BB962C8B-B14F-4D97-AF65-F5344CB8AC3E}">
        <p14:creationId xmlns:p14="http://schemas.microsoft.com/office/powerpoint/2010/main" val="15603187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AD6B370-E42C-364B-8BF5-1DDC07EEF6CB}" type="datetimeFigureOut">
              <a:rPr lang="en-US" smtClean="0"/>
              <a:t>6/12/2024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F71608-911E-CB43-8055-DC398E07F6B4}" type="slidenum">
              <a:rPr lang="en-US" smtClean="0"/>
              <a:t>‹#›</a:t>
            </a:fld>
            <a:endParaRPr lang="en-US"/>
          </a:p>
        </p:txBody>
      </p:sp>
    </p:spTree>
    <p:extLst>
      <p:ext uri="{BB962C8B-B14F-4D97-AF65-F5344CB8AC3E}">
        <p14:creationId xmlns:p14="http://schemas.microsoft.com/office/powerpoint/2010/main" val="14126530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D6B370-E42C-364B-8BF5-1DDC07EEF6CB}" type="datetimeFigureOut">
              <a:rPr lang="en-US" smtClean="0"/>
              <a:t>6/12/2024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AF71608-911E-CB43-8055-DC398E07F6B4}" type="slidenum">
              <a:rPr lang="en-US" smtClean="0"/>
              <a:t>‹#›</a:t>
            </a:fld>
            <a:endParaRPr lang="en-US"/>
          </a:p>
        </p:txBody>
      </p:sp>
    </p:spTree>
    <p:extLst>
      <p:ext uri="{BB962C8B-B14F-4D97-AF65-F5344CB8AC3E}">
        <p14:creationId xmlns:p14="http://schemas.microsoft.com/office/powerpoint/2010/main" val="14280486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AD6B370-E42C-364B-8BF5-1DDC07EEF6CB}" type="datetimeFigureOut">
              <a:rPr lang="en-US" smtClean="0"/>
              <a:t>6/12/2024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2D2B3B-882E-40F3-A32F-6DD516915044}" type="slidenum">
              <a:rPr lang="en-US" smtClean="0"/>
              <a:pPr/>
              <a:t>‹#›</a:t>
            </a:fld>
            <a:endParaRPr lang="en-US"/>
          </a:p>
        </p:txBody>
      </p:sp>
    </p:spTree>
    <p:extLst>
      <p:ext uri="{BB962C8B-B14F-4D97-AF65-F5344CB8AC3E}">
        <p14:creationId xmlns:p14="http://schemas.microsoft.com/office/powerpoint/2010/main" val="5673371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AD6B370-E42C-364B-8BF5-1DDC07EEF6CB}" type="datetimeFigureOut">
              <a:rPr lang="en-US" smtClean="0"/>
              <a:t>6/12/2024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F71608-911E-CB43-8055-DC398E07F6B4}" type="slidenum">
              <a:rPr lang="en-US" smtClean="0"/>
              <a:t>‹#›</a:t>
            </a:fld>
            <a:endParaRPr lang="en-US"/>
          </a:p>
        </p:txBody>
      </p:sp>
    </p:spTree>
    <p:extLst>
      <p:ext uri="{BB962C8B-B14F-4D97-AF65-F5344CB8AC3E}">
        <p14:creationId xmlns:p14="http://schemas.microsoft.com/office/powerpoint/2010/main" val="4796327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AD6B370-E42C-364B-8BF5-1DDC07EEF6CB}" type="datetimeFigureOut">
              <a:rPr lang="en-US" smtClean="0"/>
              <a:t>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F71608-911E-CB43-8055-DC398E07F6B4}" type="slidenum">
              <a:rPr lang="en-US" smtClean="0"/>
              <a:t>‹#›</a:t>
            </a:fld>
            <a:endParaRPr lang="en-US"/>
          </a:p>
        </p:txBody>
      </p:sp>
    </p:spTree>
    <p:extLst>
      <p:ext uri="{BB962C8B-B14F-4D97-AF65-F5344CB8AC3E}">
        <p14:creationId xmlns:p14="http://schemas.microsoft.com/office/powerpoint/2010/main" val="39000320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AD6B370-E42C-364B-8BF5-1DDC07EEF6CB}" type="datetimeFigureOut">
              <a:rPr lang="en-US" smtClean="0"/>
              <a:t>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F71608-911E-CB43-8055-DC398E07F6B4}" type="slidenum">
              <a:rPr lang="en-US" smtClean="0"/>
              <a:t>‹#›</a:t>
            </a:fld>
            <a:endParaRPr lang="en-US"/>
          </a:p>
        </p:txBody>
      </p:sp>
    </p:spTree>
    <p:extLst>
      <p:ext uri="{BB962C8B-B14F-4D97-AF65-F5344CB8AC3E}">
        <p14:creationId xmlns:p14="http://schemas.microsoft.com/office/powerpoint/2010/main" val="30938916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508000" y="937260"/>
            <a:ext cx="11277600" cy="0"/>
          </a:xfrm>
          <a:custGeom>
            <a:avLst/>
            <a:gdLst/>
            <a:ahLst/>
            <a:cxnLst/>
            <a:rect l="l" t="t" r="r" b="b"/>
            <a:pathLst>
              <a:path w="8458200">
                <a:moveTo>
                  <a:pt x="0" y="0"/>
                </a:moveTo>
                <a:lnTo>
                  <a:pt x="8458200" y="0"/>
                </a:lnTo>
              </a:path>
            </a:pathLst>
          </a:custGeom>
          <a:ln w="45720">
            <a:solidFill>
              <a:srgbClr val="3366FF"/>
            </a:solidFill>
          </a:ln>
        </p:spPr>
        <p:txBody>
          <a:bodyPr wrap="square" lIns="0" tIns="0" rIns="0" bIns="0" rtlCol="0"/>
          <a:lstStyle/>
          <a:p>
            <a:endParaRPr/>
          </a:p>
        </p:txBody>
      </p:sp>
      <p:sp>
        <p:nvSpPr>
          <p:cNvPr id="17" name="bk object 17"/>
          <p:cNvSpPr/>
          <p:nvPr/>
        </p:nvSpPr>
        <p:spPr>
          <a:xfrm>
            <a:off x="11525504" y="0"/>
            <a:ext cx="666496" cy="367284"/>
          </a:xfrm>
          <a:prstGeom prst="rect">
            <a:avLst/>
          </a:prstGeom>
          <a:blipFill>
            <a:blip r:embed="rId2" cstate="print"/>
            <a:stretch>
              <a:fillRect/>
            </a:stretch>
          </a:blipFill>
        </p:spPr>
        <p:txBody>
          <a:bodyPr wrap="square" lIns="0" tIns="0" rIns="0" bIns="0" rtlCol="0"/>
          <a:lstStyle/>
          <a:p>
            <a:endParaRPr/>
          </a:p>
        </p:txBody>
      </p:sp>
      <p:sp>
        <p:nvSpPr>
          <p:cNvPr id="18" name="bk object 18"/>
          <p:cNvSpPr/>
          <p:nvPr/>
        </p:nvSpPr>
        <p:spPr>
          <a:xfrm>
            <a:off x="11464543" y="0"/>
            <a:ext cx="727456" cy="466344"/>
          </a:xfrm>
          <a:prstGeom prst="rect">
            <a:avLst/>
          </a:prstGeom>
          <a:blipFill>
            <a:blip r:embed="rId3"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1012409" y="217374"/>
            <a:ext cx="10167179" cy="574675"/>
          </a:xfrm>
          <a:prstGeom prst="rect">
            <a:avLst/>
          </a:prstGeom>
        </p:spPr>
        <p:txBody>
          <a:bodyPr wrap="square" lIns="0" tIns="0" rIns="0" bIns="0">
            <a:spAutoFit/>
          </a:bodyPr>
          <a:lstStyle>
            <a:lvl1pPr>
              <a:defRPr sz="3600" b="1" i="0">
                <a:solidFill>
                  <a:schemeClr val="tx1"/>
                </a:solidFill>
                <a:latin typeface="Calibri"/>
                <a:cs typeface="Calibri"/>
              </a:defRPr>
            </a:lvl1pPr>
          </a:lstStyle>
          <a:p>
            <a:endParaRPr/>
          </a:p>
        </p:txBody>
      </p:sp>
      <p:sp>
        <p:nvSpPr>
          <p:cNvPr id="3" name="Holder 3"/>
          <p:cNvSpPr>
            <a:spLocks noGrp="1"/>
          </p:cNvSpPr>
          <p:nvPr>
            <p:ph type="subTitle" idx="4"/>
          </p:nvPr>
        </p:nvSpPr>
        <p:spPr>
          <a:xfrm>
            <a:off x="715399" y="3758632"/>
            <a:ext cx="10761200" cy="430887"/>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082275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800" b="1"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240860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tx1"/>
                </a:solidFill>
                <a:latin typeface="Calibri"/>
                <a:cs typeface="Calibri"/>
              </a:defRPr>
            </a:lvl1pPr>
          </a:lstStyle>
          <a:p>
            <a:endParaRPr/>
          </a:p>
        </p:txBody>
      </p:sp>
      <p:sp>
        <p:nvSpPr>
          <p:cNvPr id="3" name="Holder 3"/>
          <p:cNvSpPr>
            <a:spLocks noGrp="1"/>
          </p:cNvSpPr>
          <p:nvPr>
            <p:ph sz="half" idx="2"/>
          </p:nvPr>
        </p:nvSpPr>
        <p:spPr>
          <a:xfrm>
            <a:off x="609600" y="1577340"/>
            <a:ext cx="5303520" cy="430887"/>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30887"/>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6/12/2024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7018590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6/12/2024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745794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50F07246-ABE6-46AF-B2C2-420E49233068}" type="datetime1">
              <a:rPr lang="zh-CN" altLang="en-US" smtClean="0"/>
              <a:t>2024/6/12</a:t>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fld id="{327C9949-B351-4778-8EEA-9F70962312C3}" type="slidenum">
              <a:rPr lang="en-US" altLang="zh-CN"/>
              <a:pPr/>
              <a:t>‹#›</a:t>
            </a:fld>
            <a:endParaRPr lang="en-US" altLang="zh-CN"/>
          </a:p>
        </p:txBody>
      </p:sp>
    </p:spTree>
    <p:extLst>
      <p:ext uri="{BB962C8B-B14F-4D97-AF65-F5344CB8AC3E}">
        <p14:creationId xmlns:p14="http://schemas.microsoft.com/office/powerpoint/2010/main" val="7541425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6/12/2024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543205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508000" y="937260"/>
            <a:ext cx="11277600" cy="0"/>
          </a:xfrm>
          <a:custGeom>
            <a:avLst/>
            <a:gdLst/>
            <a:ahLst/>
            <a:cxnLst/>
            <a:rect l="l" t="t" r="r" b="b"/>
            <a:pathLst>
              <a:path w="8458200">
                <a:moveTo>
                  <a:pt x="0" y="0"/>
                </a:moveTo>
                <a:lnTo>
                  <a:pt x="8458200" y="0"/>
                </a:lnTo>
              </a:path>
            </a:pathLst>
          </a:custGeom>
          <a:ln w="45720">
            <a:solidFill>
              <a:srgbClr val="3366FF"/>
            </a:solidFill>
          </a:ln>
        </p:spPr>
        <p:txBody>
          <a:bodyPr wrap="square" lIns="0" tIns="0" rIns="0" bIns="0" rtlCol="0"/>
          <a:lstStyle/>
          <a:p>
            <a:endParaRPr/>
          </a:p>
        </p:txBody>
      </p:sp>
      <p:sp>
        <p:nvSpPr>
          <p:cNvPr id="17" name="bk object 17"/>
          <p:cNvSpPr/>
          <p:nvPr/>
        </p:nvSpPr>
        <p:spPr>
          <a:xfrm>
            <a:off x="11525504" y="0"/>
            <a:ext cx="666496" cy="367284"/>
          </a:xfrm>
          <a:prstGeom prst="rect">
            <a:avLst/>
          </a:prstGeom>
          <a:blipFill>
            <a:blip r:embed="rId2" cstate="print"/>
            <a:stretch>
              <a:fillRect/>
            </a:stretch>
          </a:blipFill>
        </p:spPr>
        <p:txBody>
          <a:bodyPr wrap="square" lIns="0" tIns="0" rIns="0" bIns="0" rtlCol="0"/>
          <a:lstStyle/>
          <a:p>
            <a:endParaRPr/>
          </a:p>
        </p:txBody>
      </p:sp>
      <p:sp>
        <p:nvSpPr>
          <p:cNvPr id="18" name="bk object 18"/>
          <p:cNvSpPr/>
          <p:nvPr/>
        </p:nvSpPr>
        <p:spPr>
          <a:xfrm>
            <a:off x="11464543" y="0"/>
            <a:ext cx="727456" cy="466344"/>
          </a:xfrm>
          <a:prstGeom prst="rect">
            <a:avLst/>
          </a:prstGeom>
          <a:blipFill>
            <a:blip r:embed="rId3"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1012409" y="217374"/>
            <a:ext cx="10167179" cy="574675"/>
          </a:xfrm>
          <a:prstGeom prst="rect">
            <a:avLst/>
          </a:prstGeom>
        </p:spPr>
        <p:txBody>
          <a:bodyPr wrap="square" lIns="0" tIns="0" rIns="0" bIns="0">
            <a:spAutoFit/>
          </a:bodyPr>
          <a:lstStyle>
            <a:lvl1pPr>
              <a:defRPr sz="3600" b="1" i="0">
                <a:solidFill>
                  <a:schemeClr val="tx1"/>
                </a:solidFill>
                <a:latin typeface="Calibri"/>
                <a:cs typeface="Calibri"/>
              </a:defRPr>
            </a:lvl1pPr>
          </a:lstStyle>
          <a:p>
            <a:endParaRPr/>
          </a:p>
        </p:txBody>
      </p:sp>
      <p:sp>
        <p:nvSpPr>
          <p:cNvPr id="3" name="Holder 3"/>
          <p:cNvSpPr>
            <a:spLocks noGrp="1"/>
          </p:cNvSpPr>
          <p:nvPr>
            <p:ph type="subTitle" idx="4"/>
          </p:nvPr>
        </p:nvSpPr>
        <p:spPr>
          <a:xfrm>
            <a:off x="715399" y="3758632"/>
            <a:ext cx="10761200" cy="430887"/>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730429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800" b="1"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519452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tx1"/>
                </a:solidFill>
                <a:latin typeface="Calibri"/>
                <a:cs typeface="Calibri"/>
              </a:defRPr>
            </a:lvl1pPr>
          </a:lstStyle>
          <a:p>
            <a:endParaRPr/>
          </a:p>
        </p:txBody>
      </p:sp>
      <p:sp>
        <p:nvSpPr>
          <p:cNvPr id="3" name="Holder 3"/>
          <p:cNvSpPr>
            <a:spLocks noGrp="1"/>
          </p:cNvSpPr>
          <p:nvPr>
            <p:ph sz="half" idx="2"/>
          </p:nvPr>
        </p:nvSpPr>
        <p:spPr>
          <a:xfrm>
            <a:off x="609600" y="1577340"/>
            <a:ext cx="5303520" cy="430887"/>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30887"/>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6/12/2024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32708346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6/12/2024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51299893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6/12/2024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6681111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直角三角形 9"/>
          <p:cNvSpPr/>
          <p:nvPr/>
        </p:nvSpPr>
        <p:spPr>
          <a:xfrm>
            <a:off x="-2" y="4664147"/>
            <a:ext cx="12201452"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标题 8"/>
          <p:cNvSpPr>
            <a:spLocks noGrp="1"/>
          </p:cNvSpPr>
          <p:nvPr>
            <p:ph type="ctrTitle"/>
          </p:nvPr>
        </p:nvSpPr>
        <p:spPr>
          <a:xfrm>
            <a:off x="914400" y="1752602"/>
            <a:ext cx="103632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zh-CN" altLang="en-US"/>
              <a:t>单击此处编辑母版标题样式</a:t>
            </a:r>
            <a:endParaRPr kumimoji="0" lang="en-US"/>
          </a:p>
        </p:txBody>
      </p:sp>
      <p:sp>
        <p:nvSpPr>
          <p:cNvPr id="17" name="副标题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zh-CN" altLang="en-US"/>
              <a:t>单击此处编辑母版副标题样式</a:t>
            </a:r>
            <a:endParaRPr kumimoji="0" lang="en-US"/>
          </a:p>
        </p:txBody>
      </p:sp>
      <p:grpSp>
        <p:nvGrpSpPr>
          <p:cNvPr id="2" name="组合 1"/>
          <p:cNvGrpSpPr/>
          <p:nvPr/>
        </p:nvGrpSpPr>
        <p:grpSpPr>
          <a:xfrm>
            <a:off x="-5019" y="4953000"/>
            <a:ext cx="12197020" cy="1912088"/>
            <a:chOff x="-3765" y="4832896"/>
            <a:chExt cx="9147765" cy="2032192"/>
          </a:xfrm>
        </p:grpSpPr>
        <p:sp>
          <p:nvSpPr>
            <p:cNvPr id="7" name="任意多边形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任意多边形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任意多边形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直接连接符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日期占位符 29"/>
          <p:cNvSpPr>
            <a:spLocks noGrp="1"/>
          </p:cNvSpPr>
          <p:nvPr>
            <p:ph type="dt" sz="half" idx="10"/>
          </p:nvPr>
        </p:nvSpPr>
        <p:spPr/>
        <p:txBody>
          <a:bodyPr/>
          <a:lstStyle>
            <a:lvl1pPr>
              <a:defRPr>
                <a:solidFill>
                  <a:srgbClr val="FFFFFF"/>
                </a:solidFill>
              </a:defRPr>
            </a:lvl1pPr>
            <a:extLst/>
          </a:lstStyle>
          <a:p>
            <a:fld id="{530820CF-B880-4189-942D-D702A7CBA730}" type="datetimeFigureOut">
              <a:rPr lang="zh-CN" altLang="en-US" smtClean="0"/>
              <a:t>2024/6/12</a:t>
            </a:fld>
            <a:endParaRPr lang="zh-CN" altLang="en-US"/>
          </a:p>
        </p:txBody>
      </p:sp>
      <p:sp>
        <p:nvSpPr>
          <p:cNvPr id="19" name="页脚占位符 18"/>
          <p:cNvSpPr>
            <a:spLocks noGrp="1"/>
          </p:cNvSpPr>
          <p:nvPr>
            <p:ph type="ftr" sz="quarter" idx="11"/>
          </p:nvPr>
        </p:nvSpPr>
        <p:spPr/>
        <p:txBody>
          <a:bodyPr/>
          <a:lstStyle>
            <a:lvl1pPr>
              <a:defRPr>
                <a:solidFill>
                  <a:schemeClr val="accent1">
                    <a:tint val="20000"/>
                  </a:schemeClr>
                </a:solidFill>
              </a:defRPr>
            </a:lvl1pPr>
            <a:extLst/>
          </a:lstStyle>
          <a:p>
            <a:endParaRPr lang="zh-CN" altLang="en-US"/>
          </a:p>
        </p:txBody>
      </p:sp>
      <p:sp>
        <p:nvSpPr>
          <p:cNvPr id="27" name="灯片编号占位符 26"/>
          <p:cNvSpPr>
            <a:spLocks noGrp="1"/>
          </p:cNvSpPr>
          <p:nvPr>
            <p:ph type="sldNum" sz="quarter" idx="12"/>
          </p:nvPr>
        </p:nvSpPr>
        <p:spPr/>
        <p:txBody>
          <a:bodyPr/>
          <a:lstStyle>
            <a:lvl1pPr>
              <a:defRPr>
                <a:solidFill>
                  <a:srgbClr val="FFFFFF"/>
                </a:solidFill>
              </a:defRPr>
            </a:lvl1pPr>
            <a:extLst/>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13927269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2024/6/12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7" name="标题 6"/>
          <p:cNvSpPr>
            <a:spLocks noGrp="1"/>
          </p:cNvSpPr>
          <p:nvPr>
            <p:ph type="title"/>
          </p:nvPr>
        </p:nvSpPr>
        <p:spPr/>
        <p:txBody>
          <a:bodyPr rtlCol="0"/>
          <a:lstStyle/>
          <a:p>
            <a:r>
              <a:rPr kumimoji="0" lang="zh-CN" altLang="en-US"/>
              <a:t>单击此处编辑母版标题样式</a:t>
            </a:r>
            <a:endParaRPr kumimoji="0" lang="en-US"/>
          </a:p>
        </p:txBody>
      </p:sp>
    </p:spTree>
    <p:extLst>
      <p:ext uri="{BB962C8B-B14F-4D97-AF65-F5344CB8AC3E}">
        <p14:creationId xmlns:p14="http://schemas.microsoft.com/office/powerpoint/2010/main" val="235172149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963168" y="1059712"/>
            <a:ext cx="103632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zh-CN" altLang="en-US"/>
              <a:t>单击此处编辑母版标题样式</a:t>
            </a:r>
            <a:endParaRPr kumimoji="0" lang="en-US"/>
          </a:p>
        </p:txBody>
      </p:sp>
      <p:sp>
        <p:nvSpPr>
          <p:cNvPr id="3" name="文本占位符 2"/>
          <p:cNvSpPr>
            <a:spLocks noGrp="1"/>
          </p:cNvSpPr>
          <p:nvPr>
            <p:ph type="body" idx="1"/>
          </p:nvPr>
        </p:nvSpPr>
        <p:spPr>
          <a:xfrm>
            <a:off x="5230284" y="2931712"/>
            <a:ext cx="6096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7" name="燕尾形 6"/>
          <p:cNvSpPr/>
          <p:nvPr/>
        </p:nvSpPr>
        <p:spPr>
          <a:xfrm>
            <a:off x="4848907"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燕尾形 7"/>
          <p:cNvSpPr/>
          <p:nvPr/>
        </p:nvSpPr>
        <p:spPr>
          <a:xfrm>
            <a:off x="4600352"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extLst>
      <p:ext uri="{BB962C8B-B14F-4D97-AF65-F5344CB8AC3E}">
        <p14:creationId xmlns:p14="http://schemas.microsoft.com/office/powerpoint/2010/main" val="882466842"/>
      </p:ext>
    </p:extLst>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bg>
      <p:bgRef idx="1002">
        <a:schemeClr val="bg1"/>
      </p:bgRef>
    </p:bg>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609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内容占位符 3"/>
          <p:cNvSpPr>
            <a:spLocks noGrp="1"/>
          </p:cNvSpPr>
          <p:nvPr>
            <p:ph sz="half" idx="2"/>
          </p:nvPr>
        </p:nvSpPr>
        <p:spPr>
          <a:xfrm>
            <a:off x="6197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2024/6/12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8" name="标题 7"/>
          <p:cNvSpPr>
            <a:spLocks noGrp="1"/>
          </p:cNvSpPr>
          <p:nvPr>
            <p:ph type="title"/>
          </p:nvPr>
        </p:nvSpPr>
        <p:spPr/>
        <p:txBody>
          <a:bodyPr rtlCol="0"/>
          <a:lstStyle/>
          <a:p>
            <a:r>
              <a:rPr kumimoji="0" lang="zh-CN" altLang="en-US"/>
              <a:t>单击此处编辑母版标题样式</a:t>
            </a:r>
            <a:endParaRPr kumimoji="0" lang="en-US"/>
          </a:p>
        </p:txBody>
      </p:sp>
    </p:spTree>
    <p:extLst>
      <p:ext uri="{BB962C8B-B14F-4D97-AF65-F5344CB8AC3E}">
        <p14:creationId xmlns:p14="http://schemas.microsoft.com/office/powerpoint/2010/main" val="250125324"/>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9766012E-1DA9-4EC2-B1C1-351E9CE4DE35}" type="datetime1">
              <a:rPr lang="zh-CN" altLang="en-US" smtClean="0"/>
              <a:t>2024/6/12</a:t>
            </a:fld>
            <a:endParaRPr lang="en-US" altLang="zh-CN"/>
          </a:p>
        </p:txBody>
      </p:sp>
      <p:sp>
        <p:nvSpPr>
          <p:cNvPr id="8" name="页脚占位符 4"/>
          <p:cNvSpPr>
            <a:spLocks noGrp="1"/>
          </p:cNvSpPr>
          <p:nvPr>
            <p:ph type="ftr" sz="quarter" idx="11"/>
          </p:nvPr>
        </p:nvSpPr>
        <p:spPr/>
        <p:txBody>
          <a:bodyPr/>
          <a:lstStyle>
            <a:lvl1pPr>
              <a:defRPr/>
            </a:lvl1pPr>
          </a:lstStyle>
          <a:p>
            <a:pPr>
              <a:defRPr/>
            </a:pPr>
            <a:endParaRPr lang="en-US" altLang="zh-CN"/>
          </a:p>
        </p:txBody>
      </p:sp>
      <p:sp>
        <p:nvSpPr>
          <p:cNvPr id="9" name="灯片编号占位符 5"/>
          <p:cNvSpPr>
            <a:spLocks noGrp="1"/>
          </p:cNvSpPr>
          <p:nvPr>
            <p:ph type="sldNum" sz="quarter" idx="12"/>
          </p:nvPr>
        </p:nvSpPr>
        <p:spPr/>
        <p:txBody>
          <a:bodyPr/>
          <a:lstStyle>
            <a:lvl1pPr>
              <a:defRPr/>
            </a:lvl1pPr>
          </a:lstStyle>
          <a:p>
            <a:fld id="{78671B6B-9B2D-4794-BE7C-47223F0A56DA}" type="slidenum">
              <a:rPr lang="en-US" altLang="zh-CN"/>
              <a:pPr/>
              <a:t>‹#›</a:t>
            </a:fld>
            <a:endParaRPr lang="en-US" altLang="zh-CN"/>
          </a:p>
        </p:txBody>
      </p:sp>
    </p:spTree>
    <p:extLst>
      <p:ext uri="{BB962C8B-B14F-4D97-AF65-F5344CB8AC3E}">
        <p14:creationId xmlns:p14="http://schemas.microsoft.com/office/powerpoint/2010/main" val="29144696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woTxTwoObj" preserve="1">
  <p:cSld name="比较">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10972800" cy="1143000"/>
          </a:xfrm>
        </p:spPr>
        <p:txBody>
          <a:bodyPr anchor="ctr"/>
          <a:lstStyle>
            <a:lvl1pPr>
              <a:defRPr/>
            </a:lvl1pPr>
            <a:extLst/>
          </a:lstStyle>
          <a:p>
            <a:r>
              <a:rPr kumimoji="0" lang="zh-CN" altLang="en-US"/>
              <a:t>单击此处编辑母版标题样式</a:t>
            </a:r>
            <a:endParaRPr kumimoji="0" lang="en-US"/>
          </a:p>
        </p:txBody>
      </p:sp>
      <p:sp>
        <p:nvSpPr>
          <p:cNvPr id="3" name="文本占位符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a:t>单击此处编辑母版文本样式</a:t>
            </a:r>
          </a:p>
        </p:txBody>
      </p:sp>
      <p:sp>
        <p:nvSpPr>
          <p:cNvPr id="4" name="文本占位符 3"/>
          <p:cNvSpPr>
            <a:spLocks noGrp="1"/>
          </p:cNvSpPr>
          <p:nvPr>
            <p:ph type="body" sz="half" idx="3"/>
          </p:nvPr>
        </p:nvSpPr>
        <p:spPr>
          <a:xfrm>
            <a:off x="6193369"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a:t>单击此处编辑母版文本样式</a:t>
            </a:r>
          </a:p>
        </p:txBody>
      </p:sp>
      <p:sp>
        <p:nvSpPr>
          <p:cNvPr id="5" name="内容占位符 4"/>
          <p:cNvSpPr>
            <a:spLocks noGrp="1"/>
          </p:cNvSpPr>
          <p:nvPr>
            <p:ph sz="quarter" idx="2"/>
          </p:nvPr>
        </p:nvSpPr>
        <p:spPr>
          <a:xfrm>
            <a:off x="609600" y="1444295"/>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6" name="内容占位符 5"/>
          <p:cNvSpPr>
            <a:spLocks noGrp="1"/>
          </p:cNvSpPr>
          <p:nvPr>
            <p:ph sz="quarter" idx="4"/>
          </p:nvPr>
        </p:nvSpPr>
        <p:spPr>
          <a:xfrm>
            <a:off x="6193368" y="1444295"/>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2024/6/12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716907096"/>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bg>
      <p:bgRef idx="1002">
        <a:schemeClr val="bg1"/>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530820CF-B880-4189-942D-D702A7CBA730}" type="datetimeFigureOut">
              <a:rPr lang="zh-CN" altLang="en-US" smtClean="0"/>
              <a:t>2024/6/12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标题 5"/>
          <p:cNvSpPr>
            <a:spLocks noGrp="1"/>
          </p:cNvSpPr>
          <p:nvPr>
            <p:ph type="title"/>
          </p:nvPr>
        </p:nvSpPr>
        <p:spPr/>
        <p:txBody>
          <a:bodyPr rtlCol="0"/>
          <a:lstStyle/>
          <a:p>
            <a:r>
              <a:rPr kumimoji="0" lang="zh-CN" altLang="en-US"/>
              <a:t>单击此处编辑母版标题样式</a:t>
            </a:r>
            <a:endParaRPr kumimoji="0" lang="en-US"/>
          </a:p>
        </p:txBody>
      </p:sp>
    </p:spTree>
    <p:extLst>
      <p:ext uri="{BB962C8B-B14F-4D97-AF65-F5344CB8AC3E}">
        <p14:creationId xmlns:p14="http://schemas.microsoft.com/office/powerpoint/2010/main" val="223199227"/>
      </p:ext>
    </p:extLst>
  </p:cSld>
  <p:clrMapOvr>
    <a:overrideClrMapping bg1="dk1" tx1="lt1" bg2="dk2" tx2="lt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2024/6/12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8859077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1219200" y="4876800"/>
            <a:ext cx="9975701"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zh-CN" altLang="en-US"/>
              <a:t>单击此处编辑母版标题样式</a:t>
            </a:r>
            <a:endParaRPr kumimoji="0" lang="en-US"/>
          </a:p>
        </p:txBody>
      </p:sp>
      <p:sp>
        <p:nvSpPr>
          <p:cNvPr id="3" name="文本占位符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zh-CN" altLang="en-US"/>
              <a:t>单击此处编辑母版文本样式</a:t>
            </a:r>
          </a:p>
        </p:txBody>
      </p:sp>
      <p:sp>
        <p:nvSpPr>
          <p:cNvPr id="4" name="内容占位符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a:xfrm>
            <a:off x="8969376" y="6407944"/>
            <a:ext cx="2560320" cy="365760"/>
          </a:xfrm>
        </p:spPr>
        <p:txBody>
          <a:bodyPr/>
          <a:lstStyle/>
          <a:p>
            <a:fld id="{530820CF-B880-4189-942D-D702A7CBA730}" type="datetimeFigureOut">
              <a:rPr lang="zh-CN" altLang="en-US" smtClean="0"/>
              <a:t>2024/6/12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143954735"/>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2">
        <a:schemeClr val="bg1"/>
      </p:bgRef>
    </p:bg>
    <p:spTree>
      <p:nvGrpSpPr>
        <p:cNvPr id="1" name=""/>
        <p:cNvGrpSpPr/>
        <p:nvPr/>
      </p:nvGrpSpPr>
      <p:grpSpPr>
        <a:xfrm>
          <a:off x="0" y="0"/>
          <a:ext cx="0" cy="0"/>
          <a:chOff x="0" y="0"/>
          <a:chExt cx="0" cy="0"/>
        </a:xfrm>
      </p:grpSpPr>
      <p:sp>
        <p:nvSpPr>
          <p:cNvPr id="4" name="文本占位符 3"/>
          <p:cNvSpPr>
            <a:spLocks noGrp="1"/>
          </p:cNvSpPr>
          <p:nvPr>
            <p:ph type="body" sz="half" idx="2"/>
          </p:nvPr>
        </p:nvSpPr>
        <p:spPr>
          <a:xfrm>
            <a:off x="1521643" y="5443402"/>
            <a:ext cx="95504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zh-CN" altLang="en-US"/>
              <a:t>单击此处编辑母版文本样式</a:t>
            </a:r>
          </a:p>
        </p:txBody>
      </p:sp>
      <p:sp>
        <p:nvSpPr>
          <p:cNvPr id="3" name="图片占位符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zh-CN" altLang="en-US"/>
              <a:t>单击图标添加图片</a:t>
            </a:r>
            <a:endParaRPr kumimoji="0" lang="en-US" dirty="0"/>
          </a:p>
        </p:txBody>
      </p:sp>
      <p:sp>
        <p:nvSpPr>
          <p:cNvPr id="5" name="日期占位符 4"/>
          <p:cNvSpPr>
            <a:spLocks noGrp="1"/>
          </p:cNvSpPr>
          <p:nvPr>
            <p:ph type="dt" sz="half" idx="10"/>
          </p:nvPr>
        </p:nvSpPr>
        <p:spPr/>
        <p:txBody>
          <a:bodyPr/>
          <a:lstStyle>
            <a:lvl1pPr>
              <a:defRPr>
                <a:solidFill>
                  <a:schemeClr val="tx1"/>
                </a:solidFill>
              </a:defRPr>
            </a:lvl1pPr>
            <a:extLst/>
          </a:lstStyle>
          <a:p>
            <a:fld id="{530820CF-B880-4189-942D-D702A7CBA730}" type="datetimeFigureOut">
              <a:rPr lang="zh-CN" altLang="en-US" smtClean="0"/>
              <a:t>2024/6/12</a:t>
            </a:fld>
            <a:endParaRPr lang="zh-CN" altLang="en-US"/>
          </a:p>
        </p:txBody>
      </p:sp>
      <p:sp>
        <p:nvSpPr>
          <p:cNvPr id="6" name="页脚占位符 5"/>
          <p:cNvSpPr>
            <a:spLocks noGrp="1"/>
          </p:cNvSpPr>
          <p:nvPr>
            <p:ph type="ftr" sz="quarter" idx="11"/>
          </p:nvPr>
        </p:nvSpPr>
        <p:spPr>
          <a:xfrm>
            <a:off x="5840097" y="6407945"/>
            <a:ext cx="3134241" cy="365125"/>
          </a:xfrm>
        </p:spPr>
        <p:txBody>
          <a:bodyPr/>
          <a:lstStyle>
            <a:lvl1pPr>
              <a:defRPr>
                <a:solidFill>
                  <a:schemeClr val="tx1"/>
                </a:solidFill>
              </a:defRPr>
            </a:lvl1pPr>
            <a:extLst/>
          </a:lstStyle>
          <a:p>
            <a:endParaRPr lang="zh-CN" altLang="en-US"/>
          </a:p>
        </p:txBody>
      </p:sp>
      <p:sp>
        <p:nvSpPr>
          <p:cNvPr id="7" name="灯片编号占位符 6"/>
          <p:cNvSpPr>
            <a:spLocks noGrp="1"/>
          </p:cNvSpPr>
          <p:nvPr>
            <p:ph type="sldNum" sz="quarter" idx="12"/>
          </p:nvPr>
        </p:nvSpPr>
        <p:spPr/>
        <p:txBody>
          <a:bodyPr/>
          <a:lstStyle>
            <a:lvl1pPr>
              <a:defRPr>
                <a:solidFill>
                  <a:schemeClr val="tx1"/>
                </a:solidFill>
              </a:defRPr>
            </a:lvl1pPr>
            <a:extLst/>
          </a:lstStyle>
          <a:p>
            <a:fld id="{0C913308-F349-4B6D-A68A-DD1791B4A57B}" type="slidenum">
              <a:rPr lang="zh-CN" altLang="en-US" smtClean="0"/>
              <a:t>‹#›</a:t>
            </a:fld>
            <a:endParaRPr lang="zh-CN" altLang="en-US"/>
          </a:p>
        </p:txBody>
      </p:sp>
      <p:sp>
        <p:nvSpPr>
          <p:cNvPr id="2" name="标题 1"/>
          <p:cNvSpPr>
            <a:spLocks noGrp="1"/>
          </p:cNvSpPr>
          <p:nvPr>
            <p:ph type="title"/>
          </p:nvPr>
        </p:nvSpPr>
        <p:spPr>
          <a:xfrm>
            <a:off x="304800"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zh-CN" altLang="en-US"/>
              <a:t>单击此处编辑母版标题样式</a:t>
            </a:r>
            <a:endParaRPr kumimoji="0" lang="en-US"/>
          </a:p>
        </p:txBody>
      </p:sp>
      <p:sp>
        <p:nvSpPr>
          <p:cNvPr id="8" name="任意多边形 7"/>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任意多边形 8"/>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直角三角形 9"/>
          <p:cNvSpPr>
            <a:spLocks/>
          </p:cNvSpPr>
          <p:nvPr/>
        </p:nvSpPr>
        <p:spPr bwMode="auto">
          <a:xfrm>
            <a:off x="-8056" y="5791253"/>
            <a:ext cx="4536419"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直接连接符 10"/>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燕尾形 11"/>
          <p:cNvSpPr/>
          <p:nvPr/>
        </p:nvSpPr>
        <p:spPr>
          <a:xfrm>
            <a:off x="11552149"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燕尾形 12"/>
          <p:cNvSpPr/>
          <p:nvPr/>
        </p:nvSpPr>
        <p:spPr>
          <a:xfrm>
            <a:off x="11303595"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extLst>
      <p:ext uri="{BB962C8B-B14F-4D97-AF65-F5344CB8AC3E}">
        <p14:creationId xmlns:p14="http://schemas.microsoft.com/office/powerpoint/2010/main" val="3212114783"/>
      </p:ext>
    </p:extLst>
  </p:cSld>
  <p:clrMapOvr>
    <a:overrideClrMapping bg1="dk1" tx1="lt1" bg2="dk2" tx2="lt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609600" y="1481330"/>
            <a:ext cx="10972800" cy="4386071"/>
          </a:xfrm>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2024/6/12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04775111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25351" y="274641"/>
            <a:ext cx="2369960" cy="5592761"/>
          </a:xfrm>
        </p:spPr>
        <p:txBody>
          <a:bodyPr vert="eaVert"/>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609600" y="274641"/>
            <a:ext cx="8432800" cy="5592760"/>
          </a:xfrm>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2024/6/12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62174894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1F61FEA7-45D8-2D44-B4D3-34CB831CBB98}" type="datetimeFigureOut">
              <a:rPr lang="en-US" smtClean="0"/>
              <a:t>6/12/2024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33F012-ACAC-A44E-A9B3-4984D8786B24}" type="slidenum">
              <a:rPr lang="en-US" smtClean="0"/>
              <a:t>‹#›</a:t>
            </a:fld>
            <a:endParaRPr lang="en-US" dirty="0"/>
          </a:p>
        </p:txBody>
      </p:sp>
    </p:spTree>
    <p:extLst>
      <p:ext uri="{BB962C8B-B14F-4D97-AF65-F5344CB8AC3E}">
        <p14:creationId xmlns:p14="http://schemas.microsoft.com/office/powerpoint/2010/main" val="41329576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61FEA7-45D8-2D44-B4D3-34CB831CBB98}" type="datetimeFigureOut">
              <a:rPr lang="en-US" smtClean="0"/>
              <a:t>6/12/2024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33F012-ACAC-A44E-A9B3-4984D8786B24}" type="slidenum">
              <a:rPr lang="en-US" smtClean="0"/>
              <a:t>‹#›</a:t>
            </a:fld>
            <a:endParaRPr lang="en-US" dirty="0"/>
          </a:p>
        </p:txBody>
      </p:sp>
    </p:spTree>
    <p:extLst>
      <p:ext uri="{BB962C8B-B14F-4D97-AF65-F5344CB8AC3E}">
        <p14:creationId xmlns:p14="http://schemas.microsoft.com/office/powerpoint/2010/main" val="203223692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F61FEA7-45D8-2D44-B4D3-34CB831CBB98}" type="datetimeFigureOut">
              <a:rPr lang="en-US" smtClean="0"/>
              <a:t>6/12/2024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33F012-ACAC-A44E-A9B3-4984D8786B24}" type="slidenum">
              <a:rPr lang="en-US" smtClean="0"/>
              <a:t>‹#›</a:t>
            </a:fld>
            <a:endParaRPr lang="en-US" dirty="0"/>
          </a:p>
        </p:txBody>
      </p:sp>
    </p:spTree>
    <p:extLst>
      <p:ext uri="{BB962C8B-B14F-4D97-AF65-F5344CB8AC3E}">
        <p14:creationId xmlns:p14="http://schemas.microsoft.com/office/powerpoint/2010/main" val="1987318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A5694982-CD36-4230-A533-D3A9C6A693FE}" type="datetime1">
              <a:rPr lang="zh-CN" altLang="en-US" smtClean="0"/>
              <a:t>2024/6/12</a:t>
            </a:fld>
            <a:endParaRPr lang="en-US" altLang="zh-CN"/>
          </a:p>
        </p:txBody>
      </p:sp>
      <p:sp>
        <p:nvSpPr>
          <p:cNvPr id="4" name="页脚占位符 4"/>
          <p:cNvSpPr>
            <a:spLocks noGrp="1"/>
          </p:cNvSpPr>
          <p:nvPr>
            <p:ph type="ftr" sz="quarter" idx="11"/>
          </p:nvPr>
        </p:nvSpPr>
        <p:spPr/>
        <p:txBody>
          <a:bodyPr/>
          <a:lstStyle>
            <a:lvl1pPr>
              <a:defRPr/>
            </a:lvl1pPr>
          </a:lstStyle>
          <a:p>
            <a:pPr>
              <a:defRPr/>
            </a:pPr>
            <a:endParaRPr lang="en-US" altLang="zh-CN"/>
          </a:p>
        </p:txBody>
      </p:sp>
      <p:sp>
        <p:nvSpPr>
          <p:cNvPr id="5" name="灯片编号占位符 5"/>
          <p:cNvSpPr>
            <a:spLocks noGrp="1"/>
          </p:cNvSpPr>
          <p:nvPr>
            <p:ph type="sldNum" sz="quarter" idx="12"/>
          </p:nvPr>
        </p:nvSpPr>
        <p:spPr/>
        <p:txBody>
          <a:bodyPr/>
          <a:lstStyle>
            <a:lvl1pPr>
              <a:defRPr/>
            </a:lvl1pPr>
          </a:lstStyle>
          <a:p>
            <a:fld id="{25A604AA-C1E8-4FB6-9014-A5FDD3AC61D4}" type="slidenum">
              <a:rPr lang="en-US" altLang="zh-CN"/>
              <a:pPr/>
              <a:t>‹#›</a:t>
            </a:fld>
            <a:endParaRPr lang="en-US" altLang="zh-CN"/>
          </a:p>
        </p:txBody>
      </p:sp>
    </p:spTree>
    <p:extLst>
      <p:ext uri="{BB962C8B-B14F-4D97-AF65-F5344CB8AC3E}">
        <p14:creationId xmlns:p14="http://schemas.microsoft.com/office/powerpoint/2010/main" val="273239075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F61FEA7-45D8-2D44-B4D3-34CB831CBB98}" type="datetimeFigureOut">
              <a:rPr lang="en-US" smtClean="0"/>
              <a:t>6/12/2024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33F012-ACAC-A44E-A9B3-4984D8786B24}" type="slidenum">
              <a:rPr lang="en-US" smtClean="0"/>
              <a:t>‹#›</a:t>
            </a:fld>
            <a:endParaRPr lang="en-US" dirty="0"/>
          </a:p>
        </p:txBody>
      </p:sp>
    </p:spTree>
    <p:extLst>
      <p:ext uri="{BB962C8B-B14F-4D97-AF65-F5344CB8AC3E}">
        <p14:creationId xmlns:p14="http://schemas.microsoft.com/office/powerpoint/2010/main" val="422226120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F61FEA7-45D8-2D44-B4D3-34CB831CBB98}" type="datetimeFigureOut">
              <a:rPr lang="en-US" smtClean="0"/>
              <a:t>6/12/2024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333F012-ACAC-A44E-A9B3-4984D8786B24}" type="slidenum">
              <a:rPr lang="en-US" smtClean="0"/>
              <a:t>‹#›</a:t>
            </a:fld>
            <a:endParaRPr lang="en-US" dirty="0"/>
          </a:p>
        </p:txBody>
      </p:sp>
    </p:spTree>
    <p:extLst>
      <p:ext uri="{BB962C8B-B14F-4D97-AF65-F5344CB8AC3E}">
        <p14:creationId xmlns:p14="http://schemas.microsoft.com/office/powerpoint/2010/main" val="7143157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F61FEA7-45D8-2D44-B4D3-34CB831CBB98}" type="datetimeFigureOut">
              <a:rPr lang="en-US" smtClean="0"/>
              <a:t>6/12/2024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333F012-ACAC-A44E-A9B3-4984D8786B24}" type="slidenum">
              <a:rPr lang="en-US" smtClean="0"/>
              <a:t>‹#›</a:t>
            </a:fld>
            <a:endParaRPr lang="en-US" dirty="0"/>
          </a:p>
        </p:txBody>
      </p:sp>
    </p:spTree>
    <p:extLst>
      <p:ext uri="{BB962C8B-B14F-4D97-AF65-F5344CB8AC3E}">
        <p14:creationId xmlns:p14="http://schemas.microsoft.com/office/powerpoint/2010/main" val="67390152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61FEA7-45D8-2D44-B4D3-34CB831CBB98}" type="datetimeFigureOut">
              <a:rPr lang="en-US" smtClean="0"/>
              <a:t>6/12/2024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333F012-ACAC-A44E-A9B3-4984D8786B24}" type="slidenum">
              <a:rPr lang="en-US" smtClean="0"/>
              <a:t>‹#›</a:t>
            </a:fld>
            <a:endParaRPr lang="en-US" dirty="0"/>
          </a:p>
        </p:txBody>
      </p:sp>
    </p:spTree>
    <p:extLst>
      <p:ext uri="{BB962C8B-B14F-4D97-AF65-F5344CB8AC3E}">
        <p14:creationId xmlns:p14="http://schemas.microsoft.com/office/powerpoint/2010/main" val="411234310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F61FEA7-45D8-2D44-B4D3-34CB831CBB98}" type="datetimeFigureOut">
              <a:rPr lang="en-US" smtClean="0"/>
              <a:t>6/12/2024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33F012-ACAC-A44E-A9B3-4984D8786B24}" type="slidenum">
              <a:rPr lang="en-US" smtClean="0"/>
              <a:t>‹#›</a:t>
            </a:fld>
            <a:endParaRPr lang="en-US" dirty="0"/>
          </a:p>
        </p:txBody>
      </p:sp>
    </p:spTree>
    <p:extLst>
      <p:ext uri="{BB962C8B-B14F-4D97-AF65-F5344CB8AC3E}">
        <p14:creationId xmlns:p14="http://schemas.microsoft.com/office/powerpoint/2010/main" val="147711625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F61FEA7-45D8-2D44-B4D3-34CB831CBB98}" type="datetimeFigureOut">
              <a:rPr lang="en-US" smtClean="0"/>
              <a:t>6/12/2024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33F012-ACAC-A44E-A9B3-4984D8786B24}" type="slidenum">
              <a:rPr lang="en-US" smtClean="0"/>
              <a:t>‹#›</a:t>
            </a:fld>
            <a:endParaRPr lang="en-US" dirty="0"/>
          </a:p>
        </p:txBody>
      </p:sp>
    </p:spTree>
    <p:extLst>
      <p:ext uri="{BB962C8B-B14F-4D97-AF65-F5344CB8AC3E}">
        <p14:creationId xmlns:p14="http://schemas.microsoft.com/office/powerpoint/2010/main" val="266092512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61FEA7-45D8-2D44-B4D3-34CB831CBB98}" type="datetimeFigureOut">
              <a:rPr lang="en-US" smtClean="0"/>
              <a:t>6/12/2024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33F012-ACAC-A44E-A9B3-4984D8786B24}" type="slidenum">
              <a:rPr lang="en-US" smtClean="0"/>
              <a:t>‹#›</a:t>
            </a:fld>
            <a:endParaRPr lang="en-US" dirty="0"/>
          </a:p>
        </p:txBody>
      </p:sp>
    </p:spTree>
    <p:extLst>
      <p:ext uri="{BB962C8B-B14F-4D97-AF65-F5344CB8AC3E}">
        <p14:creationId xmlns:p14="http://schemas.microsoft.com/office/powerpoint/2010/main" val="98728520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61FEA7-45D8-2D44-B4D3-34CB831CBB98}" type="datetimeFigureOut">
              <a:rPr lang="en-US" smtClean="0"/>
              <a:t>6/12/2024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33F012-ACAC-A44E-A9B3-4984D8786B24}" type="slidenum">
              <a:rPr lang="en-US" smtClean="0"/>
              <a:t>‹#›</a:t>
            </a:fld>
            <a:endParaRPr lang="en-US" dirty="0"/>
          </a:p>
        </p:txBody>
      </p:sp>
    </p:spTree>
    <p:extLst>
      <p:ext uri="{BB962C8B-B14F-4D97-AF65-F5344CB8AC3E}">
        <p14:creationId xmlns:p14="http://schemas.microsoft.com/office/powerpoint/2010/main" val="216654222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p:cNvSpPr>
            <a:spLocks noGrp="1"/>
          </p:cNvSpPr>
          <p:nvPr>
            <p:ph type="dt" sz="half" idx="10"/>
          </p:nvPr>
        </p:nvSpPr>
        <p:spPr/>
        <p:txBody>
          <a:bodyPr/>
          <a:lstStyle>
            <a:lvl1pPr>
              <a:defRPr/>
            </a:lvl1pPr>
          </a:lstStyle>
          <a:p>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a:lvl1pPr>
          </a:lstStyle>
          <a:p>
            <a:fld id="{FD9A7F1C-BA69-4A3A-A628-50326F6B17EC}" type="slidenum">
              <a:rPr lang="en-US" altLang="zh-CN"/>
              <a:pPr/>
              <a:t>‹#›</a:t>
            </a:fld>
            <a:endParaRPr lang="en-US" altLang="zh-CN"/>
          </a:p>
        </p:txBody>
      </p:sp>
    </p:spTree>
    <p:extLst>
      <p:ext uri="{BB962C8B-B14F-4D97-AF65-F5344CB8AC3E}">
        <p14:creationId xmlns:p14="http://schemas.microsoft.com/office/powerpoint/2010/main" val="245832423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lvl1pPr>
              <a:defRPr/>
            </a:lvl1pPr>
          </a:lstStyle>
          <a:p>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a:lvl1pPr>
          </a:lstStyle>
          <a:p>
            <a:fld id="{2222D480-237E-4B47-B449-22F36541FDBE}" type="slidenum">
              <a:rPr lang="en-US" altLang="zh-CN"/>
              <a:pPr/>
              <a:t>‹#›</a:t>
            </a:fld>
            <a:endParaRPr lang="en-US" altLang="zh-CN"/>
          </a:p>
        </p:txBody>
      </p:sp>
    </p:spTree>
    <p:extLst>
      <p:ext uri="{BB962C8B-B14F-4D97-AF65-F5344CB8AC3E}">
        <p14:creationId xmlns:p14="http://schemas.microsoft.com/office/powerpoint/2010/main" val="413706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grpSp>
        <p:nvGrpSpPr>
          <p:cNvPr id="2" name="组合 6"/>
          <p:cNvGrpSpPr>
            <a:grpSpLocks/>
          </p:cNvGrpSpPr>
          <p:nvPr userDrawn="1"/>
        </p:nvGrpSpPr>
        <p:grpSpPr bwMode="auto">
          <a:xfrm>
            <a:off x="-4233" y="0"/>
            <a:ext cx="12196233" cy="6858000"/>
            <a:chOff x="-3945" y="0"/>
            <a:chExt cx="9147945" cy="6858000"/>
          </a:xfrm>
        </p:grpSpPr>
        <p:grpSp>
          <p:nvGrpSpPr>
            <p:cNvPr id="3" name="组合 7"/>
            <p:cNvGrpSpPr>
              <a:grpSpLocks/>
            </p:cNvGrpSpPr>
            <p:nvPr userDrawn="1"/>
          </p:nvGrpSpPr>
          <p:grpSpPr bwMode="auto">
            <a:xfrm>
              <a:off x="0" y="0"/>
              <a:ext cx="9144000" cy="6858000"/>
              <a:chOff x="0" y="0"/>
              <a:chExt cx="9144000" cy="6858000"/>
            </a:xfrm>
          </p:grpSpPr>
          <p:sp>
            <p:nvSpPr>
              <p:cNvPr id="8" name="矩形 7"/>
              <p:cNvSpPr/>
              <p:nvPr userDrawn="1"/>
            </p:nvSpPr>
            <p:spPr>
              <a:xfrm>
                <a:off x="0" y="1233580"/>
                <a:ext cx="9144000" cy="5624420"/>
              </a:xfrm>
              <a:prstGeom prst="rect">
                <a:avLst/>
              </a:prstGeom>
              <a:gradFill flip="none" rotWithShape="1">
                <a:gsLst>
                  <a:gs pos="91000">
                    <a:srgbClr val="7FCBFF">
                      <a:alpha val="20000"/>
                    </a:srgbClr>
                  </a:gs>
                  <a:gs pos="45000">
                    <a:schemeClr val="accent1">
                      <a:lumMod val="20000"/>
                      <a:lumOff val="8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 name="矩形 8"/>
              <p:cNvSpPr/>
              <p:nvPr userDrawn="1"/>
            </p:nvSpPr>
            <p:spPr>
              <a:xfrm rot="10800000">
                <a:off x="0" y="0"/>
                <a:ext cx="9144000" cy="4581128"/>
              </a:xfrm>
              <a:prstGeom prst="rect">
                <a:avLst/>
              </a:prstGeom>
              <a:gradFill flip="none" rotWithShape="1">
                <a:gsLst>
                  <a:gs pos="85000">
                    <a:srgbClr val="7FCBFF">
                      <a:alpha val="20000"/>
                    </a:srgbClr>
                  </a:gs>
                  <a:gs pos="48000">
                    <a:schemeClr val="accent1">
                      <a:lumMod val="20000"/>
                      <a:lumOff val="8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4" name="组合 8"/>
            <p:cNvGrpSpPr>
              <a:grpSpLocks/>
            </p:cNvGrpSpPr>
            <p:nvPr userDrawn="1"/>
          </p:nvGrpSpPr>
          <p:grpSpPr bwMode="auto">
            <a:xfrm>
              <a:off x="-3945" y="692696"/>
              <a:ext cx="9147944" cy="6165304"/>
              <a:chOff x="-3945" y="692696"/>
              <a:chExt cx="9147944" cy="6165304"/>
            </a:xfrm>
          </p:grpSpPr>
          <p:pic>
            <p:nvPicPr>
              <p:cNvPr id="6" name="Picture 2" descr="C:\Documents and Settings\Administrator\桌面\未标题-1.jpg"/>
              <p:cNvPicPr>
                <a:picLocks noChangeAspect="1" noChangeArrowheads="1"/>
              </p:cNvPicPr>
              <p:nvPr/>
            </p:nvPicPr>
            <p:blipFill>
              <a:blip r:embed="rId2">
                <a:extLst>
                  <a:ext uri="{28A0092B-C50C-407E-A947-70E740481C1C}">
                    <a14:useLocalDpi xmlns:a14="http://schemas.microsoft.com/office/drawing/2010/main" val="0"/>
                  </a:ext>
                </a:extLst>
              </a:blip>
              <a:srcRect r="36978"/>
              <a:stretch>
                <a:fillRect/>
              </a:stretch>
            </p:blipFill>
            <p:spPr bwMode="auto">
              <a:xfrm rot="10800000" flipH="1">
                <a:off x="-3945" y="6669360"/>
                <a:ext cx="9144000" cy="1886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0" y="692696"/>
                <a:ext cx="9143999" cy="28800"/>
              </a:xfrm>
              <a:prstGeom prst="rect">
                <a:avLst/>
              </a:prstGeom>
              <a:gradFill flip="none" rotWithShape="1">
                <a:gsLst>
                  <a:gs pos="65000">
                    <a:srgbClr val="002060"/>
                  </a:gs>
                  <a:gs pos="20000">
                    <a:srgbClr val="002060"/>
                  </a:gs>
                  <a:gs pos="100000">
                    <a:schemeClr val="accent1">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sp>
        <p:nvSpPr>
          <p:cNvPr id="10" name="日期占位符 1"/>
          <p:cNvSpPr>
            <a:spLocks noGrp="1"/>
          </p:cNvSpPr>
          <p:nvPr>
            <p:ph type="dt" sz="half" idx="10"/>
          </p:nvPr>
        </p:nvSpPr>
        <p:spPr/>
        <p:txBody>
          <a:bodyPr/>
          <a:lstStyle>
            <a:lvl1pPr>
              <a:defRPr/>
            </a:lvl1pPr>
          </a:lstStyle>
          <a:p>
            <a:pPr>
              <a:defRPr/>
            </a:pPr>
            <a:fld id="{A112AACF-C408-4963-8729-8C50105E32ED}" type="datetime1">
              <a:rPr lang="zh-CN" altLang="en-US" smtClean="0"/>
              <a:t>2024/6/12</a:t>
            </a:fld>
            <a:endParaRPr lang="zh-CN" altLang="en-US" dirty="0"/>
          </a:p>
        </p:txBody>
      </p:sp>
      <p:sp>
        <p:nvSpPr>
          <p:cNvPr id="11" name="页脚占位符 2"/>
          <p:cNvSpPr>
            <a:spLocks noGrp="1"/>
          </p:cNvSpPr>
          <p:nvPr>
            <p:ph type="ftr" sz="quarter" idx="11"/>
          </p:nvPr>
        </p:nvSpPr>
        <p:spPr/>
        <p:txBody>
          <a:bodyPr/>
          <a:lstStyle>
            <a:lvl1pPr>
              <a:defRPr/>
            </a:lvl1pPr>
          </a:lstStyle>
          <a:p>
            <a:pPr>
              <a:defRPr/>
            </a:pPr>
            <a:endParaRPr lang="zh-CN" altLang="en-US"/>
          </a:p>
        </p:txBody>
      </p:sp>
      <p:grpSp>
        <p:nvGrpSpPr>
          <p:cNvPr id="13" name="组合 1"/>
          <p:cNvGrpSpPr>
            <a:grpSpLocks/>
          </p:cNvGrpSpPr>
          <p:nvPr userDrawn="1"/>
        </p:nvGrpSpPr>
        <p:grpSpPr bwMode="auto">
          <a:xfrm>
            <a:off x="-48682" y="2"/>
            <a:ext cx="12241529" cy="6885383"/>
            <a:chOff x="-15875" y="0"/>
            <a:chExt cx="9181147" cy="50542504"/>
          </a:xfrm>
        </p:grpSpPr>
        <p:sp>
          <p:nvSpPr>
            <p:cNvPr id="15" name="圆角矩形 14"/>
            <p:cNvSpPr/>
            <p:nvPr userDrawn="1"/>
          </p:nvSpPr>
          <p:spPr>
            <a:xfrm>
              <a:off x="19049" y="0"/>
              <a:ext cx="9144000" cy="5084763"/>
            </a:xfrm>
            <a:prstGeom prst="roundRect">
              <a:avLst>
                <a:gd name="adj" fmla="val 0"/>
              </a:avLst>
            </a:prstGeom>
            <a:gradFill flip="none" rotWithShape="1">
              <a:gsLst>
                <a:gs pos="0">
                  <a:srgbClr val="001132"/>
                </a:gs>
                <a:gs pos="100000">
                  <a:srgbClr val="00B0F0"/>
                </a:gs>
                <a:gs pos="30000">
                  <a:srgbClr val="00206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17" name="直接连接符 16"/>
            <p:cNvCxnSpPr/>
            <p:nvPr/>
          </p:nvCxnSpPr>
          <p:spPr>
            <a:xfrm>
              <a:off x="-15875" y="5084763"/>
              <a:ext cx="9159875" cy="0"/>
            </a:xfrm>
            <a:prstGeom prst="line">
              <a:avLst/>
            </a:prstGeom>
            <a:ln w="38100">
              <a:solidFill>
                <a:srgbClr val="002060"/>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2" name="圆角矩形 21"/>
            <p:cNvSpPr/>
            <p:nvPr userDrawn="1"/>
          </p:nvSpPr>
          <p:spPr>
            <a:xfrm>
              <a:off x="21272" y="48956769"/>
              <a:ext cx="9144000" cy="1585735"/>
            </a:xfrm>
            <a:prstGeom prst="roundRect">
              <a:avLst>
                <a:gd name="adj" fmla="val 0"/>
              </a:avLst>
            </a:prstGeom>
            <a:gradFill flip="none" rotWithShape="1">
              <a:gsLst>
                <a:gs pos="0">
                  <a:srgbClr val="001132"/>
                </a:gs>
                <a:gs pos="100000">
                  <a:srgbClr val="00B0F0"/>
                </a:gs>
                <a:gs pos="30000">
                  <a:srgbClr val="00206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5" name="饼形 4"/>
          <p:cNvSpPr/>
          <p:nvPr userDrawn="1"/>
        </p:nvSpPr>
        <p:spPr>
          <a:xfrm>
            <a:off x="11575259" y="6382505"/>
            <a:ext cx="1290207" cy="1006935"/>
          </a:xfrm>
          <a:prstGeom prst="pie">
            <a:avLst>
              <a:gd name="adj1" fmla="val 10681327"/>
              <a:gd name="adj2" fmla="val 16200000"/>
            </a:avLst>
          </a:prstGeom>
          <a:gradFill flip="none" rotWithShape="1">
            <a:gsLst>
              <a:gs pos="0">
                <a:srgbClr val="001132"/>
              </a:gs>
              <a:gs pos="100000">
                <a:srgbClr val="00B0F0"/>
              </a:gs>
              <a:gs pos="30000">
                <a:srgbClr val="002060"/>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eaLnBrk="1" hangingPunct="1"/>
            <a:endParaRPr lang="zh-CN" altLang="en-US"/>
          </a:p>
        </p:txBody>
      </p:sp>
      <p:sp>
        <p:nvSpPr>
          <p:cNvPr id="12" name="灯片编号占位符 3"/>
          <p:cNvSpPr>
            <a:spLocks noGrp="1"/>
          </p:cNvSpPr>
          <p:nvPr>
            <p:ph type="sldNum" sz="quarter" idx="12"/>
          </p:nvPr>
        </p:nvSpPr>
        <p:spPr>
          <a:xfrm>
            <a:off x="9347200" y="6486798"/>
            <a:ext cx="2844800" cy="365125"/>
          </a:xfrm>
        </p:spPr>
        <p:txBody>
          <a:bodyPr/>
          <a:lstStyle>
            <a:lvl1pPr>
              <a:defRPr sz="1400" b="1">
                <a:solidFill>
                  <a:schemeClr val="bg1"/>
                </a:solidFill>
              </a:defRPr>
            </a:lvl1pPr>
          </a:lstStyle>
          <a:p>
            <a:fld id="{220EF32B-90ED-4F60-A017-60D3A7570699}" type="slidenum">
              <a:rPr lang="en-US" altLang="zh-CN" smtClean="0"/>
              <a:pPr/>
              <a:t>‹#›</a:t>
            </a:fld>
            <a:endParaRPr lang="en-US" altLang="zh-CN" dirty="0"/>
          </a:p>
        </p:txBody>
      </p:sp>
    </p:spTree>
    <p:extLst>
      <p:ext uri="{BB962C8B-B14F-4D97-AF65-F5344CB8AC3E}">
        <p14:creationId xmlns:p14="http://schemas.microsoft.com/office/powerpoint/2010/main" val="40248509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Edit Master text styles</a:t>
            </a:r>
          </a:p>
        </p:txBody>
      </p:sp>
      <p:sp>
        <p:nvSpPr>
          <p:cNvPr id="4" name="Date Placeholder 3"/>
          <p:cNvSpPr>
            <a:spLocks noGrp="1"/>
          </p:cNvSpPr>
          <p:nvPr>
            <p:ph type="dt" sz="half" idx="10"/>
          </p:nvPr>
        </p:nvSpPr>
        <p:spPr/>
        <p:txBody>
          <a:bodyPr/>
          <a:lstStyle>
            <a:lvl1pPr>
              <a:defRPr/>
            </a:lvl1pPr>
          </a:lstStyle>
          <a:p>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a:lvl1pPr>
          </a:lstStyle>
          <a:p>
            <a:fld id="{8E7AB95C-E69A-41AF-B614-15D5CE12B655}" type="slidenum">
              <a:rPr lang="en-US" altLang="zh-CN"/>
              <a:pPr/>
              <a:t>‹#›</a:t>
            </a:fld>
            <a:endParaRPr lang="en-US" altLang="zh-CN"/>
          </a:p>
        </p:txBody>
      </p:sp>
    </p:spTree>
    <p:extLst>
      <p:ext uri="{BB962C8B-B14F-4D97-AF65-F5344CB8AC3E}">
        <p14:creationId xmlns:p14="http://schemas.microsoft.com/office/powerpoint/2010/main" val="69860980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914400" y="1981200"/>
            <a:ext cx="5080000" cy="4114800"/>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6197600" y="1981200"/>
            <a:ext cx="5080000" cy="4114800"/>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p:cNvSpPr>
            <a:spLocks noGrp="1"/>
          </p:cNvSpPr>
          <p:nvPr>
            <p:ph type="dt" sz="half" idx="10"/>
          </p:nvPr>
        </p:nvSpPr>
        <p:spPr/>
        <p:txBody>
          <a:bodyPr/>
          <a:lstStyle>
            <a:lvl1pPr>
              <a:defRPr/>
            </a:lvl1pPr>
          </a:lstStyle>
          <a:p>
            <a:endParaRPr lang="en-US" altLang="zh-CN"/>
          </a:p>
        </p:txBody>
      </p:sp>
      <p:sp>
        <p:nvSpPr>
          <p:cNvPr id="6" name="Footer Placeholder 5"/>
          <p:cNvSpPr>
            <a:spLocks noGrp="1"/>
          </p:cNvSpPr>
          <p:nvPr>
            <p:ph type="ftr" sz="quarter" idx="11"/>
          </p:nvPr>
        </p:nvSpPr>
        <p:spPr/>
        <p:txBody>
          <a:bodyPr/>
          <a:lstStyle>
            <a:lvl1pPr>
              <a:defRPr/>
            </a:lvl1pPr>
          </a:lstStyle>
          <a:p>
            <a:endParaRPr lang="en-US" altLang="zh-CN"/>
          </a:p>
        </p:txBody>
      </p:sp>
      <p:sp>
        <p:nvSpPr>
          <p:cNvPr id="7" name="Slide Number Placeholder 6"/>
          <p:cNvSpPr>
            <a:spLocks noGrp="1"/>
          </p:cNvSpPr>
          <p:nvPr>
            <p:ph type="sldNum" sz="quarter" idx="12"/>
          </p:nvPr>
        </p:nvSpPr>
        <p:spPr/>
        <p:txBody>
          <a:bodyPr/>
          <a:lstStyle>
            <a:lvl1pPr>
              <a:defRPr/>
            </a:lvl1pPr>
          </a:lstStyle>
          <a:p>
            <a:fld id="{11016B3C-C8DD-4FF3-8681-BA4D7A9991F4}" type="slidenum">
              <a:rPr lang="en-US" altLang="zh-CN"/>
              <a:pPr/>
              <a:t>‹#›</a:t>
            </a:fld>
            <a:endParaRPr lang="en-US" altLang="zh-CN"/>
          </a:p>
        </p:txBody>
      </p:sp>
    </p:spTree>
    <p:extLst>
      <p:ext uri="{BB962C8B-B14F-4D97-AF65-F5344CB8AC3E}">
        <p14:creationId xmlns:p14="http://schemas.microsoft.com/office/powerpoint/2010/main" val="270209639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p:cNvSpPr>
            <a:spLocks noGrp="1"/>
          </p:cNvSpPr>
          <p:nvPr>
            <p:ph type="dt" sz="half" idx="10"/>
          </p:nvPr>
        </p:nvSpPr>
        <p:spPr/>
        <p:txBody>
          <a:bodyPr/>
          <a:lstStyle>
            <a:lvl1pPr>
              <a:defRPr/>
            </a:lvl1pPr>
          </a:lstStyle>
          <a:p>
            <a:endParaRPr lang="en-US" altLang="zh-CN"/>
          </a:p>
        </p:txBody>
      </p:sp>
      <p:sp>
        <p:nvSpPr>
          <p:cNvPr id="8" name="Footer Placeholder 7"/>
          <p:cNvSpPr>
            <a:spLocks noGrp="1"/>
          </p:cNvSpPr>
          <p:nvPr>
            <p:ph type="ftr" sz="quarter" idx="11"/>
          </p:nvPr>
        </p:nvSpPr>
        <p:spPr/>
        <p:txBody>
          <a:bodyPr/>
          <a:lstStyle>
            <a:lvl1pPr>
              <a:defRPr/>
            </a:lvl1pPr>
          </a:lstStyle>
          <a:p>
            <a:endParaRPr lang="en-US" altLang="zh-CN"/>
          </a:p>
        </p:txBody>
      </p:sp>
      <p:sp>
        <p:nvSpPr>
          <p:cNvPr id="9" name="Slide Number Placeholder 8"/>
          <p:cNvSpPr>
            <a:spLocks noGrp="1"/>
          </p:cNvSpPr>
          <p:nvPr>
            <p:ph type="sldNum" sz="quarter" idx="12"/>
          </p:nvPr>
        </p:nvSpPr>
        <p:spPr/>
        <p:txBody>
          <a:bodyPr/>
          <a:lstStyle>
            <a:lvl1pPr>
              <a:defRPr/>
            </a:lvl1pPr>
          </a:lstStyle>
          <a:p>
            <a:fld id="{AB7981F4-03AB-40B1-821F-8160E55B525B}" type="slidenum">
              <a:rPr lang="en-US" altLang="zh-CN"/>
              <a:pPr/>
              <a:t>‹#›</a:t>
            </a:fld>
            <a:endParaRPr lang="en-US" altLang="zh-CN"/>
          </a:p>
        </p:txBody>
      </p:sp>
    </p:spTree>
    <p:extLst>
      <p:ext uri="{BB962C8B-B14F-4D97-AF65-F5344CB8AC3E}">
        <p14:creationId xmlns:p14="http://schemas.microsoft.com/office/powerpoint/2010/main" val="393508165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Date Placeholder 2"/>
          <p:cNvSpPr>
            <a:spLocks noGrp="1"/>
          </p:cNvSpPr>
          <p:nvPr>
            <p:ph type="dt" sz="half" idx="10"/>
          </p:nvPr>
        </p:nvSpPr>
        <p:spPr/>
        <p:txBody>
          <a:bodyPr/>
          <a:lstStyle>
            <a:lvl1pPr>
              <a:defRPr/>
            </a:lvl1pPr>
          </a:lstStyle>
          <a:p>
            <a:endParaRPr lang="en-US" altLang="zh-CN"/>
          </a:p>
        </p:txBody>
      </p:sp>
      <p:sp>
        <p:nvSpPr>
          <p:cNvPr id="4" name="Footer Placeholder 3"/>
          <p:cNvSpPr>
            <a:spLocks noGrp="1"/>
          </p:cNvSpPr>
          <p:nvPr>
            <p:ph type="ftr" sz="quarter" idx="11"/>
          </p:nvPr>
        </p:nvSpPr>
        <p:spPr/>
        <p:txBody>
          <a:bodyPr/>
          <a:lstStyle>
            <a:lvl1pPr>
              <a:defRPr/>
            </a:lvl1pPr>
          </a:lstStyle>
          <a:p>
            <a:endParaRPr lang="en-US" altLang="zh-CN"/>
          </a:p>
        </p:txBody>
      </p:sp>
      <p:sp>
        <p:nvSpPr>
          <p:cNvPr id="5" name="Slide Number Placeholder 4"/>
          <p:cNvSpPr>
            <a:spLocks noGrp="1"/>
          </p:cNvSpPr>
          <p:nvPr>
            <p:ph type="sldNum" sz="quarter" idx="12"/>
          </p:nvPr>
        </p:nvSpPr>
        <p:spPr/>
        <p:txBody>
          <a:bodyPr/>
          <a:lstStyle>
            <a:lvl1pPr>
              <a:defRPr/>
            </a:lvl1pPr>
          </a:lstStyle>
          <a:p>
            <a:fld id="{98BB7367-B2A1-421C-B099-E001C3A16D01}" type="slidenum">
              <a:rPr lang="en-US" altLang="zh-CN"/>
              <a:pPr/>
              <a:t>‹#›</a:t>
            </a:fld>
            <a:endParaRPr lang="en-US" altLang="zh-CN"/>
          </a:p>
        </p:txBody>
      </p:sp>
    </p:spTree>
    <p:extLst>
      <p:ext uri="{BB962C8B-B14F-4D97-AF65-F5344CB8AC3E}">
        <p14:creationId xmlns:p14="http://schemas.microsoft.com/office/powerpoint/2010/main" val="378384384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zh-CN"/>
          </a:p>
        </p:txBody>
      </p:sp>
      <p:sp>
        <p:nvSpPr>
          <p:cNvPr id="3" name="Footer Placeholder 2"/>
          <p:cNvSpPr>
            <a:spLocks noGrp="1"/>
          </p:cNvSpPr>
          <p:nvPr>
            <p:ph type="ftr" sz="quarter" idx="11"/>
          </p:nvPr>
        </p:nvSpPr>
        <p:spPr/>
        <p:txBody>
          <a:bodyPr/>
          <a:lstStyle>
            <a:lvl1pPr>
              <a:defRPr/>
            </a:lvl1pPr>
          </a:lstStyle>
          <a:p>
            <a:endParaRPr lang="en-US" altLang="zh-CN"/>
          </a:p>
        </p:txBody>
      </p:sp>
      <p:sp>
        <p:nvSpPr>
          <p:cNvPr id="4" name="Slide Number Placeholder 3"/>
          <p:cNvSpPr>
            <a:spLocks noGrp="1"/>
          </p:cNvSpPr>
          <p:nvPr>
            <p:ph type="sldNum" sz="quarter" idx="12"/>
          </p:nvPr>
        </p:nvSpPr>
        <p:spPr/>
        <p:txBody>
          <a:bodyPr/>
          <a:lstStyle>
            <a:lvl1pPr>
              <a:defRPr/>
            </a:lvl1pPr>
          </a:lstStyle>
          <a:p>
            <a:fld id="{5EB93C4A-EE77-4AF6-BF5C-F71CE781898A}" type="slidenum">
              <a:rPr lang="en-US" altLang="zh-CN"/>
              <a:pPr/>
              <a:t>‹#›</a:t>
            </a:fld>
            <a:endParaRPr lang="en-US" altLang="zh-CN"/>
          </a:p>
        </p:txBody>
      </p:sp>
    </p:spTree>
    <p:extLst>
      <p:ext uri="{BB962C8B-B14F-4D97-AF65-F5344CB8AC3E}">
        <p14:creationId xmlns:p14="http://schemas.microsoft.com/office/powerpoint/2010/main" val="405187796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ltLang="zh-CN"/>
              <a:t>Click to edit Master title style</a:t>
            </a:r>
            <a:endParaRPr lang="zh-CN" altLang="en-US"/>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
        <p:nvSpPr>
          <p:cNvPr id="5" name="Date Placeholder 4"/>
          <p:cNvSpPr>
            <a:spLocks noGrp="1"/>
          </p:cNvSpPr>
          <p:nvPr>
            <p:ph type="dt" sz="half" idx="10"/>
          </p:nvPr>
        </p:nvSpPr>
        <p:spPr/>
        <p:txBody>
          <a:bodyPr/>
          <a:lstStyle>
            <a:lvl1pPr>
              <a:defRPr/>
            </a:lvl1pPr>
          </a:lstStyle>
          <a:p>
            <a:endParaRPr lang="en-US" altLang="zh-CN"/>
          </a:p>
        </p:txBody>
      </p:sp>
      <p:sp>
        <p:nvSpPr>
          <p:cNvPr id="6" name="Footer Placeholder 5"/>
          <p:cNvSpPr>
            <a:spLocks noGrp="1"/>
          </p:cNvSpPr>
          <p:nvPr>
            <p:ph type="ftr" sz="quarter" idx="11"/>
          </p:nvPr>
        </p:nvSpPr>
        <p:spPr/>
        <p:txBody>
          <a:bodyPr/>
          <a:lstStyle>
            <a:lvl1pPr>
              <a:defRPr/>
            </a:lvl1pPr>
          </a:lstStyle>
          <a:p>
            <a:endParaRPr lang="en-US" altLang="zh-CN"/>
          </a:p>
        </p:txBody>
      </p:sp>
      <p:sp>
        <p:nvSpPr>
          <p:cNvPr id="7" name="Slide Number Placeholder 6"/>
          <p:cNvSpPr>
            <a:spLocks noGrp="1"/>
          </p:cNvSpPr>
          <p:nvPr>
            <p:ph type="sldNum" sz="quarter" idx="12"/>
          </p:nvPr>
        </p:nvSpPr>
        <p:spPr/>
        <p:txBody>
          <a:bodyPr/>
          <a:lstStyle>
            <a:lvl1pPr>
              <a:defRPr/>
            </a:lvl1pPr>
          </a:lstStyle>
          <a:p>
            <a:fld id="{6405E9FF-0126-462D-8370-1A3A92A4F11A}" type="slidenum">
              <a:rPr lang="en-US" altLang="zh-CN"/>
              <a:pPr/>
              <a:t>‹#›</a:t>
            </a:fld>
            <a:endParaRPr lang="en-US" altLang="zh-CN"/>
          </a:p>
        </p:txBody>
      </p:sp>
    </p:spTree>
    <p:extLst>
      <p:ext uri="{BB962C8B-B14F-4D97-AF65-F5344CB8AC3E}">
        <p14:creationId xmlns:p14="http://schemas.microsoft.com/office/powerpoint/2010/main" val="364348223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ltLang="zh-CN"/>
              <a:t>Click to edit Master title style</a:t>
            </a:r>
            <a:endParaRPr lang="zh-CN" altLang="en-US"/>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
        <p:nvSpPr>
          <p:cNvPr id="5" name="Date Placeholder 4"/>
          <p:cNvSpPr>
            <a:spLocks noGrp="1"/>
          </p:cNvSpPr>
          <p:nvPr>
            <p:ph type="dt" sz="half" idx="10"/>
          </p:nvPr>
        </p:nvSpPr>
        <p:spPr/>
        <p:txBody>
          <a:bodyPr/>
          <a:lstStyle>
            <a:lvl1pPr>
              <a:defRPr/>
            </a:lvl1pPr>
          </a:lstStyle>
          <a:p>
            <a:endParaRPr lang="en-US" altLang="zh-CN"/>
          </a:p>
        </p:txBody>
      </p:sp>
      <p:sp>
        <p:nvSpPr>
          <p:cNvPr id="6" name="Footer Placeholder 5"/>
          <p:cNvSpPr>
            <a:spLocks noGrp="1"/>
          </p:cNvSpPr>
          <p:nvPr>
            <p:ph type="ftr" sz="quarter" idx="11"/>
          </p:nvPr>
        </p:nvSpPr>
        <p:spPr/>
        <p:txBody>
          <a:bodyPr/>
          <a:lstStyle>
            <a:lvl1pPr>
              <a:defRPr/>
            </a:lvl1pPr>
          </a:lstStyle>
          <a:p>
            <a:endParaRPr lang="en-US" altLang="zh-CN"/>
          </a:p>
        </p:txBody>
      </p:sp>
      <p:sp>
        <p:nvSpPr>
          <p:cNvPr id="7" name="Slide Number Placeholder 6"/>
          <p:cNvSpPr>
            <a:spLocks noGrp="1"/>
          </p:cNvSpPr>
          <p:nvPr>
            <p:ph type="sldNum" sz="quarter" idx="12"/>
          </p:nvPr>
        </p:nvSpPr>
        <p:spPr/>
        <p:txBody>
          <a:bodyPr/>
          <a:lstStyle>
            <a:lvl1pPr>
              <a:defRPr/>
            </a:lvl1pPr>
          </a:lstStyle>
          <a:p>
            <a:fld id="{8317E86F-D2E9-4816-9DC3-764E6BC90392}" type="slidenum">
              <a:rPr lang="en-US" altLang="zh-CN"/>
              <a:pPr/>
              <a:t>‹#›</a:t>
            </a:fld>
            <a:endParaRPr lang="en-US" altLang="zh-CN"/>
          </a:p>
        </p:txBody>
      </p:sp>
    </p:spTree>
    <p:extLst>
      <p:ext uri="{BB962C8B-B14F-4D97-AF65-F5344CB8AC3E}">
        <p14:creationId xmlns:p14="http://schemas.microsoft.com/office/powerpoint/2010/main" val="214518957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lvl1pPr>
              <a:defRPr/>
            </a:lvl1pPr>
          </a:lstStyle>
          <a:p>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a:lvl1pPr>
          </a:lstStyle>
          <a:p>
            <a:fld id="{21E9B3C5-6521-4677-BE45-220382881047}" type="slidenum">
              <a:rPr lang="en-US" altLang="zh-CN"/>
              <a:pPr/>
              <a:t>‹#›</a:t>
            </a:fld>
            <a:endParaRPr lang="en-US" altLang="zh-CN"/>
          </a:p>
        </p:txBody>
      </p:sp>
    </p:spTree>
    <p:extLst>
      <p:ext uri="{BB962C8B-B14F-4D97-AF65-F5344CB8AC3E}">
        <p14:creationId xmlns:p14="http://schemas.microsoft.com/office/powerpoint/2010/main" val="303159963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609600"/>
            <a:ext cx="2590800" cy="5486400"/>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914400" y="609600"/>
            <a:ext cx="7569200" cy="5486400"/>
          </a:xfrm>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lvl1pPr>
              <a:defRPr/>
            </a:lvl1pPr>
          </a:lstStyle>
          <a:p>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a:lvl1pPr>
          </a:lstStyle>
          <a:p>
            <a:fld id="{7D74BA70-7763-4F47-8A0F-E45C78858273}" type="slidenum">
              <a:rPr lang="en-US" altLang="zh-CN"/>
              <a:pPr/>
              <a:t>‹#›</a:t>
            </a:fld>
            <a:endParaRPr lang="en-US" altLang="zh-CN"/>
          </a:p>
        </p:txBody>
      </p:sp>
    </p:spTree>
    <p:extLst>
      <p:ext uri="{BB962C8B-B14F-4D97-AF65-F5344CB8AC3E}">
        <p14:creationId xmlns:p14="http://schemas.microsoft.com/office/powerpoint/2010/main" val="1096479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10" name="日期占位符 1"/>
          <p:cNvSpPr>
            <a:spLocks noGrp="1"/>
          </p:cNvSpPr>
          <p:nvPr>
            <p:ph type="dt" sz="half" idx="10"/>
          </p:nvPr>
        </p:nvSpPr>
        <p:spPr/>
        <p:txBody>
          <a:bodyPr/>
          <a:lstStyle>
            <a:lvl1pPr>
              <a:defRPr/>
            </a:lvl1pPr>
          </a:lstStyle>
          <a:p>
            <a:pPr>
              <a:defRPr/>
            </a:pPr>
            <a:fld id="{A112AACF-C408-4963-8729-8C50105E32ED}" type="datetime1">
              <a:rPr lang="zh-CN" altLang="en-US" smtClean="0"/>
              <a:t>2024/6/12</a:t>
            </a:fld>
            <a:endParaRPr lang="zh-CN" altLang="en-US" dirty="0"/>
          </a:p>
        </p:txBody>
      </p:sp>
      <p:sp>
        <p:nvSpPr>
          <p:cNvPr id="11" name="页脚占位符 2"/>
          <p:cNvSpPr>
            <a:spLocks noGrp="1"/>
          </p:cNvSpPr>
          <p:nvPr>
            <p:ph type="ftr" sz="quarter" idx="11"/>
          </p:nvPr>
        </p:nvSpPr>
        <p:spPr/>
        <p:txBody>
          <a:bodyPr/>
          <a:lstStyle>
            <a:lvl1pPr>
              <a:defRPr/>
            </a:lvl1pPr>
          </a:lstStyle>
          <a:p>
            <a:pPr>
              <a:defRPr/>
            </a:pPr>
            <a:endParaRPr lang="zh-CN" altLang="en-US"/>
          </a:p>
        </p:txBody>
      </p:sp>
    </p:spTree>
    <p:extLst>
      <p:ext uri="{BB962C8B-B14F-4D97-AF65-F5344CB8AC3E}">
        <p14:creationId xmlns:p14="http://schemas.microsoft.com/office/powerpoint/2010/main" val="2772796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30EB8DB2-A5AE-4735-874A-1CC107485D99}" type="datetime1">
              <a:rPr lang="zh-CN" altLang="en-US" smtClean="0"/>
              <a:t>2024/6/12</a:t>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fld id="{8D6D4C03-8FED-4DFC-8868-1A72D36914BE}" type="slidenum">
              <a:rPr lang="en-US" altLang="zh-CN"/>
              <a:pPr/>
              <a:t>‹#›</a:t>
            </a:fld>
            <a:endParaRPr lang="en-US" altLang="zh-CN"/>
          </a:p>
        </p:txBody>
      </p:sp>
    </p:spTree>
    <p:extLst>
      <p:ext uri="{BB962C8B-B14F-4D97-AF65-F5344CB8AC3E}">
        <p14:creationId xmlns:p14="http://schemas.microsoft.com/office/powerpoint/2010/main" val="1485765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8.xml"/><Relationship Id="rId7" Type="http://schemas.openxmlformats.org/officeDocument/2006/relationships/image" Target="../media/image2.png"/><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theme" Target="../theme/theme4.xml"/><Relationship Id="rId5" Type="http://schemas.openxmlformats.org/officeDocument/2006/relationships/slideLayout" Target="../slideLayouts/slideLayout40.xml"/><Relationship Id="rId4"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3.xml"/><Relationship Id="rId7" Type="http://schemas.openxmlformats.org/officeDocument/2006/relationships/image" Target="../media/image4.png"/><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theme" Target="../theme/theme5.xml"/><Relationship Id="rId5" Type="http://schemas.openxmlformats.org/officeDocument/2006/relationships/slideLayout" Target="../slideLayouts/slideLayout45.xml"/><Relationship Id="rId4" Type="http://schemas.openxmlformats.org/officeDocument/2006/relationships/slideLayout" Target="../slideLayouts/slideLayout4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image" Target="../media/image6.jpeg"/><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6.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7.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8.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标题占位符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文本占位符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charset="0"/>
                <a:ea typeface="宋体" charset="-122"/>
              </a:defRPr>
            </a:lvl1pPr>
          </a:lstStyle>
          <a:p>
            <a:pPr>
              <a:defRPr/>
            </a:pPr>
            <a:fld id="{ACD7A031-790B-4F48-8996-B3EC86911881}" type="datetime1">
              <a:rPr lang="zh-CN" altLang="en-US" smtClean="0"/>
              <a:t>2024/6/12</a:t>
            </a:fld>
            <a:endParaRPr lang="en-US" altLang="zh-CN"/>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charset="0"/>
                <a:ea typeface="宋体" charset="-122"/>
              </a:defRPr>
            </a:lvl1pPr>
          </a:lstStyle>
          <a:p>
            <a:pPr>
              <a:defRPr/>
            </a:pPr>
            <a:endParaRPr lang="en-US" altLang="zh-CN"/>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r>
              <a:rPr lang="zh-CN" altLang="en-US"/>
              <a:t>第</a:t>
            </a:r>
            <a:fld id="{E5645955-48A5-4A2A-9B6B-ACFA81CB29A9}" type="slidenum">
              <a:rPr lang="en-US" altLang="zh-CN"/>
              <a:pPr/>
              <a:t>‹#›</a:t>
            </a:fld>
            <a:r>
              <a:rPr lang="zh-CN" altLang="en-US"/>
              <a:t>页</a:t>
            </a:r>
            <a:endParaRPr lang="en-US" altLang="zh-CN"/>
          </a:p>
        </p:txBody>
      </p:sp>
    </p:spTree>
  </p:cSld>
  <p:clrMap bg1="lt1" tx1="dk1" bg2="lt2" tx2="dk2" accent1="accent1" accent2="accent2" accent3="accent3" accent4="accent4" accent5="accent5" accent6="accent6" hlink="hlink" folHlink="folHlink"/>
  <p:sldLayoutIdLst>
    <p:sldLayoutId id="2147484467" r:id="rId1"/>
    <p:sldLayoutId id="2147484468" r:id="rId2"/>
    <p:sldLayoutId id="2147484469" r:id="rId3"/>
    <p:sldLayoutId id="2147484470" r:id="rId4"/>
    <p:sldLayoutId id="2147484471" r:id="rId5"/>
    <p:sldLayoutId id="2147484472" r:id="rId6"/>
    <p:sldLayoutId id="2147484473" r:id="rId7"/>
    <p:sldLayoutId id="2147484478" r:id="rId8"/>
    <p:sldLayoutId id="2147484474" r:id="rId9"/>
    <p:sldLayoutId id="2147484475" r:id="rId10"/>
    <p:sldLayoutId id="2147484476" r:id="rId11"/>
    <p:sldLayoutId id="2147484477" r:id="rId1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Tw Cen MT" pitchFamily="34" charset="0"/>
          <a:ea typeface="华文仿宋" panose="02010600040101010101" pitchFamily="2" charset="-122"/>
        </a:defRPr>
      </a:lvl2pPr>
      <a:lvl3pPr algn="ctr" rtl="0" eaLnBrk="0" fontAlgn="base" hangingPunct="0">
        <a:spcBef>
          <a:spcPct val="0"/>
        </a:spcBef>
        <a:spcAft>
          <a:spcPct val="0"/>
        </a:spcAft>
        <a:defRPr sz="4400">
          <a:solidFill>
            <a:schemeClr val="tx1"/>
          </a:solidFill>
          <a:latin typeface="Tw Cen MT" pitchFamily="34" charset="0"/>
          <a:ea typeface="华文仿宋" panose="02010600040101010101" pitchFamily="2" charset="-122"/>
        </a:defRPr>
      </a:lvl3pPr>
      <a:lvl4pPr algn="ctr" rtl="0" eaLnBrk="0" fontAlgn="base" hangingPunct="0">
        <a:spcBef>
          <a:spcPct val="0"/>
        </a:spcBef>
        <a:spcAft>
          <a:spcPct val="0"/>
        </a:spcAft>
        <a:defRPr sz="4400">
          <a:solidFill>
            <a:schemeClr val="tx1"/>
          </a:solidFill>
          <a:latin typeface="Tw Cen MT" pitchFamily="34" charset="0"/>
          <a:ea typeface="华文仿宋" panose="02010600040101010101" pitchFamily="2" charset="-122"/>
        </a:defRPr>
      </a:lvl4pPr>
      <a:lvl5pPr algn="ctr" rtl="0" eaLnBrk="0" fontAlgn="base" hangingPunct="0">
        <a:spcBef>
          <a:spcPct val="0"/>
        </a:spcBef>
        <a:spcAft>
          <a:spcPct val="0"/>
        </a:spcAft>
        <a:defRPr sz="4400">
          <a:solidFill>
            <a:schemeClr val="tx1"/>
          </a:solidFill>
          <a:latin typeface="Tw Cen MT" pitchFamily="34" charset="0"/>
          <a:ea typeface="华文仿宋" panose="02010600040101010101" pitchFamily="2"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DCE7635F-9816-4AD3-B76C-DFA66CDF1689}"/>
              </a:ext>
            </a:extLst>
          </p:cNvPr>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文本占位符 2">
            <a:extLst>
              <a:ext uri="{FF2B5EF4-FFF2-40B4-BE49-F238E27FC236}">
                <a16:creationId xmlns:a16="http://schemas.microsoft.com/office/drawing/2014/main" id="{943AD6E0-EA04-4476-9C68-D0AABA21885F}"/>
              </a:ext>
            </a:extLst>
          </p:cNvPr>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419E807-703A-4EDD-AEE9-A9D10CCAE333}"/>
              </a:ext>
            </a:extLst>
          </p:cNvPr>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charset="0"/>
                <a:ea typeface="宋体" charset="-122"/>
              </a:defRPr>
            </a:lvl1pPr>
          </a:lstStyle>
          <a:p>
            <a:pPr>
              <a:defRPr/>
            </a:pPr>
            <a:fld id="{777A8D07-209D-4FA2-81CD-BB56487EF877}" type="datetime1">
              <a:rPr lang="zh-CN" altLang="en-US"/>
              <a:pPr>
                <a:defRPr/>
              </a:pPr>
              <a:t>2024/6/12</a:t>
            </a:fld>
            <a:endParaRPr lang="en-US" altLang="zh-CN"/>
          </a:p>
        </p:txBody>
      </p:sp>
      <p:sp>
        <p:nvSpPr>
          <p:cNvPr id="5" name="页脚占位符 4">
            <a:extLst>
              <a:ext uri="{FF2B5EF4-FFF2-40B4-BE49-F238E27FC236}">
                <a16:creationId xmlns:a16="http://schemas.microsoft.com/office/drawing/2014/main" id="{72B334F6-9904-461E-BFB9-AEA3DB6F1656}"/>
              </a:ext>
            </a:extLst>
          </p:cNvPr>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charset="0"/>
                <a:ea typeface="宋体" charset="-122"/>
              </a:defRPr>
            </a:lvl1pPr>
          </a:lstStyle>
          <a:p>
            <a:pPr>
              <a:defRPr/>
            </a:pPr>
            <a:endParaRPr lang="en-US" altLang="zh-CN"/>
          </a:p>
        </p:txBody>
      </p:sp>
      <p:sp>
        <p:nvSpPr>
          <p:cNvPr id="6" name="灯片编号占位符 5">
            <a:extLst>
              <a:ext uri="{FF2B5EF4-FFF2-40B4-BE49-F238E27FC236}">
                <a16:creationId xmlns:a16="http://schemas.microsoft.com/office/drawing/2014/main" id="{564E937C-4711-4F8D-B74C-CE383BD5DC32}"/>
              </a:ext>
            </a:extLst>
          </p:cNvPr>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r>
              <a:rPr lang="zh-CN" altLang="en-US"/>
              <a:t>第</a:t>
            </a:r>
            <a:fld id="{6B7FBFEE-BA45-4678-A439-8FB8D82F0919}" type="slidenum">
              <a:rPr lang="en-US" altLang="zh-CN"/>
              <a:pPr>
                <a:defRPr/>
              </a:pPr>
              <a:t>‹#›</a:t>
            </a:fld>
            <a:r>
              <a:rPr lang="zh-CN" altLang="en-US"/>
              <a:t>页</a:t>
            </a:r>
            <a:endParaRPr lang="en-US" altLang="zh-CN"/>
          </a:p>
        </p:txBody>
      </p:sp>
    </p:spTree>
    <p:extLst>
      <p:ext uri="{BB962C8B-B14F-4D97-AF65-F5344CB8AC3E}">
        <p14:creationId xmlns:p14="http://schemas.microsoft.com/office/powerpoint/2010/main" val="164797061"/>
      </p:ext>
    </p:extLst>
  </p:cSld>
  <p:clrMap bg1="lt1" tx1="dk1" bg2="lt2" tx2="dk2" accent1="accent1" accent2="accent2" accent3="accent3" accent4="accent4" accent5="accent5" accent6="accent6" hlink="hlink" folHlink="folHlink"/>
  <p:sldLayoutIdLst>
    <p:sldLayoutId id="2147484480" r:id="rId1"/>
    <p:sldLayoutId id="2147484481" r:id="rId2"/>
    <p:sldLayoutId id="2147484482" r:id="rId3"/>
    <p:sldLayoutId id="2147484483" r:id="rId4"/>
    <p:sldLayoutId id="2147484484" r:id="rId5"/>
    <p:sldLayoutId id="2147484485" r:id="rId6"/>
    <p:sldLayoutId id="2147484486" r:id="rId7"/>
    <p:sldLayoutId id="2147484487" r:id="rId8"/>
    <p:sldLayoutId id="2147484488" r:id="rId9"/>
    <p:sldLayoutId id="2147484489" r:id="rId10"/>
    <p:sldLayoutId id="2147484490" r:id="rId11"/>
    <p:sldLayoutId id="2147484491" r:id="rId1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Tw Cen MT" pitchFamily="34" charset="0"/>
          <a:ea typeface="华文仿宋" panose="02010600040101010101" pitchFamily="2" charset="-122"/>
        </a:defRPr>
      </a:lvl2pPr>
      <a:lvl3pPr algn="ctr" rtl="0" eaLnBrk="0" fontAlgn="base" hangingPunct="0">
        <a:spcBef>
          <a:spcPct val="0"/>
        </a:spcBef>
        <a:spcAft>
          <a:spcPct val="0"/>
        </a:spcAft>
        <a:defRPr sz="4400">
          <a:solidFill>
            <a:schemeClr val="tx1"/>
          </a:solidFill>
          <a:latin typeface="Tw Cen MT" pitchFamily="34" charset="0"/>
          <a:ea typeface="华文仿宋" panose="02010600040101010101" pitchFamily="2" charset="-122"/>
        </a:defRPr>
      </a:lvl3pPr>
      <a:lvl4pPr algn="ctr" rtl="0" eaLnBrk="0" fontAlgn="base" hangingPunct="0">
        <a:spcBef>
          <a:spcPct val="0"/>
        </a:spcBef>
        <a:spcAft>
          <a:spcPct val="0"/>
        </a:spcAft>
        <a:defRPr sz="4400">
          <a:solidFill>
            <a:schemeClr val="tx1"/>
          </a:solidFill>
          <a:latin typeface="Tw Cen MT" pitchFamily="34" charset="0"/>
          <a:ea typeface="华文仿宋" panose="02010600040101010101" pitchFamily="2" charset="-122"/>
        </a:defRPr>
      </a:lvl4pPr>
      <a:lvl5pPr algn="ctr" rtl="0" eaLnBrk="0" fontAlgn="base" hangingPunct="0">
        <a:spcBef>
          <a:spcPct val="0"/>
        </a:spcBef>
        <a:spcAft>
          <a:spcPct val="0"/>
        </a:spcAft>
        <a:defRPr sz="4400">
          <a:solidFill>
            <a:schemeClr val="tx1"/>
          </a:solidFill>
          <a:latin typeface="Tw Cen MT" pitchFamily="34" charset="0"/>
          <a:ea typeface="华文仿宋" panose="02010600040101010101" pitchFamily="2"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D6B370-E42C-364B-8BF5-1DDC07EEF6CB}" type="datetimeFigureOut">
              <a:rPr lang="en-US" smtClean="0"/>
              <a:t>6/12/2024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F71608-911E-CB43-8055-DC398E07F6B4}" type="slidenum">
              <a:rPr lang="en-US" smtClean="0"/>
              <a:t>‹#›</a:t>
            </a:fld>
            <a:endParaRPr lang="en-US"/>
          </a:p>
        </p:txBody>
      </p:sp>
    </p:spTree>
    <p:extLst>
      <p:ext uri="{BB962C8B-B14F-4D97-AF65-F5344CB8AC3E}">
        <p14:creationId xmlns:p14="http://schemas.microsoft.com/office/powerpoint/2010/main" val="3852690036"/>
      </p:ext>
    </p:extLst>
  </p:cSld>
  <p:clrMap bg1="lt1" tx1="dk1" bg2="lt2" tx2="dk2" accent1="accent1" accent2="accent2" accent3="accent3" accent4="accent4" accent5="accent5" accent6="accent6" hlink="hlink" folHlink="folHlink"/>
  <p:sldLayoutIdLst>
    <p:sldLayoutId id="2147484493" r:id="rId1"/>
    <p:sldLayoutId id="2147484494" r:id="rId2"/>
    <p:sldLayoutId id="2147484495" r:id="rId3"/>
    <p:sldLayoutId id="2147484496" r:id="rId4"/>
    <p:sldLayoutId id="2147484497" r:id="rId5"/>
    <p:sldLayoutId id="2147484498" r:id="rId6"/>
    <p:sldLayoutId id="2147484499" r:id="rId7"/>
    <p:sldLayoutId id="2147484500" r:id="rId8"/>
    <p:sldLayoutId id="2147484501" r:id="rId9"/>
    <p:sldLayoutId id="2147484502" r:id="rId10"/>
    <p:sldLayoutId id="214748450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508000" y="937260"/>
            <a:ext cx="11277600" cy="0"/>
          </a:xfrm>
          <a:custGeom>
            <a:avLst/>
            <a:gdLst/>
            <a:ahLst/>
            <a:cxnLst/>
            <a:rect l="l" t="t" r="r" b="b"/>
            <a:pathLst>
              <a:path w="8458200">
                <a:moveTo>
                  <a:pt x="0" y="0"/>
                </a:moveTo>
                <a:lnTo>
                  <a:pt x="8458200" y="0"/>
                </a:lnTo>
              </a:path>
            </a:pathLst>
          </a:custGeom>
          <a:ln w="45720">
            <a:solidFill>
              <a:srgbClr val="3366FF"/>
            </a:solidFill>
          </a:ln>
        </p:spPr>
        <p:txBody>
          <a:bodyPr wrap="square" lIns="0" tIns="0" rIns="0" bIns="0" rtlCol="0"/>
          <a:lstStyle/>
          <a:p>
            <a:endParaRPr/>
          </a:p>
        </p:txBody>
      </p:sp>
      <p:sp>
        <p:nvSpPr>
          <p:cNvPr id="17" name="bk object 17"/>
          <p:cNvSpPr/>
          <p:nvPr/>
        </p:nvSpPr>
        <p:spPr>
          <a:xfrm>
            <a:off x="11525504" y="0"/>
            <a:ext cx="666496" cy="367284"/>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2470233" y="217374"/>
            <a:ext cx="7251531" cy="574675"/>
          </a:xfrm>
          <a:prstGeom prst="rect">
            <a:avLst/>
          </a:prstGeom>
        </p:spPr>
        <p:txBody>
          <a:bodyPr wrap="square" lIns="0" tIns="0" rIns="0" bIns="0">
            <a:spAutoFit/>
          </a:bodyPr>
          <a:lstStyle>
            <a:lvl1pPr>
              <a:defRPr sz="3600" b="1" i="0">
                <a:solidFill>
                  <a:schemeClr val="tx1"/>
                </a:solidFill>
                <a:latin typeface="Calibri"/>
                <a:cs typeface="Calibri"/>
              </a:defRPr>
            </a:lvl1pPr>
          </a:lstStyle>
          <a:p>
            <a:endParaRPr/>
          </a:p>
        </p:txBody>
      </p:sp>
      <p:sp>
        <p:nvSpPr>
          <p:cNvPr id="3" name="Holder 3"/>
          <p:cNvSpPr>
            <a:spLocks noGrp="1"/>
          </p:cNvSpPr>
          <p:nvPr>
            <p:ph type="body" idx="1"/>
          </p:nvPr>
        </p:nvSpPr>
        <p:spPr>
          <a:xfrm>
            <a:off x="409787" y="2372994"/>
            <a:ext cx="5667587" cy="430887"/>
          </a:xfrm>
          <a:prstGeom prst="rect">
            <a:avLst/>
          </a:prstGeom>
        </p:spPr>
        <p:txBody>
          <a:bodyPr wrap="square" lIns="0" tIns="0" rIns="0" bIns="0">
            <a:spAutoFit/>
          </a:bodyPr>
          <a:lstStyle>
            <a:lvl1pPr>
              <a:defRPr sz="2800" b="1" i="0">
                <a:solidFill>
                  <a:schemeClr val="tx1"/>
                </a:solidFill>
                <a:latin typeface="Calibri"/>
                <a:cs typeface="Calibri"/>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6/12/2024</a:t>
            </a:fld>
            <a:endParaRPr lang="en-US"/>
          </a:p>
        </p:txBody>
      </p:sp>
      <p:sp>
        <p:nvSpPr>
          <p:cNvPr id="6" name="Holder 6"/>
          <p:cNvSpPr>
            <a:spLocks noGrp="1"/>
          </p:cNvSpPr>
          <p:nvPr>
            <p:ph type="sldNum" sz="quarter" idx="7"/>
          </p:nvPr>
        </p:nvSpPr>
        <p:spPr>
          <a:xfrm>
            <a:off x="8778240"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237354542"/>
      </p:ext>
    </p:extLst>
  </p:cSld>
  <p:clrMap bg1="lt1" tx1="dk1" bg2="lt2" tx2="dk2" accent1="accent1" accent2="accent2" accent3="accent3" accent4="accent4" accent5="accent5" accent6="accent6" hlink="hlink" folHlink="folHlink"/>
  <p:sldLayoutIdLst>
    <p:sldLayoutId id="2147484505" r:id="rId1"/>
    <p:sldLayoutId id="2147484506" r:id="rId2"/>
    <p:sldLayoutId id="2147484507" r:id="rId3"/>
    <p:sldLayoutId id="2147484508" r:id="rId4"/>
    <p:sldLayoutId id="2147484509"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508000" y="937260"/>
            <a:ext cx="11277600" cy="0"/>
          </a:xfrm>
          <a:custGeom>
            <a:avLst/>
            <a:gdLst/>
            <a:ahLst/>
            <a:cxnLst/>
            <a:rect l="l" t="t" r="r" b="b"/>
            <a:pathLst>
              <a:path w="8458200">
                <a:moveTo>
                  <a:pt x="0" y="0"/>
                </a:moveTo>
                <a:lnTo>
                  <a:pt x="8458200" y="0"/>
                </a:lnTo>
              </a:path>
            </a:pathLst>
          </a:custGeom>
          <a:ln w="45720">
            <a:solidFill>
              <a:srgbClr val="3366FF"/>
            </a:solidFill>
          </a:ln>
        </p:spPr>
        <p:txBody>
          <a:bodyPr wrap="square" lIns="0" tIns="0" rIns="0" bIns="0" rtlCol="0"/>
          <a:lstStyle/>
          <a:p>
            <a:endParaRPr/>
          </a:p>
        </p:txBody>
      </p:sp>
      <p:sp>
        <p:nvSpPr>
          <p:cNvPr id="17" name="bk object 17"/>
          <p:cNvSpPr/>
          <p:nvPr/>
        </p:nvSpPr>
        <p:spPr>
          <a:xfrm>
            <a:off x="11525504" y="0"/>
            <a:ext cx="666496" cy="367284"/>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2470233" y="217374"/>
            <a:ext cx="7251531" cy="574675"/>
          </a:xfrm>
          <a:prstGeom prst="rect">
            <a:avLst/>
          </a:prstGeom>
        </p:spPr>
        <p:txBody>
          <a:bodyPr wrap="square" lIns="0" tIns="0" rIns="0" bIns="0">
            <a:spAutoFit/>
          </a:bodyPr>
          <a:lstStyle>
            <a:lvl1pPr>
              <a:defRPr sz="3600" b="1" i="0">
                <a:solidFill>
                  <a:schemeClr val="tx1"/>
                </a:solidFill>
                <a:latin typeface="Calibri"/>
                <a:cs typeface="Calibri"/>
              </a:defRPr>
            </a:lvl1pPr>
          </a:lstStyle>
          <a:p>
            <a:endParaRPr/>
          </a:p>
        </p:txBody>
      </p:sp>
      <p:sp>
        <p:nvSpPr>
          <p:cNvPr id="3" name="Holder 3"/>
          <p:cNvSpPr>
            <a:spLocks noGrp="1"/>
          </p:cNvSpPr>
          <p:nvPr>
            <p:ph type="body" idx="1"/>
          </p:nvPr>
        </p:nvSpPr>
        <p:spPr>
          <a:xfrm>
            <a:off x="409787" y="2372994"/>
            <a:ext cx="5667587" cy="430887"/>
          </a:xfrm>
          <a:prstGeom prst="rect">
            <a:avLst/>
          </a:prstGeom>
        </p:spPr>
        <p:txBody>
          <a:bodyPr wrap="square" lIns="0" tIns="0" rIns="0" bIns="0">
            <a:spAutoFit/>
          </a:bodyPr>
          <a:lstStyle>
            <a:lvl1pPr>
              <a:defRPr sz="2800" b="1" i="0">
                <a:solidFill>
                  <a:schemeClr val="tx1"/>
                </a:solidFill>
                <a:latin typeface="Calibri"/>
                <a:cs typeface="Calibri"/>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6/12/2024</a:t>
            </a:fld>
            <a:endParaRPr lang="en-US"/>
          </a:p>
        </p:txBody>
      </p:sp>
      <p:sp>
        <p:nvSpPr>
          <p:cNvPr id="6" name="Holder 6"/>
          <p:cNvSpPr>
            <a:spLocks noGrp="1"/>
          </p:cNvSpPr>
          <p:nvPr>
            <p:ph type="sldNum" sz="quarter" idx="7"/>
          </p:nvPr>
        </p:nvSpPr>
        <p:spPr>
          <a:xfrm>
            <a:off x="8778240"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23332712"/>
      </p:ext>
    </p:extLst>
  </p:cSld>
  <p:clrMap bg1="lt1" tx1="dk1" bg2="lt2" tx2="dk2" accent1="accent1" accent2="accent2" accent3="accent3" accent4="accent4" accent5="accent5" accent6="accent6" hlink="hlink" folHlink="folHlink"/>
  <p:sldLayoutIdLst>
    <p:sldLayoutId id="2147484511" r:id="rId1"/>
    <p:sldLayoutId id="2147484512" r:id="rId2"/>
    <p:sldLayoutId id="2147484513" r:id="rId3"/>
    <p:sldLayoutId id="2147484514" r:id="rId4"/>
    <p:sldLayoutId id="214748451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任意多边形 12"/>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任意多边形 11"/>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直角三角形 13"/>
          <p:cNvSpPr>
            <a:spLocks/>
          </p:cNvSpPr>
          <p:nvPr/>
        </p:nvSpPr>
        <p:spPr bwMode="auto">
          <a:xfrm>
            <a:off x="-8056" y="5791253"/>
            <a:ext cx="4536419"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直接连接符 14"/>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标题占位符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p>
            <a:r>
              <a:rPr kumimoji="0" lang="zh-CN" altLang="en-US"/>
              <a:t>单击此处编辑母版标题样式</a:t>
            </a:r>
            <a:endParaRPr kumimoji="0" lang="en-US"/>
          </a:p>
        </p:txBody>
      </p:sp>
      <p:sp>
        <p:nvSpPr>
          <p:cNvPr id="30" name="文本占位符 29"/>
          <p:cNvSpPr>
            <a:spLocks noGrp="1"/>
          </p:cNvSpPr>
          <p:nvPr>
            <p:ph type="body" idx="1"/>
          </p:nvPr>
        </p:nvSpPr>
        <p:spPr>
          <a:xfrm>
            <a:off x="609600" y="1481329"/>
            <a:ext cx="10972800" cy="4525963"/>
          </a:xfrm>
          <a:prstGeom prst="rect">
            <a:avLst/>
          </a:prstGeom>
        </p:spPr>
        <p:txBody>
          <a:bodyPr vert="horz">
            <a:normAutofit/>
          </a:bodyPr>
          <a:lstStyle/>
          <a:p>
            <a:pPr lvl="0" eaLnBrk="1" latinLnBrk="0" hangingPunct="1"/>
            <a:r>
              <a:rPr kumimoji="0" lang="zh-CN" altLang="en-US"/>
              <a:t>单击此处编辑母版文本样式</a:t>
            </a:r>
          </a:p>
          <a:p>
            <a:pPr lvl="1" eaLnBrk="1" latinLnBrk="0" hangingPunct="1"/>
            <a:r>
              <a:rPr kumimoji="0" lang="zh-CN" altLang="en-US"/>
              <a:t>第二级</a:t>
            </a:r>
          </a:p>
          <a:p>
            <a:pPr lvl="2" eaLnBrk="1" latinLnBrk="0" hangingPunct="1"/>
            <a:r>
              <a:rPr kumimoji="0" lang="zh-CN" altLang="en-US"/>
              <a:t>第三级</a:t>
            </a:r>
          </a:p>
          <a:p>
            <a:pPr lvl="3" eaLnBrk="1" latinLnBrk="0" hangingPunct="1"/>
            <a:r>
              <a:rPr kumimoji="0" lang="zh-CN" altLang="en-US"/>
              <a:t>第四级</a:t>
            </a:r>
          </a:p>
          <a:p>
            <a:pPr lvl="4" eaLnBrk="1" latinLnBrk="0" hangingPunct="1"/>
            <a:r>
              <a:rPr kumimoji="0" lang="zh-CN" altLang="en-US"/>
              <a:t>第五级</a:t>
            </a:r>
            <a:endParaRPr kumimoji="0" lang="en-US"/>
          </a:p>
        </p:txBody>
      </p:sp>
      <p:sp>
        <p:nvSpPr>
          <p:cNvPr id="10" name="日期占位符 9"/>
          <p:cNvSpPr>
            <a:spLocks noGrp="1"/>
          </p:cNvSpPr>
          <p:nvPr>
            <p:ph type="dt" sz="half" idx="2"/>
          </p:nvPr>
        </p:nvSpPr>
        <p:spPr>
          <a:xfrm>
            <a:off x="8969376" y="6407944"/>
            <a:ext cx="2560320" cy="365760"/>
          </a:xfrm>
          <a:prstGeom prst="rect">
            <a:avLst/>
          </a:prstGeom>
        </p:spPr>
        <p:txBody>
          <a:bodyPr vert="horz" anchor="b"/>
          <a:lstStyle>
            <a:lvl1pPr algn="l" eaLnBrk="1" latinLnBrk="0" hangingPunct="1">
              <a:defRPr kumimoji="0" sz="1000">
                <a:solidFill>
                  <a:schemeClr val="tx1"/>
                </a:solidFill>
              </a:defRPr>
            </a:lvl1pPr>
            <a:extLst/>
          </a:lstStyle>
          <a:p>
            <a:fld id="{530820CF-B880-4189-942D-D702A7CBA730}" type="datetimeFigureOut">
              <a:rPr lang="zh-CN" altLang="en-US" smtClean="0"/>
              <a:t>2024/6/12</a:t>
            </a:fld>
            <a:endParaRPr lang="zh-CN" altLang="en-US"/>
          </a:p>
        </p:txBody>
      </p:sp>
      <p:sp>
        <p:nvSpPr>
          <p:cNvPr id="22" name="页脚占位符 21"/>
          <p:cNvSpPr>
            <a:spLocks noGrp="1"/>
          </p:cNvSpPr>
          <p:nvPr>
            <p:ph type="ftr" sz="quarter" idx="3"/>
          </p:nvPr>
        </p:nvSpPr>
        <p:spPr>
          <a:xfrm>
            <a:off x="5840097" y="6407945"/>
            <a:ext cx="3134241" cy="365125"/>
          </a:xfrm>
          <a:prstGeom prst="rect">
            <a:avLst/>
          </a:prstGeom>
        </p:spPr>
        <p:txBody>
          <a:bodyPr vert="horz" anchor="b"/>
          <a:lstStyle>
            <a:lvl1pPr algn="r" eaLnBrk="1" latinLnBrk="0" hangingPunct="1">
              <a:defRPr kumimoji="0" sz="1000">
                <a:solidFill>
                  <a:schemeClr val="tx1"/>
                </a:solidFill>
              </a:defRPr>
            </a:lvl1pPr>
            <a:extLst/>
          </a:lstStyle>
          <a:p>
            <a:endParaRPr lang="zh-CN" altLang="en-US"/>
          </a:p>
        </p:txBody>
      </p:sp>
      <p:sp>
        <p:nvSpPr>
          <p:cNvPr id="18" name="灯片编号占位符 17"/>
          <p:cNvSpPr>
            <a:spLocks noGrp="1"/>
          </p:cNvSpPr>
          <p:nvPr>
            <p:ph type="sldNum" sz="quarter" idx="4"/>
          </p:nvPr>
        </p:nvSpPr>
        <p:spPr>
          <a:xfrm>
            <a:off x="11529696" y="6407945"/>
            <a:ext cx="487680" cy="365125"/>
          </a:xfrm>
          <a:prstGeom prst="rect">
            <a:avLst/>
          </a:prstGeom>
        </p:spPr>
        <p:txBody>
          <a:bodyPr vert="horz" anchor="b"/>
          <a:lstStyle>
            <a:lvl1pPr algn="r" eaLnBrk="1" latinLnBrk="0" hangingPunct="1">
              <a:defRPr kumimoji="0" sz="1000" b="0">
                <a:solidFill>
                  <a:schemeClr val="tx1"/>
                </a:solidFill>
              </a:defRPr>
            </a:lvl1pPr>
            <a:extLst/>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147411486"/>
      </p:ext>
    </p:extLst>
  </p:cSld>
  <p:clrMap bg1="lt1" tx1="dk1" bg2="lt2" tx2="dk2" accent1="accent1" accent2="accent2" accent3="accent3" accent4="accent4" accent5="accent5" accent6="accent6" hlink="hlink" folHlink="folHlink"/>
  <p:sldLayoutIdLst>
    <p:sldLayoutId id="2147484517" r:id="rId1"/>
    <p:sldLayoutId id="2147484518" r:id="rId2"/>
    <p:sldLayoutId id="2147484519" r:id="rId3"/>
    <p:sldLayoutId id="2147484520" r:id="rId4"/>
    <p:sldLayoutId id="2147484521" r:id="rId5"/>
    <p:sldLayoutId id="2147484522" r:id="rId6"/>
    <p:sldLayoutId id="2147484523" r:id="rId7"/>
    <p:sldLayoutId id="2147484524" r:id="rId8"/>
    <p:sldLayoutId id="2147484525" r:id="rId9"/>
    <p:sldLayoutId id="2147484526" r:id="rId10"/>
    <p:sldLayoutId id="2147484527"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F61FEA7-45D8-2D44-B4D3-34CB831CBB98}" type="datetimeFigureOut">
              <a:rPr lang="en-US" smtClean="0"/>
              <a:t>6/12/2024</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333F012-ACAC-A44E-A9B3-4984D8786B24}" type="slidenum">
              <a:rPr lang="en-US" smtClean="0"/>
              <a:t>‹#›</a:t>
            </a:fld>
            <a:endParaRPr lang="en-US" dirty="0"/>
          </a:p>
        </p:txBody>
      </p:sp>
    </p:spTree>
    <p:extLst>
      <p:ext uri="{BB962C8B-B14F-4D97-AF65-F5344CB8AC3E}">
        <p14:creationId xmlns:p14="http://schemas.microsoft.com/office/powerpoint/2010/main" val="459194620"/>
      </p:ext>
    </p:extLst>
  </p:cSld>
  <p:clrMap bg1="lt1" tx1="dk1" bg2="lt2" tx2="dk2" accent1="accent1" accent2="accent2" accent3="accent3" accent4="accent4" accent5="accent5" accent6="accent6" hlink="hlink" folHlink="folHlink"/>
  <p:sldLayoutIdLst>
    <p:sldLayoutId id="2147484529" r:id="rId1"/>
    <p:sldLayoutId id="2147484530" r:id="rId2"/>
    <p:sldLayoutId id="2147484531" r:id="rId3"/>
    <p:sldLayoutId id="2147484532" r:id="rId4"/>
    <p:sldLayoutId id="2147484533" r:id="rId5"/>
    <p:sldLayoutId id="2147484534" r:id="rId6"/>
    <p:sldLayoutId id="2147484535" r:id="rId7"/>
    <p:sldLayoutId id="2147484536" r:id="rId8"/>
    <p:sldLayoutId id="2147484537" r:id="rId9"/>
    <p:sldLayoutId id="2147484538" r:id="rId10"/>
    <p:sldLayoutId id="214748453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4400" y="6096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p:cNvSpPr>
            <a:spLocks noGrp="1" noChangeArrowheads="1"/>
          </p:cNvSpPr>
          <p:nvPr>
            <p:ph type="body" idx="1"/>
          </p:nvPr>
        </p:nvSpPr>
        <p:spPr bwMode="auto">
          <a:xfrm>
            <a:off x="914400" y="19812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p:cNvSpPr>
            <a:spLocks noGrp="1" noChangeArrowheads="1"/>
          </p:cNvSpPr>
          <p:nvPr>
            <p:ph type="dt" sz="half" idx="2"/>
          </p:nvPr>
        </p:nvSpPr>
        <p:spPr bwMode="auto">
          <a:xfrm>
            <a:off x="9144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ea typeface="宋体" panose="02010600030101010101" pitchFamily="2" charset="-122"/>
              </a:defRPr>
            </a:lvl1pPr>
          </a:lstStyle>
          <a:p>
            <a:endParaRPr lang="en-US" altLang="zh-CN"/>
          </a:p>
        </p:txBody>
      </p:sp>
      <p:sp>
        <p:nvSpPr>
          <p:cNvPr id="1029" name="Rectangle 5"/>
          <p:cNvSpPr>
            <a:spLocks noGrp="1" noChangeArrowheads="1"/>
          </p:cNvSpPr>
          <p:nvPr>
            <p:ph type="ftr" sz="quarter" idx="3"/>
          </p:nvPr>
        </p:nvSpPr>
        <p:spPr bwMode="auto">
          <a:xfrm>
            <a:off x="4165600" y="62484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ea typeface="宋体" panose="02010600030101010101" pitchFamily="2" charset="-122"/>
              </a:defRPr>
            </a:lvl1pPr>
          </a:lstStyle>
          <a:p>
            <a:endParaRPr lang="en-US" altLang="zh-CN"/>
          </a:p>
        </p:txBody>
      </p:sp>
      <p:sp>
        <p:nvSpPr>
          <p:cNvPr id="1030" name="Rectangle 6"/>
          <p:cNvSpPr>
            <a:spLocks noGrp="1" noChangeArrowheads="1"/>
          </p:cNvSpPr>
          <p:nvPr>
            <p:ph type="sldNum" sz="quarter" idx="4"/>
          </p:nvPr>
        </p:nvSpPr>
        <p:spPr bwMode="auto">
          <a:xfrm>
            <a:off x="87376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ea typeface="宋体" panose="02010600030101010101" pitchFamily="2" charset="-122"/>
              </a:defRPr>
            </a:lvl1pPr>
          </a:lstStyle>
          <a:p>
            <a:fld id="{421C4ED0-D6F4-4180-8AE3-2556AE105A14}" type="slidenum">
              <a:rPr lang="en-US" altLang="zh-CN"/>
              <a:pPr/>
              <a:t>‹#›</a:t>
            </a:fld>
            <a:endParaRPr lang="en-US" altLang="zh-CN"/>
          </a:p>
        </p:txBody>
      </p:sp>
    </p:spTree>
    <p:extLst>
      <p:ext uri="{BB962C8B-B14F-4D97-AF65-F5344CB8AC3E}">
        <p14:creationId xmlns:p14="http://schemas.microsoft.com/office/powerpoint/2010/main" val="2386039276"/>
      </p:ext>
    </p:extLst>
  </p:cSld>
  <p:clrMap bg1="lt1" tx1="dk1" bg2="lt2" tx2="dk2" accent1="accent1" accent2="accent2" accent3="accent3" accent4="accent4" accent5="accent5" accent6="accent6" hlink="hlink" folHlink="folHlink"/>
  <p:sldLayoutIdLst>
    <p:sldLayoutId id="2147484541" r:id="rId1"/>
    <p:sldLayoutId id="2147484542" r:id="rId2"/>
    <p:sldLayoutId id="2147484543" r:id="rId3"/>
    <p:sldLayoutId id="2147484544" r:id="rId4"/>
    <p:sldLayoutId id="2147484545" r:id="rId5"/>
    <p:sldLayoutId id="2147484546" r:id="rId6"/>
    <p:sldLayoutId id="2147484547" r:id="rId7"/>
    <p:sldLayoutId id="2147484548" r:id="rId8"/>
    <p:sldLayoutId id="2147484549" r:id="rId9"/>
    <p:sldLayoutId id="2147484550" r:id="rId10"/>
    <p:sldLayoutId id="2147484551"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9.png"/><Relationship Id="rId7" Type="http://schemas.openxmlformats.org/officeDocument/2006/relationships/image" Target="../media/image610.png"/><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image" Target="../media/image510.png"/><Relationship Id="rId5" Type="http://schemas.openxmlformats.org/officeDocument/2006/relationships/image" Target="../media/image60.png"/><Relationship Id="rId4" Type="http://schemas.openxmlformats.org/officeDocument/2006/relationships/image" Target="../media/image310.png"/><Relationship Id="rId9" Type="http://schemas.openxmlformats.org/officeDocument/2006/relationships/image" Target="../media/image75.png"/></Relationships>
</file>

<file path=ppt/slides/_rels/slide100.xml.rels><?xml version="1.0" encoding="UTF-8" standalone="yes"?>
<Relationships xmlns="http://schemas.openxmlformats.org/package/2006/relationships"><Relationship Id="rId8" Type="http://schemas.openxmlformats.org/officeDocument/2006/relationships/image" Target="../media/image328.png"/><Relationship Id="rId3" Type="http://schemas.openxmlformats.org/officeDocument/2006/relationships/image" Target="../media/image323.jpg"/><Relationship Id="rId7" Type="http://schemas.openxmlformats.org/officeDocument/2006/relationships/image" Target="../media/image327.jpg"/><Relationship Id="rId2" Type="http://schemas.openxmlformats.org/officeDocument/2006/relationships/notesSlide" Target="../notesSlides/notesSlide62.xml"/><Relationship Id="rId1" Type="http://schemas.openxmlformats.org/officeDocument/2006/relationships/slideLayout" Target="../slideLayouts/slideLayout26.xml"/><Relationship Id="rId6" Type="http://schemas.openxmlformats.org/officeDocument/2006/relationships/image" Target="../media/image326.png"/><Relationship Id="rId5" Type="http://schemas.openxmlformats.org/officeDocument/2006/relationships/image" Target="../media/image325.png"/><Relationship Id="rId4" Type="http://schemas.openxmlformats.org/officeDocument/2006/relationships/image" Target="../media/image324.png"/><Relationship Id="rId9" Type="http://schemas.openxmlformats.org/officeDocument/2006/relationships/image" Target="../media/image329.png"/></Relationships>
</file>

<file path=ppt/slides/_rels/slide10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3.xml"/><Relationship Id="rId1" Type="http://schemas.openxmlformats.org/officeDocument/2006/relationships/slideLayout" Target="../slideLayouts/slideLayout26.xml"/></Relationships>
</file>

<file path=ppt/slides/_rels/slide102.xml.rels><?xml version="1.0" encoding="UTF-8" standalone="yes"?>
<Relationships xmlns="http://schemas.openxmlformats.org/package/2006/relationships"><Relationship Id="rId26" Type="http://schemas.openxmlformats.org/officeDocument/2006/relationships/image" Target="../media/image341.wmf"/><Relationship Id="rId21" Type="http://schemas.openxmlformats.org/officeDocument/2006/relationships/oleObject" Target="../embeddings/oleObject10.bin"/><Relationship Id="rId42" Type="http://schemas.openxmlformats.org/officeDocument/2006/relationships/image" Target="../media/image349.wmf"/><Relationship Id="rId47" Type="http://schemas.openxmlformats.org/officeDocument/2006/relationships/oleObject" Target="../embeddings/oleObject23.bin"/><Relationship Id="rId63" Type="http://schemas.openxmlformats.org/officeDocument/2006/relationships/oleObject" Target="../embeddings/oleObject31.bin"/><Relationship Id="rId68" Type="http://schemas.openxmlformats.org/officeDocument/2006/relationships/image" Target="../media/image362.wmf"/><Relationship Id="rId16" Type="http://schemas.openxmlformats.org/officeDocument/2006/relationships/image" Target="../media/image336.wmf"/><Relationship Id="rId11" Type="http://schemas.openxmlformats.org/officeDocument/2006/relationships/oleObject" Target="../embeddings/oleObject5.bin"/><Relationship Id="rId24" Type="http://schemas.openxmlformats.org/officeDocument/2006/relationships/image" Target="../media/image340.wmf"/><Relationship Id="rId32" Type="http://schemas.openxmlformats.org/officeDocument/2006/relationships/image" Target="../media/image344.wmf"/><Relationship Id="rId37" Type="http://schemas.openxmlformats.org/officeDocument/2006/relationships/oleObject" Target="../embeddings/oleObject18.bin"/><Relationship Id="rId40" Type="http://schemas.openxmlformats.org/officeDocument/2006/relationships/image" Target="../media/image348.wmf"/><Relationship Id="rId45" Type="http://schemas.openxmlformats.org/officeDocument/2006/relationships/oleObject" Target="../embeddings/oleObject22.bin"/><Relationship Id="rId53" Type="http://schemas.openxmlformats.org/officeDocument/2006/relationships/oleObject" Target="../embeddings/oleObject26.bin"/><Relationship Id="rId58" Type="http://schemas.openxmlformats.org/officeDocument/2006/relationships/image" Target="../media/image357.wmf"/><Relationship Id="rId66" Type="http://schemas.openxmlformats.org/officeDocument/2006/relationships/image" Target="../media/image361.wmf"/><Relationship Id="rId74" Type="http://schemas.openxmlformats.org/officeDocument/2006/relationships/image" Target="../media/image365.wmf"/><Relationship Id="rId5" Type="http://schemas.openxmlformats.org/officeDocument/2006/relationships/oleObject" Target="../embeddings/oleObject2.bin"/><Relationship Id="rId61" Type="http://schemas.openxmlformats.org/officeDocument/2006/relationships/oleObject" Target="../embeddings/oleObject30.bin"/><Relationship Id="rId19" Type="http://schemas.openxmlformats.org/officeDocument/2006/relationships/oleObject" Target="../embeddings/oleObject9.bin"/><Relationship Id="rId14" Type="http://schemas.openxmlformats.org/officeDocument/2006/relationships/image" Target="../media/image335.wmf"/><Relationship Id="rId22" Type="http://schemas.openxmlformats.org/officeDocument/2006/relationships/image" Target="../media/image339.wmf"/><Relationship Id="rId27" Type="http://schemas.openxmlformats.org/officeDocument/2006/relationships/oleObject" Target="../embeddings/oleObject13.bin"/><Relationship Id="rId30" Type="http://schemas.openxmlformats.org/officeDocument/2006/relationships/image" Target="../media/image343.wmf"/><Relationship Id="rId35" Type="http://schemas.openxmlformats.org/officeDocument/2006/relationships/oleObject" Target="../embeddings/oleObject17.bin"/><Relationship Id="rId43" Type="http://schemas.openxmlformats.org/officeDocument/2006/relationships/oleObject" Target="../embeddings/oleObject21.bin"/><Relationship Id="rId48" Type="http://schemas.openxmlformats.org/officeDocument/2006/relationships/image" Target="../media/image352.wmf"/><Relationship Id="rId56" Type="http://schemas.openxmlformats.org/officeDocument/2006/relationships/image" Target="../media/image356.wmf"/><Relationship Id="rId64" Type="http://schemas.openxmlformats.org/officeDocument/2006/relationships/image" Target="../media/image360.wmf"/><Relationship Id="rId69" Type="http://schemas.openxmlformats.org/officeDocument/2006/relationships/oleObject" Target="../embeddings/oleObject34.bin"/><Relationship Id="rId77" Type="http://schemas.openxmlformats.org/officeDocument/2006/relationships/image" Target="../media/image368.png"/><Relationship Id="rId8" Type="http://schemas.openxmlformats.org/officeDocument/2006/relationships/image" Target="../media/image332.wmf"/><Relationship Id="rId51" Type="http://schemas.openxmlformats.org/officeDocument/2006/relationships/oleObject" Target="../embeddings/oleObject25.bin"/><Relationship Id="rId72" Type="http://schemas.openxmlformats.org/officeDocument/2006/relationships/image" Target="../media/image364.wmf"/><Relationship Id="rId3" Type="http://schemas.openxmlformats.org/officeDocument/2006/relationships/oleObject" Target="../embeddings/oleObject1.bin"/><Relationship Id="rId12" Type="http://schemas.openxmlformats.org/officeDocument/2006/relationships/image" Target="../media/image334.wmf"/><Relationship Id="rId17" Type="http://schemas.openxmlformats.org/officeDocument/2006/relationships/oleObject" Target="../embeddings/oleObject8.bin"/><Relationship Id="rId25" Type="http://schemas.openxmlformats.org/officeDocument/2006/relationships/oleObject" Target="../embeddings/oleObject12.bin"/><Relationship Id="rId33" Type="http://schemas.openxmlformats.org/officeDocument/2006/relationships/oleObject" Target="../embeddings/oleObject16.bin"/><Relationship Id="rId38" Type="http://schemas.openxmlformats.org/officeDocument/2006/relationships/image" Target="../media/image347.wmf"/><Relationship Id="rId46" Type="http://schemas.openxmlformats.org/officeDocument/2006/relationships/image" Target="../media/image351.wmf"/><Relationship Id="rId59" Type="http://schemas.openxmlformats.org/officeDocument/2006/relationships/oleObject" Target="../embeddings/oleObject29.bin"/><Relationship Id="rId67" Type="http://schemas.openxmlformats.org/officeDocument/2006/relationships/oleObject" Target="../embeddings/oleObject33.bin"/><Relationship Id="rId20" Type="http://schemas.openxmlformats.org/officeDocument/2006/relationships/image" Target="../media/image338.wmf"/><Relationship Id="rId41" Type="http://schemas.openxmlformats.org/officeDocument/2006/relationships/oleObject" Target="../embeddings/oleObject20.bin"/><Relationship Id="rId54" Type="http://schemas.openxmlformats.org/officeDocument/2006/relationships/image" Target="../media/image355.wmf"/><Relationship Id="rId62" Type="http://schemas.openxmlformats.org/officeDocument/2006/relationships/image" Target="../media/image359.wmf"/><Relationship Id="rId70" Type="http://schemas.openxmlformats.org/officeDocument/2006/relationships/image" Target="../media/image363.wmf"/><Relationship Id="rId75" Type="http://schemas.openxmlformats.org/officeDocument/2006/relationships/image" Target="../media/image366.png"/><Relationship Id="rId1" Type="http://schemas.openxmlformats.org/officeDocument/2006/relationships/slideLayout" Target="../slideLayouts/slideLayout58.xml"/><Relationship Id="rId6" Type="http://schemas.openxmlformats.org/officeDocument/2006/relationships/image" Target="../media/image331.wmf"/><Relationship Id="rId15" Type="http://schemas.openxmlformats.org/officeDocument/2006/relationships/oleObject" Target="../embeddings/oleObject7.bin"/><Relationship Id="rId23" Type="http://schemas.openxmlformats.org/officeDocument/2006/relationships/oleObject" Target="../embeddings/oleObject11.bin"/><Relationship Id="rId28" Type="http://schemas.openxmlformats.org/officeDocument/2006/relationships/image" Target="../media/image342.wmf"/><Relationship Id="rId36" Type="http://schemas.openxmlformats.org/officeDocument/2006/relationships/image" Target="../media/image346.wmf"/><Relationship Id="rId49" Type="http://schemas.openxmlformats.org/officeDocument/2006/relationships/oleObject" Target="../embeddings/oleObject24.bin"/><Relationship Id="rId57" Type="http://schemas.openxmlformats.org/officeDocument/2006/relationships/oleObject" Target="../embeddings/oleObject28.bin"/><Relationship Id="rId10" Type="http://schemas.openxmlformats.org/officeDocument/2006/relationships/image" Target="../media/image333.wmf"/><Relationship Id="rId31" Type="http://schemas.openxmlformats.org/officeDocument/2006/relationships/oleObject" Target="../embeddings/oleObject15.bin"/><Relationship Id="rId44" Type="http://schemas.openxmlformats.org/officeDocument/2006/relationships/image" Target="../media/image350.wmf"/><Relationship Id="rId52" Type="http://schemas.openxmlformats.org/officeDocument/2006/relationships/image" Target="../media/image354.wmf"/><Relationship Id="rId60" Type="http://schemas.openxmlformats.org/officeDocument/2006/relationships/image" Target="../media/image358.wmf"/><Relationship Id="rId65" Type="http://schemas.openxmlformats.org/officeDocument/2006/relationships/oleObject" Target="../embeddings/oleObject32.bin"/><Relationship Id="rId73" Type="http://schemas.openxmlformats.org/officeDocument/2006/relationships/oleObject" Target="../embeddings/oleObject36.bin"/><Relationship Id="rId78" Type="http://schemas.openxmlformats.org/officeDocument/2006/relationships/image" Target="../media/image369.png"/><Relationship Id="rId4" Type="http://schemas.openxmlformats.org/officeDocument/2006/relationships/image" Target="../media/image330.wmf"/><Relationship Id="rId9" Type="http://schemas.openxmlformats.org/officeDocument/2006/relationships/oleObject" Target="../embeddings/oleObject4.bin"/><Relationship Id="rId13" Type="http://schemas.openxmlformats.org/officeDocument/2006/relationships/oleObject" Target="../embeddings/oleObject6.bin"/><Relationship Id="rId18" Type="http://schemas.openxmlformats.org/officeDocument/2006/relationships/image" Target="../media/image337.wmf"/><Relationship Id="rId39" Type="http://schemas.openxmlformats.org/officeDocument/2006/relationships/oleObject" Target="../embeddings/oleObject19.bin"/><Relationship Id="rId34" Type="http://schemas.openxmlformats.org/officeDocument/2006/relationships/image" Target="../media/image345.wmf"/><Relationship Id="rId50" Type="http://schemas.openxmlformats.org/officeDocument/2006/relationships/image" Target="../media/image353.wmf"/><Relationship Id="rId55" Type="http://schemas.openxmlformats.org/officeDocument/2006/relationships/oleObject" Target="../embeddings/oleObject27.bin"/><Relationship Id="rId76" Type="http://schemas.openxmlformats.org/officeDocument/2006/relationships/image" Target="../media/image367.png"/><Relationship Id="rId7" Type="http://schemas.openxmlformats.org/officeDocument/2006/relationships/oleObject" Target="../embeddings/oleObject3.bin"/><Relationship Id="rId71" Type="http://schemas.openxmlformats.org/officeDocument/2006/relationships/oleObject" Target="../embeddings/oleObject35.bin"/><Relationship Id="rId2" Type="http://schemas.openxmlformats.org/officeDocument/2006/relationships/notesSlide" Target="../notesSlides/notesSlide64.xml"/><Relationship Id="rId29" Type="http://schemas.openxmlformats.org/officeDocument/2006/relationships/oleObject" Target="../embeddings/oleObject14.bin"/></Relationships>
</file>

<file path=ppt/slides/_rels/slide103.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notesSlide" Target="../notesSlides/notesSlide65.xml"/><Relationship Id="rId1" Type="http://schemas.openxmlformats.org/officeDocument/2006/relationships/slideLayout" Target="../slideLayouts/slideLayout26.xml"/><Relationship Id="rId4" Type="http://schemas.openxmlformats.org/officeDocument/2006/relationships/image" Target="../media/image372.png"/></Relationships>
</file>

<file path=ppt/slides/_rels/slide104.xml.rels><?xml version="1.0" encoding="UTF-8" standalone="yes"?>
<Relationships xmlns="http://schemas.openxmlformats.org/package/2006/relationships"><Relationship Id="rId8" Type="http://schemas.openxmlformats.org/officeDocument/2006/relationships/image" Target="../media/image259.png"/><Relationship Id="rId3" Type="http://schemas.openxmlformats.org/officeDocument/2006/relationships/image" Target="../media/image366.png"/><Relationship Id="rId7" Type="http://schemas.openxmlformats.org/officeDocument/2006/relationships/image" Target="../media/image374.jpg"/><Relationship Id="rId2" Type="http://schemas.openxmlformats.org/officeDocument/2006/relationships/notesSlide" Target="../notesSlides/notesSlide66.xml"/><Relationship Id="rId1" Type="http://schemas.openxmlformats.org/officeDocument/2006/relationships/slideLayout" Target="../slideLayouts/slideLayout26.xml"/><Relationship Id="rId6" Type="http://schemas.openxmlformats.org/officeDocument/2006/relationships/image" Target="../media/image373.jpg"/><Relationship Id="rId5" Type="http://schemas.openxmlformats.org/officeDocument/2006/relationships/image" Target="../media/image368.png"/><Relationship Id="rId10" Type="http://schemas.openxmlformats.org/officeDocument/2006/relationships/image" Target="../media/image375.png"/><Relationship Id="rId4" Type="http://schemas.openxmlformats.org/officeDocument/2006/relationships/image" Target="../media/image367.png"/><Relationship Id="rId9" Type="http://schemas.microsoft.com/office/2007/relationships/hdphoto" Target="../media/hdphoto2.wdp"/></Relationships>
</file>

<file path=ppt/slides/_rels/slide10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7.xml"/><Relationship Id="rId1" Type="http://schemas.openxmlformats.org/officeDocument/2006/relationships/slideLayout" Target="../slideLayouts/slideLayout26.xml"/><Relationship Id="rId5" Type="http://schemas.openxmlformats.org/officeDocument/2006/relationships/image" Target="../media/image377.jpg"/><Relationship Id="rId4" Type="http://schemas.openxmlformats.org/officeDocument/2006/relationships/image" Target="../media/image376.png"/></Relationships>
</file>

<file path=ppt/slides/_rels/slide106.xml.rels><?xml version="1.0" encoding="UTF-8" standalone="yes"?>
<Relationships xmlns="http://schemas.openxmlformats.org/package/2006/relationships"><Relationship Id="rId3" Type="http://schemas.openxmlformats.org/officeDocument/2006/relationships/image" Target="../media/image242.png"/><Relationship Id="rId7" Type="http://schemas.openxmlformats.org/officeDocument/2006/relationships/image" Target="../media/image379.png"/><Relationship Id="rId2" Type="http://schemas.openxmlformats.org/officeDocument/2006/relationships/notesSlide" Target="../notesSlides/notesSlide68.xml"/><Relationship Id="rId1" Type="http://schemas.openxmlformats.org/officeDocument/2006/relationships/slideLayout" Target="../slideLayouts/slideLayout26.xml"/><Relationship Id="rId6" Type="http://schemas.openxmlformats.org/officeDocument/2006/relationships/image" Target="../media/image378.png"/><Relationship Id="rId5" Type="http://schemas.microsoft.com/office/2007/relationships/hdphoto" Target="../media/hdphoto2.wdp"/><Relationship Id="rId4" Type="http://schemas.openxmlformats.org/officeDocument/2006/relationships/image" Target="../media/image259.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6.xml"/></Relationships>
</file>

<file path=ppt/slides/_rels/slide108.xml.rels><?xml version="1.0" encoding="UTF-8" standalone="yes"?>
<Relationships xmlns="http://schemas.openxmlformats.org/package/2006/relationships"><Relationship Id="rId8" Type="http://schemas.openxmlformats.org/officeDocument/2006/relationships/image" Target="../media/image384.png"/><Relationship Id="rId3" Type="http://schemas.openxmlformats.org/officeDocument/2006/relationships/image" Target="../media/image381.png"/><Relationship Id="rId7" Type="http://schemas.openxmlformats.org/officeDocument/2006/relationships/image" Target="../media/image383.png"/><Relationship Id="rId12" Type="http://schemas.microsoft.com/office/2007/relationships/hdphoto" Target="../media/hdphoto4.wdp"/><Relationship Id="rId2" Type="http://schemas.openxmlformats.org/officeDocument/2006/relationships/notesSlide" Target="../notesSlides/notesSlide70.xml"/><Relationship Id="rId1" Type="http://schemas.openxmlformats.org/officeDocument/2006/relationships/slideLayout" Target="../slideLayouts/slideLayout26.xml"/><Relationship Id="rId6" Type="http://schemas.openxmlformats.org/officeDocument/2006/relationships/image" Target="../media/image382.png"/><Relationship Id="rId11" Type="http://schemas.openxmlformats.org/officeDocument/2006/relationships/image" Target="../media/image387.png"/><Relationship Id="rId5" Type="http://schemas.microsoft.com/office/2007/relationships/hdphoto" Target="../media/hdphoto2.wdp"/><Relationship Id="rId10" Type="http://schemas.openxmlformats.org/officeDocument/2006/relationships/image" Target="../media/image386.png"/><Relationship Id="rId4" Type="http://schemas.openxmlformats.org/officeDocument/2006/relationships/image" Target="../media/image259.png"/><Relationship Id="rId9" Type="http://schemas.openxmlformats.org/officeDocument/2006/relationships/image" Target="../media/image385.png"/></Relationships>
</file>

<file path=ppt/slides/_rels/slide109.xml.rels><?xml version="1.0" encoding="UTF-8" standalone="yes"?>
<Relationships xmlns="http://schemas.openxmlformats.org/package/2006/relationships"><Relationship Id="rId3" Type="http://schemas.openxmlformats.org/officeDocument/2006/relationships/image" Target="../media/image388.wmf"/><Relationship Id="rId2" Type="http://schemas.openxmlformats.org/officeDocument/2006/relationships/oleObject" Target="../embeddings/oleObject37.bin"/><Relationship Id="rId1" Type="http://schemas.openxmlformats.org/officeDocument/2006/relationships/slideLayout" Target="../slideLayouts/slideLayout73.xml"/><Relationship Id="rId5" Type="http://schemas.openxmlformats.org/officeDocument/2006/relationships/image" Target="../media/image389.wmf"/><Relationship Id="rId4" Type="http://schemas.openxmlformats.org/officeDocument/2006/relationships/oleObject" Target="../embeddings/oleObject38.bin"/></Relationships>
</file>

<file path=ppt/slides/_rels/slide11.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jpg"/></Relationships>
</file>

<file path=ppt/slides/_rels/slide110.xml.rels><?xml version="1.0" encoding="UTF-8" standalone="yes"?>
<Relationships xmlns="http://schemas.openxmlformats.org/package/2006/relationships"><Relationship Id="rId8" Type="http://schemas.openxmlformats.org/officeDocument/2006/relationships/image" Target="../media/image392.wmf"/><Relationship Id="rId13" Type="http://schemas.openxmlformats.org/officeDocument/2006/relationships/oleObject" Target="../embeddings/oleObject43.bin"/><Relationship Id="rId18" Type="http://schemas.openxmlformats.org/officeDocument/2006/relationships/image" Target="../media/image397.wmf"/><Relationship Id="rId3" Type="http://schemas.openxmlformats.org/officeDocument/2006/relationships/image" Target="../media/image323.jpg"/><Relationship Id="rId21" Type="http://schemas.openxmlformats.org/officeDocument/2006/relationships/oleObject" Target="../embeddings/oleObject47.bin"/><Relationship Id="rId7" Type="http://schemas.openxmlformats.org/officeDocument/2006/relationships/oleObject" Target="../embeddings/oleObject40.bin"/><Relationship Id="rId12" Type="http://schemas.openxmlformats.org/officeDocument/2006/relationships/image" Target="../media/image394.wmf"/><Relationship Id="rId17" Type="http://schemas.openxmlformats.org/officeDocument/2006/relationships/oleObject" Target="../embeddings/oleObject45.bin"/><Relationship Id="rId2" Type="http://schemas.openxmlformats.org/officeDocument/2006/relationships/notesSlide" Target="../notesSlides/notesSlide71.xml"/><Relationship Id="rId16" Type="http://schemas.openxmlformats.org/officeDocument/2006/relationships/image" Target="../media/image396.wmf"/><Relationship Id="rId20" Type="http://schemas.openxmlformats.org/officeDocument/2006/relationships/image" Target="../media/image398.wmf"/><Relationship Id="rId1" Type="http://schemas.openxmlformats.org/officeDocument/2006/relationships/slideLayout" Target="../slideLayouts/slideLayout26.xml"/><Relationship Id="rId6" Type="http://schemas.openxmlformats.org/officeDocument/2006/relationships/image" Target="../media/image391.wmf"/><Relationship Id="rId11" Type="http://schemas.openxmlformats.org/officeDocument/2006/relationships/oleObject" Target="../embeddings/oleObject42.bin"/><Relationship Id="rId5" Type="http://schemas.openxmlformats.org/officeDocument/2006/relationships/oleObject" Target="../embeddings/oleObject39.bin"/><Relationship Id="rId15" Type="http://schemas.openxmlformats.org/officeDocument/2006/relationships/oleObject" Target="../embeddings/oleObject44.bin"/><Relationship Id="rId23" Type="http://schemas.openxmlformats.org/officeDocument/2006/relationships/image" Target="../media/image401.png"/><Relationship Id="rId10" Type="http://schemas.openxmlformats.org/officeDocument/2006/relationships/image" Target="../media/image393.wmf"/><Relationship Id="rId19" Type="http://schemas.openxmlformats.org/officeDocument/2006/relationships/oleObject" Target="../embeddings/oleObject46.bin"/><Relationship Id="rId4" Type="http://schemas.openxmlformats.org/officeDocument/2006/relationships/image" Target="../media/image390.png"/><Relationship Id="rId9" Type="http://schemas.openxmlformats.org/officeDocument/2006/relationships/oleObject" Target="../embeddings/oleObject41.bin"/><Relationship Id="rId14" Type="http://schemas.openxmlformats.org/officeDocument/2006/relationships/image" Target="../media/image395.wmf"/><Relationship Id="rId22" Type="http://schemas.openxmlformats.org/officeDocument/2006/relationships/image" Target="../media/image399.wmf"/></Relationships>
</file>

<file path=ppt/slides/_rels/slide12.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210.png"/><Relationship Id="rId7" Type="http://schemas.openxmlformats.org/officeDocument/2006/relationships/image" Target="../media/image250.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240.png"/><Relationship Id="rId5" Type="http://schemas.openxmlformats.org/officeDocument/2006/relationships/image" Target="../media/image230.png"/><Relationship Id="rId10" Type="http://schemas.openxmlformats.org/officeDocument/2006/relationships/image" Target="../media/image77.jpg"/><Relationship Id="rId4" Type="http://schemas.openxmlformats.org/officeDocument/2006/relationships/image" Target="../media/image220.png"/><Relationship Id="rId9" Type="http://schemas.openxmlformats.org/officeDocument/2006/relationships/image" Target="../media/image76.png"/></Relationships>
</file>

<file path=ppt/slides/_rels/slide13.xml.rels><?xml version="1.0" encoding="UTF-8" standalone="yes"?>
<Relationships xmlns="http://schemas.openxmlformats.org/package/2006/relationships"><Relationship Id="rId8" Type="http://schemas.openxmlformats.org/officeDocument/2006/relationships/image" Target="../media/image300.png"/><Relationship Id="rId13" Type="http://schemas.openxmlformats.org/officeDocument/2006/relationships/image" Target="../media/image350.png"/><Relationship Id="rId3" Type="http://schemas.openxmlformats.org/officeDocument/2006/relationships/image" Target="../media/image76.png"/><Relationship Id="rId7" Type="http://schemas.openxmlformats.org/officeDocument/2006/relationships/image" Target="../media/image290.png"/><Relationship Id="rId12" Type="http://schemas.openxmlformats.org/officeDocument/2006/relationships/image" Target="../media/image340.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280.png"/><Relationship Id="rId5" Type="http://schemas.openxmlformats.org/officeDocument/2006/relationships/image" Target="../media/image270.png"/><Relationship Id="rId10" Type="http://schemas.openxmlformats.org/officeDocument/2006/relationships/image" Target="../media/image320.png"/><Relationship Id="rId4" Type="http://schemas.openxmlformats.org/officeDocument/2006/relationships/image" Target="../media/image77.jpg"/><Relationship Id="rId9" Type="http://schemas.openxmlformats.org/officeDocument/2006/relationships/image" Target="../media/image311.png"/></Relationships>
</file>

<file path=ppt/slides/_rels/slide14.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image" Target="../media/image360.png"/><Relationship Id="rId7" Type="http://schemas.openxmlformats.org/officeDocument/2006/relationships/image" Target="../media/image270.png"/><Relationship Id="rId12" Type="http://schemas.openxmlformats.org/officeDocument/2006/relationships/image" Target="../media/image380.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77.jpg"/><Relationship Id="rId11" Type="http://schemas.openxmlformats.org/officeDocument/2006/relationships/image" Target="../media/image350.png"/><Relationship Id="rId5" Type="http://schemas.openxmlformats.org/officeDocument/2006/relationships/image" Target="../media/image76.png"/><Relationship Id="rId10" Type="http://schemas.openxmlformats.org/officeDocument/2006/relationships/image" Target="../media/image340.png"/><Relationship Id="rId4" Type="http://schemas.openxmlformats.org/officeDocument/2006/relationships/image" Target="../media/image370.png"/></Relationships>
</file>

<file path=ppt/slides/_rels/slide15.xml.rels><?xml version="1.0" encoding="UTF-8" standalone="yes"?>
<Relationships xmlns="http://schemas.openxmlformats.org/package/2006/relationships"><Relationship Id="rId8" Type="http://schemas.openxmlformats.org/officeDocument/2006/relationships/image" Target="../media/image421.png"/><Relationship Id="rId13" Type="http://schemas.openxmlformats.org/officeDocument/2006/relationships/image" Target="../media/image470.png"/><Relationship Id="rId3" Type="http://schemas.openxmlformats.org/officeDocument/2006/relationships/image" Target="../media/image76.png"/><Relationship Id="rId7" Type="http://schemas.openxmlformats.org/officeDocument/2006/relationships/image" Target="../media/image411.png"/><Relationship Id="rId12" Type="http://schemas.openxmlformats.org/officeDocument/2006/relationships/image" Target="../media/image460.png"/><Relationship Id="rId2" Type="http://schemas.openxmlformats.org/officeDocument/2006/relationships/notesSlide" Target="../notesSlides/notesSlide15.xml"/><Relationship Id="rId16" Type="http://schemas.openxmlformats.org/officeDocument/2006/relationships/image" Target="../media/image501.png"/><Relationship Id="rId1" Type="http://schemas.openxmlformats.org/officeDocument/2006/relationships/slideLayout" Target="../slideLayouts/slideLayout19.xml"/><Relationship Id="rId6" Type="http://schemas.openxmlformats.org/officeDocument/2006/relationships/image" Target="../media/image400.png"/><Relationship Id="rId11" Type="http://schemas.openxmlformats.org/officeDocument/2006/relationships/image" Target="../media/image450.png"/><Relationship Id="rId15" Type="http://schemas.openxmlformats.org/officeDocument/2006/relationships/image" Target="../media/image491.png"/><Relationship Id="rId10" Type="http://schemas.openxmlformats.org/officeDocument/2006/relationships/image" Target="../media/image440.png"/><Relationship Id="rId4" Type="http://schemas.openxmlformats.org/officeDocument/2006/relationships/image" Target="../media/image77.jpg"/><Relationship Id="rId9" Type="http://schemas.openxmlformats.org/officeDocument/2006/relationships/image" Target="../media/image431.png"/><Relationship Id="rId14" Type="http://schemas.openxmlformats.org/officeDocument/2006/relationships/image" Target="../media/image480.png"/></Relationships>
</file>

<file path=ppt/slides/_rels/slide16.xml.rels><?xml version="1.0" encoding="UTF-8" standalone="yes"?>
<Relationships xmlns="http://schemas.openxmlformats.org/package/2006/relationships"><Relationship Id="rId8" Type="http://schemas.openxmlformats.org/officeDocument/2006/relationships/image" Target="../media/image500.png"/><Relationship Id="rId13" Type="http://schemas.openxmlformats.org/officeDocument/2006/relationships/image" Target="../media/image540.png"/><Relationship Id="rId18" Type="http://schemas.openxmlformats.org/officeDocument/2006/relationships/image" Target="../media/image590.png"/><Relationship Id="rId7" Type="http://schemas.openxmlformats.org/officeDocument/2006/relationships/image" Target="../media/image490.png"/><Relationship Id="rId12" Type="http://schemas.openxmlformats.org/officeDocument/2006/relationships/image" Target="../media/image530.png"/><Relationship Id="rId17" Type="http://schemas.openxmlformats.org/officeDocument/2006/relationships/image" Target="../media/image581.png"/><Relationship Id="rId2" Type="http://schemas.openxmlformats.org/officeDocument/2006/relationships/notesSlide" Target="../notesSlides/notesSlide16.xml"/><Relationship Id="rId16" Type="http://schemas.openxmlformats.org/officeDocument/2006/relationships/image" Target="../media/image570.png"/><Relationship Id="rId1" Type="http://schemas.openxmlformats.org/officeDocument/2006/relationships/slideLayout" Target="../slideLayouts/slideLayout19.xml"/><Relationship Id="rId6" Type="http://schemas.openxmlformats.org/officeDocument/2006/relationships/image" Target="../media/image430.png"/><Relationship Id="rId11" Type="http://schemas.openxmlformats.org/officeDocument/2006/relationships/image" Target="../media/image520.png"/><Relationship Id="rId5" Type="http://schemas.openxmlformats.org/officeDocument/2006/relationships/image" Target="../media/image420.png"/><Relationship Id="rId15" Type="http://schemas.openxmlformats.org/officeDocument/2006/relationships/image" Target="../media/image560.png"/><Relationship Id="rId19" Type="http://schemas.openxmlformats.org/officeDocument/2006/relationships/image" Target="../media/image600.png"/><Relationship Id="rId4" Type="http://schemas.openxmlformats.org/officeDocument/2006/relationships/image" Target="../media/image410.png"/><Relationship Id="rId9" Type="http://schemas.openxmlformats.org/officeDocument/2006/relationships/image" Target="../media/image79.png"/><Relationship Id="rId14" Type="http://schemas.openxmlformats.org/officeDocument/2006/relationships/image" Target="../media/image550.png"/></Relationships>
</file>

<file path=ppt/slides/_rels/slide17.xml.rels><?xml version="1.0" encoding="UTF-8" standalone="yes"?>
<Relationships xmlns="http://schemas.openxmlformats.org/package/2006/relationships"><Relationship Id="rId8" Type="http://schemas.openxmlformats.org/officeDocument/2006/relationships/image" Target="../media/image650.png"/><Relationship Id="rId13" Type="http://schemas.openxmlformats.org/officeDocument/2006/relationships/image" Target="../media/image710.png"/><Relationship Id="rId3" Type="http://schemas.openxmlformats.org/officeDocument/2006/relationships/image" Target="../media/image79.png"/><Relationship Id="rId7" Type="http://schemas.openxmlformats.org/officeDocument/2006/relationships/image" Target="../media/image640.png"/><Relationship Id="rId12" Type="http://schemas.openxmlformats.org/officeDocument/2006/relationships/image" Target="../media/image690.png"/><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image" Target="../media/image630.png"/><Relationship Id="rId11" Type="http://schemas.openxmlformats.org/officeDocument/2006/relationships/image" Target="../media/image680.png"/><Relationship Id="rId5" Type="http://schemas.openxmlformats.org/officeDocument/2006/relationships/image" Target="../media/image620.png"/><Relationship Id="rId15" Type="http://schemas.openxmlformats.org/officeDocument/2006/relationships/image" Target="../media/image80.png"/><Relationship Id="rId10" Type="http://schemas.openxmlformats.org/officeDocument/2006/relationships/image" Target="../media/image670.png"/><Relationship Id="rId9" Type="http://schemas.openxmlformats.org/officeDocument/2006/relationships/image" Target="../media/image660.png"/><Relationship Id="rId14" Type="http://schemas.openxmlformats.org/officeDocument/2006/relationships/image" Target="../media/image720.png"/></Relationships>
</file>

<file path=ppt/slides/_rels/slide18.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79.png"/><Relationship Id="rId2" Type="http://schemas.openxmlformats.org/officeDocument/2006/relationships/notesSlide" Target="../notesSlides/notesSlide18.xml"/><Relationship Id="rId1" Type="http://schemas.openxmlformats.org/officeDocument/2006/relationships/slideLayout" Target="../slideLayouts/slideLayout19.xml"/><Relationship Id="rId11" Type="http://schemas.openxmlformats.org/officeDocument/2006/relationships/image" Target="../media/image790.png"/><Relationship Id="rId5" Type="http://schemas.openxmlformats.org/officeDocument/2006/relationships/image" Target="../media/image77.jpg"/><Relationship Id="rId10" Type="http://schemas.openxmlformats.org/officeDocument/2006/relationships/image" Target="../media/image780.png"/><Relationship Id="rId4" Type="http://schemas.openxmlformats.org/officeDocument/2006/relationships/image" Target="../media/image76.png"/><Relationship Id="rId9" Type="http://schemas.openxmlformats.org/officeDocument/2006/relationships/image" Target="../media/image7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21.xml"/><Relationship Id="rId1" Type="http://schemas.openxmlformats.org/officeDocument/2006/relationships/slideLayout" Target="../slideLayouts/slideLayout26.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2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22.xml"/><Relationship Id="rId1" Type="http://schemas.openxmlformats.org/officeDocument/2006/relationships/slideLayout" Target="../slideLayouts/slideLayout26.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7.jpg"/></Relationships>
</file>

<file path=ppt/slides/_rels/slide2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8.png"/><Relationship Id="rId7" Type="http://schemas.openxmlformats.org/officeDocument/2006/relationships/image" Target="../media/image85.png"/><Relationship Id="rId2" Type="http://schemas.openxmlformats.org/officeDocument/2006/relationships/notesSlide" Target="../notesSlides/notesSlide24.xml"/><Relationship Id="rId1" Type="http://schemas.openxmlformats.org/officeDocument/2006/relationships/slideLayout" Target="../slideLayouts/slideLayout26.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1.png"/><Relationship Id="rId9" Type="http://schemas.openxmlformats.org/officeDocument/2006/relationships/image" Target="../media/image87.jpg"/></Relationships>
</file>

<file path=ppt/slides/_rels/slide2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1.png"/><Relationship Id="rId7" Type="http://schemas.openxmlformats.org/officeDocument/2006/relationships/image" Target="../media/image84.png"/><Relationship Id="rId2" Type="http://schemas.openxmlformats.org/officeDocument/2006/relationships/notesSlide" Target="../notesSlides/notesSlide25.xml"/><Relationship Id="rId1" Type="http://schemas.openxmlformats.org/officeDocument/2006/relationships/slideLayout" Target="../slideLayouts/slideLayout26.xml"/><Relationship Id="rId6" Type="http://schemas.openxmlformats.org/officeDocument/2006/relationships/image" Target="../media/image86.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jpg"/></Relationships>
</file>

<file path=ppt/slides/_rels/slide2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1.png"/><Relationship Id="rId7"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26.xml"/><Relationship Id="rId6" Type="http://schemas.openxmlformats.org/officeDocument/2006/relationships/image" Target="../media/image86.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7.jpg"/></Relationships>
</file>

<file path=ppt/slides/_rels/slide2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1.png"/><Relationship Id="rId7" Type="http://schemas.openxmlformats.org/officeDocument/2006/relationships/image" Target="../media/image89.png"/><Relationship Id="rId2" Type="http://schemas.openxmlformats.org/officeDocument/2006/relationships/notesSlide" Target="../notesSlides/notesSlide27.xml"/><Relationship Id="rId1" Type="http://schemas.openxmlformats.org/officeDocument/2006/relationships/slideLayout" Target="../slideLayouts/slideLayout26.xml"/><Relationship Id="rId6" Type="http://schemas.openxmlformats.org/officeDocument/2006/relationships/image" Target="../media/image87.jpg"/><Relationship Id="rId5" Type="http://schemas.openxmlformats.org/officeDocument/2006/relationships/image" Target="../media/image86.png"/><Relationship Id="rId4" Type="http://schemas.openxmlformats.org/officeDocument/2006/relationships/image" Target="../media/image82.png"/></Relationships>
</file>

<file path=ppt/slides/_rels/slide28.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8.png"/><Relationship Id="rId7" Type="http://schemas.openxmlformats.org/officeDocument/2006/relationships/image" Target="../media/image86.png"/><Relationship Id="rId2" Type="http://schemas.openxmlformats.org/officeDocument/2006/relationships/notesSlide" Target="../notesSlides/notesSlide28.xml"/><Relationship Id="rId1" Type="http://schemas.openxmlformats.org/officeDocument/2006/relationships/slideLayout" Target="../slideLayouts/slideLayout26.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jpg"/><Relationship Id="rId4" Type="http://schemas.openxmlformats.org/officeDocument/2006/relationships/image" Target="../media/image81.png"/><Relationship Id="rId9" Type="http://schemas.openxmlformats.org/officeDocument/2006/relationships/image" Target="../media/image8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5.png"/><Relationship Id="rId3" Type="http://schemas.openxmlformats.org/officeDocument/2006/relationships/image" Target="../media/image8.png"/><Relationship Id="rId7" Type="http://schemas.openxmlformats.org/officeDocument/2006/relationships/image" Target="../media/image91.pn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87.png"/><Relationship Id="rId11" Type="http://schemas.openxmlformats.org/officeDocument/2006/relationships/image" Target="../media/image13.png"/><Relationship Id="rId5" Type="http://schemas.openxmlformats.org/officeDocument/2006/relationships/image" Target="../media/image711.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9.jpg"/><Relationship Id="rId9" Type="http://schemas.openxmlformats.org/officeDocument/2006/relationships/image" Target="../media/image110.png"/><Relationship Id="rId14" Type="http://schemas.openxmlformats.org/officeDocument/2006/relationships/image" Target="../media/image1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1.png"/><Relationship Id="rId7" Type="http://schemas.openxmlformats.org/officeDocument/2006/relationships/image" Target="../media/image84.png"/><Relationship Id="rId2" Type="http://schemas.openxmlformats.org/officeDocument/2006/relationships/notesSlide" Target="../notesSlides/notesSlide31.xml"/><Relationship Id="rId1" Type="http://schemas.openxmlformats.org/officeDocument/2006/relationships/slideLayout" Target="../slideLayouts/slideLayout26.xml"/><Relationship Id="rId6" Type="http://schemas.openxmlformats.org/officeDocument/2006/relationships/image" Target="../media/image86.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7.jpg"/></Relationships>
</file>

<file path=ppt/slides/_rels/slide3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1.png"/><Relationship Id="rId7" Type="http://schemas.openxmlformats.org/officeDocument/2006/relationships/image" Target="../media/image84.png"/><Relationship Id="rId2" Type="http://schemas.openxmlformats.org/officeDocument/2006/relationships/notesSlide" Target="../notesSlides/notesSlide33.xml"/><Relationship Id="rId1" Type="http://schemas.openxmlformats.org/officeDocument/2006/relationships/slideLayout" Target="../slideLayouts/slideLayout26.xml"/><Relationship Id="rId6" Type="http://schemas.openxmlformats.org/officeDocument/2006/relationships/image" Target="../media/image86.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7.jpg"/></Relationships>
</file>

<file path=ppt/slides/_rels/slide3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2.png"/><Relationship Id="rId7" Type="http://schemas.openxmlformats.org/officeDocument/2006/relationships/image" Target="../media/image83.png"/><Relationship Id="rId2" Type="http://schemas.openxmlformats.org/officeDocument/2006/relationships/notesSlide" Target="../notesSlides/notesSlide34.xml"/><Relationship Id="rId1" Type="http://schemas.openxmlformats.org/officeDocument/2006/relationships/slideLayout" Target="../slideLayouts/slideLayout26.xml"/><Relationship Id="rId6" Type="http://schemas.openxmlformats.org/officeDocument/2006/relationships/image" Target="../media/image87.jpg"/><Relationship Id="rId5" Type="http://schemas.openxmlformats.org/officeDocument/2006/relationships/image" Target="../media/image86.png"/><Relationship Id="rId4" Type="http://schemas.openxmlformats.org/officeDocument/2006/relationships/image" Target="../media/image81.png"/><Relationship Id="rId9" Type="http://schemas.openxmlformats.org/officeDocument/2006/relationships/image" Target="../media/image88.png"/></Relationships>
</file>

<file path=ppt/slides/_rels/slide35.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35.xml"/><Relationship Id="rId1" Type="http://schemas.openxmlformats.org/officeDocument/2006/relationships/slideLayout" Target="../slideLayouts/slideLayout26.xml"/><Relationship Id="rId4" Type="http://schemas.openxmlformats.org/officeDocument/2006/relationships/image" Target="../media/image92.png"/></Relationships>
</file>

<file path=ppt/slides/_rels/slide36.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86.png"/><Relationship Id="rId7" Type="http://schemas.openxmlformats.org/officeDocument/2006/relationships/image" Target="../media/image94.jpg"/><Relationship Id="rId2" Type="http://schemas.openxmlformats.org/officeDocument/2006/relationships/notesSlide" Target="../notesSlides/notesSlide36.xml"/><Relationship Id="rId1" Type="http://schemas.openxmlformats.org/officeDocument/2006/relationships/slideLayout" Target="../slideLayouts/slideLayout26.xml"/><Relationship Id="rId6" Type="http://schemas.openxmlformats.org/officeDocument/2006/relationships/image" Target="../media/image93.jpg"/><Relationship Id="rId11" Type="http://schemas.openxmlformats.org/officeDocument/2006/relationships/image" Target="../media/image96.jpg"/><Relationship Id="rId5" Type="http://schemas.openxmlformats.org/officeDocument/2006/relationships/image" Target="../media/image83.png"/><Relationship Id="rId10" Type="http://schemas.openxmlformats.org/officeDocument/2006/relationships/image" Target="../media/image95.jpg"/><Relationship Id="rId4" Type="http://schemas.openxmlformats.org/officeDocument/2006/relationships/image" Target="../media/image87.jpg"/><Relationship Id="rId9" Type="http://schemas.openxmlformats.org/officeDocument/2006/relationships/image" Target="../media/image89.png"/></Relationships>
</file>

<file path=ppt/slides/_rels/slide37.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82.png"/><Relationship Id="rId7" Type="http://schemas.openxmlformats.org/officeDocument/2006/relationships/image" Target="../media/image87.jpg"/><Relationship Id="rId2" Type="http://schemas.openxmlformats.org/officeDocument/2006/relationships/notesSlide" Target="../notesSlides/notesSlide37.xml"/><Relationship Id="rId1" Type="http://schemas.openxmlformats.org/officeDocument/2006/relationships/slideLayout" Target="../slideLayouts/slideLayout26.xml"/><Relationship Id="rId6" Type="http://schemas.openxmlformats.org/officeDocument/2006/relationships/image" Target="../media/image86.png"/><Relationship Id="rId5" Type="http://schemas.openxmlformats.org/officeDocument/2006/relationships/image" Target="../media/image89.png"/><Relationship Id="rId4" Type="http://schemas.openxmlformats.org/officeDocument/2006/relationships/image" Target="../media/image81.png"/><Relationship Id="rId9" Type="http://schemas.openxmlformats.org/officeDocument/2006/relationships/image" Target="../media/image97.jpg"/></Relationships>
</file>

<file path=ppt/slides/_rels/slide38.xml.rels><?xml version="1.0" encoding="UTF-8" standalone="yes"?>
<Relationships xmlns="http://schemas.openxmlformats.org/package/2006/relationships"><Relationship Id="rId3" Type="http://schemas.openxmlformats.org/officeDocument/2006/relationships/image" Target="../media/image98.emf"/><Relationship Id="rId7" Type="http://schemas.openxmlformats.org/officeDocument/2006/relationships/image" Target="../media/image102.emf"/><Relationship Id="rId2" Type="http://schemas.openxmlformats.org/officeDocument/2006/relationships/notesSlide" Target="../notesSlides/notesSlide38.xml"/><Relationship Id="rId1" Type="http://schemas.openxmlformats.org/officeDocument/2006/relationships/slideLayout" Target="../slideLayouts/slideLayout26.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emf"/></Relationships>
</file>

<file path=ppt/slides/_rels/slide3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19.png"/><Relationship Id="rId5" Type="http://schemas.openxmlformats.org/officeDocument/2006/relationships/image" Target="../media/image9.jp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6.xml"/></Relationships>
</file>

<file path=ppt/slides/_rels/slide46.xml.rels><?xml version="1.0" encoding="UTF-8" standalone="yes"?>
<Relationships xmlns="http://schemas.openxmlformats.org/package/2006/relationships"><Relationship Id="rId8" Type="http://schemas.openxmlformats.org/officeDocument/2006/relationships/image" Target="../media/image110.jpg"/><Relationship Id="rId13" Type="http://schemas.openxmlformats.org/officeDocument/2006/relationships/image" Target="../media/image115.jpg"/><Relationship Id="rId3" Type="http://schemas.openxmlformats.org/officeDocument/2006/relationships/image" Target="../media/image105.jpg"/><Relationship Id="rId7" Type="http://schemas.openxmlformats.org/officeDocument/2006/relationships/image" Target="../media/image109.jpg"/><Relationship Id="rId12" Type="http://schemas.openxmlformats.org/officeDocument/2006/relationships/image" Target="../media/image114.jpg"/><Relationship Id="rId2" Type="http://schemas.openxmlformats.org/officeDocument/2006/relationships/image" Target="../media/image104.png"/><Relationship Id="rId1" Type="http://schemas.openxmlformats.org/officeDocument/2006/relationships/slideLayout" Target="../slideLayouts/slideLayout37.xml"/><Relationship Id="rId6" Type="http://schemas.openxmlformats.org/officeDocument/2006/relationships/image" Target="../media/image108.png"/><Relationship Id="rId11" Type="http://schemas.openxmlformats.org/officeDocument/2006/relationships/image" Target="../media/image113.jpg"/><Relationship Id="rId5" Type="http://schemas.openxmlformats.org/officeDocument/2006/relationships/image" Target="../media/image107.png"/><Relationship Id="rId10" Type="http://schemas.openxmlformats.org/officeDocument/2006/relationships/image" Target="../media/image112.jpg"/><Relationship Id="rId4" Type="http://schemas.openxmlformats.org/officeDocument/2006/relationships/image" Target="../media/image106.png"/><Relationship Id="rId9" Type="http://schemas.openxmlformats.org/officeDocument/2006/relationships/image" Target="../media/image111.jpg"/></Relationships>
</file>

<file path=ppt/slides/_rels/slide47.xml.rels><?xml version="1.0" encoding="UTF-8" standalone="yes"?>
<Relationships xmlns="http://schemas.openxmlformats.org/package/2006/relationships"><Relationship Id="rId8" Type="http://schemas.openxmlformats.org/officeDocument/2006/relationships/image" Target="../media/image105.jpg"/><Relationship Id="rId13" Type="http://schemas.openxmlformats.org/officeDocument/2006/relationships/image" Target="../media/image120.png"/><Relationship Id="rId18" Type="http://schemas.openxmlformats.org/officeDocument/2006/relationships/image" Target="../media/image125.png"/><Relationship Id="rId3" Type="http://schemas.openxmlformats.org/officeDocument/2006/relationships/image" Target="../media/image116.png"/><Relationship Id="rId7" Type="http://schemas.openxmlformats.org/officeDocument/2006/relationships/image" Target="../media/image108.png"/><Relationship Id="rId12" Type="http://schemas.openxmlformats.org/officeDocument/2006/relationships/image" Target="../media/image112.jpg"/><Relationship Id="rId17" Type="http://schemas.openxmlformats.org/officeDocument/2006/relationships/image" Target="../media/image124.png"/><Relationship Id="rId2" Type="http://schemas.openxmlformats.org/officeDocument/2006/relationships/notesSlide" Target="../notesSlides/notesSlide46.xml"/><Relationship Id="rId16" Type="http://schemas.openxmlformats.org/officeDocument/2006/relationships/image" Target="../media/image123.png"/><Relationship Id="rId1" Type="http://schemas.openxmlformats.org/officeDocument/2006/relationships/slideLayout" Target="../slideLayouts/slideLayout37.xml"/><Relationship Id="rId6" Type="http://schemas.openxmlformats.org/officeDocument/2006/relationships/image" Target="../media/image118.png"/><Relationship Id="rId11" Type="http://schemas.openxmlformats.org/officeDocument/2006/relationships/image" Target="../media/image119.jpg"/><Relationship Id="rId5" Type="http://schemas.openxmlformats.org/officeDocument/2006/relationships/image" Target="../media/image106.png"/><Relationship Id="rId15" Type="http://schemas.openxmlformats.org/officeDocument/2006/relationships/image" Target="../media/image122.png"/><Relationship Id="rId10" Type="http://schemas.openxmlformats.org/officeDocument/2006/relationships/image" Target="../media/image111.jpg"/><Relationship Id="rId19" Type="http://schemas.openxmlformats.org/officeDocument/2006/relationships/image" Target="../media/image126.png"/><Relationship Id="rId4" Type="http://schemas.openxmlformats.org/officeDocument/2006/relationships/image" Target="../media/image117.jpg"/><Relationship Id="rId9" Type="http://schemas.openxmlformats.org/officeDocument/2006/relationships/image" Target="../media/image109.jpg"/><Relationship Id="rId14" Type="http://schemas.openxmlformats.org/officeDocument/2006/relationships/image" Target="../media/image121.png"/></Relationships>
</file>

<file path=ppt/slides/_rels/slide48.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8.png"/><Relationship Id="rId7" Type="http://schemas.openxmlformats.org/officeDocument/2006/relationships/image" Target="../media/image131.png"/><Relationship Id="rId2" Type="http://schemas.openxmlformats.org/officeDocument/2006/relationships/image" Target="../media/image127.png"/><Relationship Id="rId1" Type="http://schemas.openxmlformats.org/officeDocument/2006/relationships/slideLayout" Target="../slideLayouts/slideLayout37.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06.png"/></Relationships>
</file>

<file path=ppt/slides/_rels/slide49.xml.rels><?xml version="1.0" encoding="UTF-8" standalone="yes"?>
<Relationships xmlns="http://schemas.openxmlformats.org/package/2006/relationships"><Relationship Id="rId8" Type="http://schemas.openxmlformats.org/officeDocument/2006/relationships/image" Target="../media/image136.jpg"/><Relationship Id="rId13" Type="http://schemas.openxmlformats.org/officeDocument/2006/relationships/image" Target="../media/image141.png"/><Relationship Id="rId18" Type="http://schemas.openxmlformats.org/officeDocument/2006/relationships/image" Target="../media/image144.jpg"/><Relationship Id="rId3" Type="http://schemas.openxmlformats.org/officeDocument/2006/relationships/image" Target="../media/image133.png"/><Relationship Id="rId21" Type="http://schemas.openxmlformats.org/officeDocument/2006/relationships/image" Target="../media/image147.jpg"/><Relationship Id="rId7" Type="http://schemas.openxmlformats.org/officeDocument/2006/relationships/image" Target="../media/image135.png"/><Relationship Id="rId12" Type="http://schemas.openxmlformats.org/officeDocument/2006/relationships/image" Target="../media/image140.png"/><Relationship Id="rId17" Type="http://schemas.openxmlformats.org/officeDocument/2006/relationships/image" Target="../media/image143.png"/><Relationship Id="rId25" Type="http://schemas.openxmlformats.org/officeDocument/2006/relationships/image" Target="../media/image151.jpg"/><Relationship Id="rId2" Type="http://schemas.openxmlformats.org/officeDocument/2006/relationships/notesSlide" Target="../notesSlides/notesSlide47.xml"/><Relationship Id="rId16" Type="http://schemas.openxmlformats.org/officeDocument/2006/relationships/image" Target="../media/image142.png"/><Relationship Id="rId20" Type="http://schemas.openxmlformats.org/officeDocument/2006/relationships/image" Target="../media/image146.jpg"/><Relationship Id="rId1" Type="http://schemas.openxmlformats.org/officeDocument/2006/relationships/slideLayout" Target="../slideLayouts/slideLayout37.xml"/><Relationship Id="rId6" Type="http://schemas.openxmlformats.org/officeDocument/2006/relationships/image" Target="../media/image134.jpg"/><Relationship Id="rId11" Type="http://schemas.openxmlformats.org/officeDocument/2006/relationships/image" Target="../media/image139.jpg"/><Relationship Id="rId24" Type="http://schemas.openxmlformats.org/officeDocument/2006/relationships/image" Target="../media/image150.jpg"/><Relationship Id="rId5" Type="http://schemas.openxmlformats.org/officeDocument/2006/relationships/image" Target="../media/image106.png"/><Relationship Id="rId15" Type="http://schemas.openxmlformats.org/officeDocument/2006/relationships/image" Target="../media/image114.jpg"/><Relationship Id="rId23" Type="http://schemas.openxmlformats.org/officeDocument/2006/relationships/image" Target="../media/image149.jpg"/><Relationship Id="rId10" Type="http://schemas.openxmlformats.org/officeDocument/2006/relationships/image" Target="../media/image138.jpg"/><Relationship Id="rId19" Type="http://schemas.openxmlformats.org/officeDocument/2006/relationships/image" Target="../media/image145.png"/><Relationship Id="rId4" Type="http://schemas.openxmlformats.org/officeDocument/2006/relationships/image" Target="../media/image117.jpg"/><Relationship Id="rId9" Type="http://schemas.openxmlformats.org/officeDocument/2006/relationships/image" Target="../media/image137.jpg"/><Relationship Id="rId14" Type="http://schemas.openxmlformats.org/officeDocument/2006/relationships/image" Target="../media/image110.jpg"/><Relationship Id="rId22" Type="http://schemas.openxmlformats.org/officeDocument/2006/relationships/image" Target="../media/image148.jp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8.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18.png"/><Relationship Id="rId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9.jpg"/><Relationship Id="rId9" Type="http://schemas.openxmlformats.org/officeDocument/2006/relationships/image" Target="../media/image2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1.xml.rels><?xml version="1.0" encoding="UTF-8" standalone="yes"?>
<Relationships xmlns="http://schemas.openxmlformats.org/package/2006/relationships"><Relationship Id="rId8" Type="http://schemas.openxmlformats.org/officeDocument/2006/relationships/image" Target="../media/image138.jpg"/><Relationship Id="rId13" Type="http://schemas.openxmlformats.org/officeDocument/2006/relationships/image" Target="../media/image110.jpg"/><Relationship Id="rId18" Type="http://schemas.openxmlformats.org/officeDocument/2006/relationships/image" Target="../media/image147.jpg"/><Relationship Id="rId3" Type="http://schemas.openxmlformats.org/officeDocument/2006/relationships/image" Target="../media/image152.png"/><Relationship Id="rId7" Type="http://schemas.openxmlformats.org/officeDocument/2006/relationships/image" Target="../media/image137.jpg"/><Relationship Id="rId12" Type="http://schemas.openxmlformats.org/officeDocument/2006/relationships/image" Target="../media/image106.png"/><Relationship Id="rId17" Type="http://schemas.openxmlformats.org/officeDocument/2006/relationships/image" Target="../media/image157.png"/><Relationship Id="rId2" Type="http://schemas.openxmlformats.org/officeDocument/2006/relationships/notesSlide" Target="../notesSlides/notesSlide48.xml"/><Relationship Id="rId16" Type="http://schemas.openxmlformats.org/officeDocument/2006/relationships/image" Target="../media/image156.png"/><Relationship Id="rId20" Type="http://schemas.openxmlformats.org/officeDocument/2006/relationships/image" Target="../media/image159.png"/><Relationship Id="rId1" Type="http://schemas.openxmlformats.org/officeDocument/2006/relationships/slideLayout" Target="../slideLayouts/slideLayout37.xml"/><Relationship Id="rId6" Type="http://schemas.openxmlformats.org/officeDocument/2006/relationships/image" Target="../media/image136.jpg"/><Relationship Id="rId11" Type="http://schemas.openxmlformats.org/officeDocument/2006/relationships/image" Target="../media/image154.png"/><Relationship Id="rId5" Type="http://schemas.openxmlformats.org/officeDocument/2006/relationships/image" Target="../media/image135.png"/><Relationship Id="rId15" Type="http://schemas.openxmlformats.org/officeDocument/2006/relationships/image" Target="../media/image155.png"/><Relationship Id="rId10" Type="http://schemas.openxmlformats.org/officeDocument/2006/relationships/image" Target="../media/image153.png"/><Relationship Id="rId19" Type="http://schemas.openxmlformats.org/officeDocument/2006/relationships/image" Target="../media/image158.png"/><Relationship Id="rId4" Type="http://schemas.openxmlformats.org/officeDocument/2006/relationships/image" Target="../media/image134.jpg"/><Relationship Id="rId9" Type="http://schemas.openxmlformats.org/officeDocument/2006/relationships/image" Target="../media/image139.jpg"/><Relationship Id="rId14" Type="http://schemas.openxmlformats.org/officeDocument/2006/relationships/image" Target="../media/image114.jpg"/></Relationships>
</file>

<file path=ppt/slides/_rels/slide52.xml.rels><?xml version="1.0" encoding="UTF-8" standalone="yes"?>
<Relationships xmlns="http://schemas.openxmlformats.org/package/2006/relationships"><Relationship Id="rId8" Type="http://schemas.openxmlformats.org/officeDocument/2006/relationships/image" Target="../media/image163.jpg"/><Relationship Id="rId3" Type="http://schemas.openxmlformats.org/officeDocument/2006/relationships/image" Target="../media/image160.png"/><Relationship Id="rId7" Type="http://schemas.openxmlformats.org/officeDocument/2006/relationships/image" Target="../media/image162.jpg"/><Relationship Id="rId2" Type="http://schemas.openxmlformats.org/officeDocument/2006/relationships/notesSlide" Target="../notesSlides/notesSlide49.xml"/><Relationship Id="rId1" Type="http://schemas.openxmlformats.org/officeDocument/2006/relationships/slideLayout" Target="../slideLayouts/slideLayout37.xml"/><Relationship Id="rId6" Type="http://schemas.openxmlformats.org/officeDocument/2006/relationships/image" Target="../media/image161.jpg"/><Relationship Id="rId5" Type="http://schemas.openxmlformats.org/officeDocument/2006/relationships/image" Target="../media/image107.png"/><Relationship Id="rId10" Type="http://schemas.openxmlformats.org/officeDocument/2006/relationships/image" Target="../media/image165.jpg"/><Relationship Id="rId4" Type="http://schemas.openxmlformats.org/officeDocument/2006/relationships/image" Target="../media/image106.png"/><Relationship Id="rId9" Type="http://schemas.openxmlformats.org/officeDocument/2006/relationships/image" Target="../media/image164.jpg"/></Relationships>
</file>

<file path=ppt/slides/_rels/slide53.xml.rels><?xml version="1.0" encoding="UTF-8" standalone="yes"?>
<Relationships xmlns="http://schemas.openxmlformats.org/package/2006/relationships"><Relationship Id="rId8" Type="http://schemas.openxmlformats.org/officeDocument/2006/relationships/image" Target="../media/image117.jpg"/><Relationship Id="rId13" Type="http://schemas.openxmlformats.org/officeDocument/2006/relationships/image" Target="../media/image173.png"/><Relationship Id="rId18" Type="http://schemas.openxmlformats.org/officeDocument/2006/relationships/image" Target="../media/image177.png"/><Relationship Id="rId3" Type="http://schemas.openxmlformats.org/officeDocument/2006/relationships/image" Target="../media/image166.png"/><Relationship Id="rId7" Type="http://schemas.openxmlformats.org/officeDocument/2006/relationships/image" Target="../media/image170.png"/><Relationship Id="rId12" Type="http://schemas.openxmlformats.org/officeDocument/2006/relationships/image" Target="../media/image172.jpg"/><Relationship Id="rId17" Type="http://schemas.openxmlformats.org/officeDocument/2006/relationships/image" Target="../media/image176.png"/><Relationship Id="rId2" Type="http://schemas.openxmlformats.org/officeDocument/2006/relationships/notesSlide" Target="../notesSlides/notesSlide50.xml"/><Relationship Id="rId16" Type="http://schemas.openxmlformats.org/officeDocument/2006/relationships/image" Target="../media/image175.jpg"/><Relationship Id="rId1" Type="http://schemas.openxmlformats.org/officeDocument/2006/relationships/slideLayout" Target="../slideLayouts/slideLayout37.xml"/><Relationship Id="rId6" Type="http://schemas.openxmlformats.org/officeDocument/2006/relationships/image" Target="../media/image169.png"/><Relationship Id="rId11" Type="http://schemas.openxmlformats.org/officeDocument/2006/relationships/image" Target="../media/image171.jpg"/><Relationship Id="rId5" Type="http://schemas.openxmlformats.org/officeDocument/2006/relationships/image" Target="../media/image168.png"/><Relationship Id="rId15" Type="http://schemas.openxmlformats.org/officeDocument/2006/relationships/image" Target="../media/image138.jpg"/><Relationship Id="rId10" Type="http://schemas.openxmlformats.org/officeDocument/2006/relationships/image" Target="../media/image147.jpg"/><Relationship Id="rId19" Type="http://schemas.openxmlformats.org/officeDocument/2006/relationships/image" Target="../media/image178.png"/><Relationship Id="rId4" Type="http://schemas.openxmlformats.org/officeDocument/2006/relationships/image" Target="../media/image167.png"/><Relationship Id="rId9" Type="http://schemas.openxmlformats.org/officeDocument/2006/relationships/image" Target="../media/image106.png"/><Relationship Id="rId14" Type="http://schemas.openxmlformats.org/officeDocument/2006/relationships/image" Target="../media/image174.png"/></Relationships>
</file>

<file path=ppt/slides/_rels/slide5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51.xml"/><Relationship Id="rId1" Type="http://schemas.openxmlformats.org/officeDocument/2006/relationships/slideLayout" Target="../slideLayouts/slideLayout37.xml"/><Relationship Id="rId5" Type="http://schemas.openxmlformats.org/officeDocument/2006/relationships/image" Target="../media/image179.png"/><Relationship Id="rId4" Type="http://schemas.openxmlformats.org/officeDocument/2006/relationships/image" Target="../media/image106.png"/></Relationships>
</file>

<file path=ppt/slides/_rels/slide55.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77.png"/><Relationship Id="rId3" Type="http://schemas.openxmlformats.org/officeDocument/2006/relationships/image" Target="../media/image180.png"/><Relationship Id="rId7" Type="http://schemas.openxmlformats.org/officeDocument/2006/relationships/image" Target="../media/image117.jpg"/><Relationship Id="rId12" Type="http://schemas.openxmlformats.org/officeDocument/2006/relationships/image" Target="../media/image176.png"/><Relationship Id="rId2" Type="http://schemas.openxmlformats.org/officeDocument/2006/relationships/notesSlide" Target="../notesSlides/notesSlide52.xml"/><Relationship Id="rId1" Type="http://schemas.openxmlformats.org/officeDocument/2006/relationships/slideLayout" Target="../slideLayouts/slideLayout37.xml"/><Relationship Id="rId6" Type="http://schemas.openxmlformats.org/officeDocument/2006/relationships/image" Target="../media/image170.png"/><Relationship Id="rId11" Type="http://schemas.openxmlformats.org/officeDocument/2006/relationships/image" Target="../media/image175.jpg"/><Relationship Id="rId5" Type="http://schemas.openxmlformats.org/officeDocument/2006/relationships/image" Target="../media/image169.png"/><Relationship Id="rId10" Type="http://schemas.openxmlformats.org/officeDocument/2006/relationships/image" Target="../media/image138.jpg"/><Relationship Id="rId4" Type="http://schemas.openxmlformats.org/officeDocument/2006/relationships/image" Target="../media/image168.png"/><Relationship Id="rId9" Type="http://schemas.openxmlformats.org/officeDocument/2006/relationships/image" Target="../media/image110.jpg"/><Relationship Id="rId14" Type="http://schemas.openxmlformats.org/officeDocument/2006/relationships/image" Target="../media/image178.png"/></Relationships>
</file>

<file path=ppt/slides/_rels/slide56.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182.png"/><Relationship Id="rId7" Type="http://schemas.openxmlformats.org/officeDocument/2006/relationships/image" Target="../media/image186.png"/><Relationship Id="rId2" Type="http://schemas.openxmlformats.org/officeDocument/2006/relationships/image" Target="../media/image181.png"/><Relationship Id="rId1" Type="http://schemas.openxmlformats.org/officeDocument/2006/relationships/slideLayout" Target="../slideLayouts/slideLayout42.xml"/><Relationship Id="rId6" Type="http://schemas.openxmlformats.org/officeDocument/2006/relationships/image" Target="../media/image185.png"/><Relationship Id="rId11" Type="http://schemas.openxmlformats.org/officeDocument/2006/relationships/image" Target="../media/image190.png"/><Relationship Id="rId5" Type="http://schemas.openxmlformats.org/officeDocument/2006/relationships/image" Target="../media/image184.jpg"/><Relationship Id="rId10" Type="http://schemas.openxmlformats.org/officeDocument/2006/relationships/image" Target="../media/image189.png"/><Relationship Id="rId4" Type="http://schemas.openxmlformats.org/officeDocument/2006/relationships/image" Target="../media/image183.png"/><Relationship Id="rId9" Type="http://schemas.openxmlformats.org/officeDocument/2006/relationships/image" Target="../media/image188.png"/></Relationships>
</file>

<file path=ppt/slides/_rels/slide57.xml.rels><?xml version="1.0" encoding="UTF-8" standalone="yes"?>
<Relationships xmlns="http://schemas.openxmlformats.org/package/2006/relationships"><Relationship Id="rId8" Type="http://schemas.openxmlformats.org/officeDocument/2006/relationships/image" Target="../media/image196.png"/><Relationship Id="rId13" Type="http://schemas.openxmlformats.org/officeDocument/2006/relationships/image" Target="../media/image201.png"/><Relationship Id="rId18" Type="http://schemas.openxmlformats.org/officeDocument/2006/relationships/image" Target="../media/image206.png"/><Relationship Id="rId3" Type="http://schemas.openxmlformats.org/officeDocument/2006/relationships/image" Target="../media/image192.png"/><Relationship Id="rId21" Type="http://schemas.openxmlformats.org/officeDocument/2006/relationships/image" Target="../media/image209.png"/><Relationship Id="rId7" Type="http://schemas.openxmlformats.org/officeDocument/2006/relationships/image" Target="../media/image182.png"/><Relationship Id="rId12" Type="http://schemas.openxmlformats.org/officeDocument/2006/relationships/image" Target="../media/image200.png"/><Relationship Id="rId17" Type="http://schemas.openxmlformats.org/officeDocument/2006/relationships/image" Target="../media/image205.jpg"/><Relationship Id="rId2" Type="http://schemas.openxmlformats.org/officeDocument/2006/relationships/image" Target="../media/image191.png"/><Relationship Id="rId16" Type="http://schemas.openxmlformats.org/officeDocument/2006/relationships/image" Target="../media/image204.png"/><Relationship Id="rId20" Type="http://schemas.openxmlformats.org/officeDocument/2006/relationships/image" Target="../media/image208.png"/><Relationship Id="rId1" Type="http://schemas.openxmlformats.org/officeDocument/2006/relationships/slideLayout" Target="../slideLayouts/slideLayout42.xml"/><Relationship Id="rId6" Type="http://schemas.openxmlformats.org/officeDocument/2006/relationships/image" Target="../media/image195.png"/><Relationship Id="rId11" Type="http://schemas.openxmlformats.org/officeDocument/2006/relationships/image" Target="../media/image199.png"/><Relationship Id="rId24" Type="http://schemas.openxmlformats.org/officeDocument/2006/relationships/image" Target="../media/image213.png"/><Relationship Id="rId5" Type="http://schemas.openxmlformats.org/officeDocument/2006/relationships/image" Target="../media/image194.png"/><Relationship Id="rId15" Type="http://schemas.openxmlformats.org/officeDocument/2006/relationships/image" Target="../media/image203.png"/><Relationship Id="rId23" Type="http://schemas.openxmlformats.org/officeDocument/2006/relationships/image" Target="../media/image212.png"/><Relationship Id="rId10" Type="http://schemas.openxmlformats.org/officeDocument/2006/relationships/image" Target="../media/image198.png"/><Relationship Id="rId19" Type="http://schemas.openxmlformats.org/officeDocument/2006/relationships/image" Target="../media/image207.png"/><Relationship Id="rId4" Type="http://schemas.openxmlformats.org/officeDocument/2006/relationships/image" Target="../media/image193.png"/><Relationship Id="rId9" Type="http://schemas.openxmlformats.org/officeDocument/2006/relationships/image" Target="../media/image197.png"/><Relationship Id="rId14" Type="http://schemas.openxmlformats.org/officeDocument/2006/relationships/image" Target="../media/image202.png"/><Relationship Id="rId22" Type="http://schemas.openxmlformats.org/officeDocument/2006/relationships/image" Target="../media/image211.png"/></Relationships>
</file>

<file path=ppt/slides/_rels/slide58.xml.rels><?xml version="1.0" encoding="UTF-8" standalone="yes"?>
<Relationships xmlns="http://schemas.openxmlformats.org/package/2006/relationships"><Relationship Id="rId8" Type="http://schemas.openxmlformats.org/officeDocument/2006/relationships/image" Target="../media/image219.png"/><Relationship Id="rId13" Type="http://schemas.openxmlformats.org/officeDocument/2006/relationships/image" Target="../media/image225.png"/><Relationship Id="rId3" Type="http://schemas.openxmlformats.org/officeDocument/2006/relationships/image" Target="../media/image215.jpg"/><Relationship Id="rId7" Type="http://schemas.openxmlformats.org/officeDocument/2006/relationships/image" Target="../media/image218.png"/><Relationship Id="rId12" Type="http://schemas.openxmlformats.org/officeDocument/2006/relationships/image" Target="../media/image224.png"/><Relationship Id="rId2" Type="http://schemas.openxmlformats.org/officeDocument/2006/relationships/image" Target="../media/image214.png"/><Relationship Id="rId1" Type="http://schemas.openxmlformats.org/officeDocument/2006/relationships/slideLayout" Target="../slideLayouts/slideLayout42.xml"/><Relationship Id="rId6" Type="http://schemas.openxmlformats.org/officeDocument/2006/relationships/image" Target="../media/image217.png"/><Relationship Id="rId11" Type="http://schemas.openxmlformats.org/officeDocument/2006/relationships/image" Target="../media/image223.png"/><Relationship Id="rId5" Type="http://schemas.openxmlformats.org/officeDocument/2006/relationships/image" Target="../media/image216.png"/><Relationship Id="rId15" Type="http://schemas.openxmlformats.org/officeDocument/2006/relationships/image" Target="../media/image227.png"/><Relationship Id="rId10" Type="http://schemas.openxmlformats.org/officeDocument/2006/relationships/image" Target="../media/image222.png"/><Relationship Id="rId4" Type="http://schemas.openxmlformats.org/officeDocument/2006/relationships/image" Target="../media/image182.png"/><Relationship Id="rId9" Type="http://schemas.openxmlformats.org/officeDocument/2006/relationships/image" Target="../media/image221.png"/><Relationship Id="rId14" Type="http://schemas.openxmlformats.org/officeDocument/2006/relationships/image" Target="../media/image226.png"/></Relationships>
</file>

<file path=ppt/slides/_rels/slide59.xml.rels><?xml version="1.0" encoding="UTF-8" standalone="yes"?>
<Relationships xmlns="http://schemas.openxmlformats.org/package/2006/relationships"><Relationship Id="rId8" Type="http://schemas.openxmlformats.org/officeDocument/2006/relationships/image" Target="../media/image234.jpg"/><Relationship Id="rId3" Type="http://schemas.openxmlformats.org/officeDocument/2006/relationships/image" Target="../media/image106.png"/><Relationship Id="rId7" Type="http://schemas.openxmlformats.org/officeDocument/2006/relationships/image" Target="../media/image233.jpg"/><Relationship Id="rId12" Type="http://schemas.openxmlformats.org/officeDocument/2006/relationships/image" Target="../media/image238.jpg"/><Relationship Id="rId2" Type="http://schemas.openxmlformats.org/officeDocument/2006/relationships/image" Target="../media/image228.png"/><Relationship Id="rId1" Type="http://schemas.openxmlformats.org/officeDocument/2006/relationships/slideLayout" Target="../slideLayouts/slideLayout37.xml"/><Relationship Id="rId6" Type="http://schemas.openxmlformats.org/officeDocument/2006/relationships/image" Target="../media/image232.png"/><Relationship Id="rId11" Type="http://schemas.openxmlformats.org/officeDocument/2006/relationships/image" Target="../media/image237.jpg"/><Relationship Id="rId5" Type="http://schemas.openxmlformats.org/officeDocument/2006/relationships/image" Target="../media/image231.png"/><Relationship Id="rId10" Type="http://schemas.openxmlformats.org/officeDocument/2006/relationships/image" Target="../media/image236.jpg"/><Relationship Id="rId4" Type="http://schemas.openxmlformats.org/officeDocument/2006/relationships/image" Target="../media/image229.png"/><Relationship Id="rId9" Type="http://schemas.openxmlformats.org/officeDocument/2006/relationships/image" Target="../media/image235.jp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25.png"/><Relationship Id="rId3" Type="http://schemas.openxmlformats.org/officeDocument/2006/relationships/image" Target="../media/image26.png"/><Relationship Id="rId21" Type="http://schemas.openxmlformats.org/officeDocument/2006/relationships/image" Target="../media/image40.png"/><Relationship Id="rId7" Type="http://schemas.openxmlformats.org/officeDocument/2006/relationships/image" Target="../media/image18.png"/><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notesSlide" Target="../notesSlides/notesSlide6.xml"/><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slideLayout" Target="../slideLayouts/slideLayout19.xml"/><Relationship Id="rId6" Type="http://schemas.openxmlformats.org/officeDocument/2006/relationships/image" Target="../media/image20.png"/><Relationship Id="rId11" Type="http://schemas.openxmlformats.org/officeDocument/2006/relationships/image" Target="../media/image30.png"/><Relationship Id="rId5" Type="http://schemas.openxmlformats.org/officeDocument/2006/relationships/image" Target="../media/image9.jpg"/><Relationship Id="rId15" Type="http://schemas.openxmlformats.org/officeDocument/2006/relationships/image" Target="../media/image34.png"/><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image" Target="../media/image8.png"/><Relationship Id="rId9" Type="http://schemas.openxmlformats.org/officeDocument/2006/relationships/image" Target="../media/image28.png"/><Relationship Id="rId14" Type="http://schemas.openxmlformats.org/officeDocument/2006/relationships/image" Target="../media/image33.png"/></Relationships>
</file>

<file path=ppt/slides/_rels/slide60.xml.rels><?xml version="1.0" encoding="UTF-8" standalone="yes"?>
<Relationships xmlns="http://schemas.openxmlformats.org/package/2006/relationships"><Relationship Id="rId3" Type="http://schemas.openxmlformats.org/officeDocument/2006/relationships/image" Target="../media/image240.jpeg"/><Relationship Id="rId2" Type="http://schemas.openxmlformats.org/officeDocument/2006/relationships/image" Target="../media/image239.png"/><Relationship Id="rId1" Type="http://schemas.openxmlformats.org/officeDocument/2006/relationships/slideLayout" Target="../slideLayouts/slideLayout46.xml"/><Relationship Id="rId4" Type="http://schemas.openxmlformats.org/officeDocument/2006/relationships/image" Target="../media/image24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3.xml.rels><?xml version="1.0" encoding="UTF-8" standalone="yes"?>
<Relationships xmlns="http://schemas.openxmlformats.org/package/2006/relationships"><Relationship Id="rId8" Type="http://schemas.openxmlformats.org/officeDocument/2006/relationships/image" Target="../media/image248.png"/><Relationship Id="rId3" Type="http://schemas.openxmlformats.org/officeDocument/2006/relationships/image" Target="../media/image243.png"/><Relationship Id="rId7" Type="http://schemas.openxmlformats.org/officeDocument/2006/relationships/image" Target="../media/image247.png"/><Relationship Id="rId2" Type="http://schemas.openxmlformats.org/officeDocument/2006/relationships/image" Target="../media/image242.png"/><Relationship Id="rId1" Type="http://schemas.openxmlformats.org/officeDocument/2006/relationships/slideLayout" Target="../slideLayouts/slideLayout47.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44.png"/></Relationships>
</file>

<file path=ppt/slides/_rels/slide6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42.png"/><Relationship Id="rId7" Type="http://schemas.openxmlformats.org/officeDocument/2006/relationships/image" Target="../media/image252.png"/><Relationship Id="rId2" Type="http://schemas.openxmlformats.org/officeDocument/2006/relationships/notesSlide" Target="../notesSlides/notesSlide53.xml"/><Relationship Id="rId1" Type="http://schemas.openxmlformats.org/officeDocument/2006/relationships/slideLayout" Target="../slideLayouts/slideLayout47.xml"/><Relationship Id="rId6" Type="http://schemas.openxmlformats.org/officeDocument/2006/relationships/image" Target="../media/image251.png"/><Relationship Id="rId5" Type="http://schemas.openxmlformats.org/officeDocument/2006/relationships/image" Target="../media/image247.png"/><Relationship Id="rId10" Type="http://schemas.openxmlformats.org/officeDocument/2006/relationships/image" Target="../media/image253.png"/><Relationship Id="rId4" Type="http://schemas.openxmlformats.org/officeDocument/2006/relationships/image" Target="../media/image249.png"/><Relationship Id="rId9" Type="http://schemas.openxmlformats.org/officeDocument/2006/relationships/image" Target="../media/image244.png"/></Relationships>
</file>

<file path=ppt/slides/_rels/slide65.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47.xml"/></Relationships>
</file>

<file path=ppt/slides/_rels/slide66.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4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9.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7" Type="http://schemas.openxmlformats.org/officeDocument/2006/relationships/image" Target="../media/image44.png"/><Relationship Id="rId12" Type="http://schemas.openxmlformats.org/officeDocument/2006/relationships/image" Target="../media/image41.png"/><Relationship Id="rId17" Type="http://schemas.openxmlformats.org/officeDocument/2006/relationships/image" Target="../media/image54.png"/><Relationship Id="rId2" Type="http://schemas.openxmlformats.org/officeDocument/2006/relationships/notesSlide" Target="../notesSlides/notesSlide7.xml"/><Relationship Id="rId16" Type="http://schemas.openxmlformats.org/officeDocument/2006/relationships/image" Target="../media/image53.png"/><Relationship Id="rId1" Type="http://schemas.openxmlformats.org/officeDocument/2006/relationships/slideLayout" Target="../slideLayouts/slideLayout19.xml"/><Relationship Id="rId6" Type="http://schemas.openxmlformats.org/officeDocument/2006/relationships/image" Target="../media/image18.png"/><Relationship Id="rId11" Type="http://schemas.openxmlformats.org/officeDocument/2006/relationships/image" Target="../media/image48.png"/><Relationship Id="rId5" Type="http://schemas.openxmlformats.org/officeDocument/2006/relationships/image" Target="../media/image43.png"/><Relationship Id="rId15" Type="http://schemas.openxmlformats.org/officeDocument/2006/relationships/image" Target="../media/image52.png"/><Relationship Id="rId10" Type="http://schemas.openxmlformats.org/officeDocument/2006/relationships/image" Target="../media/image47.png"/><Relationship Id="rId19" Type="http://schemas.openxmlformats.org/officeDocument/2006/relationships/image" Target="../media/image56.png"/><Relationship Id="rId4" Type="http://schemas.openxmlformats.org/officeDocument/2006/relationships/image" Target="../media/image42.png"/><Relationship Id="rId9" Type="http://schemas.openxmlformats.org/officeDocument/2006/relationships/image" Target="../media/image46.png"/><Relationship Id="rId14" Type="http://schemas.openxmlformats.org/officeDocument/2006/relationships/image" Target="../media/image51.png"/></Relationships>
</file>

<file path=ppt/slides/_rels/slide70.xml.rels><?xml version="1.0" encoding="UTF-8" standalone="yes"?>
<Relationships xmlns="http://schemas.openxmlformats.org/package/2006/relationships"><Relationship Id="rId8" Type="http://schemas.openxmlformats.org/officeDocument/2006/relationships/image" Target="../media/image262.png"/><Relationship Id="rId3" Type="http://schemas.openxmlformats.org/officeDocument/2006/relationships/image" Target="../media/image242.png"/><Relationship Id="rId7" Type="http://schemas.openxmlformats.org/officeDocument/2006/relationships/image" Target="../media/image261.png"/><Relationship Id="rId2" Type="http://schemas.openxmlformats.org/officeDocument/2006/relationships/image" Target="../media/image257.png"/><Relationship Id="rId1" Type="http://schemas.openxmlformats.org/officeDocument/2006/relationships/slideLayout" Target="../slideLayouts/slideLayout47.xml"/><Relationship Id="rId6" Type="http://schemas.microsoft.com/office/2007/relationships/hdphoto" Target="../media/hdphoto2.wdp"/><Relationship Id="rId5" Type="http://schemas.openxmlformats.org/officeDocument/2006/relationships/image" Target="../media/image259.png"/><Relationship Id="rId4" Type="http://schemas.openxmlformats.org/officeDocument/2006/relationships/image" Target="../media/image258.png"/><Relationship Id="rId9" Type="http://schemas.openxmlformats.org/officeDocument/2006/relationships/image" Target="../media/image263.png"/></Relationships>
</file>

<file path=ppt/slides/_rels/slide71.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47.xml"/></Relationships>
</file>

<file path=ppt/slides/_rels/slide72.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47.xml"/></Relationships>
</file>

<file path=ppt/slides/_rels/slide73.xml.rels><?xml version="1.0" encoding="UTF-8" standalone="yes"?>
<Relationships xmlns="http://schemas.openxmlformats.org/package/2006/relationships"><Relationship Id="rId8" Type="http://schemas.openxmlformats.org/officeDocument/2006/relationships/image" Target="../media/image267.png"/><Relationship Id="rId3" Type="http://schemas.openxmlformats.org/officeDocument/2006/relationships/image" Target="../media/image266.png"/><Relationship Id="rId7" Type="http://schemas.openxmlformats.org/officeDocument/2006/relationships/image" Target="../media/image262.png"/><Relationship Id="rId2" Type="http://schemas.openxmlformats.org/officeDocument/2006/relationships/image" Target="../media/image242.png"/><Relationship Id="rId1" Type="http://schemas.openxmlformats.org/officeDocument/2006/relationships/slideLayout" Target="../slideLayouts/slideLayout47.xml"/><Relationship Id="rId6" Type="http://schemas.openxmlformats.org/officeDocument/2006/relationships/image" Target="../media/image261.png"/><Relationship Id="rId5" Type="http://schemas.microsoft.com/office/2007/relationships/hdphoto" Target="../media/hdphoto2.wdp"/><Relationship Id="rId10" Type="http://schemas.microsoft.com/office/2007/relationships/hdphoto" Target="../media/hdphoto3.wdp"/><Relationship Id="rId4" Type="http://schemas.openxmlformats.org/officeDocument/2006/relationships/image" Target="../media/image259.png"/><Relationship Id="rId9" Type="http://schemas.openxmlformats.org/officeDocument/2006/relationships/image" Target="../media/image26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75.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47.xml"/></Relationships>
</file>

<file path=ppt/slides/_rels/slide76.xml.rels><?xml version="1.0" encoding="UTF-8" standalone="yes"?>
<Relationships xmlns="http://schemas.openxmlformats.org/package/2006/relationships"><Relationship Id="rId8" Type="http://schemas.openxmlformats.org/officeDocument/2006/relationships/image" Target="../media/image276.png"/><Relationship Id="rId3" Type="http://schemas.openxmlformats.org/officeDocument/2006/relationships/image" Target="../media/image271.png"/><Relationship Id="rId7" Type="http://schemas.openxmlformats.org/officeDocument/2006/relationships/image" Target="../media/image275.png"/><Relationship Id="rId2" Type="http://schemas.openxmlformats.org/officeDocument/2006/relationships/notesSlide" Target="../notesSlides/notesSlide54.xml"/><Relationship Id="rId1" Type="http://schemas.openxmlformats.org/officeDocument/2006/relationships/slideLayout" Target="../slideLayouts/slideLayout47.xml"/><Relationship Id="rId6" Type="http://schemas.openxmlformats.org/officeDocument/2006/relationships/image" Target="../media/image274.png"/><Relationship Id="rId5" Type="http://schemas.openxmlformats.org/officeDocument/2006/relationships/image" Target="../media/image273.png"/><Relationship Id="rId4" Type="http://schemas.openxmlformats.org/officeDocument/2006/relationships/image" Target="../media/image272.png"/></Relationships>
</file>

<file path=ppt/slides/_rels/slide77.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55.xml"/><Relationship Id="rId1" Type="http://schemas.openxmlformats.org/officeDocument/2006/relationships/slideLayout" Target="../slideLayouts/slideLayout47.xml"/><Relationship Id="rId5" Type="http://schemas.openxmlformats.org/officeDocument/2006/relationships/image" Target="../media/image278.png"/><Relationship Id="rId4" Type="http://schemas.openxmlformats.org/officeDocument/2006/relationships/image" Target="../media/image277.png"/></Relationships>
</file>

<file path=ppt/slides/_rels/slide78.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47.xml"/></Relationships>
</file>

<file path=ppt/slides/_rels/slide79.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3.png"/><Relationship Id="rId18" Type="http://schemas.openxmlformats.org/officeDocument/2006/relationships/image" Target="../media/image68.png"/><Relationship Id="rId3" Type="http://schemas.openxmlformats.org/officeDocument/2006/relationships/image" Target="../media/image8.png"/><Relationship Id="rId21" Type="http://schemas.openxmlformats.org/officeDocument/2006/relationships/image" Target="../media/image71.png"/><Relationship Id="rId7" Type="http://schemas.openxmlformats.org/officeDocument/2006/relationships/image" Target="../media/image49.png"/><Relationship Id="rId12" Type="http://schemas.openxmlformats.org/officeDocument/2006/relationships/image" Target="../media/image61.png"/><Relationship Id="rId17" Type="http://schemas.openxmlformats.org/officeDocument/2006/relationships/image" Target="../media/image67.png"/><Relationship Id="rId2" Type="http://schemas.openxmlformats.org/officeDocument/2006/relationships/notesSlide" Target="../notesSlides/notesSlide8.xml"/><Relationship Id="rId16" Type="http://schemas.openxmlformats.org/officeDocument/2006/relationships/image" Target="../media/image66.png"/><Relationship Id="rId20" Type="http://schemas.openxmlformats.org/officeDocument/2006/relationships/image" Target="../media/image70.png"/><Relationship Id="rId1" Type="http://schemas.openxmlformats.org/officeDocument/2006/relationships/slideLayout" Target="../slideLayouts/slideLayout19.xml"/><Relationship Id="rId6" Type="http://schemas.openxmlformats.org/officeDocument/2006/relationships/image" Target="../media/image18.png"/><Relationship Id="rId11" Type="http://schemas.openxmlformats.org/officeDocument/2006/relationships/image" Target="../media/image580.png"/><Relationship Id="rId24" Type="http://schemas.openxmlformats.org/officeDocument/2006/relationships/image" Target="../media/image74.png"/><Relationship Id="rId5" Type="http://schemas.openxmlformats.org/officeDocument/2006/relationships/image" Target="../media/image20.png"/><Relationship Id="rId15" Type="http://schemas.openxmlformats.org/officeDocument/2006/relationships/image" Target="../media/image65.png"/><Relationship Id="rId23" Type="http://schemas.openxmlformats.org/officeDocument/2006/relationships/image" Target="../media/image73.png"/><Relationship Id="rId10" Type="http://schemas.openxmlformats.org/officeDocument/2006/relationships/image" Target="../media/image58.png"/><Relationship Id="rId19" Type="http://schemas.openxmlformats.org/officeDocument/2006/relationships/image" Target="../media/image69.png"/><Relationship Id="rId4" Type="http://schemas.openxmlformats.org/officeDocument/2006/relationships/image" Target="../media/image9.jpg"/><Relationship Id="rId9" Type="http://schemas.openxmlformats.org/officeDocument/2006/relationships/image" Target="../media/image37.png"/><Relationship Id="rId14" Type="http://schemas.openxmlformats.org/officeDocument/2006/relationships/image" Target="../media/image64.png"/><Relationship Id="rId22" Type="http://schemas.openxmlformats.org/officeDocument/2006/relationships/image" Target="../media/image72.png"/></Relationships>
</file>

<file path=ppt/slides/_rels/slide80.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47.xml"/></Relationships>
</file>

<file path=ppt/slides/_rels/slide81.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4300.png"/><Relationship Id="rId1" Type="http://schemas.openxmlformats.org/officeDocument/2006/relationships/slideLayout" Target="../slideLayouts/slideLayout47.xml"/><Relationship Id="rId4" Type="http://schemas.openxmlformats.org/officeDocument/2006/relationships/image" Target="../media/image284.png"/></Relationships>
</file>

<file path=ppt/slides/_rels/slide82.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4700.png"/><Relationship Id="rId1" Type="http://schemas.openxmlformats.org/officeDocument/2006/relationships/slideLayout" Target="../slideLayouts/slideLayout47.xml"/></Relationships>
</file>

<file path=ppt/slides/_rels/slide83.xml.rels><?xml version="1.0" encoding="UTF-8" standalone="yes"?>
<Relationships xmlns="http://schemas.openxmlformats.org/package/2006/relationships"><Relationship Id="rId2" Type="http://schemas.openxmlformats.org/officeDocument/2006/relationships/image" Target="../media/image2110.png"/><Relationship Id="rId1" Type="http://schemas.openxmlformats.org/officeDocument/2006/relationships/slideLayout" Target="../slideLayouts/slideLayout47.xml"/></Relationships>
</file>

<file path=ppt/slides/_rels/slide84.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286.png"/><Relationship Id="rId1" Type="http://schemas.openxmlformats.org/officeDocument/2006/relationships/slideLayout" Target="../slideLayouts/slideLayout47.xml"/></Relationships>
</file>

<file path=ppt/slides/_rels/slide85.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image" Target="../media/image288.png"/><Relationship Id="rId1" Type="http://schemas.openxmlformats.org/officeDocument/2006/relationships/slideLayout" Target="../slideLayouts/slideLayout47.xml"/><Relationship Id="rId5" Type="http://schemas.openxmlformats.org/officeDocument/2006/relationships/image" Target="../media/image286.png"/><Relationship Id="rId4" Type="http://schemas.openxmlformats.org/officeDocument/2006/relationships/image" Target="../media/image29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87.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image" Target="../media/image292.png"/><Relationship Id="rId1" Type="http://schemas.openxmlformats.org/officeDocument/2006/relationships/slideLayout" Target="../slideLayouts/slideLayout47.xml"/><Relationship Id="rId6" Type="http://schemas.openxmlformats.org/officeDocument/2006/relationships/image" Target="../media/image296.png"/><Relationship Id="rId5" Type="http://schemas.openxmlformats.org/officeDocument/2006/relationships/image" Target="../media/image295.png"/><Relationship Id="rId4" Type="http://schemas.openxmlformats.org/officeDocument/2006/relationships/image" Target="../media/image29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89.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image" Target="../media/image297.png"/><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481.png"/><Relationship Id="rId7" Type="http://schemas.openxmlformats.org/officeDocument/2006/relationships/image" Target="../media/image303.png"/><Relationship Id="rId2" Type="http://schemas.openxmlformats.org/officeDocument/2006/relationships/image" Target="../media/image298.png"/><Relationship Id="rId1" Type="http://schemas.openxmlformats.org/officeDocument/2006/relationships/slideLayout" Target="../slideLayouts/slideLayout47.xml"/><Relationship Id="rId6" Type="http://schemas.openxmlformats.org/officeDocument/2006/relationships/image" Target="../media/image302.png"/><Relationship Id="rId5" Type="http://schemas.openxmlformats.org/officeDocument/2006/relationships/image" Target="../media/image301.png"/><Relationship Id="rId10" Type="http://schemas.openxmlformats.org/officeDocument/2006/relationships/image" Target="../media/image306.png"/><Relationship Id="rId4" Type="http://schemas.openxmlformats.org/officeDocument/2006/relationships/image" Target="../media/image299.png"/><Relationship Id="rId9" Type="http://schemas.openxmlformats.org/officeDocument/2006/relationships/image" Target="../media/image305.png"/></Relationships>
</file>

<file path=ppt/slides/_rels/slide91.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image" Target="../media/image297.png"/><Relationship Id="rId1" Type="http://schemas.openxmlformats.org/officeDocument/2006/relationships/slideLayout" Target="../slideLayouts/slideLayout47.xml"/><Relationship Id="rId6" Type="http://schemas.openxmlformats.org/officeDocument/2006/relationships/image" Target="../media/image309.png"/><Relationship Id="rId5" Type="http://schemas.openxmlformats.org/officeDocument/2006/relationships/image" Target="../media/image308.png"/><Relationship Id="rId4" Type="http://schemas.openxmlformats.org/officeDocument/2006/relationships/image" Target="../media/image30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3.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4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5.xml"/></Relationships>
</file>

<file path=ppt/slides/_rels/slide95.xml.rels><?xml version="1.0" encoding="UTF-8" standalone="yes"?>
<Relationships xmlns="http://schemas.openxmlformats.org/package/2006/relationships"><Relationship Id="rId3" Type="http://schemas.openxmlformats.org/officeDocument/2006/relationships/image" Target="../media/image313.jpg"/><Relationship Id="rId2" Type="http://schemas.openxmlformats.org/officeDocument/2006/relationships/notesSlide" Target="../notesSlides/notesSlide57.xml"/><Relationship Id="rId1" Type="http://schemas.openxmlformats.org/officeDocument/2006/relationships/slideLayout" Target="../slideLayouts/slideLayout26.xml"/><Relationship Id="rId6" Type="http://schemas.openxmlformats.org/officeDocument/2006/relationships/image" Target="../media/image316.jpg"/><Relationship Id="rId5" Type="http://schemas.openxmlformats.org/officeDocument/2006/relationships/image" Target="../media/image315.jpg"/><Relationship Id="rId4" Type="http://schemas.openxmlformats.org/officeDocument/2006/relationships/image" Target="../media/image314.png"/></Relationships>
</file>

<file path=ppt/slides/_rels/slide96.xml.rels><?xml version="1.0" encoding="UTF-8" standalone="yes"?>
<Relationships xmlns="http://schemas.openxmlformats.org/package/2006/relationships"><Relationship Id="rId3" Type="http://schemas.openxmlformats.org/officeDocument/2006/relationships/image" Target="../media/image317.jpg"/><Relationship Id="rId2" Type="http://schemas.openxmlformats.org/officeDocument/2006/relationships/notesSlide" Target="../notesSlides/notesSlide58.xml"/><Relationship Id="rId1" Type="http://schemas.openxmlformats.org/officeDocument/2006/relationships/slideLayout" Target="../slideLayouts/slideLayout26.xml"/><Relationship Id="rId5" Type="http://schemas.openxmlformats.org/officeDocument/2006/relationships/image" Target="../media/image319.png"/><Relationship Id="rId4" Type="http://schemas.openxmlformats.org/officeDocument/2006/relationships/image" Target="../media/image318.jpg"/></Relationships>
</file>

<file path=ppt/slides/_rels/slide97.xml.rels><?xml version="1.0" encoding="UTF-8" standalone="yes"?>
<Relationships xmlns="http://schemas.openxmlformats.org/package/2006/relationships"><Relationship Id="rId3" Type="http://schemas.openxmlformats.org/officeDocument/2006/relationships/image" Target="../media/image320.jpg"/><Relationship Id="rId2" Type="http://schemas.openxmlformats.org/officeDocument/2006/relationships/notesSlide" Target="../notesSlides/notesSlide59.xml"/><Relationship Id="rId1" Type="http://schemas.openxmlformats.org/officeDocument/2006/relationships/slideLayout" Target="../slideLayouts/slideLayout26.xml"/><Relationship Id="rId6" Type="http://schemas.openxmlformats.org/officeDocument/2006/relationships/image" Target="../media/image322.png"/><Relationship Id="rId5" Type="http://schemas.openxmlformats.org/officeDocument/2006/relationships/image" Target="../media/image321.jpeg"/><Relationship Id="rId4" Type="http://schemas.openxmlformats.org/officeDocument/2006/relationships/hyperlink" Target="http://www.05news.com/wp-content/uploads/2009/10/james-watson.jpg" TargetMode="Externa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bwMode="auto">
          <a:xfrm>
            <a:off x="1775520" y="1772816"/>
            <a:ext cx="8352928" cy="1919308"/>
          </a:xfrm>
          <a:prstGeom prst="rect">
            <a:avLst/>
          </a:prstGeom>
        </p:spPr>
        <p:txBody>
          <a:bodyPr wrap="square">
            <a:spAutoFit/>
          </a:bodyPr>
          <a:lstStyle/>
          <a:p>
            <a:pPr algn="ctr" eaLnBrk="1" hangingPunct="1">
              <a:lnSpc>
                <a:spcPct val="130000"/>
              </a:lnSpc>
              <a:defRPr/>
            </a:pPr>
            <a:r>
              <a:rPr lang="en-US" altLang="zh-CN" sz="4800" b="1" dirty="0">
                <a:ln w="3175" cmpd="sng">
                  <a:solidFill>
                    <a:srgbClr val="FFFF00"/>
                  </a:solidFill>
                  <a:prstDash val="solid"/>
                </a:ln>
                <a:effectLst>
                  <a:innerShdw blurRad="101600" dist="76200" dir="5400000">
                    <a:schemeClr val="bg1">
                      <a:alpha val="74000"/>
                    </a:schemeClr>
                  </a:innerShdw>
                </a:effectLst>
                <a:latin typeface="微软雅黑" pitchFamily="34" charset="-122"/>
                <a:ea typeface="微软雅黑" pitchFamily="34" charset="-122"/>
              </a:rPr>
              <a:t>Millionaire problem – solving based on RSA </a:t>
            </a:r>
            <a:endParaRPr lang="zh-CN" altLang="en-US" sz="5400" b="1" dirty="0">
              <a:ln w="3175" cmpd="sng">
                <a:solidFill>
                  <a:srgbClr val="FFFF00"/>
                </a:solidFill>
                <a:prstDash val="solid"/>
              </a:ln>
              <a:effectLst>
                <a:innerShdw blurRad="101600" dist="76200" dir="5400000">
                  <a:schemeClr val="bg1">
                    <a:alpha val="74000"/>
                  </a:schemeClr>
                </a:innerShdw>
              </a:effectLst>
              <a:latin typeface="微软雅黑" pitchFamily="34" charset="-122"/>
              <a:ea typeface="微软雅黑" pitchFamily="34" charset="-122"/>
            </a:endParaRPr>
          </a:p>
        </p:txBody>
      </p:sp>
    </p:spTree>
  </p:cSld>
  <p:clrMapOvr>
    <a:masterClrMapping/>
  </p:clrMapOvr>
  <p:transition advClick="0" advTm="4597"/>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3">
            <a:extLst>
              <a:ext uri="{FF2B5EF4-FFF2-40B4-BE49-F238E27FC236}">
                <a16:creationId xmlns:a16="http://schemas.microsoft.com/office/drawing/2014/main" id="{A4B2DA00-6396-6E6F-3C0D-DA136D7DFE40}"/>
              </a:ext>
            </a:extLst>
          </p:cNvPr>
          <p:cNvSpPr txBox="1"/>
          <p:nvPr/>
        </p:nvSpPr>
        <p:spPr>
          <a:xfrm>
            <a:off x="119336" y="141201"/>
            <a:ext cx="6915150" cy="830997"/>
          </a:xfrm>
          <a:prstGeom prst="rect">
            <a:avLst/>
          </a:prstGeom>
          <a:noFill/>
        </p:spPr>
        <p:txBody>
          <a:bodyPr wrap="square">
            <a:spAutoFit/>
          </a:bodyPr>
          <a:lstStyle>
            <a:defPPr>
              <a:defRPr lang="zh-CN"/>
            </a:defPPr>
            <a:lvl1pPr algn="r">
              <a:defRPr sz="2000" b="1">
                <a:ln w="900" cmpd="sng">
                  <a:solidFill>
                    <a:schemeClr val="accent1">
                      <a:satMod val="190000"/>
                      <a:alpha val="55000"/>
                    </a:schemeClr>
                  </a:solidFill>
                  <a:prstDash val="solid"/>
                </a:ln>
                <a:solidFill>
                  <a:schemeClr val="tx2">
                    <a:lumMod val="40000"/>
                    <a:lumOff val="60000"/>
                  </a:schemeClr>
                </a:solidFill>
                <a:effectLst>
                  <a:innerShdw blurRad="101600" dist="76200" dir="5400000">
                    <a:schemeClr val="accent1">
                      <a:satMod val="190000"/>
                      <a:tint val="100000"/>
                      <a:alpha val="74000"/>
                    </a:schemeClr>
                  </a:innerShdw>
                </a:effectLst>
                <a:latin typeface="微软雅黑" pitchFamily="34" charset="-122"/>
                <a:ea typeface="微软雅黑"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微软雅黑" pitchFamily="34" charset="-122"/>
                <a:ea typeface="微软雅黑" pitchFamily="34" charset="-122"/>
                <a:cs typeface="+mn-cs"/>
              </a:rPr>
              <a:t>Introduction: Cave model
</a:t>
            </a:r>
            <a:endParaRPr kumimoji="0" lang="zh-CN" altLang="en-US" sz="24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微软雅黑" pitchFamily="34" charset="-122"/>
              <a:ea typeface="微软雅黑" pitchFamily="34" charset="-122"/>
              <a:cs typeface="+mn-cs"/>
            </a:endParaRPr>
          </a:p>
        </p:txBody>
      </p:sp>
      <p:sp>
        <p:nvSpPr>
          <p:cNvPr id="39" name="矩形 38">
            <a:extLst>
              <a:ext uri="{FF2B5EF4-FFF2-40B4-BE49-F238E27FC236}">
                <a16:creationId xmlns:a16="http://schemas.microsoft.com/office/drawing/2014/main" id="{AFD51CB9-B822-E35A-7853-52ADBE24DC4D}"/>
              </a:ext>
            </a:extLst>
          </p:cNvPr>
          <p:cNvSpPr>
            <a:spLocks noChangeArrowheads="1"/>
          </p:cNvSpPr>
          <p:nvPr/>
        </p:nvSpPr>
        <p:spPr bwMode="auto">
          <a:xfrm>
            <a:off x="114568" y="910878"/>
            <a:ext cx="11454040" cy="1587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Rockwell" panose="02060603020205020403" pitchFamily="18" charset="0"/>
                <a:ea typeface="方正姚体" panose="02010601030101010101" pitchFamily="2" charset="-122"/>
              </a:defRPr>
            </a:lvl1pPr>
            <a:lvl2pPr marL="742950" indent="-285750">
              <a:spcBef>
                <a:spcPct val="20000"/>
              </a:spcBef>
              <a:buFont typeface="Arial" panose="020B0604020202020204" pitchFamily="34" charset="0"/>
              <a:buChar char="–"/>
              <a:defRPr sz="2800">
                <a:solidFill>
                  <a:schemeClr val="tx1"/>
                </a:solidFill>
                <a:latin typeface="Rockwell" panose="02060603020205020403" pitchFamily="18" charset="0"/>
                <a:ea typeface="方正姚体" panose="02010601030101010101" pitchFamily="2" charset="-122"/>
              </a:defRPr>
            </a:lvl2pPr>
            <a:lvl3pPr marL="1143000" indent="-228600">
              <a:spcBef>
                <a:spcPct val="20000"/>
              </a:spcBef>
              <a:buFont typeface="Arial" panose="020B0604020202020204" pitchFamily="34" charset="0"/>
              <a:buChar char="•"/>
              <a:defRPr sz="2400">
                <a:solidFill>
                  <a:schemeClr val="tx1"/>
                </a:solidFill>
                <a:latin typeface="Rockwell" panose="02060603020205020403" pitchFamily="18" charset="0"/>
                <a:ea typeface="方正姚体" panose="02010601030101010101" pitchFamily="2" charset="-122"/>
              </a:defRPr>
            </a:lvl3pPr>
            <a:lvl4pPr marL="16002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4pPr>
            <a:lvl5pPr marL="20574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9pPr>
          </a:lstStyle>
          <a:p>
            <a:pPr marL="0" marR="0" lvl="0" indent="0" algn="l" defTabSz="914400" rtl="0" eaLnBrk="0" fontAlgn="base" latinLnBrk="0" hangingPunct="0">
              <a:lnSpc>
                <a:spcPct val="14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How can a proposition be proven correct without revealing any information about it?
</a:t>
            </a:r>
            <a:endParaRPr kumimoji="0" lang="en-US" altLang="zh-CN"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46" name="组合 45">
            <a:extLst>
              <a:ext uri="{FF2B5EF4-FFF2-40B4-BE49-F238E27FC236}">
                <a16:creationId xmlns:a16="http://schemas.microsoft.com/office/drawing/2014/main" id="{F5D91889-8485-AFCE-BB58-4B9A4616CC48}"/>
              </a:ext>
            </a:extLst>
          </p:cNvPr>
          <p:cNvGrpSpPr/>
          <p:nvPr/>
        </p:nvGrpSpPr>
        <p:grpSpPr>
          <a:xfrm>
            <a:off x="1470206" y="2204864"/>
            <a:ext cx="7650129" cy="3164108"/>
            <a:chOff x="1331689" y="2120709"/>
            <a:chExt cx="8415143" cy="3828571"/>
          </a:xfrm>
        </p:grpSpPr>
        <p:sp>
          <p:nvSpPr>
            <p:cNvPr id="43" name="矩形 42">
              <a:extLst>
                <a:ext uri="{FF2B5EF4-FFF2-40B4-BE49-F238E27FC236}">
                  <a16:creationId xmlns:a16="http://schemas.microsoft.com/office/drawing/2014/main" id="{0025BB9D-8746-E247-AD84-D59C3FA2EA72}"/>
                </a:ext>
              </a:extLst>
            </p:cNvPr>
            <p:cNvSpPr>
              <a:spLocks noChangeArrowheads="1"/>
            </p:cNvSpPr>
            <p:nvPr/>
          </p:nvSpPr>
          <p:spPr bwMode="auto">
            <a:xfrm>
              <a:off x="7705983" y="2817174"/>
              <a:ext cx="2040849" cy="109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Rockwell" panose="02060603020205020403" pitchFamily="18" charset="0"/>
                  <a:ea typeface="方正姚体" panose="02010601030101010101" pitchFamily="2" charset="-122"/>
                </a:defRPr>
              </a:lvl1pPr>
              <a:lvl2pPr marL="742950" indent="-285750">
                <a:spcBef>
                  <a:spcPct val="20000"/>
                </a:spcBef>
                <a:buFont typeface="Arial" panose="020B0604020202020204" pitchFamily="34" charset="0"/>
                <a:buChar char="–"/>
                <a:defRPr sz="2800">
                  <a:solidFill>
                    <a:schemeClr val="tx1"/>
                  </a:solidFill>
                  <a:latin typeface="Rockwell" panose="02060603020205020403" pitchFamily="18" charset="0"/>
                  <a:ea typeface="方正姚体" panose="02010601030101010101" pitchFamily="2" charset="-122"/>
                </a:defRPr>
              </a:lvl2pPr>
              <a:lvl3pPr marL="1143000" indent="-228600">
                <a:spcBef>
                  <a:spcPct val="20000"/>
                </a:spcBef>
                <a:buFont typeface="Arial" panose="020B0604020202020204" pitchFamily="34" charset="0"/>
                <a:buChar char="•"/>
                <a:defRPr sz="2400">
                  <a:solidFill>
                    <a:schemeClr val="tx1"/>
                  </a:solidFill>
                  <a:latin typeface="Rockwell" panose="02060603020205020403" pitchFamily="18" charset="0"/>
                  <a:ea typeface="方正姚体" panose="02010601030101010101" pitchFamily="2" charset="-122"/>
                </a:defRPr>
              </a:lvl3pPr>
              <a:lvl4pPr marL="16002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4pPr>
              <a:lvl5pPr marL="20574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9pPr>
            </a:lstStyle>
            <a:p>
              <a:pPr marL="0" marR="0" lvl="0" indent="0" algn="ctr" defTabSz="914400" rtl="0" eaLnBrk="0" fontAlgn="base" latinLnBrk="0" hangingPunct="0">
                <a:lnSpc>
                  <a:spcPct val="14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Secret doors
</a:t>
              </a:r>
            </a:p>
          </p:txBody>
        </p:sp>
        <p:pic>
          <p:nvPicPr>
            <p:cNvPr id="30" name="图片 29">
              <a:extLst>
                <a:ext uri="{FF2B5EF4-FFF2-40B4-BE49-F238E27FC236}">
                  <a16:creationId xmlns:a16="http://schemas.microsoft.com/office/drawing/2014/main" id="{4A681C89-45F3-4AD4-1BCB-0C50E4C40C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89" y="2120709"/>
              <a:ext cx="6457143" cy="3828571"/>
            </a:xfrm>
            <a:prstGeom prst="rect">
              <a:avLst/>
            </a:prstGeom>
          </p:spPr>
        </p:pic>
      </p:grpSp>
      <p:sp>
        <p:nvSpPr>
          <p:cNvPr id="65" name="文本框 64">
            <a:extLst>
              <a:ext uri="{FF2B5EF4-FFF2-40B4-BE49-F238E27FC236}">
                <a16:creationId xmlns:a16="http://schemas.microsoft.com/office/drawing/2014/main" id="{5FC66257-E74F-F8AC-84CA-0F3E12D3FBBB}"/>
              </a:ext>
            </a:extLst>
          </p:cNvPr>
          <p:cNvSpPr txBox="1"/>
          <p:nvPr/>
        </p:nvSpPr>
        <p:spPr>
          <a:xfrm>
            <a:off x="8246646" y="1539950"/>
            <a:ext cx="3772995" cy="132343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If the password is not known, the probability of being right:
</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96BE46AB-20B4-944A-0BE9-9927BC5EE295}"/>
                  </a:ext>
                </a:extLst>
              </p:cNvPr>
              <p:cNvSpPr txBox="1"/>
              <p:nvPr/>
            </p:nvSpPr>
            <p:spPr>
              <a:xfrm>
                <a:off x="9272860" y="2596277"/>
                <a:ext cx="2008664"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 xmlns:m="http://schemas.openxmlformats.org/officeDocument/2006/math">
                    <m:r>
                      <a:rPr kumimoji="0" lang="en-US" altLang="zh-CN" sz="2000" b="1" i="1"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𝟏</m:t>
                    </m:r>
                    <m:r>
                      <a:rPr kumimoji="0" lang="en-US" altLang="zh-CN" sz="2000" b="1" i="1"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2000" b="1" i="1"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𝒕𝒊𝒎𝒆</m:t>
                    </m:r>
                  </m:oMath>
                </a14:m>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𝟏</m:t>
                    </m:r>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𝟐</m:t>
                    </m:r>
                  </m:oMath>
                </a14:m>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66" name="文本框 65">
                <a:extLst>
                  <a:ext uri="{FF2B5EF4-FFF2-40B4-BE49-F238E27FC236}">
                    <a16:creationId xmlns:a16="http://schemas.microsoft.com/office/drawing/2014/main" id="{96BE46AB-20B4-944A-0BE9-9927BC5EE295}"/>
                  </a:ext>
                </a:extLst>
              </p:cNvPr>
              <p:cNvSpPr txBox="1">
                <a:spLocks noRot="1" noChangeAspect="1" noMove="1" noResize="1" noEditPoints="1" noAdjustHandles="1" noChangeArrowheads="1" noChangeShapeType="1" noTextEdit="1"/>
              </p:cNvSpPr>
              <p:nvPr/>
            </p:nvSpPr>
            <p:spPr>
              <a:xfrm>
                <a:off x="9272860" y="2596277"/>
                <a:ext cx="2008664" cy="400110"/>
              </a:xfrm>
              <a:prstGeom prst="rect">
                <a:avLst/>
              </a:prstGeom>
              <a:blipFill>
                <a:blip r:embed="rId4"/>
                <a:stretch>
                  <a:fillRect t="-9091" b="-257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209AC116-076B-0E3E-CCE9-6222B44E42A2}"/>
                  </a:ext>
                </a:extLst>
              </p:cNvPr>
              <p:cNvSpPr txBox="1"/>
              <p:nvPr/>
            </p:nvSpPr>
            <p:spPr>
              <a:xfrm>
                <a:off x="9285147" y="3052316"/>
                <a:ext cx="2152970"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 xmlns:m="http://schemas.openxmlformats.org/officeDocument/2006/math">
                    <m:r>
                      <a:rPr kumimoji="0" lang="en-US" altLang="zh-CN" sz="2000" b="1" i="1"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𝟐</m:t>
                    </m:r>
                    <m:r>
                      <a:rPr kumimoji="0" lang="en-US" altLang="zh-CN" sz="2000" b="1" i="1"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2000" b="1" i="1"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𝒕𝒊𝒎𝒆𝒔</m:t>
                    </m:r>
                  </m:oMath>
                </a14:m>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𝟏</m:t>
                    </m:r>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𝟒</m:t>
                    </m:r>
                  </m:oMath>
                </a14:m>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67" name="文本框 66">
                <a:extLst>
                  <a:ext uri="{FF2B5EF4-FFF2-40B4-BE49-F238E27FC236}">
                    <a16:creationId xmlns:a16="http://schemas.microsoft.com/office/drawing/2014/main" id="{209AC116-076B-0E3E-CCE9-6222B44E42A2}"/>
                  </a:ext>
                </a:extLst>
              </p:cNvPr>
              <p:cNvSpPr txBox="1">
                <a:spLocks noRot="1" noChangeAspect="1" noMove="1" noResize="1" noEditPoints="1" noAdjustHandles="1" noChangeArrowheads="1" noChangeShapeType="1" noTextEdit="1"/>
              </p:cNvSpPr>
              <p:nvPr/>
            </p:nvSpPr>
            <p:spPr>
              <a:xfrm>
                <a:off x="9285147" y="3052316"/>
                <a:ext cx="2152970" cy="400110"/>
              </a:xfrm>
              <a:prstGeom prst="rect">
                <a:avLst/>
              </a:prstGeom>
              <a:blipFill>
                <a:blip r:embed="rId5"/>
                <a:stretch>
                  <a:fillRect t="-9231" b="-27692"/>
                </a:stretch>
              </a:blipFill>
            </p:spPr>
            <p:txBody>
              <a:bodyPr/>
              <a:lstStyle/>
              <a:p>
                <a:r>
                  <a:rPr lang="zh-CN" altLang="en-US">
                    <a:noFill/>
                  </a:rPr>
                  <a:t> </a:t>
                </a:r>
              </a:p>
            </p:txBody>
          </p:sp>
        </mc:Fallback>
      </mc:AlternateContent>
      <p:sp>
        <p:nvSpPr>
          <p:cNvPr id="68" name="文本框 67">
            <a:extLst>
              <a:ext uri="{FF2B5EF4-FFF2-40B4-BE49-F238E27FC236}">
                <a16:creationId xmlns:a16="http://schemas.microsoft.com/office/drawing/2014/main" id="{B38DF4C0-F90D-5550-39C9-5BD7F7B90730}"/>
              </a:ext>
            </a:extLst>
          </p:cNvPr>
          <p:cNvSpPr txBox="1"/>
          <p:nvPr/>
        </p:nvSpPr>
        <p:spPr>
          <a:xfrm>
            <a:off x="9648588" y="3512484"/>
            <a:ext cx="1345634"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9" name="文本框 66">
                <a:extLst>
                  <a:ext uri="{FF2B5EF4-FFF2-40B4-BE49-F238E27FC236}">
                    <a16:creationId xmlns:a16="http://schemas.microsoft.com/office/drawing/2014/main" id="{209AC116-076B-0E3E-CCE9-6222B44E42A2}"/>
                  </a:ext>
                </a:extLst>
              </p:cNvPr>
              <p:cNvSpPr txBox="1"/>
              <p:nvPr/>
            </p:nvSpPr>
            <p:spPr>
              <a:xfrm>
                <a:off x="9327941" y="4022296"/>
                <a:ext cx="2110176" cy="400110"/>
              </a:xfrm>
              <a:prstGeom prst="rect">
                <a:avLst/>
              </a:prstGeom>
              <a:noFill/>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14:m>
                  <m:oMath xmlns:m="http://schemas.openxmlformats.org/officeDocument/2006/math">
                    <m:r>
                      <a:rPr kumimoji="0" lang="en-US" altLang="zh-CN" sz="2000" b="1" i="1"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𝒏</m:t>
                    </m:r>
                    <m:r>
                      <a:rPr kumimoji="0" lang="en-US" altLang="zh-CN" sz="2000" b="1" i="1"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2000" b="1" i="1"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𝒕𝒊𝒎𝒆𝒔</m:t>
                    </m:r>
                  </m:oMath>
                </a14:m>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𝟏</m:t>
                    </m:r>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sSup>
                      <m:sSupPr>
                        <m:ctrlP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pPr>
                      <m:e>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𝟐</m:t>
                        </m:r>
                      </m:e>
                      <m:sup>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𝒏</m:t>
                        </m:r>
                      </m:sup>
                    </m:sSup>
                  </m:oMath>
                </a14:m>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69" name="文本框 66">
                <a:extLst>
                  <a:ext uri="{FF2B5EF4-FFF2-40B4-BE49-F238E27FC236}">
                    <a16:creationId xmlns:a16="http://schemas.microsoft.com/office/drawing/2014/main" id="{209AC116-076B-0E3E-CCE9-6222B44E42A2}"/>
                  </a:ext>
                </a:extLst>
              </p:cNvPr>
              <p:cNvSpPr txBox="1">
                <a:spLocks noRot="1" noChangeAspect="1" noMove="1" noResize="1" noEditPoints="1" noAdjustHandles="1" noChangeArrowheads="1" noChangeShapeType="1" noTextEdit="1"/>
              </p:cNvSpPr>
              <p:nvPr/>
            </p:nvSpPr>
            <p:spPr>
              <a:xfrm>
                <a:off x="9327941" y="4022296"/>
                <a:ext cx="2110176" cy="400110"/>
              </a:xfrm>
              <a:prstGeom prst="rect">
                <a:avLst/>
              </a:prstGeom>
              <a:blipFill>
                <a:blip r:embed="rId6"/>
                <a:stretch>
                  <a:fillRect t="-9231" b="-2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6">
                <a:extLst>
                  <a:ext uri="{FF2B5EF4-FFF2-40B4-BE49-F238E27FC236}">
                    <a16:creationId xmlns:a16="http://schemas.microsoft.com/office/drawing/2014/main" id="{0A0DA955-B6BD-E9C7-D489-85F9AD401BF4}"/>
                  </a:ext>
                </a:extLst>
              </p:cNvPr>
              <p:cNvSpPr txBox="1"/>
              <p:nvPr/>
            </p:nvSpPr>
            <p:spPr>
              <a:xfrm>
                <a:off x="9339589" y="4573694"/>
                <a:ext cx="2680052" cy="400110"/>
              </a:xfrm>
              <a:prstGeom prst="rect">
                <a:avLst/>
              </a:prstGeom>
              <a:noFill/>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𝒏</m:t>
                      </m:r>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𝟏𝟎</m:t>
                      </m:r>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&lt;</m:t>
                      </m:r>
                      <m:r>
                        <a:rPr kumimoji="0" lang="en-US" altLang="zh-CN" sz="2000" b="1" i="1"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𝟏</m:t>
                      </m:r>
                      <m:r>
                        <a:rPr kumimoji="0" lang="en-US" altLang="zh-CN" sz="2000" b="1" i="1"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2000" b="1" i="1"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𝟏𝟎𝟎𝟎</m:t>
                      </m:r>
                    </m:oMath>
                  </m:oMathPara>
                </a14:m>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70" name="文本框 66">
                <a:extLst>
                  <a:ext uri="{FF2B5EF4-FFF2-40B4-BE49-F238E27FC236}">
                    <a16:creationId xmlns:a16="http://schemas.microsoft.com/office/drawing/2014/main" id="{0A0DA955-B6BD-E9C7-D489-85F9AD401BF4}"/>
                  </a:ext>
                </a:extLst>
              </p:cNvPr>
              <p:cNvSpPr txBox="1">
                <a:spLocks noRot="1" noChangeAspect="1" noMove="1" noResize="1" noEditPoints="1" noAdjustHandles="1" noChangeArrowheads="1" noChangeShapeType="1" noTextEdit="1"/>
              </p:cNvSpPr>
              <p:nvPr/>
            </p:nvSpPr>
            <p:spPr>
              <a:xfrm>
                <a:off x="9339589" y="4573694"/>
                <a:ext cx="2680052" cy="400110"/>
              </a:xfrm>
              <a:prstGeom prst="rect">
                <a:avLst/>
              </a:prstGeom>
              <a:blipFill>
                <a:blip r:embed="rId7"/>
                <a:stretch>
                  <a:fillRect b="-15152"/>
                </a:stretch>
              </a:blipFill>
            </p:spPr>
            <p:txBody>
              <a:bodyPr/>
              <a:lstStyle/>
              <a:p>
                <a:r>
                  <a:rPr lang="zh-CN" altLang="en-US">
                    <a:noFill/>
                  </a:rPr>
                  <a:t> </a:t>
                </a:r>
              </a:p>
            </p:txBody>
          </p:sp>
        </mc:Fallback>
      </mc:AlternateContent>
      <p:sp>
        <p:nvSpPr>
          <p:cNvPr id="74" name="文本框 73">
            <a:extLst>
              <a:ext uri="{FF2B5EF4-FFF2-40B4-BE49-F238E27FC236}">
                <a16:creationId xmlns:a16="http://schemas.microsoft.com/office/drawing/2014/main" id="{993BCC39-98EA-873C-E8E8-5241E08F625C}"/>
              </a:ext>
            </a:extLst>
          </p:cNvPr>
          <p:cNvSpPr txBox="1"/>
          <p:nvPr/>
        </p:nvSpPr>
        <p:spPr>
          <a:xfrm>
            <a:off x="642514" y="5495088"/>
            <a:ext cx="10313245" cy="156966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Zero-knowledge proof: A cryptographic scheme that implements privacy protection in the requirements of multi-party interaction verification
</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72" name="图片 71" descr="图示&#10;&#10;中度可信度描述已自动生成">
            <a:extLst>
              <a:ext uri="{FF2B5EF4-FFF2-40B4-BE49-F238E27FC236}">
                <a16:creationId xmlns:a16="http://schemas.microsoft.com/office/drawing/2014/main" id="{58D8AFC2-28A9-5CB8-CB2C-5B8ED1E6BC03}"/>
              </a:ext>
            </a:extLst>
          </p:cNvPr>
          <p:cNvPicPr>
            <a:picLocks noChangeAspect="1"/>
          </p:cNvPicPr>
          <p:nvPr/>
        </p:nvPicPr>
        <p:blipFill rotWithShape="1">
          <a:blip r:embed="rId8">
            <a:extLst>
              <a:ext uri="{28A0092B-C50C-407E-A947-70E740481C1C}">
                <a14:useLocalDpi xmlns:a14="http://schemas.microsoft.com/office/drawing/2010/main" val="0"/>
              </a:ext>
            </a:extLst>
          </a:blip>
          <a:srcRect l="3475" t="14702" r="89563" b="68384"/>
          <a:stretch/>
        </p:blipFill>
        <p:spPr>
          <a:xfrm>
            <a:off x="1565923" y="3487653"/>
            <a:ext cx="409859" cy="598525"/>
          </a:xfrm>
          <a:prstGeom prst="rect">
            <a:avLst/>
          </a:prstGeom>
        </p:spPr>
      </p:pic>
      <p:pic>
        <p:nvPicPr>
          <p:cNvPr id="73" name="图片 72" descr="卡通人物&#10;&#10;描述已自动生成">
            <a:extLst>
              <a:ext uri="{FF2B5EF4-FFF2-40B4-BE49-F238E27FC236}">
                <a16:creationId xmlns:a16="http://schemas.microsoft.com/office/drawing/2014/main" id="{18CF4C72-420E-A07A-2967-4DBC29FEC6EB}"/>
              </a:ext>
            </a:extLst>
          </p:cNvPr>
          <p:cNvPicPr>
            <a:picLocks noChangeAspect="1"/>
          </p:cNvPicPr>
          <p:nvPr/>
        </p:nvPicPr>
        <p:blipFill rotWithShape="1">
          <a:blip r:embed="rId9">
            <a:extLst>
              <a:ext uri="{28A0092B-C50C-407E-A947-70E740481C1C}">
                <a14:useLocalDpi xmlns:a14="http://schemas.microsoft.com/office/drawing/2010/main" val="0"/>
              </a:ext>
            </a:extLst>
          </a:blip>
          <a:srcRect l="27692" t="19257" r="30692" b="26006"/>
          <a:stretch/>
        </p:blipFill>
        <p:spPr>
          <a:xfrm>
            <a:off x="479376" y="3384799"/>
            <a:ext cx="815250" cy="804234"/>
          </a:xfrm>
          <a:prstGeom prst="rect">
            <a:avLst/>
          </a:prstGeom>
        </p:spPr>
      </p:pic>
      <p:grpSp>
        <p:nvGrpSpPr>
          <p:cNvPr id="75" name="组合 74">
            <a:extLst>
              <a:ext uri="{FF2B5EF4-FFF2-40B4-BE49-F238E27FC236}">
                <a16:creationId xmlns:a16="http://schemas.microsoft.com/office/drawing/2014/main" id="{1230CD4F-84BE-885C-3D3E-49638AEE4C64}"/>
              </a:ext>
            </a:extLst>
          </p:cNvPr>
          <p:cNvGrpSpPr/>
          <p:nvPr/>
        </p:nvGrpSpPr>
        <p:grpSpPr>
          <a:xfrm>
            <a:off x="959773" y="2471494"/>
            <a:ext cx="612965" cy="503052"/>
            <a:chOff x="1676884" y="2007449"/>
            <a:chExt cx="674262" cy="553357"/>
          </a:xfrm>
        </p:grpSpPr>
        <p:sp>
          <p:nvSpPr>
            <p:cNvPr id="76" name="对话气泡: 椭圆形 75">
              <a:extLst>
                <a:ext uri="{FF2B5EF4-FFF2-40B4-BE49-F238E27FC236}">
                  <a16:creationId xmlns:a16="http://schemas.microsoft.com/office/drawing/2014/main" id="{8DB6C004-77B2-EBED-EFED-AB1F6943C753}"/>
                </a:ext>
              </a:extLst>
            </p:cNvPr>
            <p:cNvSpPr/>
            <p:nvPr/>
          </p:nvSpPr>
          <p:spPr>
            <a:xfrm>
              <a:off x="1676884" y="2007449"/>
              <a:ext cx="674262" cy="553357"/>
            </a:xfrm>
            <a:prstGeom prst="wedgeEllipseCallout">
              <a:avLst>
                <a:gd name="adj1" fmla="val -55068"/>
                <a:gd name="adj2" fmla="val 124736"/>
              </a:avLst>
            </a:prstGeom>
            <a:solidFill>
              <a:srgbClr val="DBEEF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ckwell"/>
                <a:ea typeface="方正姚体" panose="02010601030101010101" pitchFamily="2" charset="-122"/>
                <a:cs typeface="+mn-cs"/>
              </a:endParaRPr>
            </a:p>
          </p:txBody>
        </p:sp>
        <p:sp>
          <p:nvSpPr>
            <p:cNvPr id="77" name="文本框 76">
              <a:extLst>
                <a:ext uri="{FF2B5EF4-FFF2-40B4-BE49-F238E27FC236}">
                  <a16:creationId xmlns:a16="http://schemas.microsoft.com/office/drawing/2014/main" id="{D41EF06A-3E7F-51F3-2BC2-FBE073E683B4}"/>
                </a:ext>
              </a:extLst>
            </p:cNvPr>
            <p:cNvSpPr txBox="1"/>
            <p:nvPr/>
          </p:nvSpPr>
          <p:spPr>
            <a:xfrm>
              <a:off x="1833043" y="2114131"/>
              <a:ext cx="504056"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p:txBody>
        </p:sp>
      </p:grpSp>
      <p:grpSp>
        <p:nvGrpSpPr>
          <p:cNvPr id="78" name="组合 77">
            <a:extLst>
              <a:ext uri="{FF2B5EF4-FFF2-40B4-BE49-F238E27FC236}">
                <a16:creationId xmlns:a16="http://schemas.microsoft.com/office/drawing/2014/main" id="{ECE5EF17-A553-B80A-2FE4-F271D24303FB}"/>
              </a:ext>
            </a:extLst>
          </p:cNvPr>
          <p:cNvGrpSpPr/>
          <p:nvPr/>
        </p:nvGrpSpPr>
        <p:grpSpPr>
          <a:xfrm>
            <a:off x="642514" y="2471495"/>
            <a:ext cx="1683793" cy="1082628"/>
            <a:chOff x="3549530" y="2348880"/>
            <a:chExt cx="1852172" cy="1190890"/>
          </a:xfrm>
        </p:grpSpPr>
        <p:sp>
          <p:nvSpPr>
            <p:cNvPr id="79" name="对话气泡: 椭圆形 78">
              <a:extLst>
                <a:ext uri="{FF2B5EF4-FFF2-40B4-BE49-F238E27FC236}">
                  <a16:creationId xmlns:a16="http://schemas.microsoft.com/office/drawing/2014/main" id="{A6AF2242-2964-F244-6CBD-734E047C78A0}"/>
                </a:ext>
              </a:extLst>
            </p:cNvPr>
            <p:cNvSpPr/>
            <p:nvPr/>
          </p:nvSpPr>
          <p:spPr>
            <a:xfrm>
              <a:off x="3549530" y="2348880"/>
              <a:ext cx="1754382" cy="553357"/>
            </a:xfrm>
            <a:prstGeom prst="wedgeEllipseCallout">
              <a:avLst>
                <a:gd name="adj1" fmla="val -32265"/>
                <a:gd name="adj2" fmla="val 126457"/>
              </a:avLst>
            </a:prstGeom>
            <a:solidFill>
              <a:srgbClr val="DBEEF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ckwell"/>
                <a:ea typeface="方正姚体" panose="02010601030101010101" pitchFamily="2" charset="-122"/>
                <a:cs typeface="+mn-cs"/>
              </a:endParaRPr>
            </a:p>
          </p:txBody>
        </p:sp>
        <p:sp>
          <p:nvSpPr>
            <p:cNvPr id="80" name="文本框 79">
              <a:extLst>
                <a:ext uri="{FF2B5EF4-FFF2-40B4-BE49-F238E27FC236}">
                  <a16:creationId xmlns:a16="http://schemas.microsoft.com/office/drawing/2014/main" id="{8ACB1918-A9A3-A5F8-E0D0-5299E0D81F3F}"/>
                </a:ext>
              </a:extLst>
            </p:cNvPr>
            <p:cNvSpPr txBox="1"/>
            <p:nvPr/>
          </p:nvSpPr>
          <p:spPr>
            <a:xfrm>
              <a:off x="3647320" y="2422541"/>
              <a:ext cx="1754382" cy="1117229"/>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Get out of A!
</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81" name="组合 80">
            <a:extLst>
              <a:ext uri="{FF2B5EF4-FFF2-40B4-BE49-F238E27FC236}">
                <a16:creationId xmlns:a16="http://schemas.microsoft.com/office/drawing/2014/main" id="{EAD4B317-A5A8-C12A-B728-EE54FB6BCB98}"/>
              </a:ext>
            </a:extLst>
          </p:cNvPr>
          <p:cNvGrpSpPr/>
          <p:nvPr/>
        </p:nvGrpSpPr>
        <p:grpSpPr>
          <a:xfrm>
            <a:off x="6877047" y="3446797"/>
            <a:ext cx="1595217" cy="503052"/>
            <a:chOff x="3518348" y="2348880"/>
            <a:chExt cx="1859437" cy="553357"/>
          </a:xfrm>
        </p:grpSpPr>
        <p:sp>
          <p:nvSpPr>
            <p:cNvPr id="82" name="对话气泡: 椭圆形 81">
              <a:extLst>
                <a:ext uri="{FF2B5EF4-FFF2-40B4-BE49-F238E27FC236}">
                  <a16:creationId xmlns:a16="http://schemas.microsoft.com/office/drawing/2014/main" id="{911AB890-9D64-E93D-71C5-FCFD7A3E65D5}"/>
                </a:ext>
              </a:extLst>
            </p:cNvPr>
            <p:cNvSpPr/>
            <p:nvPr/>
          </p:nvSpPr>
          <p:spPr>
            <a:xfrm>
              <a:off x="3549530" y="2348880"/>
              <a:ext cx="1754382" cy="553357"/>
            </a:xfrm>
            <a:prstGeom prst="wedgeEllipseCallout">
              <a:avLst>
                <a:gd name="adj1" fmla="val -72984"/>
                <a:gd name="adj2" fmla="val 73096"/>
              </a:avLst>
            </a:prstGeom>
            <a:solidFill>
              <a:srgbClr val="DBEEF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ckwell"/>
                <a:ea typeface="方正姚体" panose="02010601030101010101" pitchFamily="2" charset="-122"/>
                <a:cs typeface="+mn-cs"/>
              </a:endParaRPr>
            </a:p>
          </p:txBody>
        </p:sp>
        <p:sp>
          <p:nvSpPr>
            <p:cNvPr id="83" name="文本框 82">
              <a:extLst>
                <a:ext uri="{FF2B5EF4-FFF2-40B4-BE49-F238E27FC236}">
                  <a16:creationId xmlns:a16="http://schemas.microsoft.com/office/drawing/2014/main" id="{C249B897-6F12-B043-9A88-9CF52899FE87}"/>
                </a:ext>
              </a:extLst>
            </p:cNvPr>
            <p:cNvSpPr txBox="1"/>
            <p:nvPr/>
          </p:nvSpPr>
          <p:spPr>
            <a:xfrm>
              <a:off x="3518348" y="2425503"/>
              <a:ext cx="1859437" cy="4062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芝麻开门</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Tree>
    <p:extLst>
      <p:ext uri="{BB962C8B-B14F-4D97-AF65-F5344CB8AC3E}">
        <p14:creationId xmlns:p14="http://schemas.microsoft.com/office/powerpoint/2010/main" val="2122318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p:cTn id="7" dur="500" fill="hold"/>
                                        <p:tgtEl>
                                          <p:spTgt spid="72"/>
                                        </p:tgtEl>
                                        <p:attrNameLst>
                                          <p:attrName>ppt_w</p:attrName>
                                        </p:attrNameLst>
                                      </p:cBhvr>
                                      <p:tavLst>
                                        <p:tav tm="0">
                                          <p:val>
                                            <p:fltVal val="0"/>
                                          </p:val>
                                        </p:tav>
                                        <p:tav tm="100000">
                                          <p:val>
                                            <p:strVal val="#ppt_w"/>
                                          </p:val>
                                        </p:tav>
                                      </p:tavLst>
                                    </p:anim>
                                    <p:anim calcmode="lin" valueType="num">
                                      <p:cBhvr>
                                        <p:cTn id="8" dur="500" fill="hold"/>
                                        <p:tgtEl>
                                          <p:spTgt spid="72"/>
                                        </p:tgtEl>
                                        <p:attrNameLst>
                                          <p:attrName>ppt_h</p:attrName>
                                        </p:attrNameLst>
                                      </p:cBhvr>
                                      <p:tavLst>
                                        <p:tav tm="0">
                                          <p:val>
                                            <p:fltVal val="0"/>
                                          </p:val>
                                        </p:tav>
                                        <p:tav tm="100000">
                                          <p:val>
                                            <p:strVal val="#ppt_h"/>
                                          </p:val>
                                        </p:tav>
                                      </p:tavLst>
                                    </p:anim>
                                    <p:animEffect transition="in" filter="fade">
                                      <p:cBhvr>
                                        <p:cTn id="9" dur="500"/>
                                        <p:tgtEl>
                                          <p:spTgt spid="72"/>
                                        </p:tgtEl>
                                      </p:cBhvr>
                                    </p:animEffect>
                                  </p:childTnLst>
                                </p:cTn>
                              </p:par>
                            </p:childTnLst>
                          </p:cTn>
                        </p:par>
                      </p:childTnLst>
                    </p:cTn>
                  </p:par>
                  <p:par>
                    <p:cTn id="10" fill="hold">
                      <p:stCondLst>
                        <p:cond delay="indefinite"/>
                      </p:stCondLst>
                      <p:childTnLst>
                        <p:par>
                          <p:cTn id="11" fill="hold">
                            <p:stCondLst>
                              <p:cond delay="0"/>
                            </p:stCondLst>
                            <p:childTnLst>
                              <p:par>
                                <p:cTn id="12" presetID="37" presetClass="path" presetSubtype="0" accel="50000" decel="50000" fill="hold" nodeType="clickEffect">
                                  <p:stCondLst>
                                    <p:cond delay="0"/>
                                  </p:stCondLst>
                                  <p:childTnLst>
                                    <p:animMotion origin="layout" path="M -2.29167E-6 -0.00115 C 0.02227 0.01227 0.05703 0.00301 0.07774 0.00348 C 0.09831 0.00371 0.08763 0.01482 0.11446 -0.01597 C 0.14115 -0.04676 0.16862 -0.1699 0.23841 -0.18171 C 0.31563 -0.21389 0.34531 -0.0625 0.36771 -0.07592 " pathEditMode="relative" rAng="0" ptsTypes="AAAAA">
                                      <p:cBhvr>
                                        <p:cTn id="13" dur="2000" fill="hold"/>
                                        <p:tgtEl>
                                          <p:spTgt spid="72"/>
                                        </p:tgtEl>
                                        <p:attrNameLst>
                                          <p:attrName>ppt_x</p:attrName>
                                          <p:attrName>ppt_y</p:attrName>
                                        </p:attrNameLst>
                                      </p:cBhvr>
                                      <p:rCtr x="18385" y="-8889"/>
                                    </p:animMotion>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73"/>
                                        </p:tgtEl>
                                        <p:attrNameLst>
                                          <p:attrName>style.visibility</p:attrName>
                                        </p:attrNameLst>
                                      </p:cBhvr>
                                      <p:to>
                                        <p:strVal val="visible"/>
                                      </p:to>
                                    </p:set>
                                    <p:animEffect transition="in" filter="wipe(down)">
                                      <p:cBhvr>
                                        <p:cTn id="18" dur="500"/>
                                        <p:tgtEl>
                                          <p:spTgt spid="73"/>
                                        </p:tgtEl>
                                      </p:cBhvr>
                                    </p:animEffect>
                                  </p:childTnLst>
                                </p:cTn>
                              </p:par>
                              <p:par>
                                <p:cTn id="19" presetID="22" presetClass="entr" presetSubtype="4" fill="hold" nodeType="withEffect">
                                  <p:stCondLst>
                                    <p:cond delay="0"/>
                                  </p:stCondLst>
                                  <p:childTnLst>
                                    <p:set>
                                      <p:cBhvr>
                                        <p:cTn id="20" dur="1" fill="hold">
                                          <p:stCondLst>
                                            <p:cond delay="0"/>
                                          </p:stCondLst>
                                        </p:cTn>
                                        <p:tgtEl>
                                          <p:spTgt spid="75"/>
                                        </p:tgtEl>
                                        <p:attrNameLst>
                                          <p:attrName>style.visibility</p:attrName>
                                        </p:attrNameLst>
                                      </p:cBhvr>
                                      <p:to>
                                        <p:strVal val="visible"/>
                                      </p:to>
                                    </p:set>
                                    <p:animEffect transition="in" filter="wipe(down)">
                                      <p:cBhvr>
                                        <p:cTn id="21" dur="500"/>
                                        <p:tgtEl>
                                          <p:spTgt spid="75"/>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78"/>
                                        </p:tgtEl>
                                        <p:attrNameLst>
                                          <p:attrName>style.visibility</p:attrName>
                                        </p:attrNameLst>
                                      </p:cBhvr>
                                      <p:to>
                                        <p:strVal val="visible"/>
                                      </p:to>
                                    </p:set>
                                    <p:anim calcmode="lin" valueType="num">
                                      <p:cBhvr>
                                        <p:cTn id="26" dur="500" fill="hold"/>
                                        <p:tgtEl>
                                          <p:spTgt spid="78"/>
                                        </p:tgtEl>
                                        <p:attrNameLst>
                                          <p:attrName>ppt_w</p:attrName>
                                        </p:attrNameLst>
                                      </p:cBhvr>
                                      <p:tavLst>
                                        <p:tav tm="0">
                                          <p:val>
                                            <p:fltVal val="0"/>
                                          </p:val>
                                        </p:tav>
                                        <p:tav tm="100000">
                                          <p:val>
                                            <p:strVal val="#ppt_w"/>
                                          </p:val>
                                        </p:tav>
                                      </p:tavLst>
                                    </p:anim>
                                    <p:anim calcmode="lin" valueType="num">
                                      <p:cBhvr>
                                        <p:cTn id="27" dur="500" fill="hold"/>
                                        <p:tgtEl>
                                          <p:spTgt spid="78"/>
                                        </p:tgtEl>
                                        <p:attrNameLst>
                                          <p:attrName>ppt_h</p:attrName>
                                        </p:attrNameLst>
                                      </p:cBhvr>
                                      <p:tavLst>
                                        <p:tav tm="0">
                                          <p:val>
                                            <p:fltVal val="0"/>
                                          </p:val>
                                        </p:tav>
                                        <p:tav tm="100000">
                                          <p:val>
                                            <p:strVal val="#ppt_h"/>
                                          </p:val>
                                        </p:tav>
                                      </p:tavLst>
                                    </p:anim>
                                    <p:animEffect transition="in" filter="fade">
                                      <p:cBhvr>
                                        <p:cTn id="28" dur="500"/>
                                        <p:tgtEl>
                                          <p:spTgt spid="78"/>
                                        </p:tgtEl>
                                      </p:cBhvr>
                                    </p:animEffect>
                                  </p:childTnLst>
                                </p:cTn>
                              </p:par>
                            </p:childTnLst>
                          </p:cTn>
                        </p:par>
                      </p:childTnLst>
                    </p:cTn>
                  </p:par>
                  <p:par>
                    <p:cTn id="29" fill="hold">
                      <p:stCondLst>
                        <p:cond delay="indefinite"/>
                      </p:stCondLst>
                      <p:childTnLst>
                        <p:par>
                          <p:cTn id="30" fill="hold">
                            <p:stCondLst>
                              <p:cond delay="0"/>
                            </p:stCondLst>
                            <p:childTnLst>
                              <p:par>
                                <p:cTn id="31" presetID="37" presetClass="path" presetSubtype="0" accel="50000" decel="50000" fill="hold" nodeType="clickEffect">
                                  <p:stCondLst>
                                    <p:cond delay="0"/>
                                  </p:stCondLst>
                                  <p:childTnLst>
                                    <p:animMotion origin="layout" path="M -2.29167E-6 -0.00092 C 0.02214 0.01204 0.0461 0.00139 0.07227 0.00764 C 0.11029 -0.00115 0.08672 0.01806 0.11224 -0.01157 C 0.13737 -0.04143 0.12005 -0.10277 0.2237 -0.1706 C 0.30899 -0.23287 0.34271 -0.05555 0.36537 -0.06852 " pathEditMode="relative" rAng="0" ptsTypes="AAAAA">
                                      <p:cBhvr>
                                        <p:cTn id="32" dur="2000" spd="-100000" fill="hold"/>
                                        <p:tgtEl>
                                          <p:spTgt spid="72"/>
                                        </p:tgtEl>
                                        <p:attrNameLst>
                                          <p:attrName>ppt_x</p:attrName>
                                          <p:attrName>ppt_y</p:attrName>
                                        </p:attrNameLst>
                                      </p:cBhvr>
                                      <p:rCtr x="18268" y="-8727"/>
                                    </p:animMotion>
                                  </p:childTnLst>
                                </p:cTn>
                              </p:par>
                            </p:childTnLst>
                          </p:cTn>
                        </p:par>
                      </p:childTnLst>
                    </p:cTn>
                  </p:par>
                  <p:par>
                    <p:cTn id="33" fill="hold">
                      <p:stCondLst>
                        <p:cond delay="indefinite"/>
                      </p:stCondLst>
                      <p:childTnLst>
                        <p:par>
                          <p:cTn id="34" fill="hold">
                            <p:stCondLst>
                              <p:cond delay="0"/>
                            </p:stCondLst>
                            <p:childTnLst>
                              <p:par>
                                <p:cTn id="35" presetID="37" presetClass="path" presetSubtype="0" accel="50000" decel="50000" fill="hold" nodeType="clickEffect">
                                  <p:stCondLst>
                                    <p:cond delay="0"/>
                                  </p:stCondLst>
                                  <p:childTnLst>
                                    <p:animMotion origin="layout" path="M -2.29167E-6 -3.33333E-6 L 0.0668 0.03936 C 0.08086 0.04838 0.10482 0.03866 0.1237 0.05324 C 0.14245 0.06783 0.16537 0.13588 0.17943 0.12686 C 0.25677 0.2338 0.32188 0.1875 0.37097 0.05672 " pathEditMode="relative" rAng="0" ptsTypes="AAAAA">
                                      <p:cBhvr>
                                        <p:cTn id="36" dur="2000" fill="hold"/>
                                        <p:tgtEl>
                                          <p:spTgt spid="72"/>
                                        </p:tgtEl>
                                        <p:attrNameLst>
                                          <p:attrName>ppt_x</p:attrName>
                                          <p:attrName>ppt_y</p:attrName>
                                        </p:attrNameLst>
                                      </p:cBhvr>
                                      <p:rCtr x="18542" y="9306"/>
                                    </p:animMotion>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81"/>
                                        </p:tgtEl>
                                        <p:attrNameLst>
                                          <p:attrName>style.visibility</p:attrName>
                                        </p:attrNameLst>
                                      </p:cBhvr>
                                      <p:to>
                                        <p:strVal val="visible"/>
                                      </p:to>
                                    </p:set>
                                    <p:anim calcmode="lin" valueType="num">
                                      <p:cBhvr>
                                        <p:cTn id="41" dur="500" fill="hold"/>
                                        <p:tgtEl>
                                          <p:spTgt spid="81"/>
                                        </p:tgtEl>
                                        <p:attrNameLst>
                                          <p:attrName>ppt_w</p:attrName>
                                        </p:attrNameLst>
                                      </p:cBhvr>
                                      <p:tavLst>
                                        <p:tav tm="0">
                                          <p:val>
                                            <p:fltVal val="0"/>
                                          </p:val>
                                        </p:tav>
                                        <p:tav tm="100000">
                                          <p:val>
                                            <p:strVal val="#ppt_w"/>
                                          </p:val>
                                        </p:tav>
                                      </p:tavLst>
                                    </p:anim>
                                    <p:anim calcmode="lin" valueType="num">
                                      <p:cBhvr>
                                        <p:cTn id="42" dur="500" fill="hold"/>
                                        <p:tgtEl>
                                          <p:spTgt spid="81"/>
                                        </p:tgtEl>
                                        <p:attrNameLst>
                                          <p:attrName>ppt_h</p:attrName>
                                        </p:attrNameLst>
                                      </p:cBhvr>
                                      <p:tavLst>
                                        <p:tav tm="0">
                                          <p:val>
                                            <p:fltVal val="0"/>
                                          </p:val>
                                        </p:tav>
                                        <p:tav tm="100000">
                                          <p:val>
                                            <p:strVal val="#ppt_h"/>
                                          </p:val>
                                        </p:tav>
                                      </p:tavLst>
                                    </p:anim>
                                    <p:animEffect transition="in" filter="fade">
                                      <p:cBhvr>
                                        <p:cTn id="43" dur="500"/>
                                        <p:tgtEl>
                                          <p:spTgt spid="81"/>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8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nodeType="clickEffect">
                                  <p:stCondLst>
                                    <p:cond delay="0"/>
                                  </p:stCondLst>
                                  <p:childTnLst>
                                    <p:animMotion origin="layout" path="M 0.37097 0.05672 L 0.37253 -0.07314 " pathEditMode="relative" rAng="0" ptsTypes="AA">
                                      <p:cBhvr>
                                        <p:cTn id="51" dur="2000" fill="hold"/>
                                        <p:tgtEl>
                                          <p:spTgt spid="72"/>
                                        </p:tgtEl>
                                        <p:attrNameLst>
                                          <p:attrName>ppt_x</p:attrName>
                                          <p:attrName>ppt_y</p:attrName>
                                        </p:attrNameLst>
                                      </p:cBhvr>
                                      <p:rCtr x="78" y="-6505"/>
                                    </p:animMotion>
                                  </p:childTnLst>
                                </p:cTn>
                              </p:par>
                            </p:childTnLst>
                          </p:cTn>
                        </p:par>
                      </p:childTnLst>
                    </p:cTn>
                  </p:par>
                  <p:par>
                    <p:cTn id="52" fill="hold">
                      <p:stCondLst>
                        <p:cond delay="indefinite"/>
                      </p:stCondLst>
                      <p:childTnLst>
                        <p:par>
                          <p:cTn id="53" fill="hold">
                            <p:stCondLst>
                              <p:cond delay="0"/>
                            </p:stCondLst>
                            <p:childTnLst>
                              <p:par>
                                <p:cTn id="54" presetID="37" presetClass="path" presetSubtype="0" accel="50000" decel="50000" fill="hold" nodeType="clickEffect">
                                  <p:stCondLst>
                                    <p:cond delay="0"/>
                                  </p:stCondLst>
                                  <p:childTnLst>
                                    <p:animMotion origin="layout" path="M 0.36771 -0.07592 C 0.33386 -0.04722 0.28281 -0.19421 0.24922 -0.16527 C 0.15378 -0.1743 0.15664 -0.07847 0.12735 -0.05185 C 0.09792 -0.02523 0.12058 -0.04166 0.07292 -0.00555 C 0.03295 0.00162 0.03607 0.02986 0.00261 0.00093 " pathEditMode="relative" rAng="0" ptsTypes="AAAAA">
                                      <p:cBhvr>
                                        <p:cTn id="55" dur="2000" fill="hold"/>
                                        <p:tgtEl>
                                          <p:spTgt spid="72"/>
                                        </p:tgtEl>
                                        <p:attrNameLst>
                                          <p:attrName>ppt_x</p:attrName>
                                          <p:attrName>ppt_y</p:attrName>
                                        </p:attrNameLst>
                                      </p:cBhvr>
                                      <p:rCtr x="-18255" y="-162"/>
                                    </p:animMotion>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65"/>
                                        </p:tgtEl>
                                        <p:attrNameLst>
                                          <p:attrName>style.visibility</p:attrName>
                                        </p:attrNameLst>
                                      </p:cBhvr>
                                      <p:to>
                                        <p:strVal val="visible"/>
                                      </p:to>
                                    </p:set>
                                    <p:animEffect transition="in" filter="wipe(down)">
                                      <p:cBhvr>
                                        <p:cTn id="60" dur="500"/>
                                        <p:tgtEl>
                                          <p:spTgt spid="65"/>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66"/>
                                        </p:tgtEl>
                                        <p:attrNameLst>
                                          <p:attrName>style.visibility</p:attrName>
                                        </p:attrNameLst>
                                      </p:cBhvr>
                                      <p:to>
                                        <p:strVal val="visible"/>
                                      </p:to>
                                    </p:set>
                                    <p:animEffect transition="in" filter="wipe(down)">
                                      <p:cBhvr>
                                        <p:cTn id="63" dur="500"/>
                                        <p:tgtEl>
                                          <p:spTgt spid="66"/>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67"/>
                                        </p:tgtEl>
                                        <p:attrNameLst>
                                          <p:attrName>style.visibility</p:attrName>
                                        </p:attrNameLst>
                                      </p:cBhvr>
                                      <p:to>
                                        <p:strVal val="visible"/>
                                      </p:to>
                                    </p:set>
                                    <p:animEffect transition="in" filter="wipe(down)">
                                      <p:cBhvr>
                                        <p:cTn id="66" dur="500"/>
                                        <p:tgtEl>
                                          <p:spTgt spid="67"/>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68"/>
                                        </p:tgtEl>
                                        <p:attrNameLst>
                                          <p:attrName>style.visibility</p:attrName>
                                        </p:attrNameLst>
                                      </p:cBhvr>
                                      <p:to>
                                        <p:strVal val="visible"/>
                                      </p:to>
                                    </p:set>
                                    <p:animEffect transition="in" filter="wipe(down)">
                                      <p:cBhvr>
                                        <p:cTn id="69" dur="500"/>
                                        <p:tgtEl>
                                          <p:spTgt spid="68"/>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69"/>
                                        </p:tgtEl>
                                        <p:attrNameLst>
                                          <p:attrName>style.visibility</p:attrName>
                                        </p:attrNameLst>
                                      </p:cBhvr>
                                      <p:to>
                                        <p:strVal val="visible"/>
                                      </p:to>
                                    </p:set>
                                    <p:animEffect transition="in" filter="wipe(down)">
                                      <p:cBhvr>
                                        <p:cTn id="72" dur="500"/>
                                        <p:tgtEl>
                                          <p:spTgt spid="69"/>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70"/>
                                        </p:tgtEl>
                                        <p:attrNameLst>
                                          <p:attrName>style.visibility</p:attrName>
                                        </p:attrNameLst>
                                      </p:cBhvr>
                                      <p:to>
                                        <p:strVal val="visible"/>
                                      </p:to>
                                    </p:set>
                                    <p:animEffect transition="in" filter="wipe(down)">
                                      <p:cBhvr>
                                        <p:cTn id="75" dur="500"/>
                                        <p:tgtEl>
                                          <p:spTgt spid="70"/>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74"/>
                                        </p:tgtEl>
                                        <p:attrNameLst>
                                          <p:attrName>style.visibility</p:attrName>
                                        </p:attrNameLst>
                                      </p:cBhvr>
                                      <p:to>
                                        <p:strVal val="visible"/>
                                      </p:to>
                                    </p:set>
                                    <p:animEffect transition="in" filter="wipe(down)">
                                      <p:cBhvr>
                                        <p:cTn id="80"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P spid="67" grpId="0"/>
      <p:bldP spid="68" grpId="0"/>
      <p:bldP spid="69" grpId="0"/>
      <p:bldP spid="70" grpId="0"/>
      <p:bldP spid="7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Genome Privacy: Attack Procedure</a:t>
            </a:r>
          </a:p>
        </p:txBody>
      </p:sp>
      <p:grpSp>
        <p:nvGrpSpPr>
          <p:cNvPr id="17" name="Group 16">
            <a:extLst>
              <a:ext uri="{FF2B5EF4-FFF2-40B4-BE49-F238E27FC236}">
                <a16:creationId xmlns:a16="http://schemas.microsoft.com/office/drawing/2014/main" id="{3A937037-350E-4F24-BB55-B1BE9BC130E9}"/>
              </a:ext>
            </a:extLst>
          </p:cNvPr>
          <p:cNvGrpSpPr/>
          <p:nvPr/>
        </p:nvGrpSpPr>
        <p:grpSpPr>
          <a:xfrm>
            <a:off x="2076909" y="1438681"/>
            <a:ext cx="3296211" cy="2359521"/>
            <a:chOff x="552908" y="1616480"/>
            <a:chExt cx="3296211" cy="2359521"/>
          </a:xfrm>
        </p:grpSpPr>
        <p:pic>
          <p:nvPicPr>
            <p:cNvPr id="6" name="Picture 5" descr="A picture containing text&#10;&#10;Description generated with high confidence">
              <a:extLst>
                <a:ext uri="{FF2B5EF4-FFF2-40B4-BE49-F238E27FC236}">
                  <a16:creationId xmlns:a16="http://schemas.microsoft.com/office/drawing/2014/main" id="{6F909E1A-45BE-4E01-A3D4-5140CF21428F}"/>
                </a:ext>
              </a:extLst>
            </p:cNvPr>
            <p:cNvPicPr>
              <a:picLocks noChangeAspect="1"/>
            </p:cNvPicPr>
            <p:nvPr/>
          </p:nvPicPr>
          <p:blipFill>
            <a:blip r:embed="rId3"/>
            <a:stretch>
              <a:fillRect/>
            </a:stretch>
          </p:blipFill>
          <p:spPr>
            <a:xfrm>
              <a:off x="552908" y="1616480"/>
              <a:ext cx="3296211" cy="1893736"/>
            </a:xfrm>
            <a:prstGeom prst="rect">
              <a:avLst/>
            </a:prstGeom>
          </p:spPr>
        </p:pic>
        <p:sp>
          <p:nvSpPr>
            <p:cNvPr id="9" name="TextBox 8">
              <a:extLst>
                <a:ext uri="{FF2B5EF4-FFF2-40B4-BE49-F238E27FC236}">
                  <a16:creationId xmlns:a16="http://schemas.microsoft.com/office/drawing/2014/main" id="{71B3EA63-CC84-4999-B31F-A7339402A044}"/>
                </a:ext>
              </a:extLst>
            </p:cNvPr>
            <p:cNvSpPr txBox="1"/>
            <p:nvPr/>
          </p:nvSpPr>
          <p:spPr>
            <a:xfrm>
              <a:off x="1157555" y="3606669"/>
              <a:ext cx="2556840" cy="369332"/>
            </a:xfrm>
            <a:prstGeom prst="rect">
              <a:avLst/>
            </a:prstGeom>
            <a:noFill/>
          </p:spPr>
          <p:txBody>
            <a:bodyPr wrap="square" rtlCol="0">
              <a:spAutoFit/>
            </a:bodyPr>
            <a:lstStyle/>
            <a:p>
              <a:pPr defTabSz="457200" eaLnBrk="1" fontAlgn="auto" hangingPunct="1">
                <a:spcBef>
                  <a:spcPts val="0"/>
                </a:spcBef>
                <a:spcAft>
                  <a:spcPts val="0"/>
                </a:spcAft>
              </a:pPr>
              <a:r>
                <a:rPr lang="en-US" altLang="zh-CN" dirty="0">
                  <a:solidFill>
                    <a:prstClr val="black"/>
                  </a:solidFill>
                  <a:latin typeface="Constantia" panose="02030602050306030303" pitchFamily="18" charset="0"/>
                  <a:ea typeface="华文楷体" panose="02010600040101010101" pitchFamily="2" charset="-122"/>
                </a:rPr>
                <a:t>family relationships</a:t>
              </a:r>
              <a:endParaRPr lang="zh-CN" altLang="en-US" dirty="0">
                <a:solidFill>
                  <a:prstClr val="black"/>
                </a:solidFill>
                <a:latin typeface="Constantia" panose="02030602050306030303" pitchFamily="18" charset="0"/>
                <a:ea typeface="华文楷体" panose="02010600040101010101" pitchFamily="2" charset="-122"/>
              </a:endParaRPr>
            </a:p>
          </p:txBody>
        </p:sp>
      </p:grpSp>
      <p:grpSp>
        <p:nvGrpSpPr>
          <p:cNvPr id="26" name="Group 25">
            <a:extLst>
              <a:ext uri="{FF2B5EF4-FFF2-40B4-BE49-F238E27FC236}">
                <a16:creationId xmlns:a16="http://schemas.microsoft.com/office/drawing/2014/main" id="{5C9916F5-944E-441E-95BB-5365CF8B94EB}"/>
              </a:ext>
            </a:extLst>
          </p:cNvPr>
          <p:cNvGrpSpPr/>
          <p:nvPr/>
        </p:nvGrpSpPr>
        <p:grpSpPr>
          <a:xfrm>
            <a:off x="2607964" y="3869254"/>
            <a:ext cx="2616763" cy="2890094"/>
            <a:chOff x="1007763" y="3920054"/>
            <a:chExt cx="2616763" cy="2890094"/>
          </a:xfrm>
        </p:grpSpPr>
        <p:sp>
          <p:nvSpPr>
            <p:cNvPr id="10" name="TextBox 9">
              <a:extLst>
                <a:ext uri="{FF2B5EF4-FFF2-40B4-BE49-F238E27FC236}">
                  <a16:creationId xmlns:a16="http://schemas.microsoft.com/office/drawing/2014/main" id="{83EA2C80-2881-4D4D-B2BD-E4E5C06BEF92}"/>
                </a:ext>
              </a:extLst>
            </p:cNvPr>
            <p:cNvSpPr txBox="1"/>
            <p:nvPr/>
          </p:nvSpPr>
          <p:spPr>
            <a:xfrm>
              <a:off x="1145824" y="6440816"/>
              <a:ext cx="2478702" cy="369332"/>
            </a:xfrm>
            <a:prstGeom prst="rect">
              <a:avLst/>
            </a:prstGeom>
            <a:noFill/>
          </p:spPr>
          <p:txBody>
            <a:bodyPr wrap="square" rtlCol="0">
              <a:spAutoFit/>
            </a:bodyPr>
            <a:lstStyle/>
            <a:p>
              <a:pPr defTabSz="457200" eaLnBrk="1" fontAlgn="auto" hangingPunct="1">
                <a:spcBef>
                  <a:spcPts val="0"/>
                </a:spcBef>
                <a:spcAft>
                  <a:spcPts val="0"/>
                </a:spcAft>
              </a:pPr>
              <a:r>
                <a:rPr lang="en-US" altLang="zh-CN" dirty="0">
                  <a:solidFill>
                    <a:prstClr val="black"/>
                  </a:solidFill>
                  <a:latin typeface="Constantia" panose="02030602050306030303" pitchFamily="18" charset="0"/>
                  <a:ea typeface="华文楷体" panose="02010600040101010101" pitchFamily="2" charset="-122"/>
                </a:rPr>
                <a:t>publicly available SNPs</a:t>
              </a:r>
              <a:endParaRPr lang="zh-CN" altLang="en-US" dirty="0">
                <a:solidFill>
                  <a:prstClr val="black"/>
                </a:solidFill>
                <a:latin typeface="Constantia" panose="02030602050306030303" pitchFamily="18" charset="0"/>
                <a:ea typeface="华文楷体" panose="02010600040101010101" pitchFamily="2" charset="-122"/>
              </a:endParaRPr>
            </a:p>
          </p:txBody>
        </p:sp>
        <p:pic>
          <p:nvPicPr>
            <p:cNvPr id="14" name="Picture 13" descr="A picture containing object&#10;&#10;Description generated with high confidence">
              <a:extLst>
                <a:ext uri="{FF2B5EF4-FFF2-40B4-BE49-F238E27FC236}">
                  <a16:creationId xmlns:a16="http://schemas.microsoft.com/office/drawing/2014/main" id="{61988C7D-35AB-4F26-8C6D-E7159740D437}"/>
                </a:ext>
              </a:extLst>
            </p:cNvPr>
            <p:cNvPicPr>
              <a:picLocks noChangeAspect="1"/>
            </p:cNvPicPr>
            <p:nvPr/>
          </p:nvPicPr>
          <p:blipFill>
            <a:blip r:embed="rId4"/>
            <a:stretch>
              <a:fillRect/>
            </a:stretch>
          </p:blipFill>
          <p:spPr>
            <a:xfrm>
              <a:off x="1007763" y="3920054"/>
              <a:ext cx="2585967" cy="2433265"/>
            </a:xfrm>
            <a:prstGeom prst="rect">
              <a:avLst/>
            </a:prstGeom>
          </p:spPr>
        </p:pic>
      </p:grpSp>
      <p:sp>
        <p:nvSpPr>
          <p:cNvPr id="16" name="TextBox 15">
            <a:extLst>
              <a:ext uri="{FF2B5EF4-FFF2-40B4-BE49-F238E27FC236}">
                <a16:creationId xmlns:a16="http://schemas.microsoft.com/office/drawing/2014/main" id="{9B4AE40A-3252-42FF-91A9-5F8183E12C77}"/>
              </a:ext>
            </a:extLst>
          </p:cNvPr>
          <p:cNvSpPr txBox="1"/>
          <p:nvPr/>
        </p:nvSpPr>
        <p:spPr>
          <a:xfrm>
            <a:off x="6045702" y="5576798"/>
            <a:ext cx="4051551" cy="646331"/>
          </a:xfrm>
          <a:prstGeom prst="rect">
            <a:avLst/>
          </a:prstGeom>
          <a:noFill/>
          <a:ln>
            <a:solidFill>
              <a:srgbClr val="FF0000"/>
            </a:solidFill>
          </a:ln>
        </p:spPr>
        <p:txBody>
          <a:bodyPr wrap="square" rtlCol="0">
            <a:spAutoFit/>
          </a:bodyPr>
          <a:lstStyle/>
          <a:p>
            <a:pPr defTabSz="457200" eaLnBrk="1" fontAlgn="auto" hangingPunct="1">
              <a:spcBef>
                <a:spcPts val="0"/>
              </a:spcBef>
              <a:spcAft>
                <a:spcPts val="0"/>
              </a:spcAft>
            </a:pPr>
            <a:r>
              <a:rPr lang="en-US" altLang="zh-CN" dirty="0">
                <a:solidFill>
                  <a:prstClr val="black"/>
                </a:solidFill>
                <a:latin typeface="Constantia" panose="02030602050306030303" pitchFamily="18" charset="0"/>
                <a:ea typeface="华文楷体" panose="02010600040101010101" pitchFamily="2" charset="-122"/>
              </a:rPr>
              <a:t>Single nucleotide polymorphism (SNP): genetic variation among humans</a:t>
            </a:r>
            <a:endParaRPr lang="zh-CN" altLang="en-US" dirty="0">
              <a:solidFill>
                <a:prstClr val="black"/>
              </a:solidFill>
              <a:latin typeface="Constantia" panose="02030602050306030303" pitchFamily="18" charset="0"/>
              <a:ea typeface="华文楷体" panose="02010600040101010101" pitchFamily="2" charset="-122"/>
            </a:endParaRPr>
          </a:p>
        </p:txBody>
      </p:sp>
      <p:cxnSp>
        <p:nvCxnSpPr>
          <p:cNvPr id="24" name="Straight Arrow Connector 23">
            <a:extLst>
              <a:ext uri="{FF2B5EF4-FFF2-40B4-BE49-F238E27FC236}">
                <a16:creationId xmlns:a16="http://schemas.microsoft.com/office/drawing/2014/main" id="{CB6616F7-9032-4D8B-815B-4DE61CE6ECBB}"/>
              </a:ext>
            </a:extLst>
          </p:cNvPr>
          <p:cNvCxnSpPr>
            <a:cxnSpLocks/>
          </p:cNvCxnSpPr>
          <p:nvPr/>
        </p:nvCxnSpPr>
        <p:spPr>
          <a:xfrm>
            <a:off x="3725013" y="5136686"/>
            <a:ext cx="2320688" cy="6164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7" name="Picture 26">
            <a:extLst>
              <a:ext uri="{FF2B5EF4-FFF2-40B4-BE49-F238E27FC236}">
                <a16:creationId xmlns:a16="http://schemas.microsoft.com/office/drawing/2014/main" id="{5232F316-C556-401A-98F5-92879174096B}"/>
              </a:ext>
            </a:extLst>
          </p:cNvPr>
          <p:cNvPicPr>
            <a:picLocks noChangeAspect="1"/>
          </p:cNvPicPr>
          <p:nvPr/>
        </p:nvPicPr>
        <p:blipFill>
          <a:blip r:embed="rId5"/>
          <a:stretch>
            <a:fillRect/>
          </a:stretch>
        </p:blipFill>
        <p:spPr>
          <a:xfrm>
            <a:off x="4510445" y="2030866"/>
            <a:ext cx="440771" cy="495868"/>
          </a:xfrm>
          <a:prstGeom prst="rect">
            <a:avLst/>
          </a:prstGeom>
        </p:spPr>
      </p:pic>
      <p:pic>
        <p:nvPicPr>
          <p:cNvPr id="28" name="Picture 27">
            <a:extLst>
              <a:ext uri="{FF2B5EF4-FFF2-40B4-BE49-F238E27FC236}">
                <a16:creationId xmlns:a16="http://schemas.microsoft.com/office/drawing/2014/main" id="{5145DA07-6619-4262-9DB5-AC0C051A3812}"/>
              </a:ext>
            </a:extLst>
          </p:cNvPr>
          <p:cNvPicPr>
            <a:picLocks noChangeAspect="1"/>
          </p:cNvPicPr>
          <p:nvPr/>
        </p:nvPicPr>
        <p:blipFill>
          <a:blip r:embed="rId6"/>
          <a:stretch>
            <a:fillRect/>
          </a:stretch>
        </p:blipFill>
        <p:spPr>
          <a:xfrm>
            <a:off x="2076908" y="2735761"/>
            <a:ext cx="338450" cy="472255"/>
          </a:xfrm>
          <a:prstGeom prst="rect">
            <a:avLst/>
          </a:prstGeom>
        </p:spPr>
      </p:pic>
      <p:grpSp>
        <p:nvGrpSpPr>
          <p:cNvPr id="33" name="Group 32">
            <a:extLst>
              <a:ext uri="{FF2B5EF4-FFF2-40B4-BE49-F238E27FC236}">
                <a16:creationId xmlns:a16="http://schemas.microsoft.com/office/drawing/2014/main" id="{AEA23F08-B087-4FC2-B716-FF4263E79F99}"/>
              </a:ext>
            </a:extLst>
          </p:cNvPr>
          <p:cNvGrpSpPr/>
          <p:nvPr/>
        </p:nvGrpSpPr>
        <p:grpSpPr>
          <a:xfrm>
            <a:off x="5807585" y="4569064"/>
            <a:ext cx="2527996" cy="2185937"/>
            <a:chOff x="4283585" y="4645263"/>
            <a:chExt cx="2527996" cy="2185937"/>
          </a:xfrm>
        </p:grpSpPr>
        <p:pic>
          <p:nvPicPr>
            <p:cNvPr id="31" name="Picture 30" descr="A close up of a mans face&#10;&#10;Description generated with high confidence">
              <a:extLst>
                <a:ext uri="{FF2B5EF4-FFF2-40B4-BE49-F238E27FC236}">
                  <a16:creationId xmlns:a16="http://schemas.microsoft.com/office/drawing/2014/main" id="{659B4465-0900-4CB6-8E3C-81839BCDC75B}"/>
                </a:ext>
              </a:extLst>
            </p:cNvPr>
            <p:cNvPicPr>
              <a:picLocks noChangeAspect="1"/>
            </p:cNvPicPr>
            <p:nvPr/>
          </p:nvPicPr>
          <p:blipFill>
            <a:blip r:embed="rId7"/>
            <a:stretch>
              <a:fillRect/>
            </a:stretch>
          </p:blipFill>
          <p:spPr>
            <a:xfrm>
              <a:off x="4283585" y="4645263"/>
              <a:ext cx="2438400" cy="1876425"/>
            </a:xfrm>
            <a:prstGeom prst="rect">
              <a:avLst/>
            </a:prstGeom>
          </p:spPr>
        </p:pic>
        <p:sp>
          <p:nvSpPr>
            <p:cNvPr id="32" name="TextBox 31">
              <a:extLst>
                <a:ext uri="{FF2B5EF4-FFF2-40B4-BE49-F238E27FC236}">
                  <a16:creationId xmlns:a16="http://schemas.microsoft.com/office/drawing/2014/main" id="{A1D28918-4CCD-408E-AD1B-753ED5A6A607}"/>
                </a:ext>
              </a:extLst>
            </p:cNvPr>
            <p:cNvSpPr txBox="1"/>
            <p:nvPr/>
          </p:nvSpPr>
          <p:spPr>
            <a:xfrm>
              <a:off x="4332879" y="6461868"/>
              <a:ext cx="2478702" cy="369332"/>
            </a:xfrm>
            <a:prstGeom prst="rect">
              <a:avLst/>
            </a:prstGeom>
            <a:noFill/>
          </p:spPr>
          <p:txBody>
            <a:bodyPr wrap="square" rtlCol="0">
              <a:spAutoFit/>
            </a:bodyPr>
            <a:lstStyle/>
            <a:p>
              <a:pPr defTabSz="457200" eaLnBrk="1" fontAlgn="auto" hangingPunct="1">
                <a:spcBef>
                  <a:spcPts val="0"/>
                </a:spcBef>
                <a:spcAft>
                  <a:spcPts val="0"/>
                </a:spcAft>
              </a:pPr>
              <a:r>
                <a:rPr lang="en-US" altLang="zh-CN" dirty="0">
                  <a:solidFill>
                    <a:prstClr val="black"/>
                  </a:solidFill>
                  <a:latin typeface="Constantia" panose="02030602050306030303" pitchFamily="18" charset="0"/>
                  <a:ea typeface="华文楷体" panose="02010600040101010101" pitchFamily="2" charset="-122"/>
                </a:rPr>
                <a:t>publicly available traits</a:t>
              </a:r>
              <a:endParaRPr lang="zh-CN" altLang="en-US" dirty="0">
                <a:solidFill>
                  <a:prstClr val="black"/>
                </a:solidFill>
                <a:latin typeface="Constantia" panose="02030602050306030303" pitchFamily="18" charset="0"/>
                <a:ea typeface="华文楷体" panose="02010600040101010101" pitchFamily="2" charset="-122"/>
              </a:endParaRPr>
            </a:p>
          </p:txBody>
        </p:sp>
      </p:grpSp>
      <p:grpSp>
        <p:nvGrpSpPr>
          <p:cNvPr id="22" name="Group 21">
            <a:extLst>
              <a:ext uri="{FF2B5EF4-FFF2-40B4-BE49-F238E27FC236}">
                <a16:creationId xmlns:a16="http://schemas.microsoft.com/office/drawing/2014/main" id="{A251A891-0B5B-47F3-81C0-69765DCDAF17}"/>
              </a:ext>
            </a:extLst>
          </p:cNvPr>
          <p:cNvGrpSpPr/>
          <p:nvPr/>
        </p:nvGrpSpPr>
        <p:grpSpPr>
          <a:xfrm>
            <a:off x="5614654" y="1471153"/>
            <a:ext cx="4913645" cy="3269361"/>
            <a:chOff x="4179555" y="3453290"/>
            <a:chExt cx="4913645" cy="3269361"/>
          </a:xfrm>
        </p:grpSpPr>
        <p:sp>
          <p:nvSpPr>
            <p:cNvPr id="12" name="TextBox 11">
              <a:extLst>
                <a:ext uri="{FF2B5EF4-FFF2-40B4-BE49-F238E27FC236}">
                  <a16:creationId xmlns:a16="http://schemas.microsoft.com/office/drawing/2014/main" id="{F6D94A5A-7BD6-44FA-BA17-1BF84B1F1FCA}"/>
                </a:ext>
              </a:extLst>
            </p:cNvPr>
            <p:cNvSpPr txBox="1"/>
            <p:nvPr/>
          </p:nvSpPr>
          <p:spPr>
            <a:xfrm>
              <a:off x="5591687" y="6353319"/>
              <a:ext cx="2617593" cy="369332"/>
            </a:xfrm>
            <a:prstGeom prst="rect">
              <a:avLst/>
            </a:prstGeom>
            <a:noFill/>
          </p:spPr>
          <p:txBody>
            <a:bodyPr wrap="square" rtlCol="0">
              <a:spAutoFit/>
            </a:bodyPr>
            <a:lstStyle/>
            <a:p>
              <a:pPr defTabSz="457200" eaLnBrk="1" fontAlgn="auto" hangingPunct="1">
                <a:spcBef>
                  <a:spcPts val="0"/>
                </a:spcBef>
                <a:spcAft>
                  <a:spcPts val="0"/>
                </a:spcAft>
              </a:pPr>
              <a:r>
                <a:rPr lang="en-US" altLang="zh-CN" dirty="0">
                  <a:solidFill>
                    <a:prstClr val="black"/>
                  </a:solidFill>
                  <a:latin typeface="Constantia" panose="02030602050306030303" pitchFamily="18" charset="0"/>
                  <a:ea typeface="华文楷体" panose="02010600040101010101" pitchFamily="2" charset="-122"/>
                </a:rPr>
                <a:t>SNP/trait association</a:t>
              </a:r>
              <a:endParaRPr lang="zh-CN" altLang="en-US" dirty="0">
                <a:solidFill>
                  <a:prstClr val="black"/>
                </a:solidFill>
                <a:latin typeface="Constantia" panose="02030602050306030303" pitchFamily="18" charset="0"/>
                <a:ea typeface="华文楷体" panose="02010600040101010101" pitchFamily="2" charset="-122"/>
              </a:endParaRPr>
            </a:p>
          </p:txBody>
        </p:sp>
        <p:pic>
          <p:nvPicPr>
            <p:cNvPr id="19" name="Picture 18" descr="A screenshot of a cell phone&#10;&#10;Description generated with very high confidence">
              <a:extLst>
                <a:ext uri="{FF2B5EF4-FFF2-40B4-BE49-F238E27FC236}">
                  <a16:creationId xmlns:a16="http://schemas.microsoft.com/office/drawing/2014/main" id="{E2264DEC-F43F-4CF6-A8F4-774B3C0BF2E3}"/>
                </a:ext>
              </a:extLst>
            </p:cNvPr>
            <p:cNvPicPr>
              <a:picLocks noChangeAspect="1"/>
            </p:cNvPicPr>
            <p:nvPr/>
          </p:nvPicPr>
          <p:blipFill rotWithShape="1">
            <a:blip r:embed="rId8"/>
            <a:srcRect l="3714" t="6554" r="5238" b="10731"/>
            <a:stretch/>
          </p:blipFill>
          <p:spPr>
            <a:xfrm>
              <a:off x="4179555" y="3453290"/>
              <a:ext cx="4913645" cy="2793152"/>
            </a:xfrm>
            <a:prstGeom prst="rect">
              <a:avLst/>
            </a:prstGeom>
          </p:spPr>
        </p:pic>
      </p:grpSp>
      <p:pic>
        <p:nvPicPr>
          <p:cNvPr id="34" name="Picture 2">
            <a:extLst>
              <a:ext uri="{FF2B5EF4-FFF2-40B4-BE49-F238E27FC236}">
                <a16:creationId xmlns:a16="http://schemas.microsoft.com/office/drawing/2014/main" id="{396B9D7F-A6F7-4E2B-8F9A-28252FB0D535}"/>
              </a:ext>
            </a:extLst>
          </p:cNvPr>
          <p:cNvPicPr>
            <a:picLocks noChangeAspect="1" noChangeArrowheads="1"/>
          </p:cNvPicPr>
          <p:nvPr/>
        </p:nvPicPr>
        <p:blipFill>
          <a:blip r:embed="rId9" cstate="print"/>
          <a:srcRect/>
          <a:stretch>
            <a:fillRect/>
          </a:stretch>
        </p:blipFill>
        <p:spPr bwMode="auto">
          <a:xfrm>
            <a:off x="1745516" y="1137463"/>
            <a:ext cx="8782783" cy="5589139"/>
          </a:xfrm>
          <a:prstGeom prst="rect">
            <a:avLst/>
          </a:prstGeom>
          <a:noFill/>
          <a:ln w="9525">
            <a:noFill/>
            <a:miter lim="800000"/>
            <a:headEnd/>
            <a:tailEnd/>
          </a:ln>
        </p:spPr>
      </p:pic>
    </p:spTree>
    <p:extLst>
      <p:ext uri="{BB962C8B-B14F-4D97-AF65-F5344CB8AC3E}">
        <p14:creationId xmlns:p14="http://schemas.microsoft.com/office/powerpoint/2010/main" val="1551774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55556E-7 -1.48148E-6 L 0.00139 0.21551 " pathEditMode="relative" rAng="0" ptsTypes="AA">
                                      <p:cBhvr>
                                        <p:cTn id="6" dur="2000" fill="hold"/>
                                        <p:tgtEl>
                                          <p:spTgt spid="28"/>
                                        </p:tgtEl>
                                        <p:attrNameLst>
                                          <p:attrName>ppt_x</p:attrName>
                                          <p:attrName>ppt_y</p:attrName>
                                        </p:attrNameLst>
                                      </p:cBhvr>
                                      <p:rCtr x="139" y="10856"/>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4.44444E-6 4.07407E-6 L -0.26527 0.52338 " pathEditMode="relative" rAng="0" ptsTypes="AA">
                                      <p:cBhvr>
                                        <p:cTn id="10" dur="2000" fill="hold"/>
                                        <p:tgtEl>
                                          <p:spTgt spid="27"/>
                                        </p:tgtEl>
                                        <p:attrNameLst>
                                          <p:attrName>ppt_x</p:attrName>
                                          <p:attrName>ppt_y</p:attrName>
                                        </p:attrNameLst>
                                      </p:cBhvr>
                                      <p:rCtr x="-13264" y="26157"/>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barn(inVertical)">
                                      <p:cBhvr>
                                        <p:cTn id="19" dur="500"/>
                                        <p:tgtEl>
                                          <p:spTgt spid="24"/>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arn(inVertical)">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34"/>
                                        </p:tgtEl>
                                        <p:attrNameLst>
                                          <p:attrName>style.visibility</p:attrName>
                                        </p:attrNameLst>
                                      </p:cBhvr>
                                      <p:to>
                                        <p:strVal val="visible"/>
                                      </p:to>
                                    </p:set>
                                    <p:anim calcmode="lin" valueType="num">
                                      <p:cBhvr>
                                        <p:cTn id="38" dur="500" fill="hold"/>
                                        <p:tgtEl>
                                          <p:spTgt spid="34"/>
                                        </p:tgtEl>
                                        <p:attrNameLst>
                                          <p:attrName>ppt_w</p:attrName>
                                        </p:attrNameLst>
                                      </p:cBhvr>
                                      <p:tavLst>
                                        <p:tav tm="0">
                                          <p:val>
                                            <p:fltVal val="0"/>
                                          </p:val>
                                        </p:tav>
                                        <p:tav tm="100000">
                                          <p:val>
                                            <p:strVal val="#ppt_w"/>
                                          </p:val>
                                        </p:tav>
                                      </p:tavLst>
                                    </p:anim>
                                    <p:anim calcmode="lin" valueType="num">
                                      <p:cBhvr>
                                        <p:cTn id="39" dur="500" fill="hold"/>
                                        <p:tgtEl>
                                          <p:spTgt spid="34"/>
                                        </p:tgtEl>
                                        <p:attrNameLst>
                                          <p:attrName>ppt_h</p:attrName>
                                        </p:attrNameLst>
                                      </p:cBhvr>
                                      <p:tavLst>
                                        <p:tav tm="0">
                                          <p:val>
                                            <p:fltVal val="0"/>
                                          </p:val>
                                        </p:tav>
                                        <p:tav tm="100000">
                                          <p:val>
                                            <p:strVal val="#ppt_h"/>
                                          </p:val>
                                        </p:tav>
                                      </p:tavLst>
                                    </p:anim>
                                    <p:animEffect transition="in" filter="fade">
                                      <p:cBhvr>
                                        <p:cTn id="4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Challenges</a:t>
            </a:r>
          </a:p>
        </p:txBody>
      </p:sp>
      <p:sp>
        <p:nvSpPr>
          <p:cNvPr id="3" name="Content Placeholder 2"/>
          <p:cNvSpPr>
            <a:spLocks noGrp="1"/>
          </p:cNvSpPr>
          <p:nvPr>
            <p:ph idx="1"/>
          </p:nvPr>
        </p:nvSpPr>
        <p:spPr/>
        <p:txBody>
          <a:bodyPr>
            <a:normAutofit/>
          </a:bodyPr>
          <a:lstStyle/>
          <a:p>
            <a:r>
              <a:rPr lang="en-US" sz="2800" dirty="0">
                <a:latin typeface="Constantia"/>
                <a:cs typeface="Constantia"/>
              </a:rPr>
              <a:t>Predict the private SNPs or traits of target individuals by</a:t>
            </a:r>
            <a:endParaRPr lang="en-US" sz="2400" dirty="0">
              <a:latin typeface="Constantia"/>
              <a:cs typeface="Constantia"/>
            </a:endParaRPr>
          </a:p>
        </p:txBody>
      </p:sp>
      <p:grpSp>
        <p:nvGrpSpPr>
          <p:cNvPr id="28" name="Group 27">
            <a:extLst>
              <a:ext uri="{FF2B5EF4-FFF2-40B4-BE49-F238E27FC236}">
                <a16:creationId xmlns:a16="http://schemas.microsoft.com/office/drawing/2014/main" id="{F1E2123B-377C-4D53-BFDC-40E627EE1186}"/>
              </a:ext>
            </a:extLst>
          </p:cNvPr>
          <p:cNvGrpSpPr/>
          <p:nvPr/>
        </p:nvGrpSpPr>
        <p:grpSpPr>
          <a:xfrm>
            <a:off x="2396555" y="2808353"/>
            <a:ext cx="7722284" cy="2155396"/>
            <a:chOff x="872555" y="2808353"/>
            <a:chExt cx="7722284" cy="2155396"/>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2002FFC-6D2E-4BEA-A976-F4D6B33FAAFA}"/>
                    </a:ext>
                  </a:extLst>
                </p:cNvPr>
                <p:cNvSpPr txBox="1"/>
                <p:nvPr/>
              </p:nvSpPr>
              <p:spPr>
                <a:xfrm>
                  <a:off x="872555" y="2808353"/>
                  <a:ext cx="6006087" cy="942309"/>
                </a:xfrm>
                <a:prstGeom prst="rect">
                  <a:avLst/>
                </a:prstGeom>
                <a:noFill/>
              </p:spPr>
              <p:txBody>
                <a:bodyPr wrap="square" lIns="0" tIns="0" rIns="0" bIns="0" rtlCol="0">
                  <a:spAutoFit/>
                </a:bodyPr>
                <a:lstStyle/>
                <a:p>
                  <a:pPr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𝑝</m:t>
                        </m:r>
                        <m:d>
                          <m:dPr>
                            <m:ctrlPr>
                              <a:rPr lang="pt-BR" altLang="zh-CN" sz="2400" i="1">
                                <a:solidFill>
                                  <a:prstClr val="black"/>
                                </a:solidFill>
                                <a:latin typeface="Cambria Math" panose="02040503050406030204" pitchFamily="18" charset="0"/>
                              </a:rPr>
                            </m:ctrlPr>
                          </m:dPr>
                          <m:e>
                            <m:r>
                              <a:rPr lang="pt-BR" altLang="zh-CN" sz="2400" i="1">
                                <a:solidFill>
                                  <a:prstClr val="black"/>
                                </a:solidFill>
                                <a:latin typeface="Cambria Math" panose="02040503050406030204" pitchFamily="18" charset="0"/>
                              </a:rPr>
                              <m:t>𝑥</m:t>
                            </m:r>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𝒮</m:t>
                                </m:r>
                              </m:e>
                              <m:sub>
                                <m:r>
                                  <a:rPr lang="en-US" altLang="zh-CN" sz="2400" i="1">
                                    <a:solidFill>
                                      <a:prstClr val="black"/>
                                    </a:solidFill>
                                    <a:latin typeface="Cambria Math" panose="02040503050406030204" pitchFamily="18" charset="0"/>
                                  </a:rPr>
                                  <m:t>𝐾</m:t>
                                </m:r>
                              </m:sub>
                            </m:sSub>
                            <m:r>
                              <a:rPr lang="en-US" altLang="zh-CN" sz="2400" i="1">
                                <a:solidFill>
                                  <a:prstClr val="black"/>
                                </a:solidFill>
                                <a:latin typeface="Cambria Math" panose="02040503050406030204" pitchFamily="18" charset="0"/>
                              </a:rPr>
                              <m:t>, </m:t>
                            </m:r>
                            <m:sSub>
                              <m:sSubPr>
                                <m:ctrlPr>
                                  <a:rPr lang="en-US" altLang="zh-CN"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𝒯</m:t>
                                </m:r>
                              </m:e>
                              <m:sub>
                                <m:r>
                                  <a:rPr lang="en-US" altLang="zh-CN" sz="2400" i="1">
                                    <a:solidFill>
                                      <a:prstClr val="black"/>
                                    </a:solidFill>
                                    <a:latin typeface="Cambria Math" panose="02040503050406030204" pitchFamily="18" charset="0"/>
                                  </a:rPr>
                                  <m:t>𝐾</m:t>
                                </m:r>
                              </m:sub>
                            </m:sSub>
                            <m:r>
                              <a:rPr lang="en-US" altLang="zh-CN"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ea typeface="Cambria Math" panose="02040503050406030204" pitchFamily="18" charset="0"/>
                              </a:rPr>
                              <m:t>ℱ</m:t>
                            </m:r>
                            <m:r>
                              <a:rPr lang="en-US" altLang="zh-CN" sz="2400" i="1">
                                <a:solidFill>
                                  <a:prstClr val="black"/>
                                </a:solidFill>
                                <a:latin typeface="Cambria Math" panose="02040503050406030204" pitchFamily="18" charset="0"/>
                                <a:ea typeface="Cambria Math" panose="02040503050406030204" pitchFamily="18" charset="0"/>
                              </a:rPr>
                              <m:t>, </m:t>
                            </m:r>
                            <m:r>
                              <m:rPr>
                                <m:sty m:val="p"/>
                              </m:rPr>
                              <a:rPr lang="el-GR" altLang="zh-CN" sz="2400" i="1">
                                <a:solidFill>
                                  <a:prstClr val="black"/>
                                </a:solidFill>
                                <a:latin typeface="Cambria Math" panose="02040503050406030204" pitchFamily="18" charset="0"/>
                                <a:ea typeface="Cambria Math" panose="02040503050406030204" pitchFamily="18" charset="0"/>
                              </a:rPr>
                              <m:t>Λ</m:t>
                            </m:r>
                          </m:e>
                        </m:d>
                        <m:r>
                          <a:rPr lang="pt-BR" altLang="zh-CN" sz="2400" i="1">
                            <a:solidFill>
                              <a:prstClr val="black"/>
                            </a:solidFill>
                            <a:latin typeface="Cambria Math" panose="02040503050406030204" pitchFamily="18" charset="0"/>
                          </a:rPr>
                          <m:t>=</m:t>
                        </m:r>
                        <m:f>
                          <m:fPr>
                            <m:ctrlPr>
                              <a:rPr lang="pt-BR"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1</m:t>
                            </m:r>
                          </m:num>
                          <m:den>
                            <m:r>
                              <a:rPr lang="en-US" altLang="zh-CN" sz="2400" i="1">
                                <a:solidFill>
                                  <a:prstClr val="black"/>
                                </a:solidFill>
                                <a:latin typeface="Cambria Math" panose="02040503050406030204" pitchFamily="18" charset="0"/>
                              </a:rPr>
                              <m:t>𝑍</m:t>
                            </m:r>
                          </m:den>
                        </m:f>
                        <m:nary>
                          <m:naryPr>
                            <m:chr m:val="∑"/>
                            <m:supHide m:val="on"/>
                            <m:ctrlPr>
                              <a:rPr lang="pt-BR" altLang="zh-CN" sz="2400" i="1">
                                <a:solidFill>
                                  <a:prstClr val="black"/>
                                </a:solidFill>
                                <a:latin typeface="Cambria Math" panose="02040503050406030204" pitchFamily="18" charset="0"/>
                              </a:rPr>
                            </m:ctrlPr>
                          </m:naryPr>
                          <m:sub>
                            <m:sSub>
                              <m:sSubPr>
                                <m:ctrlPr>
                                  <a:rPr lang="pt-BR"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𝑋</m:t>
                                </m:r>
                              </m:e>
                              <m:sub>
                                <m:r>
                                  <a:rPr lang="en-US" altLang="zh-CN" sz="2400" i="1">
                                    <a:solidFill>
                                      <a:prstClr val="black"/>
                                    </a:solidFill>
                                    <a:latin typeface="Cambria Math" panose="02040503050406030204" pitchFamily="18" charset="0"/>
                                  </a:rPr>
                                  <m:t>𝑈</m:t>
                                </m:r>
                              </m:sub>
                            </m:sSub>
                            <m:r>
                              <m:rPr>
                                <m:brk m:alnAt="7"/>
                              </m:rPr>
                              <a:rPr lang="en-US" altLang="zh-CN" sz="2400" i="1">
                                <a:solidFill>
                                  <a:prstClr val="black"/>
                                </a:solidFill>
                                <a:latin typeface="Cambria Math" panose="02040503050406030204" pitchFamily="18" charset="0"/>
                              </a:rPr>
                              <m:t>\</m:t>
                            </m:r>
                            <m:r>
                              <m:rPr>
                                <m:sty m:val="p"/>
                              </m:rPr>
                              <a:rPr lang="en-US" altLang="zh-CN" sz="2400" i="1">
                                <a:solidFill>
                                  <a:prstClr val="black"/>
                                </a:solidFill>
                                <a:latin typeface="Cambria Math" panose="02040503050406030204" pitchFamily="18" charset="0"/>
                              </a:rPr>
                              <m:t>x</m:t>
                            </m:r>
                          </m:sub>
                          <m:sup/>
                          <m:e>
                            <m:r>
                              <a:rPr lang="en-US" altLang="zh-CN" sz="2400" i="1">
                                <a:solidFill>
                                  <a:prstClr val="black"/>
                                </a:solidFill>
                                <a:latin typeface="Cambria Math" panose="02040503050406030204" pitchFamily="18" charset="0"/>
                              </a:rPr>
                              <m:t>𝑝</m:t>
                            </m:r>
                            <m:d>
                              <m:dPr>
                                <m:ctrlPr>
                                  <a:rPr lang="pt-BR" altLang="zh-CN" sz="2400" i="1">
                                    <a:solidFill>
                                      <a:prstClr val="black"/>
                                    </a:solidFill>
                                    <a:latin typeface="Cambria Math" panose="02040503050406030204" pitchFamily="18" charset="0"/>
                                  </a:rPr>
                                </m:ctrlPr>
                              </m:dPr>
                              <m:e>
                                <m:sSub>
                                  <m:sSubPr>
                                    <m:ctrlPr>
                                      <a:rPr lang="pt-BR"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𝑋</m:t>
                                    </m:r>
                                  </m:e>
                                  <m:sub>
                                    <m:r>
                                      <a:rPr lang="en-US" altLang="zh-CN" sz="2400" i="1">
                                        <a:solidFill>
                                          <a:prstClr val="black"/>
                                        </a:solidFill>
                                        <a:latin typeface="Cambria Math" panose="02040503050406030204" pitchFamily="18" charset="0"/>
                                      </a:rPr>
                                      <m:t>𝑈</m:t>
                                    </m:r>
                                  </m:sub>
                                </m:sSub>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𝒮</m:t>
                                    </m:r>
                                  </m:e>
                                  <m:sub>
                                    <m:r>
                                      <a:rPr lang="en-US" altLang="zh-CN" sz="2400" i="1">
                                        <a:solidFill>
                                          <a:prstClr val="black"/>
                                        </a:solidFill>
                                        <a:latin typeface="Cambria Math" panose="02040503050406030204" pitchFamily="18" charset="0"/>
                                      </a:rPr>
                                      <m:t>𝐾</m:t>
                                    </m:r>
                                  </m:sub>
                                </m:sSub>
                                <m:r>
                                  <a:rPr lang="en-US" altLang="zh-CN" sz="2400" i="1">
                                    <a:solidFill>
                                      <a:prstClr val="black"/>
                                    </a:solidFill>
                                    <a:latin typeface="Cambria Math" panose="02040503050406030204" pitchFamily="18" charset="0"/>
                                  </a:rPr>
                                  <m:t>, </m:t>
                                </m:r>
                                <m:sSub>
                                  <m:sSubPr>
                                    <m:ctrlPr>
                                      <a:rPr lang="en-US" altLang="zh-CN"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𝒯</m:t>
                                    </m:r>
                                  </m:e>
                                  <m:sub>
                                    <m:r>
                                      <a:rPr lang="en-US" altLang="zh-CN" sz="2400" i="1">
                                        <a:solidFill>
                                          <a:prstClr val="black"/>
                                        </a:solidFill>
                                        <a:latin typeface="Cambria Math" panose="02040503050406030204" pitchFamily="18" charset="0"/>
                                      </a:rPr>
                                      <m:t>𝐾</m:t>
                                    </m:r>
                                  </m:sub>
                                </m:sSub>
                                <m:r>
                                  <a:rPr lang="en-US" altLang="zh-CN" sz="2400" i="1">
                                    <a:solidFill>
                                      <a:prstClr val="black"/>
                                    </a:solidFill>
                                    <a:latin typeface="Cambria Math" panose="02040503050406030204" pitchFamily="18" charset="0"/>
                                  </a:rPr>
                                  <m:t>, </m:t>
                                </m:r>
                                <m:r>
                                  <a:rPr lang="en-US" altLang="zh-CN" sz="2400" i="1">
                                    <a:solidFill>
                                      <a:prstClr val="black"/>
                                    </a:solidFill>
                                    <a:latin typeface="Cambria Math" panose="02040503050406030204" pitchFamily="18" charset="0"/>
                                    <a:ea typeface="Cambria Math" panose="02040503050406030204" pitchFamily="18" charset="0"/>
                                  </a:rPr>
                                  <m:t>ℱ</m:t>
                                </m:r>
                                <m:r>
                                  <a:rPr lang="en-US" altLang="zh-CN" sz="2400" i="1">
                                    <a:solidFill>
                                      <a:prstClr val="black"/>
                                    </a:solidFill>
                                    <a:latin typeface="Cambria Math" panose="02040503050406030204" pitchFamily="18" charset="0"/>
                                    <a:ea typeface="Cambria Math" panose="02040503050406030204" pitchFamily="18" charset="0"/>
                                  </a:rPr>
                                  <m:t>, </m:t>
                                </m:r>
                                <m:r>
                                  <m:rPr>
                                    <m:sty m:val="p"/>
                                  </m:rPr>
                                  <a:rPr lang="el-GR" altLang="zh-CN" sz="2400" i="1">
                                    <a:solidFill>
                                      <a:prstClr val="black"/>
                                    </a:solidFill>
                                    <a:latin typeface="Cambria Math" panose="02040503050406030204" pitchFamily="18" charset="0"/>
                                    <a:ea typeface="Cambria Math" panose="02040503050406030204" pitchFamily="18" charset="0"/>
                                  </a:rPr>
                                  <m:t>Λ</m:t>
                                </m:r>
                              </m:e>
                            </m:d>
                          </m:e>
                        </m:nary>
                      </m:oMath>
                    </m:oMathPara>
                  </a14:m>
                  <a:endParaRPr lang="zh-CN" altLang="en-US" dirty="0">
                    <a:solidFill>
                      <a:prstClr val="black"/>
                    </a:solidFill>
                    <a:latin typeface="Calibri"/>
                  </a:endParaRPr>
                </a:p>
              </p:txBody>
            </p:sp>
          </mc:Choice>
          <mc:Fallback xmlns="">
            <p:sp>
              <p:nvSpPr>
                <p:cNvPr id="4" name="TextBox 3">
                  <a:extLst>
                    <a:ext uri="{FF2B5EF4-FFF2-40B4-BE49-F238E27FC236}">
                      <a16:creationId xmlns:a16="http://schemas.microsoft.com/office/drawing/2014/main" id="{62002FFC-6D2E-4BEA-A976-F4D6B33FAAFA}"/>
                    </a:ext>
                  </a:extLst>
                </p:cNvPr>
                <p:cNvSpPr txBox="1">
                  <a:spLocks noRot="1" noChangeAspect="1" noMove="1" noResize="1" noEditPoints="1" noAdjustHandles="1" noChangeArrowheads="1" noChangeShapeType="1" noTextEdit="1"/>
                </p:cNvSpPr>
                <p:nvPr/>
              </p:nvSpPr>
              <p:spPr>
                <a:xfrm>
                  <a:off x="872555" y="2808353"/>
                  <a:ext cx="6006087" cy="942309"/>
                </a:xfrm>
                <a:prstGeom prst="rect">
                  <a:avLst/>
                </a:prstGeom>
                <a:blipFill>
                  <a:blip r:embed="rId3"/>
                  <a:stretch>
                    <a:fillRect/>
                  </a:stretch>
                </a:blipFill>
              </p:spPr>
              <p:txBody>
                <a:bodyPr/>
                <a:lstStyle/>
                <a:p>
                  <a:r>
                    <a:rPr lang="zh-CN" altLang="en-US">
                      <a:noFill/>
                    </a:rPr>
                    <a:t> </a:t>
                  </a:r>
                </a:p>
              </p:txBody>
            </p:sp>
          </mc:Fallback>
        </mc:AlternateContent>
        <p:cxnSp>
          <p:nvCxnSpPr>
            <p:cNvPr id="5" name="Straight Connector 4">
              <a:extLst>
                <a:ext uri="{FF2B5EF4-FFF2-40B4-BE49-F238E27FC236}">
                  <a16:creationId xmlns:a16="http://schemas.microsoft.com/office/drawing/2014/main" id="{CDB10B0F-F854-48DE-928F-6F0BDAE6EACD}"/>
                </a:ext>
              </a:extLst>
            </p:cNvPr>
            <p:cNvCxnSpPr/>
            <p:nvPr/>
          </p:nvCxnSpPr>
          <p:spPr>
            <a:xfrm>
              <a:off x="5172478" y="3445068"/>
              <a:ext cx="323273" cy="0"/>
            </a:xfrm>
            <a:prstGeom prst="line">
              <a:avLst/>
            </a:prstGeom>
            <a:noFill/>
            <a:ln w="6350" cap="flat" cmpd="sng" algn="ctr">
              <a:solidFill>
                <a:srgbClr val="FF0000"/>
              </a:solidFill>
              <a:prstDash val="solid"/>
              <a:miter lim="800000"/>
            </a:ln>
            <a:effectLst/>
          </p:spPr>
        </p:cxnSp>
        <p:cxnSp>
          <p:nvCxnSpPr>
            <p:cNvPr id="6" name="Straight Arrow Connector 5">
              <a:extLst>
                <a:ext uri="{FF2B5EF4-FFF2-40B4-BE49-F238E27FC236}">
                  <a16:creationId xmlns:a16="http://schemas.microsoft.com/office/drawing/2014/main" id="{55C06171-2BA0-45C0-97A8-2C2FD4DAD7D5}"/>
                </a:ext>
              </a:extLst>
            </p:cNvPr>
            <p:cNvCxnSpPr>
              <a:cxnSpLocks/>
              <a:endCxn id="7" idx="0"/>
            </p:cNvCxnSpPr>
            <p:nvPr/>
          </p:nvCxnSpPr>
          <p:spPr>
            <a:xfrm flipH="1">
              <a:off x="4795014" y="3429000"/>
              <a:ext cx="562281" cy="861634"/>
            </a:xfrm>
            <a:prstGeom prst="straightConnector1">
              <a:avLst/>
            </a:prstGeom>
            <a:noFill/>
            <a:ln w="6350" cap="flat" cmpd="sng" algn="ctr">
              <a:solidFill>
                <a:srgbClr val="FF0000"/>
              </a:solidFill>
              <a:prstDash val="solid"/>
              <a:miter lim="800000"/>
              <a:tailEnd type="triangle"/>
            </a:ln>
            <a:effectLst/>
          </p:spPr>
        </p:cxnSp>
        <p:sp>
          <p:nvSpPr>
            <p:cNvPr id="7" name="TextBox 6">
              <a:extLst>
                <a:ext uri="{FF2B5EF4-FFF2-40B4-BE49-F238E27FC236}">
                  <a16:creationId xmlns:a16="http://schemas.microsoft.com/office/drawing/2014/main" id="{F6540DCF-5F39-4AA3-B4AA-E7154063AA10}"/>
                </a:ext>
              </a:extLst>
            </p:cNvPr>
            <p:cNvSpPr txBox="1"/>
            <p:nvPr/>
          </p:nvSpPr>
          <p:spPr>
            <a:xfrm>
              <a:off x="4344164" y="4290634"/>
              <a:ext cx="901700" cy="646331"/>
            </a:xfrm>
            <a:prstGeom prst="rect">
              <a:avLst/>
            </a:prstGeom>
            <a:noFill/>
          </p:spPr>
          <p:txBody>
            <a:bodyPr wrap="square" rtlCol="0">
              <a:spAutoFit/>
            </a:bodyPr>
            <a:lstStyle/>
            <a:p>
              <a:pPr eaLnBrk="1" fontAlgn="auto" hangingPunct="1">
                <a:spcBef>
                  <a:spcPts val="0"/>
                </a:spcBef>
                <a:spcAft>
                  <a:spcPts val="0"/>
                </a:spcAft>
              </a:pPr>
              <a:r>
                <a:rPr lang="en-US" altLang="zh-CN" dirty="0">
                  <a:solidFill>
                    <a:prstClr val="black"/>
                  </a:solidFill>
                  <a:latin typeface="Constantia" panose="02030602050306030303" pitchFamily="18" charset="0"/>
                </a:rPr>
                <a:t>known SNPs</a:t>
              </a:r>
              <a:endParaRPr lang="zh-CN" altLang="en-US" dirty="0">
                <a:solidFill>
                  <a:prstClr val="black"/>
                </a:solidFill>
                <a:latin typeface="Constantia" panose="02030602050306030303" pitchFamily="18" charset="0"/>
              </a:endParaRPr>
            </a:p>
          </p:txBody>
        </p:sp>
        <p:cxnSp>
          <p:nvCxnSpPr>
            <p:cNvPr id="8" name="Straight Connector 7">
              <a:extLst>
                <a:ext uri="{FF2B5EF4-FFF2-40B4-BE49-F238E27FC236}">
                  <a16:creationId xmlns:a16="http://schemas.microsoft.com/office/drawing/2014/main" id="{E3389C19-48FB-4398-8A32-2C1D055BE407}"/>
                </a:ext>
              </a:extLst>
            </p:cNvPr>
            <p:cNvCxnSpPr/>
            <p:nvPr/>
          </p:nvCxnSpPr>
          <p:spPr>
            <a:xfrm>
              <a:off x="5591578" y="3445068"/>
              <a:ext cx="323273" cy="0"/>
            </a:xfrm>
            <a:prstGeom prst="line">
              <a:avLst/>
            </a:prstGeom>
            <a:noFill/>
            <a:ln w="6350" cap="flat" cmpd="sng" algn="ctr">
              <a:solidFill>
                <a:srgbClr val="FF0000"/>
              </a:solidFill>
              <a:prstDash val="solid"/>
              <a:miter lim="800000"/>
            </a:ln>
            <a:effectLst/>
          </p:spPr>
        </p:cxnSp>
        <p:cxnSp>
          <p:nvCxnSpPr>
            <p:cNvPr id="9" name="Straight Arrow Connector 8">
              <a:extLst>
                <a:ext uri="{FF2B5EF4-FFF2-40B4-BE49-F238E27FC236}">
                  <a16:creationId xmlns:a16="http://schemas.microsoft.com/office/drawing/2014/main" id="{3AA45E51-0989-4974-8CEF-EC24BD0A5E55}"/>
                </a:ext>
              </a:extLst>
            </p:cNvPr>
            <p:cNvCxnSpPr>
              <a:cxnSpLocks/>
            </p:cNvCxnSpPr>
            <p:nvPr/>
          </p:nvCxnSpPr>
          <p:spPr>
            <a:xfrm flipH="1">
              <a:off x="5476515" y="3445068"/>
              <a:ext cx="264013" cy="857359"/>
            </a:xfrm>
            <a:prstGeom prst="straightConnector1">
              <a:avLst/>
            </a:prstGeom>
            <a:noFill/>
            <a:ln w="6350" cap="flat" cmpd="sng" algn="ctr">
              <a:solidFill>
                <a:srgbClr val="FF0000"/>
              </a:solidFill>
              <a:prstDash val="solid"/>
              <a:miter lim="800000"/>
              <a:tailEnd type="triangle"/>
            </a:ln>
            <a:effectLst/>
          </p:spPr>
        </p:cxnSp>
        <p:sp>
          <p:nvSpPr>
            <p:cNvPr id="10" name="TextBox 9">
              <a:extLst>
                <a:ext uri="{FF2B5EF4-FFF2-40B4-BE49-F238E27FC236}">
                  <a16:creationId xmlns:a16="http://schemas.microsoft.com/office/drawing/2014/main" id="{6C985575-7FDE-4579-B0E3-0A5134E82D5D}"/>
                </a:ext>
              </a:extLst>
            </p:cNvPr>
            <p:cNvSpPr txBox="1"/>
            <p:nvPr/>
          </p:nvSpPr>
          <p:spPr>
            <a:xfrm>
              <a:off x="5123508" y="4293507"/>
              <a:ext cx="901700" cy="646331"/>
            </a:xfrm>
            <a:prstGeom prst="rect">
              <a:avLst/>
            </a:prstGeom>
            <a:noFill/>
          </p:spPr>
          <p:txBody>
            <a:bodyPr wrap="square" rtlCol="0">
              <a:spAutoFit/>
            </a:bodyPr>
            <a:lstStyle/>
            <a:p>
              <a:pPr eaLnBrk="1" fontAlgn="auto" hangingPunct="1">
                <a:spcBef>
                  <a:spcPts val="0"/>
                </a:spcBef>
                <a:spcAft>
                  <a:spcPts val="0"/>
                </a:spcAft>
              </a:pPr>
              <a:r>
                <a:rPr lang="en-US" altLang="zh-CN" dirty="0">
                  <a:solidFill>
                    <a:prstClr val="black"/>
                  </a:solidFill>
                  <a:latin typeface="Constantia" panose="02030602050306030303" pitchFamily="18" charset="0"/>
                </a:rPr>
                <a:t>known traits</a:t>
              </a:r>
              <a:endParaRPr lang="zh-CN" altLang="en-US" dirty="0">
                <a:solidFill>
                  <a:prstClr val="black"/>
                </a:solidFill>
                <a:latin typeface="Constantia" panose="02030602050306030303" pitchFamily="18" charset="0"/>
              </a:endParaRPr>
            </a:p>
          </p:txBody>
        </p:sp>
        <p:cxnSp>
          <p:nvCxnSpPr>
            <p:cNvPr id="11" name="Straight Connector 10">
              <a:extLst>
                <a:ext uri="{FF2B5EF4-FFF2-40B4-BE49-F238E27FC236}">
                  <a16:creationId xmlns:a16="http://schemas.microsoft.com/office/drawing/2014/main" id="{57C81D23-1CE4-484F-84BD-355D98844C86}"/>
                </a:ext>
              </a:extLst>
            </p:cNvPr>
            <p:cNvCxnSpPr/>
            <p:nvPr/>
          </p:nvCxnSpPr>
          <p:spPr>
            <a:xfrm>
              <a:off x="5982792" y="3445068"/>
              <a:ext cx="323273" cy="0"/>
            </a:xfrm>
            <a:prstGeom prst="line">
              <a:avLst/>
            </a:prstGeom>
            <a:noFill/>
            <a:ln w="6350" cap="flat" cmpd="sng" algn="ctr">
              <a:solidFill>
                <a:srgbClr val="FF0000"/>
              </a:solidFill>
              <a:prstDash val="solid"/>
              <a:miter lim="800000"/>
            </a:ln>
            <a:effectLst/>
          </p:spPr>
        </p:cxnSp>
        <p:cxnSp>
          <p:nvCxnSpPr>
            <p:cNvPr id="12" name="Straight Arrow Connector 11">
              <a:extLst>
                <a:ext uri="{FF2B5EF4-FFF2-40B4-BE49-F238E27FC236}">
                  <a16:creationId xmlns:a16="http://schemas.microsoft.com/office/drawing/2014/main" id="{1C2713E8-0B2B-45D6-8CE9-ADAFACCD4E16}"/>
                </a:ext>
              </a:extLst>
            </p:cNvPr>
            <p:cNvCxnSpPr>
              <a:cxnSpLocks/>
            </p:cNvCxnSpPr>
            <p:nvPr/>
          </p:nvCxnSpPr>
          <p:spPr>
            <a:xfrm>
              <a:off x="6144428" y="3445068"/>
              <a:ext cx="227227" cy="857359"/>
            </a:xfrm>
            <a:prstGeom prst="straightConnector1">
              <a:avLst/>
            </a:prstGeom>
            <a:noFill/>
            <a:ln w="6350" cap="flat" cmpd="sng" algn="ctr">
              <a:solidFill>
                <a:srgbClr val="FF0000"/>
              </a:solidFill>
              <a:prstDash val="solid"/>
              <a:miter lim="800000"/>
              <a:tailEnd type="triangle"/>
            </a:ln>
            <a:effectLst/>
          </p:spPr>
        </p:cxnSp>
        <p:sp>
          <p:nvSpPr>
            <p:cNvPr id="13" name="TextBox 12">
              <a:extLst>
                <a:ext uri="{FF2B5EF4-FFF2-40B4-BE49-F238E27FC236}">
                  <a16:creationId xmlns:a16="http://schemas.microsoft.com/office/drawing/2014/main" id="{B8207E0A-69CC-4B04-B702-4C006A74C094}"/>
                </a:ext>
              </a:extLst>
            </p:cNvPr>
            <p:cNvSpPr txBox="1"/>
            <p:nvPr/>
          </p:nvSpPr>
          <p:spPr>
            <a:xfrm>
              <a:off x="5962592" y="4317418"/>
              <a:ext cx="1390822" cy="646331"/>
            </a:xfrm>
            <a:prstGeom prst="rect">
              <a:avLst/>
            </a:prstGeom>
            <a:noFill/>
          </p:spPr>
          <p:txBody>
            <a:bodyPr wrap="square" rtlCol="0">
              <a:spAutoFit/>
            </a:bodyPr>
            <a:lstStyle/>
            <a:p>
              <a:pPr eaLnBrk="1" fontAlgn="auto" hangingPunct="1">
                <a:spcBef>
                  <a:spcPts val="0"/>
                </a:spcBef>
                <a:spcAft>
                  <a:spcPts val="0"/>
                </a:spcAft>
              </a:pPr>
              <a:r>
                <a:rPr lang="en-US" altLang="zh-CN" dirty="0">
                  <a:solidFill>
                    <a:prstClr val="black"/>
                  </a:solidFill>
                  <a:latin typeface="Constantia" panose="02030602050306030303" pitchFamily="18" charset="0"/>
                </a:rPr>
                <a:t>familial relationship</a:t>
              </a:r>
              <a:endParaRPr lang="zh-CN" altLang="en-US" dirty="0">
                <a:solidFill>
                  <a:prstClr val="black"/>
                </a:solidFill>
                <a:latin typeface="Constantia" panose="02030602050306030303" pitchFamily="18" charset="0"/>
              </a:endParaRPr>
            </a:p>
          </p:txBody>
        </p:sp>
        <p:cxnSp>
          <p:nvCxnSpPr>
            <p:cNvPr id="14" name="Straight Connector 13">
              <a:extLst>
                <a:ext uri="{FF2B5EF4-FFF2-40B4-BE49-F238E27FC236}">
                  <a16:creationId xmlns:a16="http://schemas.microsoft.com/office/drawing/2014/main" id="{1162970A-D2EC-4521-9230-B22157CF4AE9}"/>
                </a:ext>
              </a:extLst>
            </p:cNvPr>
            <p:cNvCxnSpPr/>
            <p:nvPr/>
          </p:nvCxnSpPr>
          <p:spPr>
            <a:xfrm>
              <a:off x="6371655" y="3445068"/>
              <a:ext cx="323273" cy="0"/>
            </a:xfrm>
            <a:prstGeom prst="line">
              <a:avLst/>
            </a:prstGeom>
            <a:noFill/>
            <a:ln w="6350" cap="flat" cmpd="sng" algn="ctr">
              <a:solidFill>
                <a:srgbClr val="FF0000"/>
              </a:solidFill>
              <a:prstDash val="solid"/>
              <a:miter lim="800000"/>
            </a:ln>
            <a:effectLst/>
          </p:spPr>
        </p:cxnSp>
        <p:cxnSp>
          <p:nvCxnSpPr>
            <p:cNvPr id="15" name="Straight Arrow Connector 14">
              <a:extLst>
                <a:ext uri="{FF2B5EF4-FFF2-40B4-BE49-F238E27FC236}">
                  <a16:creationId xmlns:a16="http://schemas.microsoft.com/office/drawing/2014/main" id="{A894CDD7-7476-48DF-A785-D43DD783F979}"/>
                </a:ext>
              </a:extLst>
            </p:cNvPr>
            <p:cNvCxnSpPr>
              <a:cxnSpLocks/>
            </p:cNvCxnSpPr>
            <p:nvPr/>
          </p:nvCxnSpPr>
          <p:spPr>
            <a:xfrm>
              <a:off x="6474616" y="3445068"/>
              <a:ext cx="938395" cy="876300"/>
            </a:xfrm>
            <a:prstGeom prst="straightConnector1">
              <a:avLst/>
            </a:prstGeom>
            <a:noFill/>
            <a:ln w="6350" cap="flat" cmpd="sng" algn="ctr">
              <a:solidFill>
                <a:srgbClr val="FF0000"/>
              </a:solidFill>
              <a:prstDash val="solid"/>
              <a:miter lim="800000"/>
              <a:tailEnd type="triangle"/>
            </a:ln>
            <a:effectLst/>
          </p:spPr>
        </p:cxnSp>
        <p:sp>
          <p:nvSpPr>
            <p:cNvPr id="16" name="TextBox 15">
              <a:extLst>
                <a:ext uri="{FF2B5EF4-FFF2-40B4-BE49-F238E27FC236}">
                  <a16:creationId xmlns:a16="http://schemas.microsoft.com/office/drawing/2014/main" id="{6D9FA852-BD7F-4BB4-90C3-6B77A6B4CFEE}"/>
                </a:ext>
              </a:extLst>
            </p:cNvPr>
            <p:cNvSpPr txBox="1"/>
            <p:nvPr/>
          </p:nvSpPr>
          <p:spPr>
            <a:xfrm>
              <a:off x="7293089" y="4302427"/>
              <a:ext cx="1301750" cy="646331"/>
            </a:xfrm>
            <a:prstGeom prst="rect">
              <a:avLst/>
            </a:prstGeom>
            <a:noFill/>
          </p:spPr>
          <p:txBody>
            <a:bodyPr wrap="square" rtlCol="0">
              <a:spAutoFit/>
            </a:bodyPr>
            <a:lstStyle/>
            <a:p>
              <a:pPr eaLnBrk="1" fontAlgn="auto" hangingPunct="1">
                <a:spcBef>
                  <a:spcPts val="0"/>
                </a:spcBef>
                <a:spcAft>
                  <a:spcPts val="0"/>
                </a:spcAft>
              </a:pPr>
              <a:r>
                <a:rPr lang="en-US" altLang="zh-CN" dirty="0">
                  <a:solidFill>
                    <a:prstClr val="black"/>
                  </a:solidFill>
                  <a:latin typeface="Constantia" panose="02030602050306030303" pitchFamily="18" charset="0"/>
                </a:rPr>
                <a:t>SNP-trait association</a:t>
              </a:r>
              <a:endParaRPr lang="zh-CN" altLang="en-US" dirty="0">
                <a:solidFill>
                  <a:prstClr val="black"/>
                </a:solidFill>
                <a:latin typeface="Constantia" panose="02030602050306030303" pitchFamily="18" charset="0"/>
              </a:endParaRPr>
            </a:p>
          </p:txBody>
        </p:sp>
        <p:cxnSp>
          <p:nvCxnSpPr>
            <p:cNvPr id="17" name="Straight Connector 16">
              <a:extLst>
                <a:ext uri="{FF2B5EF4-FFF2-40B4-BE49-F238E27FC236}">
                  <a16:creationId xmlns:a16="http://schemas.microsoft.com/office/drawing/2014/main" id="{D8CCE0B3-D25B-457C-AB7A-CF2155691464}"/>
                </a:ext>
              </a:extLst>
            </p:cNvPr>
            <p:cNvCxnSpPr/>
            <p:nvPr/>
          </p:nvCxnSpPr>
          <p:spPr>
            <a:xfrm>
              <a:off x="4701324" y="3445068"/>
              <a:ext cx="323273" cy="0"/>
            </a:xfrm>
            <a:prstGeom prst="line">
              <a:avLst/>
            </a:prstGeom>
            <a:noFill/>
            <a:ln w="6350" cap="flat" cmpd="sng" algn="ctr">
              <a:solidFill>
                <a:srgbClr val="FF0000"/>
              </a:solidFill>
              <a:prstDash val="solid"/>
              <a:miter lim="800000"/>
            </a:ln>
            <a:effectLst/>
          </p:spPr>
        </p:cxnSp>
        <p:cxnSp>
          <p:nvCxnSpPr>
            <p:cNvPr id="18" name="Straight Arrow Connector 17">
              <a:extLst>
                <a:ext uri="{FF2B5EF4-FFF2-40B4-BE49-F238E27FC236}">
                  <a16:creationId xmlns:a16="http://schemas.microsoft.com/office/drawing/2014/main" id="{EE6FBD9B-723D-4120-9904-165CAC57DD2B}"/>
                </a:ext>
              </a:extLst>
            </p:cNvPr>
            <p:cNvCxnSpPr>
              <a:cxnSpLocks/>
              <a:endCxn id="19" idx="0"/>
            </p:cNvCxnSpPr>
            <p:nvPr/>
          </p:nvCxnSpPr>
          <p:spPr>
            <a:xfrm flipH="1">
              <a:off x="3882773" y="3445068"/>
              <a:ext cx="971766" cy="825912"/>
            </a:xfrm>
            <a:prstGeom prst="straightConnector1">
              <a:avLst/>
            </a:prstGeom>
            <a:noFill/>
            <a:ln w="6350" cap="flat" cmpd="sng" algn="ctr">
              <a:solidFill>
                <a:srgbClr val="FF0000"/>
              </a:solidFill>
              <a:prstDash val="solid"/>
              <a:miter lim="800000"/>
              <a:tailEnd type="triangle"/>
            </a:ln>
            <a:effectLst/>
          </p:spPr>
        </p:cxnSp>
        <p:sp>
          <p:nvSpPr>
            <p:cNvPr id="19" name="TextBox 18">
              <a:extLst>
                <a:ext uri="{FF2B5EF4-FFF2-40B4-BE49-F238E27FC236}">
                  <a16:creationId xmlns:a16="http://schemas.microsoft.com/office/drawing/2014/main" id="{A835A5DB-6E3F-4728-87D8-C11A637A2B09}"/>
                </a:ext>
              </a:extLst>
            </p:cNvPr>
            <p:cNvSpPr txBox="1"/>
            <p:nvPr/>
          </p:nvSpPr>
          <p:spPr>
            <a:xfrm>
              <a:off x="3259434" y="4270980"/>
              <a:ext cx="1246677" cy="646331"/>
            </a:xfrm>
            <a:prstGeom prst="rect">
              <a:avLst/>
            </a:prstGeom>
            <a:noFill/>
          </p:spPr>
          <p:txBody>
            <a:bodyPr wrap="square" rtlCol="0">
              <a:spAutoFit/>
            </a:bodyPr>
            <a:lstStyle/>
            <a:p>
              <a:pPr eaLnBrk="1" fontAlgn="auto" hangingPunct="1">
                <a:spcBef>
                  <a:spcPts val="0"/>
                </a:spcBef>
                <a:spcAft>
                  <a:spcPts val="0"/>
                </a:spcAft>
              </a:pPr>
              <a:r>
                <a:rPr lang="en-US" altLang="zh-CN" dirty="0">
                  <a:solidFill>
                    <a:prstClr val="black"/>
                  </a:solidFill>
                  <a:latin typeface="Constantia" panose="02030602050306030303" pitchFamily="18" charset="0"/>
                </a:rPr>
                <a:t>unknown traits</a:t>
              </a:r>
              <a:endParaRPr lang="zh-CN" altLang="en-US" dirty="0">
                <a:solidFill>
                  <a:prstClr val="black"/>
                </a:solidFill>
                <a:latin typeface="Constantia" panose="02030602050306030303" pitchFamily="18" charset="0"/>
              </a:endParaRPr>
            </a:p>
          </p:txBody>
        </p:sp>
      </p:grpSp>
      <p:sp>
        <p:nvSpPr>
          <p:cNvPr id="25" name="Content Placeholder 2">
            <a:extLst>
              <a:ext uri="{FF2B5EF4-FFF2-40B4-BE49-F238E27FC236}">
                <a16:creationId xmlns:a16="http://schemas.microsoft.com/office/drawing/2014/main" id="{571254E4-F3F7-47F5-B293-06613CD9C481}"/>
              </a:ext>
            </a:extLst>
          </p:cNvPr>
          <p:cNvSpPr txBox="1">
            <a:spLocks/>
          </p:cNvSpPr>
          <p:nvPr/>
        </p:nvSpPr>
        <p:spPr>
          <a:xfrm>
            <a:off x="2500786" y="5633348"/>
            <a:ext cx="7615752" cy="461665"/>
          </a:xfrm>
          <a:prstGeom prst="rect">
            <a:avLst/>
          </a:prstGeom>
          <a:solidFill>
            <a:srgbClr val="FFFF00"/>
          </a:solidFill>
          <a:ln>
            <a:noFill/>
          </a:ln>
          <a:effectLst/>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a:defRPr sz="2600"/>
            </a:lvl1pPr>
          </a:lstStyle>
          <a:p>
            <a:pPr algn="ctr" defTabSz="457200" eaLnBrk="1" fontAlgn="auto" hangingPunct="1">
              <a:spcBef>
                <a:spcPts val="0"/>
              </a:spcBef>
              <a:spcAft>
                <a:spcPts val="0"/>
              </a:spcAft>
            </a:pPr>
            <a:r>
              <a:rPr lang="en-US" sz="2400" dirty="0">
                <a:solidFill>
                  <a:prstClr val="black"/>
                </a:solidFill>
                <a:latin typeface="Constantia"/>
                <a:cs typeface="Constantia"/>
              </a:rPr>
              <a:t>Exponential computational complexity</a:t>
            </a:r>
          </a:p>
        </p:txBody>
      </p:sp>
    </p:spTree>
    <p:extLst>
      <p:ext uri="{BB962C8B-B14F-4D97-AF65-F5344CB8AC3E}">
        <p14:creationId xmlns:p14="http://schemas.microsoft.com/office/powerpoint/2010/main" val="4153162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0" name="Straight Connector 599">
            <a:extLst>
              <a:ext uri="{FF2B5EF4-FFF2-40B4-BE49-F238E27FC236}">
                <a16:creationId xmlns:a16="http://schemas.microsoft.com/office/drawing/2014/main" id="{E0ABA194-2032-4558-A98A-EBAFEF377D49}"/>
              </a:ext>
            </a:extLst>
          </p:cNvPr>
          <p:cNvCxnSpPr>
            <a:cxnSpLocks/>
            <a:stCxn id="629" idx="0"/>
            <a:endCxn id="605" idx="4"/>
          </p:cNvCxnSpPr>
          <p:nvPr/>
        </p:nvCxnSpPr>
        <p:spPr>
          <a:xfrm flipH="1" flipV="1">
            <a:off x="2567656" y="4683028"/>
            <a:ext cx="2390" cy="5485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01" name="Group 600">
            <a:extLst>
              <a:ext uri="{FF2B5EF4-FFF2-40B4-BE49-F238E27FC236}">
                <a16:creationId xmlns:a16="http://schemas.microsoft.com/office/drawing/2014/main" id="{692668DD-5E13-41B6-B3A4-D697BEAB0B51}"/>
              </a:ext>
            </a:extLst>
          </p:cNvPr>
          <p:cNvGrpSpPr/>
          <p:nvPr/>
        </p:nvGrpSpPr>
        <p:grpSpPr>
          <a:xfrm>
            <a:off x="3190042" y="4323451"/>
            <a:ext cx="368877" cy="368877"/>
            <a:chOff x="2913942" y="3662476"/>
            <a:chExt cx="541020" cy="541020"/>
          </a:xfrm>
          <a:solidFill>
            <a:schemeClr val="accent1">
              <a:lumMod val="20000"/>
              <a:lumOff val="80000"/>
            </a:schemeClr>
          </a:solidFill>
        </p:grpSpPr>
        <p:sp>
          <p:nvSpPr>
            <p:cNvPr id="602" name="Oval 601">
              <a:extLst>
                <a:ext uri="{FF2B5EF4-FFF2-40B4-BE49-F238E27FC236}">
                  <a16:creationId xmlns:a16="http://schemas.microsoft.com/office/drawing/2014/main" id="{4117EF4C-6C75-4CF2-801A-C36EC12E1563}"/>
                </a:ext>
              </a:extLst>
            </p:cNvPr>
            <p:cNvSpPr/>
            <p:nvPr/>
          </p:nvSpPr>
          <p:spPr>
            <a:xfrm>
              <a:off x="2913942" y="3662476"/>
              <a:ext cx="541020" cy="541020"/>
            </a:xfrm>
            <a:prstGeom prst="ellipse">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dirty="0">
                <a:solidFill>
                  <a:prstClr val="white"/>
                </a:solidFill>
                <a:latin typeface="Calibri"/>
              </a:endParaRPr>
            </a:p>
          </p:txBody>
        </p:sp>
        <p:graphicFrame>
          <p:nvGraphicFramePr>
            <p:cNvPr id="603" name="Object 602">
              <a:extLst>
                <a:ext uri="{FF2B5EF4-FFF2-40B4-BE49-F238E27FC236}">
                  <a16:creationId xmlns:a16="http://schemas.microsoft.com/office/drawing/2014/main" id="{0B1105C5-346F-4C1A-9DFE-DA29E3D25B4B}"/>
                </a:ext>
              </a:extLst>
            </p:cNvPr>
            <p:cNvGraphicFramePr>
              <a:graphicFrameLocks noChangeAspect="1"/>
            </p:cNvGraphicFramePr>
            <p:nvPr/>
          </p:nvGraphicFramePr>
          <p:xfrm>
            <a:off x="3057693" y="3714440"/>
            <a:ext cx="264547" cy="396821"/>
          </p:xfrm>
          <a:graphic>
            <a:graphicData uri="http://schemas.openxmlformats.org/presentationml/2006/ole">
              <mc:AlternateContent xmlns:mc="http://schemas.openxmlformats.org/markup-compatibility/2006">
                <mc:Choice xmlns:v="urn:schemas-microsoft-com:vml" Requires="v">
                  <p:oleObj name="Equation" r:id="rId3" imgW="152280" imgH="228600" progId="Equation.3">
                    <p:embed/>
                  </p:oleObj>
                </mc:Choice>
                <mc:Fallback>
                  <p:oleObj name="Equation" r:id="rId3" imgW="152280" imgH="228600" progId="Equation.3">
                    <p:embed/>
                    <p:pic>
                      <p:nvPicPr>
                        <p:cNvPr id="603" name="Object 602">
                          <a:extLst>
                            <a:ext uri="{FF2B5EF4-FFF2-40B4-BE49-F238E27FC236}">
                              <a16:creationId xmlns:a16="http://schemas.microsoft.com/office/drawing/2014/main" id="{0B1105C5-346F-4C1A-9DFE-DA29E3D25B4B}"/>
                            </a:ext>
                          </a:extLst>
                        </p:cNvPr>
                        <p:cNvPicPr/>
                        <p:nvPr/>
                      </p:nvPicPr>
                      <p:blipFill>
                        <a:blip r:embed="rId4"/>
                        <a:stretch>
                          <a:fillRect/>
                        </a:stretch>
                      </p:blipFill>
                      <p:spPr>
                        <a:xfrm>
                          <a:off x="3057693" y="3714440"/>
                          <a:ext cx="264547" cy="396821"/>
                        </a:xfrm>
                        <a:prstGeom prst="rect">
                          <a:avLst/>
                        </a:prstGeom>
                      </p:spPr>
                    </p:pic>
                  </p:oleObj>
                </mc:Fallback>
              </mc:AlternateContent>
            </a:graphicData>
          </a:graphic>
        </p:graphicFrame>
      </p:grpSp>
      <p:grpSp>
        <p:nvGrpSpPr>
          <p:cNvPr id="604" name="Group 603">
            <a:extLst>
              <a:ext uri="{FF2B5EF4-FFF2-40B4-BE49-F238E27FC236}">
                <a16:creationId xmlns:a16="http://schemas.microsoft.com/office/drawing/2014/main" id="{10D1C776-7558-43A0-8F1F-6CB48AF5953A}"/>
              </a:ext>
            </a:extLst>
          </p:cNvPr>
          <p:cNvGrpSpPr/>
          <p:nvPr/>
        </p:nvGrpSpPr>
        <p:grpSpPr>
          <a:xfrm>
            <a:off x="2383218" y="4314151"/>
            <a:ext cx="368877" cy="368877"/>
            <a:chOff x="2913942" y="3662476"/>
            <a:chExt cx="541020" cy="541020"/>
          </a:xfrm>
          <a:solidFill>
            <a:schemeClr val="accent1">
              <a:lumMod val="20000"/>
              <a:lumOff val="80000"/>
            </a:schemeClr>
          </a:solidFill>
        </p:grpSpPr>
        <p:sp>
          <p:nvSpPr>
            <p:cNvPr id="605" name="Oval 604">
              <a:extLst>
                <a:ext uri="{FF2B5EF4-FFF2-40B4-BE49-F238E27FC236}">
                  <a16:creationId xmlns:a16="http://schemas.microsoft.com/office/drawing/2014/main" id="{0A75C17E-3B3F-4E97-AE78-9CB467B95A14}"/>
                </a:ext>
              </a:extLst>
            </p:cNvPr>
            <p:cNvSpPr/>
            <p:nvPr/>
          </p:nvSpPr>
          <p:spPr>
            <a:xfrm>
              <a:off x="2913942" y="3662476"/>
              <a:ext cx="541020" cy="541020"/>
            </a:xfrm>
            <a:prstGeom prst="ellipse">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dirty="0">
                <a:solidFill>
                  <a:prstClr val="white"/>
                </a:solidFill>
                <a:latin typeface="Calibri"/>
              </a:endParaRPr>
            </a:p>
          </p:txBody>
        </p:sp>
        <p:graphicFrame>
          <p:nvGraphicFramePr>
            <p:cNvPr id="606" name="Object 605">
              <a:extLst>
                <a:ext uri="{FF2B5EF4-FFF2-40B4-BE49-F238E27FC236}">
                  <a16:creationId xmlns:a16="http://schemas.microsoft.com/office/drawing/2014/main" id="{2B5B9DEF-0364-47E2-9A49-870997226E9E}"/>
                </a:ext>
              </a:extLst>
            </p:cNvPr>
            <p:cNvGraphicFramePr>
              <a:graphicFrameLocks noChangeAspect="1"/>
            </p:cNvGraphicFramePr>
            <p:nvPr/>
          </p:nvGraphicFramePr>
          <p:xfrm>
            <a:off x="3057693" y="3714440"/>
            <a:ext cx="264547" cy="396821"/>
          </p:xfrm>
          <a:graphic>
            <a:graphicData uri="http://schemas.openxmlformats.org/presentationml/2006/ole">
              <mc:AlternateContent xmlns:mc="http://schemas.openxmlformats.org/markup-compatibility/2006">
                <mc:Choice xmlns:v="urn:schemas-microsoft-com:vml" Requires="v">
                  <p:oleObj name="Equation" r:id="rId5" imgW="152280" imgH="228600" progId="Equation.3">
                    <p:embed/>
                  </p:oleObj>
                </mc:Choice>
                <mc:Fallback>
                  <p:oleObj name="Equation" r:id="rId5" imgW="152280" imgH="228600" progId="Equation.3">
                    <p:embed/>
                    <p:pic>
                      <p:nvPicPr>
                        <p:cNvPr id="606" name="Object 605">
                          <a:extLst>
                            <a:ext uri="{FF2B5EF4-FFF2-40B4-BE49-F238E27FC236}">
                              <a16:creationId xmlns:a16="http://schemas.microsoft.com/office/drawing/2014/main" id="{2B5B9DEF-0364-47E2-9A49-870997226E9E}"/>
                            </a:ext>
                          </a:extLst>
                        </p:cNvPr>
                        <p:cNvPicPr/>
                        <p:nvPr/>
                      </p:nvPicPr>
                      <p:blipFill>
                        <a:blip r:embed="rId6"/>
                        <a:stretch>
                          <a:fillRect/>
                        </a:stretch>
                      </p:blipFill>
                      <p:spPr>
                        <a:xfrm>
                          <a:off x="3057693" y="3714440"/>
                          <a:ext cx="264547" cy="396821"/>
                        </a:xfrm>
                        <a:prstGeom prst="rect">
                          <a:avLst/>
                        </a:prstGeom>
                      </p:spPr>
                    </p:pic>
                  </p:oleObj>
                </mc:Fallback>
              </mc:AlternateContent>
            </a:graphicData>
          </a:graphic>
        </p:graphicFrame>
      </p:grpSp>
      <p:grpSp>
        <p:nvGrpSpPr>
          <p:cNvPr id="607" name="Group 606">
            <a:extLst>
              <a:ext uri="{FF2B5EF4-FFF2-40B4-BE49-F238E27FC236}">
                <a16:creationId xmlns:a16="http://schemas.microsoft.com/office/drawing/2014/main" id="{021A3794-D13A-43D9-B597-971A3D7D2E84}"/>
              </a:ext>
            </a:extLst>
          </p:cNvPr>
          <p:cNvGrpSpPr/>
          <p:nvPr/>
        </p:nvGrpSpPr>
        <p:grpSpPr>
          <a:xfrm>
            <a:off x="4011619" y="4331632"/>
            <a:ext cx="368877" cy="368877"/>
            <a:chOff x="2913942" y="3662476"/>
            <a:chExt cx="541020" cy="541020"/>
          </a:xfrm>
          <a:solidFill>
            <a:schemeClr val="accent1">
              <a:lumMod val="20000"/>
              <a:lumOff val="80000"/>
            </a:schemeClr>
          </a:solidFill>
        </p:grpSpPr>
        <p:sp>
          <p:nvSpPr>
            <p:cNvPr id="608" name="Oval 607">
              <a:extLst>
                <a:ext uri="{FF2B5EF4-FFF2-40B4-BE49-F238E27FC236}">
                  <a16:creationId xmlns:a16="http://schemas.microsoft.com/office/drawing/2014/main" id="{DFEEF3BB-DAF1-4B48-8B3B-49690C0C50AA}"/>
                </a:ext>
              </a:extLst>
            </p:cNvPr>
            <p:cNvSpPr/>
            <p:nvPr/>
          </p:nvSpPr>
          <p:spPr>
            <a:xfrm>
              <a:off x="2913942" y="3662476"/>
              <a:ext cx="541020" cy="541020"/>
            </a:xfrm>
            <a:prstGeom prst="ellipse">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dirty="0">
                <a:solidFill>
                  <a:prstClr val="white"/>
                </a:solidFill>
                <a:latin typeface="Calibri"/>
              </a:endParaRPr>
            </a:p>
          </p:txBody>
        </p:sp>
        <p:graphicFrame>
          <p:nvGraphicFramePr>
            <p:cNvPr id="609" name="Object 608">
              <a:extLst>
                <a:ext uri="{FF2B5EF4-FFF2-40B4-BE49-F238E27FC236}">
                  <a16:creationId xmlns:a16="http://schemas.microsoft.com/office/drawing/2014/main" id="{B53514E7-0573-48B3-806F-EBE6F88C8732}"/>
                </a:ext>
              </a:extLst>
            </p:cNvPr>
            <p:cNvGraphicFramePr>
              <a:graphicFrameLocks noChangeAspect="1"/>
            </p:cNvGraphicFramePr>
            <p:nvPr/>
          </p:nvGraphicFramePr>
          <p:xfrm>
            <a:off x="3058050" y="3702635"/>
            <a:ext cx="263525" cy="419100"/>
          </p:xfrm>
          <a:graphic>
            <a:graphicData uri="http://schemas.openxmlformats.org/presentationml/2006/ole">
              <mc:AlternateContent xmlns:mc="http://schemas.openxmlformats.org/markup-compatibility/2006">
                <mc:Choice xmlns:v="urn:schemas-microsoft-com:vml" Requires="v">
                  <p:oleObj name="Equation" r:id="rId7" imgW="152280" imgH="241200" progId="Equation.3">
                    <p:embed/>
                  </p:oleObj>
                </mc:Choice>
                <mc:Fallback>
                  <p:oleObj name="Equation" r:id="rId7" imgW="152280" imgH="241200" progId="Equation.3">
                    <p:embed/>
                    <p:pic>
                      <p:nvPicPr>
                        <p:cNvPr id="609" name="Object 608">
                          <a:extLst>
                            <a:ext uri="{FF2B5EF4-FFF2-40B4-BE49-F238E27FC236}">
                              <a16:creationId xmlns:a16="http://schemas.microsoft.com/office/drawing/2014/main" id="{B53514E7-0573-48B3-806F-EBE6F88C8732}"/>
                            </a:ext>
                          </a:extLst>
                        </p:cNvPr>
                        <p:cNvPicPr/>
                        <p:nvPr/>
                      </p:nvPicPr>
                      <p:blipFill>
                        <a:blip r:embed="rId8"/>
                        <a:stretch>
                          <a:fillRect/>
                        </a:stretch>
                      </p:blipFill>
                      <p:spPr>
                        <a:xfrm>
                          <a:off x="3058050" y="3702635"/>
                          <a:ext cx="263525" cy="419100"/>
                        </a:xfrm>
                        <a:prstGeom prst="rect">
                          <a:avLst/>
                        </a:prstGeom>
                      </p:spPr>
                    </p:pic>
                  </p:oleObj>
                </mc:Fallback>
              </mc:AlternateContent>
            </a:graphicData>
          </a:graphic>
        </p:graphicFrame>
      </p:grpSp>
      <p:grpSp>
        <p:nvGrpSpPr>
          <p:cNvPr id="610" name="Group 609">
            <a:extLst>
              <a:ext uri="{FF2B5EF4-FFF2-40B4-BE49-F238E27FC236}">
                <a16:creationId xmlns:a16="http://schemas.microsoft.com/office/drawing/2014/main" id="{E304EF44-C103-455C-AC88-8CBCE930B367}"/>
              </a:ext>
            </a:extLst>
          </p:cNvPr>
          <p:cNvGrpSpPr/>
          <p:nvPr/>
        </p:nvGrpSpPr>
        <p:grpSpPr>
          <a:xfrm>
            <a:off x="5819338" y="4302896"/>
            <a:ext cx="368877" cy="368877"/>
            <a:chOff x="2913942" y="3662476"/>
            <a:chExt cx="541020" cy="541020"/>
          </a:xfrm>
          <a:solidFill>
            <a:schemeClr val="accent1">
              <a:lumMod val="20000"/>
              <a:lumOff val="80000"/>
            </a:schemeClr>
          </a:solidFill>
        </p:grpSpPr>
        <p:sp>
          <p:nvSpPr>
            <p:cNvPr id="611" name="Oval 610">
              <a:extLst>
                <a:ext uri="{FF2B5EF4-FFF2-40B4-BE49-F238E27FC236}">
                  <a16:creationId xmlns:a16="http://schemas.microsoft.com/office/drawing/2014/main" id="{DCAD3F81-B7EB-434D-A419-C6B272BDD635}"/>
                </a:ext>
              </a:extLst>
            </p:cNvPr>
            <p:cNvSpPr/>
            <p:nvPr/>
          </p:nvSpPr>
          <p:spPr>
            <a:xfrm>
              <a:off x="2913942" y="3662476"/>
              <a:ext cx="541020" cy="541020"/>
            </a:xfrm>
            <a:prstGeom prst="ellipse">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dirty="0">
                <a:solidFill>
                  <a:prstClr val="white"/>
                </a:solidFill>
                <a:latin typeface="Calibri"/>
              </a:endParaRPr>
            </a:p>
          </p:txBody>
        </p:sp>
        <p:graphicFrame>
          <p:nvGraphicFramePr>
            <p:cNvPr id="612" name="Object 611">
              <a:extLst>
                <a:ext uri="{FF2B5EF4-FFF2-40B4-BE49-F238E27FC236}">
                  <a16:creationId xmlns:a16="http://schemas.microsoft.com/office/drawing/2014/main" id="{EB90DE5D-C0AC-4DB4-A367-4354DB20FEFB}"/>
                </a:ext>
              </a:extLst>
            </p:cNvPr>
            <p:cNvGraphicFramePr>
              <a:graphicFrameLocks noChangeAspect="1"/>
            </p:cNvGraphicFramePr>
            <p:nvPr/>
          </p:nvGraphicFramePr>
          <p:xfrm>
            <a:off x="3046271" y="3714425"/>
            <a:ext cx="287337" cy="396875"/>
          </p:xfrm>
          <a:graphic>
            <a:graphicData uri="http://schemas.openxmlformats.org/presentationml/2006/ole">
              <mc:AlternateContent xmlns:mc="http://schemas.openxmlformats.org/markup-compatibility/2006">
                <mc:Choice xmlns:v="urn:schemas-microsoft-com:vml" Requires="v">
                  <p:oleObj name="Equation" r:id="rId9" imgW="164880" imgH="228600" progId="Equation.3">
                    <p:embed/>
                  </p:oleObj>
                </mc:Choice>
                <mc:Fallback>
                  <p:oleObj name="Equation" r:id="rId9" imgW="164880" imgH="228600" progId="Equation.3">
                    <p:embed/>
                    <p:pic>
                      <p:nvPicPr>
                        <p:cNvPr id="612" name="Object 611">
                          <a:extLst>
                            <a:ext uri="{FF2B5EF4-FFF2-40B4-BE49-F238E27FC236}">
                              <a16:creationId xmlns:a16="http://schemas.microsoft.com/office/drawing/2014/main" id="{EB90DE5D-C0AC-4DB4-A367-4354DB20FEFB}"/>
                            </a:ext>
                          </a:extLst>
                        </p:cNvPr>
                        <p:cNvPicPr/>
                        <p:nvPr/>
                      </p:nvPicPr>
                      <p:blipFill>
                        <a:blip r:embed="rId10"/>
                        <a:stretch>
                          <a:fillRect/>
                        </a:stretch>
                      </p:blipFill>
                      <p:spPr>
                        <a:xfrm>
                          <a:off x="3046271" y="3714425"/>
                          <a:ext cx="287337" cy="396875"/>
                        </a:xfrm>
                        <a:prstGeom prst="rect">
                          <a:avLst/>
                        </a:prstGeom>
                      </p:spPr>
                    </p:pic>
                  </p:oleObj>
                </mc:Fallback>
              </mc:AlternateContent>
            </a:graphicData>
          </a:graphic>
        </p:graphicFrame>
      </p:grpSp>
      <p:grpSp>
        <p:nvGrpSpPr>
          <p:cNvPr id="613" name="Group 612">
            <a:extLst>
              <a:ext uri="{FF2B5EF4-FFF2-40B4-BE49-F238E27FC236}">
                <a16:creationId xmlns:a16="http://schemas.microsoft.com/office/drawing/2014/main" id="{0C374FEC-66B4-4F1B-A438-C0CDBBD95547}"/>
              </a:ext>
            </a:extLst>
          </p:cNvPr>
          <p:cNvGrpSpPr/>
          <p:nvPr/>
        </p:nvGrpSpPr>
        <p:grpSpPr>
          <a:xfrm>
            <a:off x="5010949" y="4292829"/>
            <a:ext cx="368877" cy="368877"/>
            <a:chOff x="2913942" y="3662476"/>
            <a:chExt cx="541020" cy="541020"/>
          </a:xfrm>
          <a:solidFill>
            <a:schemeClr val="accent1">
              <a:lumMod val="20000"/>
              <a:lumOff val="80000"/>
            </a:schemeClr>
          </a:solidFill>
        </p:grpSpPr>
        <p:sp>
          <p:nvSpPr>
            <p:cNvPr id="614" name="Oval 613">
              <a:extLst>
                <a:ext uri="{FF2B5EF4-FFF2-40B4-BE49-F238E27FC236}">
                  <a16:creationId xmlns:a16="http://schemas.microsoft.com/office/drawing/2014/main" id="{C435D65C-3DB1-452B-9600-F6C571BC3315}"/>
                </a:ext>
              </a:extLst>
            </p:cNvPr>
            <p:cNvSpPr/>
            <p:nvPr/>
          </p:nvSpPr>
          <p:spPr>
            <a:xfrm>
              <a:off x="2913942" y="3662476"/>
              <a:ext cx="541020" cy="541020"/>
            </a:xfrm>
            <a:prstGeom prst="ellipse">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dirty="0">
                <a:solidFill>
                  <a:prstClr val="white"/>
                </a:solidFill>
                <a:latin typeface="Calibri"/>
              </a:endParaRPr>
            </a:p>
          </p:txBody>
        </p:sp>
        <p:graphicFrame>
          <p:nvGraphicFramePr>
            <p:cNvPr id="615" name="Object 614">
              <a:extLst>
                <a:ext uri="{FF2B5EF4-FFF2-40B4-BE49-F238E27FC236}">
                  <a16:creationId xmlns:a16="http://schemas.microsoft.com/office/drawing/2014/main" id="{C51AF583-C02A-47DB-843E-A8E3B7BDF8D0}"/>
                </a:ext>
              </a:extLst>
            </p:cNvPr>
            <p:cNvGraphicFramePr>
              <a:graphicFrameLocks noChangeAspect="1"/>
            </p:cNvGraphicFramePr>
            <p:nvPr/>
          </p:nvGraphicFramePr>
          <p:xfrm>
            <a:off x="3047164" y="3713911"/>
            <a:ext cx="285750" cy="396875"/>
          </p:xfrm>
          <a:graphic>
            <a:graphicData uri="http://schemas.openxmlformats.org/presentationml/2006/ole">
              <mc:AlternateContent xmlns:mc="http://schemas.openxmlformats.org/markup-compatibility/2006">
                <mc:Choice xmlns:v="urn:schemas-microsoft-com:vml" Requires="v">
                  <p:oleObj name="Equation" r:id="rId11" imgW="164880" imgH="228600" progId="Equation.3">
                    <p:embed/>
                  </p:oleObj>
                </mc:Choice>
                <mc:Fallback>
                  <p:oleObj name="Equation" r:id="rId11" imgW="164880" imgH="228600" progId="Equation.3">
                    <p:embed/>
                    <p:pic>
                      <p:nvPicPr>
                        <p:cNvPr id="615" name="Object 614">
                          <a:extLst>
                            <a:ext uri="{FF2B5EF4-FFF2-40B4-BE49-F238E27FC236}">
                              <a16:creationId xmlns:a16="http://schemas.microsoft.com/office/drawing/2014/main" id="{C51AF583-C02A-47DB-843E-A8E3B7BDF8D0}"/>
                            </a:ext>
                          </a:extLst>
                        </p:cNvPr>
                        <p:cNvPicPr/>
                        <p:nvPr/>
                      </p:nvPicPr>
                      <p:blipFill>
                        <a:blip r:embed="rId12"/>
                        <a:stretch>
                          <a:fillRect/>
                        </a:stretch>
                      </p:blipFill>
                      <p:spPr>
                        <a:xfrm>
                          <a:off x="3047164" y="3713911"/>
                          <a:ext cx="285750" cy="396875"/>
                        </a:xfrm>
                        <a:prstGeom prst="rect">
                          <a:avLst/>
                        </a:prstGeom>
                      </p:spPr>
                    </p:pic>
                  </p:oleObj>
                </mc:Fallback>
              </mc:AlternateContent>
            </a:graphicData>
          </a:graphic>
        </p:graphicFrame>
      </p:grpSp>
      <p:grpSp>
        <p:nvGrpSpPr>
          <p:cNvPr id="616" name="Group 615">
            <a:extLst>
              <a:ext uri="{FF2B5EF4-FFF2-40B4-BE49-F238E27FC236}">
                <a16:creationId xmlns:a16="http://schemas.microsoft.com/office/drawing/2014/main" id="{21C8BDB9-5F38-4BC6-B8B6-FDDD320DC66A}"/>
              </a:ext>
            </a:extLst>
          </p:cNvPr>
          <p:cNvGrpSpPr/>
          <p:nvPr/>
        </p:nvGrpSpPr>
        <p:grpSpPr>
          <a:xfrm>
            <a:off x="6640397" y="4290701"/>
            <a:ext cx="368877" cy="368877"/>
            <a:chOff x="2913942" y="3662476"/>
            <a:chExt cx="541020" cy="541020"/>
          </a:xfrm>
          <a:solidFill>
            <a:schemeClr val="accent1">
              <a:lumMod val="20000"/>
              <a:lumOff val="80000"/>
            </a:schemeClr>
          </a:solidFill>
        </p:grpSpPr>
        <p:sp>
          <p:nvSpPr>
            <p:cNvPr id="617" name="Oval 616">
              <a:extLst>
                <a:ext uri="{FF2B5EF4-FFF2-40B4-BE49-F238E27FC236}">
                  <a16:creationId xmlns:a16="http://schemas.microsoft.com/office/drawing/2014/main" id="{15468B7B-F909-428E-B19D-3E05CF9E3252}"/>
                </a:ext>
              </a:extLst>
            </p:cNvPr>
            <p:cNvSpPr/>
            <p:nvPr/>
          </p:nvSpPr>
          <p:spPr>
            <a:xfrm>
              <a:off x="2913942" y="3662476"/>
              <a:ext cx="541020" cy="541020"/>
            </a:xfrm>
            <a:prstGeom prst="ellipse">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dirty="0">
                <a:solidFill>
                  <a:prstClr val="white"/>
                </a:solidFill>
                <a:latin typeface="Calibri"/>
              </a:endParaRPr>
            </a:p>
          </p:txBody>
        </p:sp>
        <p:graphicFrame>
          <p:nvGraphicFramePr>
            <p:cNvPr id="618" name="Object 617">
              <a:extLst>
                <a:ext uri="{FF2B5EF4-FFF2-40B4-BE49-F238E27FC236}">
                  <a16:creationId xmlns:a16="http://schemas.microsoft.com/office/drawing/2014/main" id="{7CB93051-6D45-459A-AE37-BDA3385B315F}"/>
                </a:ext>
              </a:extLst>
            </p:cNvPr>
            <p:cNvGraphicFramePr>
              <a:graphicFrameLocks noChangeAspect="1"/>
            </p:cNvGraphicFramePr>
            <p:nvPr/>
          </p:nvGraphicFramePr>
          <p:xfrm>
            <a:off x="3047689" y="3703319"/>
            <a:ext cx="285750" cy="419100"/>
          </p:xfrm>
          <a:graphic>
            <a:graphicData uri="http://schemas.openxmlformats.org/presentationml/2006/ole">
              <mc:AlternateContent xmlns:mc="http://schemas.openxmlformats.org/markup-compatibility/2006">
                <mc:Choice xmlns:v="urn:schemas-microsoft-com:vml" Requires="v">
                  <p:oleObj name="Equation" r:id="rId13" imgW="164880" imgH="241200" progId="Equation.3">
                    <p:embed/>
                  </p:oleObj>
                </mc:Choice>
                <mc:Fallback>
                  <p:oleObj name="Equation" r:id="rId13" imgW="164880" imgH="241200" progId="Equation.3">
                    <p:embed/>
                    <p:pic>
                      <p:nvPicPr>
                        <p:cNvPr id="618" name="Object 617">
                          <a:extLst>
                            <a:ext uri="{FF2B5EF4-FFF2-40B4-BE49-F238E27FC236}">
                              <a16:creationId xmlns:a16="http://schemas.microsoft.com/office/drawing/2014/main" id="{7CB93051-6D45-459A-AE37-BDA3385B315F}"/>
                            </a:ext>
                          </a:extLst>
                        </p:cNvPr>
                        <p:cNvPicPr/>
                        <p:nvPr/>
                      </p:nvPicPr>
                      <p:blipFill>
                        <a:blip r:embed="rId14"/>
                        <a:stretch>
                          <a:fillRect/>
                        </a:stretch>
                      </p:blipFill>
                      <p:spPr>
                        <a:xfrm>
                          <a:off x="3047689" y="3703319"/>
                          <a:ext cx="285750" cy="419100"/>
                        </a:xfrm>
                        <a:prstGeom prst="rect">
                          <a:avLst/>
                        </a:prstGeom>
                      </p:spPr>
                    </p:pic>
                  </p:oleObj>
                </mc:Fallback>
              </mc:AlternateContent>
            </a:graphicData>
          </a:graphic>
        </p:graphicFrame>
      </p:grpSp>
      <p:grpSp>
        <p:nvGrpSpPr>
          <p:cNvPr id="619" name="Group 618">
            <a:extLst>
              <a:ext uri="{FF2B5EF4-FFF2-40B4-BE49-F238E27FC236}">
                <a16:creationId xmlns:a16="http://schemas.microsoft.com/office/drawing/2014/main" id="{DB944248-4506-472B-A3D1-CCBC294EDC05}"/>
              </a:ext>
            </a:extLst>
          </p:cNvPr>
          <p:cNvGrpSpPr/>
          <p:nvPr/>
        </p:nvGrpSpPr>
        <p:grpSpPr>
          <a:xfrm>
            <a:off x="8442042" y="4297382"/>
            <a:ext cx="368877" cy="368877"/>
            <a:chOff x="2913942" y="3662476"/>
            <a:chExt cx="541020" cy="541020"/>
          </a:xfrm>
          <a:solidFill>
            <a:schemeClr val="accent1">
              <a:lumMod val="20000"/>
              <a:lumOff val="80000"/>
            </a:schemeClr>
          </a:solidFill>
        </p:grpSpPr>
        <p:sp>
          <p:nvSpPr>
            <p:cNvPr id="620" name="Oval 619">
              <a:extLst>
                <a:ext uri="{FF2B5EF4-FFF2-40B4-BE49-F238E27FC236}">
                  <a16:creationId xmlns:a16="http://schemas.microsoft.com/office/drawing/2014/main" id="{BA6A67BB-960D-4CC6-BA03-D44CA67CB54B}"/>
                </a:ext>
              </a:extLst>
            </p:cNvPr>
            <p:cNvSpPr/>
            <p:nvPr/>
          </p:nvSpPr>
          <p:spPr>
            <a:xfrm>
              <a:off x="2913942" y="3662476"/>
              <a:ext cx="541020" cy="541020"/>
            </a:xfrm>
            <a:prstGeom prst="ellipse">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dirty="0">
                <a:solidFill>
                  <a:prstClr val="white"/>
                </a:solidFill>
                <a:latin typeface="Calibri"/>
              </a:endParaRPr>
            </a:p>
          </p:txBody>
        </p:sp>
        <p:graphicFrame>
          <p:nvGraphicFramePr>
            <p:cNvPr id="621" name="Object 620">
              <a:extLst>
                <a:ext uri="{FF2B5EF4-FFF2-40B4-BE49-F238E27FC236}">
                  <a16:creationId xmlns:a16="http://schemas.microsoft.com/office/drawing/2014/main" id="{0B9C3230-1017-442E-B2BA-653F926E2D67}"/>
                </a:ext>
              </a:extLst>
            </p:cNvPr>
            <p:cNvGraphicFramePr>
              <a:graphicFrameLocks noChangeAspect="1"/>
            </p:cNvGraphicFramePr>
            <p:nvPr/>
          </p:nvGraphicFramePr>
          <p:xfrm>
            <a:off x="3048299" y="3714432"/>
            <a:ext cx="285750" cy="396875"/>
          </p:xfrm>
          <a:graphic>
            <a:graphicData uri="http://schemas.openxmlformats.org/presentationml/2006/ole">
              <mc:AlternateContent xmlns:mc="http://schemas.openxmlformats.org/markup-compatibility/2006">
                <mc:Choice xmlns:v="urn:schemas-microsoft-com:vml" Requires="v">
                  <p:oleObj name="Equation" r:id="rId15" imgW="164880" imgH="228600" progId="Equation.3">
                    <p:embed/>
                  </p:oleObj>
                </mc:Choice>
                <mc:Fallback>
                  <p:oleObj name="Equation" r:id="rId15" imgW="164880" imgH="228600" progId="Equation.3">
                    <p:embed/>
                    <p:pic>
                      <p:nvPicPr>
                        <p:cNvPr id="621" name="Object 620">
                          <a:extLst>
                            <a:ext uri="{FF2B5EF4-FFF2-40B4-BE49-F238E27FC236}">
                              <a16:creationId xmlns:a16="http://schemas.microsoft.com/office/drawing/2014/main" id="{0B9C3230-1017-442E-B2BA-653F926E2D67}"/>
                            </a:ext>
                          </a:extLst>
                        </p:cNvPr>
                        <p:cNvPicPr/>
                        <p:nvPr/>
                      </p:nvPicPr>
                      <p:blipFill>
                        <a:blip r:embed="rId16"/>
                        <a:stretch>
                          <a:fillRect/>
                        </a:stretch>
                      </p:blipFill>
                      <p:spPr>
                        <a:xfrm>
                          <a:off x="3048299" y="3714432"/>
                          <a:ext cx="285750" cy="396875"/>
                        </a:xfrm>
                        <a:prstGeom prst="rect">
                          <a:avLst/>
                        </a:prstGeom>
                      </p:spPr>
                    </p:pic>
                  </p:oleObj>
                </mc:Fallback>
              </mc:AlternateContent>
            </a:graphicData>
          </a:graphic>
        </p:graphicFrame>
      </p:grpSp>
      <p:grpSp>
        <p:nvGrpSpPr>
          <p:cNvPr id="622" name="Group 621">
            <a:extLst>
              <a:ext uri="{FF2B5EF4-FFF2-40B4-BE49-F238E27FC236}">
                <a16:creationId xmlns:a16="http://schemas.microsoft.com/office/drawing/2014/main" id="{8C61D90E-5126-44A3-A060-4C1E889AD31E}"/>
              </a:ext>
            </a:extLst>
          </p:cNvPr>
          <p:cNvGrpSpPr/>
          <p:nvPr/>
        </p:nvGrpSpPr>
        <p:grpSpPr>
          <a:xfrm>
            <a:off x="7640962" y="4310758"/>
            <a:ext cx="368877" cy="368877"/>
            <a:chOff x="2913942" y="3662476"/>
            <a:chExt cx="541020" cy="541020"/>
          </a:xfrm>
          <a:solidFill>
            <a:schemeClr val="accent1">
              <a:lumMod val="20000"/>
              <a:lumOff val="80000"/>
            </a:schemeClr>
          </a:solidFill>
        </p:grpSpPr>
        <p:sp>
          <p:nvSpPr>
            <p:cNvPr id="623" name="Oval 622">
              <a:extLst>
                <a:ext uri="{FF2B5EF4-FFF2-40B4-BE49-F238E27FC236}">
                  <a16:creationId xmlns:a16="http://schemas.microsoft.com/office/drawing/2014/main" id="{B5C9DDB4-07AB-439D-B986-F16F7B796177}"/>
                </a:ext>
              </a:extLst>
            </p:cNvPr>
            <p:cNvSpPr/>
            <p:nvPr/>
          </p:nvSpPr>
          <p:spPr>
            <a:xfrm>
              <a:off x="2913942" y="3662476"/>
              <a:ext cx="541020" cy="541020"/>
            </a:xfrm>
            <a:prstGeom prst="ellipse">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dirty="0">
                <a:solidFill>
                  <a:prstClr val="white"/>
                </a:solidFill>
                <a:latin typeface="Calibri"/>
              </a:endParaRPr>
            </a:p>
          </p:txBody>
        </p:sp>
        <p:graphicFrame>
          <p:nvGraphicFramePr>
            <p:cNvPr id="624" name="Object 623">
              <a:extLst>
                <a:ext uri="{FF2B5EF4-FFF2-40B4-BE49-F238E27FC236}">
                  <a16:creationId xmlns:a16="http://schemas.microsoft.com/office/drawing/2014/main" id="{8C00AD16-126C-4039-91BE-C28A6F2DE00A}"/>
                </a:ext>
              </a:extLst>
            </p:cNvPr>
            <p:cNvGraphicFramePr>
              <a:graphicFrameLocks noChangeAspect="1"/>
            </p:cNvGraphicFramePr>
            <p:nvPr/>
          </p:nvGraphicFramePr>
          <p:xfrm>
            <a:off x="3046018" y="3714425"/>
            <a:ext cx="287337" cy="396875"/>
          </p:xfrm>
          <a:graphic>
            <a:graphicData uri="http://schemas.openxmlformats.org/presentationml/2006/ole">
              <mc:AlternateContent xmlns:mc="http://schemas.openxmlformats.org/markup-compatibility/2006">
                <mc:Choice xmlns:v="urn:schemas-microsoft-com:vml" Requires="v">
                  <p:oleObj name="Equation" r:id="rId17" imgW="164880" imgH="228600" progId="Equation.3">
                    <p:embed/>
                  </p:oleObj>
                </mc:Choice>
                <mc:Fallback>
                  <p:oleObj name="Equation" r:id="rId17" imgW="164880" imgH="228600" progId="Equation.3">
                    <p:embed/>
                    <p:pic>
                      <p:nvPicPr>
                        <p:cNvPr id="624" name="Object 623">
                          <a:extLst>
                            <a:ext uri="{FF2B5EF4-FFF2-40B4-BE49-F238E27FC236}">
                              <a16:creationId xmlns:a16="http://schemas.microsoft.com/office/drawing/2014/main" id="{8C00AD16-126C-4039-91BE-C28A6F2DE00A}"/>
                            </a:ext>
                          </a:extLst>
                        </p:cNvPr>
                        <p:cNvPicPr/>
                        <p:nvPr/>
                      </p:nvPicPr>
                      <p:blipFill>
                        <a:blip r:embed="rId18"/>
                        <a:stretch>
                          <a:fillRect/>
                        </a:stretch>
                      </p:blipFill>
                      <p:spPr>
                        <a:xfrm>
                          <a:off x="3046018" y="3714425"/>
                          <a:ext cx="287337" cy="396875"/>
                        </a:xfrm>
                        <a:prstGeom prst="rect">
                          <a:avLst/>
                        </a:prstGeom>
                      </p:spPr>
                    </p:pic>
                  </p:oleObj>
                </mc:Fallback>
              </mc:AlternateContent>
            </a:graphicData>
          </a:graphic>
        </p:graphicFrame>
      </p:grpSp>
      <p:grpSp>
        <p:nvGrpSpPr>
          <p:cNvPr id="625" name="Group 624">
            <a:extLst>
              <a:ext uri="{FF2B5EF4-FFF2-40B4-BE49-F238E27FC236}">
                <a16:creationId xmlns:a16="http://schemas.microsoft.com/office/drawing/2014/main" id="{9D77CE73-DB20-4635-9FD6-4B031D075AF9}"/>
              </a:ext>
            </a:extLst>
          </p:cNvPr>
          <p:cNvGrpSpPr/>
          <p:nvPr/>
        </p:nvGrpSpPr>
        <p:grpSpPr>
          <a:xfrm>
            <a:off x="9257213" y="4307473"/>
            <a:ext cx="368877" cy="368877"/>
            <a:chOff x="2913942" y="3662476"/>
            <a:chExt cx="541020" cy="541020"/>
          </a:xfrm>
          <a:solidFill>
            <a:schemeClr val="accent1">
              <a:lumMod val="20000"/>
              <a:lumOff val="80000"/>
            </a:schemeClr>
          </a:solidFill>
        </p:grpSpPr>
        <p:sp>
          <p:nvSpPr>
            <p:cNvPr id="626" name="Oval 625">
              <a:extLst>
                <a:ext uri="{FF2B5EF4-FFF2-40B4-BE49-F238E27FC236}">
                  <a16:creationId xmlns:a16="http://schemas.microsoft.com/office/drawing/2014/main" id="{CFB298F9-532B-410E-B611-BA903594E984}"/>
                </a:ext>
              </a:extLst>
            </p:cNvPr>
            <p:cNvSpPr/>
            <p:nvPr/>
          </p:nvSpPr>
          <p:spPr>
            <a:xfrm>
              <a:off x="2913942" y="3662476"/>
              <a:ext cx="541020" cy="541020"/>
            </a:xfrm>
            <a:prstGeom prst="ellipse">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dirty="0">
                <a:solidFill>
                  <a:prstClr val="white"/>
                </a:solidFill>
                <a:latin typeface="Calibri"/>
              </a:endParaRPr>
            </a:p>
          </p:txBody>
        </p:sp>
        <p:graphicFrame>
          <p:nvGraphicFramePr>
            <p:cNvPr id="627" name="Object 626">
              <a:extLst>
                <a:ext uri="{FF2B5EF4-FFF2-40B4-BE49-F238E27FC236}">
                  <a16:creationId xmlns:a16="http://schemas.microsoft.com/office/drawing/2014/main" id="{D901A3FC-E068-4C6C-9E59-8C6C84354FC9}"/>
                </a:ext>
              </a:extLst>
            </p:cNvPr>
            <p:cNvGraphicFramePr>
              <a:graphicFrameLocks noChangeAspect="1"/>
            </p:cNvGraphicFramePr>
            <p:nvPr/>
          </p:nvGraphicFramePr>
          <p:xfrm>
            <a:off x="3046543" y="3702246"/>
            <a:ext cx="285750" cy="419100"/>
          </p:xfrm>
          <a:graphic>
            <a:graphicData uri="http://schemas.openxmlformats.org/presentationml/2006/ole">
              <mc:AlternateContent xmlns:mc="http://schemas.openxmlformats.org/markup-compatibility/2006">
                <mc:Choice xmlns:v="urn:schemas-microsoft-com:vml" Requires="v">
                  <p:oleObj name="Equation" r:id="rId19" imgW="164880" imgH="241200" progId="Equation.3">
                    <p:embed/>
                  </p:oleObj>
                </mc:Choice>
                <mc:Fallback>
                  <p:oleObj name="Equation" r:id="rId19" imgW="164880" imgH="241200" progId="Equation.3">
                    <p:embed/>
                    <p:pic>
                      <p:nvPicPr>
                        <p:cNvPr id="627" name="Object 626">
                          <a:extLst>
                            <a:ext uri="{FF2B5EF4-FFF2-40B4-BE49-F238E27FC236}">
                              <a16:creationId xmlns:a16="http://schemas.microsoft.com/office/drawing/2014/main" id="{D901A3FC-E068-4C6C-9E59-8C6C84354FC9}"/>
                            </a:ext>
                          </a:extLst>
                        </p:cNvPr>
                        <p:cNvPicPr/>
                        <p:nvPr/>
                      </p:nvPicPr>
                      <p:blipFill>
                        <a:blip r:embed="rId20"/>
                        <a:stretch>
                          <a:fillRect/>
                        </a:stretch>
                      </p:blipFill>
                      <p:spPr>
                        <a:xfrm>
                          <a:off x="3046543" y="3702246"/>
                          <a:ext cx="285750" cy="419100"/>
                        </a:xfrm>
                        <a:prstGeom prst="rect">
                          <a:avLst/>
                        </a:prstGeom>
                      </p:spPr>
                    </p:pic>
                  </p:oleObj>
                </mc:Fallback>
              </mc:AlternateContent>
            </a:graphicData>
          </a:graphic>
        </p:graphicFrame>
      </p:grpSp>
      <p:grpSp>
        <p:nvGrpSpPr>
          <p:cNvPr id="628" name="Group 627">
            <a:extLst>
              <a:ext uri="{FF2B5EF4-FFF2-40B4-BE49-F238E27FC236}">
                <a16:creationId xmlns:a16="http://schemas.microsoft.com/office/drawing/2014/main" id="{A715BBD6-4465-4E2C-A3BE-C25B5FBC5DA1}"/>
              </a:ext>
            </a:extLst>
          </p:cNvPr>
          <p:cNvGrpSpPr/>
          <p:nvPr/>
        </p:nvGrpSpPr>
        <p:grpSpPr>
          <a:xfrm>
            <a:off x="2401193" y="5231556"/>
            <a:ext cx="337706" cy="337706"/>
            <a:chOff x="2057340" y="2678430"/>
            <a:chExt cx="495300" cy="495300"/>
          </a:xfrm>
          <a:solidFill>
            <a:srgbClr val="F3D9EE"/>
          </a:solidFill>
        </p:grpSpPr>
        <p:sp>
          <p:nvSpPr>
            <p:cNvPr id="629" name="Rectangle 628">
              <a:extLst>
                <a:ext uri="{FF2B5EF4-FFF2-40B4-BE49-F238E27FC236}">
                  <a16:creationId xmlns:a16="http://schemas.microsoft.com/office/drawing/2014/main" id="{C961AB33-5AFF-4D1A-874A-367BD6986C4A}"/>
                </a:ext>
              </a:extLst>
            </p:cNvPr>
            <p:cNvSpPr/>
            <p:nvPr/>
          </p:nvSpPr>
          <p:spPr>
            <a:xfrm>
              <a:off x="2057340" y="2678430"/>
              <a:ext cx="495300" cy="495300"/>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a:endParaRPr>
            </a:p>
          </p:txBody>
        </p:sp>
        <p:graphicFrame>
          <p:nvGraphicFramePr>
            <p:cNvPr id="630" name="Object 629">
              <a:extLst>
                <a:ext uri="{FF2B5EF4-FFF2-40B4-BE49-F238E27FC236}">
                  <a16:creationId xmlns:a16="http://schemas.microsoft.com/office/drawing/2014/main" id="{67CAB769-F8F9-4199-92AF-E5A5E22FB79C}"/>
                </a:ext>
              </a:extLst>
            </p:cNvPr>
            <p:cNvGraphicFramePr>
              <a:graphicFrameLocks noChangeAspect="1"/>
            </p:cNvGraphicFramePr>
            <p:nvPr/>
          </p:nvGraphicFramePr>
          <p:xfrm>
            <a:off x="2139950" y="2727325"/>
            <a:ext cx="331788" cy="396875"/>
          </p:xfrm>
          <a:graphic>
            <a:graphicData uri="http://schemas.openxmlformats.org/presentationml/2006/ole">
              <mc:AlternateContent xmlns:mc="http://schemas.openxmlformats.org/markup-compatibility/2006">
                <mc:Choice xmlns:v="urn:schemas-microsoft-com:vml" Requires="v">
                  <p:oleObj name="Equation" r:id="rId21" imgW="190440" imgH="228600" progId="Equation.3">
                    <p:embed/>
                  </p:oleObj>
                </mc:Choice>
                <mc:Fallback>
                  <p:oleObj name="Equation" r:id="rId21" imgW="190440" imgH="228600" progId="Equation.3">
                    <p:embed/>
                    <p:pic>
                      <p:nvPicPr>
                        <p:cNvPr id="630" name="Object 629">
                          <a:extLst>
                            <a:ext uri="{FF2B5EF4-FFF2-40B4-BE49-F238E27FC236}">
                              <a16:creationId xmlns:a16="http://schemas.microsoft.com/office/drawing/2014/main" id="{67CAB769-F8F9-4199-92AF-E5A5E22FB79C}"/>
                            </a:ext>
                          </a:extLst>
                        </p:cNvPr>
                        <p:cNvPicPr/>
                        <p:nvPr/>
                      </p:nvPicPr>
                      <p:blipFill>
                        <a:blip r:embed="rId22"/>
                        <a:stretch>
                          <a:fillRect/>
                        </a:stretch>
                      </p:blipFill>
                      <p:spPr>
                        <a:xfrm>
                          <a:off x="2139950" y="2727325"/>
                          <a:ext cx="331788" cy="396875"/>
                        </a:xfrm>
                        <a:prstGeom prst="rect">
                          <a:avLst/>
                        </a:prstGeom>
                      </p:spPr>
                    </p:pic>
                  </p:oleObj>
                </mc:Fallback>
              </mc:AlternateContent>
            </a:graphicData>
          </a:graphic>
        </p:graphicFrame>
      </p:grpSp>
      <p:cxnSp>
        <p:nvCxnSpPr>
          <p:cNvPr id="631" name="Straight Connector 630">
            <a:extLst>
              <a:ext uri="{FF2B5EF4-FFF2-40B4-BE49-F238E27FC236}">
                <a16:creationId xmlns:a16="http://schemas.microsoft.com/office/drawing/2014/main" id="{C14E198F-F369-49C6-A379-F33E6F53D8D4}"/>
              </a:ext>
            </a:extLst>
          </p:cNvPr>
          <p:cNvCxnSpPr>
            <a:cxnSpLocks/>
            <a:stCxn id="633" idx="0"/>
            <a:endCxn id="602" idx="4"/>
          </p:cNvCxnSpPr>
          <p:nvPr/>
        </p:nvCxnSpPr>
        <p:spPr>
          <a:xfrm flipH="1" flipV="1">
            <a:off x="3374481" y="4692327"/>
            <a:ext cx="657" cy="539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2" name="Group 631">
            <a:extLst>
              <a:ext uri="{FF2B5EF4-FFF2-40B4-BE49-F238E27FC236}">
                <a16:creationId xmlns:a16="http://schemas.microsoft.com/office/drawing/2014/main" id="{C8983F23-1E49-41C1-9864-08651D850C39}"/>
              </a:ext>
            </a:extLst>
          </p:cNvPr>
          <p:cNvGrpSpPr/>
          <p:nvPr/>
        </p:nvGrpSpPr>
        <p:grpSpPr>
          <a:xfrm>
            <a:off x="3206284" y="5231773"/>
            <a:ext cx="337706" cy="337706"/>
            <a:chOff x="2057340" y="2678430"/>
            <a:chExt cx="495300" cy="495300"/>
          </a:xfrm>
          <a:solidFill>
            <a:srgbClr val="F3D9EE"/>
          </a:solidFill>
        </p:grpSpPr>
        <p:sp>
          <p:nvSpPr>
            <p:cNvPr id="633" name="Rectangle 632">
              <a:extLst>
                <a:ext uri="{FF2B5EF4-FFF2-40B4-BE49-F238E27FC236}">
                  <a16:creationId xmlns:a16="http://schemas.microsoft.com/office/drawing/2014/main" id="{3CF7BFA3-6AD1-42A3-B8A2-CAA59D0B1818}"/>
                </a:ext>
              </a:extLst>
            </p:cNvPr>
            <p:cNvSpPr/>
            <p:nvPr/>
          </p:nvSpPr>
          <p:spPr>
            <a:xfrm>
              <a:off x="2057340" y="2678430"/>
              <a:ext cx="495300" cy="495300"/>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a:endParaRPr>
            </a:p>
          </p:txBody>
        </p:sp>
        <p:graphicFrame>
          <p:nvGraphicFramePr>
            <p:cNvPr id="634" name="Object 633">
              <a:extLst>
                <a:ext uri="{FF2B5EF4-FFF2-40B4-BE49-F238E27FC236}">
                  <a16:creationId xmlns:a16="http://schemas.microsoft.com/office/drawing/2014/main" id="{7E2A2AD2-4506-4FC2-AE4F-73A3883738F0}"/>
                </a:ext>
              </a:extLst>
            </p:cNvPr>
            <p:cNvGraphicFramePr>
              <a:graphicFrameLocks noChangeAspect="1"/>
            </p:cNvGraphicFramePr>
            <p:nvPr/>
          </p:nvGraphicFramePr>
          <p:xfrm>
            <a:off x="2139950" y="2727325"/>
            <a:ext cx="331788" cy="396875"/>
          </p:xfrm>
          <a:graphic>
            <a:graphicData uri="http://schemas.openxmlformats.org/presentationml/2006/ole">
              <mc:AlternateContent xmlns:mc="http://schemas.openxmlformats.org/markup-compatibility/2006">
                <mc:Choice xmlns:v="urn:schemas-microsoft-com:vml" Requires="v">
                  <p:oleObj name="Equation" r:id="rId23" imgW="190440" imgH="228600" progId="Equation.3">
                    <p:embed/>
                  </p:oleObj>
                </mc:Choice>
                <mc:Fallback>
                  <p:oleObj name="Equation" r:id="rId23" imgW="190440" imgH="228600" progId="Equation.3">
                    <p:embed/>
                    <p:pic>
                      <p:nvPicPr>
                        <p:cNvPr id="634" name="Object 633">
                          <a:extLst>
                            <a:ext uri="{FF2B5EF4-FFF2-40B4-BE49-F238E27FC236}">
                              <a16:creationId xmlns:a16="http://schemas.microsoft.com/office/drawing/2014/main" id="{7E2A2AD2-4506-4FC2-AE4F-73A3883738F0}"/>
                            </a:ext>
                          </a:extLst>
                        </p:cNvPr>
                        <p:cNvPicPr/>
                        <p:nvPr/>
                      </p:nvPicPr>
                      <p:blipFill>
                        <a:blip r:embed="rId24"/>
                        <a:stretch>
                          <a:fillRect/>
                        </a:stretch>
                      </p:blipFill>
                      <p:spPr>
                        <a:xfrm>
                          <a:off x="2139950" y="2727325"/>
                          <a:ext cx="331788" cy="396875"/>
                        </a:xfrm>
                        <a:prstGeom prst="rect">
                          <a:avLst/>
                        </a:prstGeom>
                      </p:spPr>
                    </p:pic>
                  </p:oleObj>
                </mc:Fallback>
              </mc:AlternateContent>
            </a:graphicData>
          </a:graphic>
        </p:graphicFrame>
      </p:grpSp>
      <p:cxnSp>
        <p:nvCxnSpPr>
          <p:cNvPr id="635" name="Straight Connector 634">
            <a:extLst>
              <a:ext uri="{FF2B5EF4-FFF2-40B4-BE49-F238E27FC236}">
                <a16:creationId xmlns:a16="http://schemas.microsoft.com/office/drawing/2014/main" id="{EAAF1997-A631-4633-ADA0-F7AD99343DAA}"/>
              </a:ext>
            </a:extLst>
          </p:cNvPr>
          <p:cNvCxnSpPr>
            <a:cxnSpLocks/>
            <a:stCxn id="637" idx="0"/>
            <a:endCxn id="608" idx="4"/>
          </p:cNvCxnSpPr>
          <p:nvPr/>
        </p:nvCxnSpPr>
        <p:spPr>
          <a:xfrm flipV="1">
            <a:off x="4193017" y="4700509"/>
            <a:ext cx="3041" cy="53169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6" name="Group 635">
            <a:extLst>
              <a:ext uri="{FF2B5EF4-FFF2-40B4-BE49-F238E27FC236}">
                <a16:creationId xmlns:a16="http://schemas.microsoft.com/office/drawing/2014/main" id="{0E735403-6844-43A9-B8C3-371A6B28E094}"/>
              </a:ext>
            </a:extLst>
          </p:cNvPr>
          <p:cNvGrpSpPr/>
          <p:nvPr/>
        </p:nvGrpSpPr>
        <p:grpSpPr>
          <a:xfrm>
            <a:off x="4024163" y="5232205"/>
            <a:ext cx="337706" cy="337706"/>
            <a:chOff x="2057340" y="2678430"/>
            <a:chExt cx="495300" cy="495300"/>
          </a:xfrm>
          <a:solidFill>
            <a:srgbClr val="F3D9EE"/>
          </a:solidFill>
        </p:grpSpPr>
        <p:sp>
          <p:nvSpPr>
            <p:cNvPr id="637" name="Rectangle 636">
              <a:extLst>
                <a:ext uri="{FF2B5EF4-FFF2-40B4-BE49-F238E27FC236}">
                  <a16:creationId xmlns:a16="http://schemas.microsoft.com/office/drawing/2014/main" id="{5D1BF15E-2610-4866-87B5-851CE588F8C1}"/>
                </a:ext>
              </a:extLst>
            </p:cNvPr>
            <p:cNvSpPr/>
            <p:nvPr/>
          </p:nvSpPr>
          <p:spPr>
            <a:xfrm>
              <a:off x="2057340" y="2678430"/>
              <a:ext cx="495300" cy="495300"/>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a:endParaRPr>
            </a:p>
          </p:txBody>
        </p:sp>
        <p:graphicFrame>
          <p:nvGraphicFramePr>
            <p:cNvPr id="638" name="Object 637">
              <a:extLst>
                <a:ext uri="{FF2B5EF4-FFF2-40B4-BE49-F238E27FC236}">
                  <a16:creationId xmlns:a16="http://schemas.microsoft.com/office/drawing/2014/main" id="{648463DF-329E-43CA-BEB4-0DFC7E5E0BE2}"/>
                </a:ext>
              </a:extLst>
            </p:cNvPr>
            <p:cNvGraphicFramePr>
              <a:graphicFrameLocks noChangeAspect="1"/>
            </p:cNvGraphicFramePr>
            <p:nvPr/>
          </p:nvGraphicFramePr>
          <p:xfrm>
            <a:off x="2139536" y="2715782"/>
            <a:ext cx="331787" cy="419100"/>
          </p:xfrm>
          <a:graphic>
            <a:graphicData uri="http://schemas.openxmlformats.org/presentationml/2006/ole">
              <mc:AlternateContent xmlns:mc="http://schemas.openxmlformats.org/markup-compatibility/2006">
                <mc:Choice xmlns:v="urn:schemas-microsoft-com:vml" Requires="v">
                  <p:oleObj name="Equation" r:id="rId25" imgW="190440" imgH="241200" progId="Equation.3">
                    <p:embed/>
                  </p:oleObj>
                </mc:Choice>
                <mc:Fallback>
                  <p:oleObj name="Equation" r:id="rId25" imgW="190440" imgH="241200" progId="Equation.3">
                    <p:embed/>
                    <p:pic>
                      <p:nvPicPr>
                        <p:cNvPr id="638" name="Object 637">
                          <a:extLst>
                            <a:ext uri="{FF2B5EF4-FFF2-40B4-BE49-F238E27FC236}">
                              <a16:creationId xmlns:a16="http://schemas.microsoft.com/office/drawing/2014/main" id="{648463DF-329E-43CA-BEB4-0DFC7E5E0BE2}"/>
                            </a:ext>
                          </a:extLst>
                        </p:cNvPr>
                        <p:cNvPicPr/>
                        <p:nvPr/>
                      </p:nvPicPr>
                      <p:blipFill>
                        <a:blip r:embed="rId26"/>
                        <a:stretch>
                          <a:fillRect/>
                        </a:stretch>
                      </p:blipFill>
                      <p:spPr>
                        <a:xfrm>
                          <a:off x="2139536" y="2715782"/>
                          <a:ext cx="331787" cy="419100"/>
                        </a:xfrm>
                        <a:prstGeom prst="rect">
                          <a:avLst/>
                        </a:prstGeom>
                      </p:spPr>
                    </p:pic>
                  </p:oleObj>
                </mc:Fallback>
              </mc:AlternateContent>
            </a:graphicData>
          </a:graphic>
        </p:graphicFrame>
      </p:grpSp>
      <p:cxnSp>
        <p:nvCxnSpPr>
          <p:cNvPr id="639" name="Straight Connector 638">
            <a:extLst>
              <a:ext uri="{FF2B5EF4-FFF2-40B4-BE49-F238E27FC236}">
                <a16:creationId xmlns:a16="http://schemas.microsoft.com/office/drawing/2014/main" id="{054E0C4B-7335-4839-9FCB-CDE675982054}"/>
              </a:ext>
            </a:extLst>
          </p:cNvPr>
          <p:cNvCxnSpPr>
            <a:cxnSpLocks/>
            <a:stCxn id="641" idx="0"/>
            <a:endCxn id="614" idx="4"/>
          </p:cNvCxnSpPr>
          <p:nvPr/>
        </p:nvCxnSpPr>
        <p:spPr>
          <a:xfrm flipH="1" flipV="1">
            <a:off x="5195387" y="4661705"/>
            <a:ext cx="3130" cy="54468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0" name="Group 639">
            <a:extLst>
              <a:ext uri="{FF2B5EF4-FFF2-40B4-BE49-F238E27FC236}">
                <a16:creationId xmlns:a16="http://schemas.microsoft.com/office/drawing/2014/main" id="{65F73A96-D506-4E8A-BB70-22DF646704E1}"/>
              </a:ext>
            </a:extLst>
          </p:cNvPr>
          <p:cNvGrpSpPr/>
          <p:nvPr/>
        </p:nvGrpSpPr>
        <p:grpSpPr>
          <a:xfrm>
            <a:off x="5029664" y="5206387"/>
            <a:ext cx="337706" cy="337706"/>
            <a:chOff x="2057340" y="2678430"/>
            <a:chExt cx="495300" cy="495300"/>
          </a:xfrm>
          <a:solidFill>
            <a:srgbClr val="F3D9EE"/>
          </a:solidFill>
        </p:grpSpPr>
        <p:sp>
          <p:nvSpPr>
            <p:cNvPr id="641" name="Rectangle 640">
              <a:extLst>
                <a:ext uri="{FF2B5EF4-FFF2-40B4-BE49-F238E27FC236}">
                  <a16:creationId xmlns:a16="http://schemas.microsoft.com/office/drawing/2014/main" id="{522694A3-EE75-4B9D-8EEA-D38825821324}"/>
                </a:ext>
              </a:extLst>
            </p:cNvPr>
            <p:cNvSpPr/>
            <p:nvPr/>
          </p:nvSpPr>
          <p:spPr>
            <a:xfrm>
              <a:off x="2057340" y="2678430"/>
              <a:ext cx="495300" cy="495300"/>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a:endParaRPr>
            </a:p>
          </p:txBody>
        </p:sp>
        <p:graphicFrame>
          <p:nvGraphicFramePr>
            <p:cNvPr id="642" name="Object 641">
              <a:extLst>
                <a:ext uri="{FF2B5EF4-FFF2-40B4-BE49-F238E27FC236}">
                  <a16:creationId xmlns:a16="http://schemas.microsoft.com/office/drawing/2014/main" id="{FBEFFEA3-2C7A-4EE5-BBE8-21EF3310FB74}"/>
                </a:ext>
              </a:extLst>
            </p:cNvPr>
            <p:cNvGraphicFramePr>
              <a:graphicFrameLocks noChangeAspect="1"/>
            </p:cNvGraphicFramePr>
            <p:nvPr/>
          </p:nvGraphicFramePr>
          <p:xfrm>
            <a:off x="2129533" y="2727957"/>
            <a:ext cx="354012" cy="396875"/>
          </p:xfrm>
          <a:graphic>
            <a:graphicData uri="http://schemas.openxmlformats.org/presentationml/2006/ole">
              <mc:AlternateContent xmlns:mc="http://schemas.openxmlformats.org/markup-compatibility/2006">
                <mc:Choice xmlns:v="urn:schemas-microsoft-com:vml" Requires="v">
                  <p:oleObj name="Equation" r:id="rId27" imgW="203040" imgH="228600" progId="Equation.3">
                    <p:embed/>
                  </p:oleObj>
                </mc:Choice>
                <mc:Fallback>
                  <p:oleObj name="Equation" r:id="rId27" imgW="203040" imgH="228600" progId="Equation.3">
                    <p:embed/>
                    <p:pic>
                      <p:nvPicPr>
                        <p:cNvPr id="642" name="Object 641">
                          <a:extLst>
                            <a:ext uri="{FF2B5EF4-FFF2-40B4-BE49-F238E27FC236}">
                              <a16:creationId xmlns:a16="http://schemas.microsoft.com/office/drawing/2014/main" id="{FBEFFEA3-2C7A-4EE5-BBE8-21EF3310FB74}"/>
                            </a:ext>
                          </a:extLst>
                        </p:cNvPr>
                        <p:cNvPicPr/>
                        <p:nvPr/>
                      </p:nvPicPr>
                      <p:blipFill>
                        <a:blip r:embed="rId28"/>
                        <a:stretch>
                          <a:fillRect/>
                        </a:stretch>
                      </p:blipFill>
                      <p:spPr>
                        <a:xfrm>
                          <a:off x="2129533" y="2727957"/>
                          <a:ext cx="354012" cy="396875"/>
                        </a:xfrm>
                        <a:prstGeom prst="rect">
                          <a:avLst/>
                        </a:prstGeom>
                      </p:spPr>
                    </p:pic>
                  </p:oleObj>
                </mc:Fallback>
              </mc:AlternateContent>
            </a:graphicData>
          </a:graphic>
        </p:graphicFrame>
      </p:grpSp>
      <p:cxnSp>
        <p:nvCxnSpPr>
          <p:cNvPr id="643" name="Straight Connector 642">
            <a:extLst>
              <a:ext uri="{FF2B5EF4-FFF2-40B4-BE49-F238E27FC236}">
                <a16:creationId xmlns:a16="http://schemas.microsoft.com/office/drawing/2014/main" id="{DD53D254-0350-46B9-B279-4CACE368E3E3}"/>
              </a:ext>
            </a:extLst>
          </p:cNvPr>
          <p:cNvCxnSpPr>
            <a:cxnSpLocks/>
            <a:stCxn id="645" idx="0"/>
            <a:endCxn id="611" idx="4"/>
          </p:cNvCxnSpPr>
          <p:nvPr/>
        </p:nvCxnSpPr>
        <p:spPr>
          <a:xfrm flipH="1" flipV="1">
            <a:off x="6003777" y="4671772"/>
            <a:ext cx="937" cy="5346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4" name="Group 643">
            <a:extLst>
              <a:ext uri="{FF2B5EF4-FFF2-40B4-BE49-F238E27FC236}">
                <a16:creationId xmlns:a16="http://schemas.microsoft.com/office/drawing/2014/main" id="{436CB359-7A93-4276-B215-256C508D06DC}"/>
              </a:ext>
            </a:extLst>
          </p:cNvPr>
          <p:cNvGrpSpPr/>
          <p:nvPr/>
        </p:nvGrpSpPr>
        <p:grpSpPr>
          <a:xfrm>
            <a:off x="5835860" y="5206400"/>
            <a:ext cx="337706" cy="337706"/>
            <a:chOff x="2057340" y="2678430"/>
            <a:chExt cx="495300" cy="495300"/>
          </a:xfrm>
          <a:solidFill>
            <a:srgbClr val="F3D9EE"/>
          </a:solidFill>
        </p:grpSpPr>
        <p:sp>
          <p:nvSpPr>
            <p:cNvPr id="645" name="Rectangle 644">
              <a:extLst>
                <a:ext uri="{FF2B5EF4-FFF2-40B4-BE49-F238E27FC236}">
                  <a16:creationId xmlns:a16="http://schemas.microsoft.com/office/drawing/2014/main" id="{D698D512-1CD6-4C28-A145-F815AD5E9721}"/>
                </a:ext>
              </a:extLst>
            </p:cNvPr>
            <p:cNvSpPr/>
            <p:nvPr/>
          </p:nvSpPr>
          <p:spPr>
            <a:xfrm>
              <a:off x="2057340" y="2678430"/>
              <a:ext cx="495300" cy="495300"/>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a:endParaRPr>
            </a:p>
          </p:txBody>
        </p:sp>
        <p:graphicFrame>
          <p:nvGraphicFramePr>
            <p:cNvPr id="646" name="Object 645">
              <a:extLst>
                <a:ext uri="{FF2B5EF4-FFF2-40B4-BE49-F238E27FC236}">
                  <a16:creationId xmlns:a16="http://schemas.microsoft.com/office/drawing/2014/main" id="{003AE1AF-B8EA-4234-A33E-C84C765BDF89}"/>
                </a:ext>
              </a:extLst>
            </p:cNvPr>
            <p:cNvGraphicFramePr>
              <a:graphicFrameLocks noChangeAspect="1"/>
            </p:cNvGraphicFramePr>
            <p:nvPr/>
          </p:nvGraphicFramePr>
          <p:xfrm>
            <a:off x="2129044" y="2727701"/>
            <a:ext cx="354013" cy="396875"/>
          </p:xfrm>
          <a:graphic>
            <a:graphicData uri="http://schemas.openxmlformats.org/presentationml/2006/ole">
              <mc:AlternateContent xmlns:mc="http://schemas.openxmlformats.org/markup-compatibility/2006">
                <mc:Choice xmlns:v="urn:schemas-microsoft-com:vml" Requires="v">
                  <p:oleObj name="Equation" r:id="rId29" imgW="203040" imgH="228600" progId="Equation.3">
                    <p:embed/>
                  </p:oleObj>
                </mc:Choice>
                <mc:Fallback>
                  <p:oleObj name="Equation" r:id="rId29" imgW="203040" imgH="228600" progId="Equation.3">
                    <p:embed/>
                    <p:pic>
                      <p:nvPicPr>
                        <p:cNvPr id="646" name="Object 645">
                          <a:extLst>
                            <a:ext uri="{FF2B5EF4-FFF2-40B4-BE49-F238E27FC236}">
                              <a16:creationId xmlns:a16="http://schemas.microsoft.com/office/drawing/2014/main" id="{003AE1AF-B8EA-4234-A33E-C84C765BDF89}"/>
                            </a:ext>
                          </a:extLst>
                        </p:cNvPr>
                        <p:cNvPicPr/>
                        <p:nvPr/>
                      </p:nvPicPr>
                      <p:blipFill>
                        <a:blip r:embed="rId30"/>
                        <a:stretch>
                          <a:fillRect/>
                        </a:stretch>
                      </p:blipFill>
                      <p:spPr>
                        <a:xfrm>
                          <a:off x="2129044" y="2727701"/>
                          <a:ext cx="354013" cy="396875"/>
                        </a:xfrm>
                        <a:prstGeom prst="rect">
                          <a:avLst/>
                        </a:prstGeom>
                      </p:spPr>
                    </p:pic>
                  </p:oleObj>
                </mc:Fallback>
              </mc:AlternateContent>
            </a:graphicData>
          </a:graphic>
        </p:graphicFrame>
      </p:grpSp>
      <p:cxnSp>
        <p:nvCxnSpPr>
          <p:cNvPr id="647" name="Straight Connector 646">
            <a:extLst>
              <a:ext uri="{FF2B5EF4-FFF2-40B4-BE49-F238E27FC236}">
                <a16:creationId xmlns:a16="http://schemas.microsoft.com/office/drawing/2014/main" id="{40DE025A-C8D6-4671-96FE-34F545748DC1}"/>
              </a:ext>
            </a:extLst>
          </p:cNvPr>
          <p:cNvCxnSpPr>
            <a:cxnSpLocks/>
            <a:stCxn id="649" idx="0"/>
            <a:endCxn id="617" idx="4"/>
          </p:cNvCxnSpPr>
          <p:nvPr/>
        </p:nvCxnSpPr>
        <p:spPr>
          <a:xfrm flipV="1">
            <a:off x="6821679" y="4659577"/>
            <a:ext cx="3156" cy="5472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8" name="Group 647">
            <a:extLst>
              <a:ext uri="{FF2B5EF4-FFF2-40B4-BE49-F238E27FC236}">
                <a16:creationId xmlns:a16="http://schemas.microsoft.com/office/drawing/2014/main" id="{934AB447-E68C-481A-83D1-B6DABC4813BA}"/>
              </a:ext>
            </a:extLst>
          </p:cNvPr>
          <p:cNvGrpSpPr/>
          <p:nvPr/>
        </p:nvGrpSpPr>
        <p:grpSpPr>
          <a:xfrm>
            <a:off x="6652826" y="5206831"/>
            <a:ext cx="337706" cy="337706"/>
            <a:chOff x="2057340" y="2678430"/>
            <a:chExt cx="495300" cy="495300"/>
          </a:xfrm>
          <a:solidFill>
            <a:srgbClr val="F3D9EE"/>
          </a:solidFill>
        </p:grpSpPr>
        <p:sp>
          <p:nvSpPr>
            <p:cNvPr id="649" name="Rectangle 648">
              <a:extLst>
                <a:ext uri="{FF2B5EF4-FFF2-40B4-BE49-F238E27FC236}">
                  <a16:creationId xmlns:a16="http://schemas.microsoft.com/office/drawing/2014/main" id="{67089160-4C38-4F8F-8936-9ABBABE49C98}"/>
                </a:ext>
              </a:extLst>
            </p:cNvPr>
            <p:cNvSpPr/>
            <p:nvPr/>
          </p:nvSpPr>
          <p:spPr>
            <a:xfrm>
              <a:off x="2057340" y="2678430"/>
              <a:ext cx="495300" cy="495300"/>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a:endParaRPr>
            </a:p>
          </p:txBody>
        </p:sp>
        <p:graphicFrame>
          <p:nvGraphicFramePr>
            <p:cNvPr id="650" name="Object 649">
              <a:extLst>
                <a:ext uri="{FF2B5EF4-FFF2-40B4-BE49-F238E27FC236}">
                  <a16:creationId xmlns:a16="http://schemas.microsoft.com/office/drawing/2014/main" id="{589C566E-4AA6-471B-AADF-EB9247B17183}"/>
                </a:ext>
              </a:extLst>
            </p:cNvPr>
            <p:cNvGraphicFramePr>
              <a:graphicFrameLocks noChangeAspect="1"/>
            </p:cNvGraphicFramePr>
            <p:nvPr/>
          </p:nvGraphicFramePr>
          <p:xfrm>
            <a:off x="2129118" y="2715969"/>
            <a:ext cx="354013" cy="419100"/>
          </p:xfrm>
          <a:graphic>
            <a:graphicData uri="http://schemas.openxmlformats.org/presentationml/2006/ole">
              <mc:AlternateContent xmlns:mc="http://schemas.openxmlformats.org/markup-compatibility/2006">
                <mc:Choice xmlns:v="urn:schemas-microsoft-com:vml" Requires="v">
                  <p:oleObj name="Equation" r:id="rId31" imgW="203040" imgH="241200" progId="Equation.3">
                    <p:embed/>
                  </p:oleObj>
                </mc:Choice>
                <mc:Fallback>
                  <p:oleObj name="Equation" r:id="rId31" imgW="203040" imgH="241200" progId="Equation.3">
                    <p:embed/>
                    <p:pic>
                      <p:nvPicPr>
                        <p:cNvPr id="650" name="Object 649">
                          <a:extLst>
                            <a:ext uri="{FF2B5EF4-FFF2-40B4-BE49-F238E27FC236}">
                              <a16:creationId xmlns:a16="http://schemas.microsoft.com/office/drawing/2014/main" id="{589C566E-4AA6-471B-AADF-EB9247B17183}"/>
                            </a:ext>
                          </a:extLst>
                        </p:cNvPr>
                        <p:cNvPicPr/>
                        <p:nvPr/>
                      </p:nvPicPr>
                      <p:blipFill>
                        <a:blip r:embed="rId32"/>
                        <a:stretch>
                          <a:fillRect/>
                        </a:stretch>
                      </p:blipFill>
                      <p:spPr>
                        <a:xfrm>
                          <a:off x="2129118" y="2715969"/>
                          <a:ext cx="354013" cy="419100"/>
                        </a:xfrm>
                        <a:prstGeom prst="rect">
                          <a:avLst/>
                        </a:prstGeom>
                      </p:spPr>
                    </p:pic>
                  </p:oleObj>
                </mc:Fallback>
              </mc:AlternateContent>
            </a:graphicData>
          </a:graphic>
        </p:graphicFrame>
      </p:grpSp>
      <p:cxnSp>
        <p:nvCxnSpPr>
          <p:cNvPr id="651" name="Straight Connector 650">
            <a:extLst>
              <a:ext uri="{FF2B5EF4-FFF2-40B4-BE49-F238E27FC236}">
                <a16:creationId xmlns:a16="http://schemas.microsoft.com/office/drawing/2014/main" id="{222C8E61-D654-45B6-B4E5-8760652EF31C}"/>
              </a:ext>
            </a:extLst>
          </p:cNvPr>
          <p:cNvCxnSpPr>
            <a:cxnSpLocks/>
            <a:stCxn id="653" idx="0"/>
            <a:endCxn id="623" idx="4"/>
          </p:cNvCxnSpPr>
          <p:nvPr/>
        </p:nvCxnSpPr>
        <p:spPr>
          <a:xfrm flipH="1" flipV="1">
            <a:off x="7825400" y="4679635"/>
            <a:ext cx="5074" cy="52719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2" name="Group 651">
            <a:extLst>
              <a:ext uri="{FF2B5EF4-FFF2-40B4-BE49-F238E27FC236}">
                <a16:creationId xmlns:a16="http://schemas.microsoft.com/office/drawing/2014/main" id="{80B9DAC1-3870-49AD-83D0-6EF0FF939E84}"/>
              </a:ext>
            </a:extLst>
          </p:cNvPr>
          <p:cNvGrpSpPr/>
          <p:nvPr/>
        </p:nvGrpSpPr>
        <p:grpSpPr>
          <a:xfrm>
            <a:off x="7661621" y="5206831"/>
            <a:ext cx="337706" cy="337706"/>
            <a:chOff x="2057340" y="2678430"/>
            <a:chExt cx="495300" cy="495300"/>
          </a:xfrm>
          <a:solidFill>
            <a:srgbClr val="F3D9EE"/>
          </a:solidFill>
        </p:grpSpPr>
        <p:sp>
          <p:nvSpPr>
            <p:cNvPr id="653" name="Rectangle 652">
              <a:extLst>
                <a:ext uri="{FF2B5EF4-FFF2-40B4-BE49-F238E27FC236}">
                  <a16:creationId xmlns:a16="http://schemas.microsoft.com/office/drawing/2014/main" id="{45680891-10BA-45B4-887C-8D1B4CC8D81A}"/>
                </a:ext>
              </a:extLst>
            </p:cNvPr>
            <p:cNvSpPr/>
            <p:nvPr/>
          </p:nvSpPr>
          <p:spPr>
            <a:xfrm>
              <a:off x="2057340" y="2678430"/>
              <a:ext cx="495300" cy="495300"/>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a:endParaRPr>
            </a:p>
          </p:txBody>
        </p:sp>
        <p:graphicFrame>
          <p:nvGraphicFramePr>
            <p:cNvPr id="654" name="Object 653">
              <a:extLst>
                <a:ext uri="{FF2B5EF4-FFF2-40B4-BE49-F238E27FC236}">
                  <a16:creationId xmlns:a16="http://schemas.microsoft.com/office/drawing/2014/main" id="{F207B150-AB38-4C75-A714-52770B6A25D7}"/>
                </a:ext>
              </a:extLst>
            </p:cNvPr>
            <p:cNvGraphicFramePr>
              <a:graphicFrameLocks noChangeAspect="1"/>
            </p:cNvGraphicFramePr>
            <p:nvPr/>
          </p:nvGraphicFramePr>
          <p:xfrm>
            <a:off x="2128204" y="2727246"/>
            <a:ext cx="354013" cy="396875"/>
          </p:xfrm>
          <a:graphic>
            <a:graphicData uri="http://schemas.openxmlformats.org/presentationml/2006/ole">
              <mc:AlternateContent xmlns:mc="http://schemas.openxmlformats.org/markup-compatibility/2006">
                <mc:Choice xmlns:v="urn:schemas-microsoft-com:vml" Requires="v">
                  <p:oleObj name="Equation" r:id="rId33" imgW="203040" imgH="228600" progId="Equation.3">
                    <p:embed/>
                  </p:oleObj>
                </mc:Choice>
                <mc:Fallback>
                  <p:oleObj name="Equation" r:id="rId33" imgW="203040" imgH="228600" progId="Equation.3">
                    <p:embed/>
                    <p:pic>
                      <p:nvPicPr>
                        <p:cNvPr id="654" name="Object 653">
                          <a:extLst>
                            <a:ext uri="{FF2B5EF4-FFF2-40B4-BE49-F238E27FC236}">
                              <a16:creationId xmlns:a16="http://schemas.microsoft.com/office/drawing/2014/main" id="{F207B150-AB38-4C75-A714-52770B6A25D7}"/>
                            </a:ext>
                          </a:extLst>
                        </p:cNvPr>
                        <p:cNvPicPr/>
                        <p:nvPr/>
                      </p:nvPicPr>
                      <p:blipFill>
                        <a:blip r:embed="rId34"/>
                        <a:stretch>
                          <a:fillRect/>
                        </a:stretch>
                      </p:blipFill>
                      <p:spPr>
                        <a:xfrm>
                          <a:off x="2128204" y="2727246"/>
                          <a:ext cx="354013" cy="396875"/>
                        </a:xfrm>
                        <a:prstGeom prst="rect">
                          <a:avLst/>
                        </a:prstGeom>
                      </p:spPr>
                    </p:pic>
                  </p:oleObj>
                </mc:Fallback>
              </mc:AlternateContent>
            </a:graphicData>
          </a:graphic>
        </p:graphicFrame>
      </p:grpSp>
      <p:cxnSp>
        <p:nvCxnSpPr>
          <p:cNvPr id="655" name="Straight Connector 654">
            <a:extLst>
              <a:ext uri="{FF2B5EF4-FFF2-40B4-BE49-F238E27FC236}">
                <a16:creationId xmlns:a16="http://schemas.microsoft.com/office/drawing/2014/main" id="{BDBAAEBE-CA76-42BE-BE80-BD4C89979AA2}"/>
              </a:ext>
            </a:extLst>
          </p:cNvPr>
          <p:cNvCxnSpPr>
            <a:cxnSpLocks/>
            <a:stCxn id="657" idx="0"/>
            <a:endCxn id="620" idx="4"/>
          </p:cNvCxnSpPr>
          <p:nvPr/>
        </p:nvCxnSpPr>
        <p:spPr>
          <a:xfrm flipH="1" flipV="1">
            <a:off x="8626481" y="4666258"/>
            <a:ext cx="3455" cy="54530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56" name="Group 655">
            <a:extLst>
              <a:ext uri="{FF2B5EF4-FFF2-40B4-BE49-F238E27FC236}">
                <a16:creationId xmlns:a16="http://schemas.microsoft.com/office/drawing/2014/main" id="{A54C2715-46DE-486E-8707-6C254B2872BD}"/>
              </a:ext>
            </a:extLst>
          </p:cNvPr>
          <p:cNvGrpSpPr/>
          <p:nvPr/>
        </p:nvGrpSpPr>
        <p:grpSpPr>
          <a:xfrm>
            <a:off x="8461082" y="5211560"/>
            <a:ext cx="337706" cy="337706"/>
            <a:chOff x="2057340" y="2678430"/>
            <a:chExt cx="495300" cy="495300"/>
          </a:xfrm>
          <a:solidFill>
            <a:srgbClr val="F3D9EE"/>
          </a:solidFill>
        </p:grpSpPr>
        <p:sp>
          <p:nvSpPr>
            <p:cNvPr id="657" name="Rectangle 656">
              <a:extLst>
                <a:ext uri="{FF2B5EF4-FFF2-40B4-BE49-F238E27FC236}">
                  <a16:creationId xmlns:a16="http://schemas.microsoft.com/office/drawing/2014/main" id="{B0C1A832-0CF6-4A94-9AD2-F06130F71223}"/>
                </a:ext>
              </a:extLst>
            </p:cNvPr>
            <p:cNvSpPr/>
            <p:nvPr/>
          </p:nvSpPr>
          <p:spPr>
            <a:xfrm>
              <a:off x="2057340" y="2678430"/>
              <a:ext cx="495300" cy="495300"/>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a:endParaRPr>
            </a:p>
          </p:txBody>
        </p:sp>
        <p:graphicFrame>
          <p:nvGraphicFramePr>
            <p:cNvPr id="658" name="Object 657">
              <a:extLst>
                <a:ext uri="{FF2B5EF4-FFF2-40B4-BE49-F238E27FC236}">
                  <a16:creationId xmlns:a16="http://schemas.microsoft.com/office/drawing/2014/main" id="{8A57F9BD-AF50-427A-82D8-8D6106CDC93E}"/>
                </a:ext>
              </a:extLst>
            </p:cNvPr>
            <p:cNvGraphicFramePr>
              <a:graphicFrameLocks noChangeAspect="1"/>
            </p:cNvGraphicFramePr>
            <p:nvPr/>
          </p:nvGraphicFramePr>
          <p:xfrm>
            <a:off x="2129303" y="2726991"/>
            <a:ext cx="354013" cy="396875"/>
          </p:xfrm>
          <a:graphic>
            <a:graphicData uri="http://schemas.openxmlformats.org/presentationml/2006/ole">
              <mc:AlternateContent xmlns:mc="http://schemas.openxmlformats.org/markup-compatibility/2006">
                <mc:Choice xmlns:v="urn:schemas-microsoft-com:vml" Requires="v">
                  <p:oleObj name="Equation" r:id="rId35" imgW="203040" imgH="228600" progId="Equation.3">
                    <p:embed/>
                  </p:oleObj>
                </mc:Choice>
                <mc:Fallback>
                  <p:oleObj name="Equation" r:id="rId35" imgW="203040" imgH="228600" progId="Equation.3">
                    <p:embed/>
                    <p:pic>
                      <p:nvPicPr>
                        <p:cNvPr id="658" name="Object 657">
                          <a:extLst>
                            <a:ext uri="{FF2B5EF4-FFF2-40B4-BE49-F238E27FC236}">
                              <a16:creationId xmlns:a16="http://schemas.microsoft.com/office/drawing/2014/main" id="{8A57F9BD-AF50-427A-82D8-8D6106CDC93E}"/>
                            </a:ext>
                          </a:extLst>
                        </p:cNvPr>
                        <p:cNvPicPr/>
                        <p:nvPr/>
                      </p:nvPicPr>
                      <p:blipFill>
                        <a:blip r:embed="rId36"/>
                        <a:stretch>
                          <a:fillRect/>
                        </a:stretch>
                      </p:blipFill>
                      <p:spPr>
                        <a:xfrm>
                          <a:off x="2129303" y="2726991"/>
                          <a:ext cx="354013" cy="396875"/>
                        </a:xfrm>
                        <a:prstGeom prst="rect">
                          <a:avLst/>
                        </a:prstGeom>
                      </p:spPr>
                    </p:pic>
                  </p:oleObj>
                </mc:Fallback>
              </mc:AlternateContent>
            </a:graphicData>
          </a:graphic>
        </p:graphicFrame>
      </p:grpSp>
      <p:cxnSp>
        <p:nvCxnSpPr>
          <p:cNvPr id="659" name="Straight Connector 658">
            <a:extLst>
              <a:ext uri="{FF2B5EF4-FFF2-40B4-BE49-F238E27FC236}">
                <a16:creationId xmlns:a16="http://schemas.microsoft.com/office/drawing/2014/main" id="{AA248C1F-FE13-43E2-A9D5-034A5FB12E43}"/>
              </a:ext>
            </a:extLst>
          </p:cNvPr>
          <p:cNvCxnSpPr>
            <a:cxnSpLocks/>
            <a:stCxn id="661" idx="0"/>
            <a:endCxn id="626" idx="4"/>
          </p:cNvCxnSpPr>
          <p:nvPr/>
        </p:nvCxnSpPr>
        <p:spPr>
          <a:xfrm flipH="1" flipV="1">
            <a:off x="9441651" y="4676349"/>
            <a:ext cx="5250" cy="5417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60" name="Group 659">
            <a:extLst>
              <a:ext uri="{FF2B5EF4-FFF2-40B4-BE49-F238E27FC236}">
                <a16:creationId xmlns:a16="http://schemas.microsoft.com/office/drawing/2014/main" id="{1C4E8882-AF29-45B3-9C95-DD8EE3E04F22}"/>
              </a:ext>
            </a:extLst>
          </p:cNvPr>
          <p:cNvGrpSpPr/>
          <p:nvPr/>
        </p:nvGrpSpPr>
        <p:grpSpPr>
          <a:xfrm>
            <a:off x="9278048" y="5218097"/>
            <a:ext cx="337706" cy="337706"/>
            <a:chOff x="2057340" y="2678430"/>
            <a:chExt cx="495300" cy="495300"/>
          </a:xfrm>
          <a:solidFill>
            <a:srgbClr val="F3D9EE"/>
          </a:solidFill>
        </p:grpSpPr>
        <p:sp>
          <p:nvSpPr>
            <p:cNvPr id="661" name="Rectangle 660">
              <a:extLst>
                <a:ext uri="{FF2B5EF4-FFF2-40B4-BE49-F238E27FC236}">
                  <a16:creationId xmlns:a16="http://schemas.microsoft.com/office/drawing/2014/main" id="{FE2A5763-FF79-4DB7-B9DD-A783E1DB2470}"/>
                </a:ext>
              </a:extLst>
            </p:cNvPr>
            <p:cNvSpPr/>
            <p:nvPr/>
          </p:nvSpPr>
          <p:spPr>
            <a:xfrm>
              <a:off x="2057340" y="2678430"/>
              <a:ext cx="495300" cy="495300"/>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a:endParaRPr>
            </a:p>
          </p:txBody>
        </p:sp>
        <p:graphicFrame>
          <p:nvGraphicFramePr>
            <p:cNvPr id="662" name="Object 661">
              <a:extLst>
                <a:ext uri="{FF2B5EF4-FFF2-40B4-BE49-F238E27FC236}">
                  <a16:creationId xmlns:a16="http://schemas.microsoft.com/office/drawing/2014/main" id="{ACBAEDA8-68F3-4F0C-A9FC-458DF8545997}"/>
                </a:ext>
              </a:extLst>
            </p:cNvPr>
            <p:cNvGraphicFramePr>
              <a:graphicFrameLocks noChangeAspect="1"/>
            </p:cNvGraphicFramePr>
            <p:nvPr/>
          </p:nvGraphicFramePr>
          <p:xfrm>
            <a:off x="2127790" y="2715259"/>
            <a:ext cx="354012" cy="419100"/>
          </p:xfrm>
          <a:graphic>
            <a:graphicData uri="http://schemas.openxmlformats.org/presentationml/2006/ole">
              <mc:AlternateContent xmlns:mc="http://schemas.openxmlformats.org/markup-compatibility/2006">
                <mc:Choice xmlns:v="urn:schemas-microsoft-com:vml" Requires="v">
                  <p:oleObj name="Equation" r:id="rId37" imgW="203040" imgH="241200" progId="Equation.3">
                    <p:embed/>
                  </p:oleObj>
                </mc:Choice>
                <mc:Fallback>
                  <p:oleObj name="Equation" r:id="rId37" imgW="203040" imgH="241200" progId="Equation.3">
                    <p:embed/>
                    <p:pic>
                      <p:nvPicPr>
                        <p:cNvPr id="662" name="Object 661">
                          <a:extLst>
                            <a:ext uri="{FF2B5EF4-FFF2-40B4-BE49-F238E27FC236}">
                              <a16:creationId xmlns:a16="http://schemas.microsoft.com/office/drawing/2014/main" id="{ACBAEDA8-68F3-4F0C-A9FC-458DF8545997}"/>
                            </a:ext>
                          </a:extLst>
                        </p:cNvPr>
                        <p:cNvPicPr/>
                        <p:nvPr/>
                      </p:nvPicPr>
                      <p:blipFill>
                        <a:blip r:embed="rId38"/>
                        <a:stretch>
                          <a:fillRect/>
                        </a:stretch>
                      </p:blipFill>
                      <p:spPr>
                        <a:xfrm>
                          <a:off x="2127790" y="2715259"/>
                          <a:ext cx="354012" cy="419100"/>
                        </a:xfrm>
                        <a:prstGeom prst="rect">
                          <a:avLst/>
                        </a:prstGeom>
                      </p:spPr>
                    </p:pic>
                  </p:oleObj>
                </mc:Fallback>
              </mc:AlternateContent>
            </a:graphicData>
          </a:graphic>
        </p:graphicFrame>
      </p:grpSp>
      <p:cxnSp>
        <p:nvCxnSpPr>
          <p:cNvPr id="663" name="Straight Connector 662">
            <a:extLst>
              <a:ext uri="{FF2B5EF4-FFF2-40B4-BE49-F238E27FC236}">
                <a16:creationId xmlns:a16="http://schemas.microsoft.com/office/drawing/2014/main" id="{40FAE9F2-B3DC-476B-84AA-C6B6084B05D0}"/>
              </a:ext>
            </a:extLst>
          </p:cNvPr>
          <p:cNvCxnSpPr>
            <a:cxnSpLocks/>
            <a:stCxn id="653" idx="0"/>
            <a:endCxn id="605" idx="4"/>
          </p:cNvCxnSpPr>
          <p:nvPr/>
        </p:nvCxnSpPr>
        <p:spPr>
          <a:xfrm flipH="1" flipV="1">
            <a:off x="2567656" y="4683027"/>
            <a:ext cx="5262818" cy="52380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4" name="Straight Connector 663">
            <a:extLst>
              <a:ext uri="{FF2B5EF4-FFF2-40B4-BE49-F238E27FC236}">
                <a16:creationId xmlns:a16="http://schemas.microsoft.com/office/drawing/2014/main" id="{9308C9BF-2B3A-4F41-9E7F-6E89D8EDE6B5}"/>
              </a:ext>
            </a:extLst>
          </p:cNvPr>
          <p:cNvCxnSpPr>
            <a:cxnSpLocks/>
            <a:stCxn id="653" idx="0"/>
            <a:endCxn id="614" idx="4"/>
          </p:cNvCxnSpPr>
          <p:nvPr/>
        </p:nvCxnSpPr>
        <p:spPr>
          <a:xfrm flipH="1" flipV="1">
            <a:off x="5195388" y="4661705"/>
            <a:ext cx="2635087" cy="54512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5" name="Straight Connector 664">
            <a:extLst>
              <a:ext uri="{FF2B5EF4-FFF2-40B4-BE49-F238E27FC236}">
                <a16:creationId xmlns:a16="http://schemas.microsoft.com/office/drawing/2014/main" id="{8D2A200F-EF04-4FAA-AC7A-4A44F0C97DAC}"/>
              </a:ext>
            </a:extLst>
          </p:cNvPr>
          <p:cNvCxnSpPr>
            <a:cxnSpLocks/>
            <a:stCxn id="657" idx="0"/>
            <a:endCxn id="602" idx="4"/>
          </p:cNvCxnSpPr>
          <p:nvPr/>
        </p:nvCxnSpPr>
        <p:spPr>
          <a:xfrm flipH="1" flipV="1">
            <a:off x="3374481" y="4692328"/>
            <a:ext cx="5255455" cy="5192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6" name="Straight Connector 665">
            <a:extLst>
              <a:ext uri="{FF2B5EF4-FFF2-40B4-BE49-F238E27FC236}">
                <a16:creationId xmlns:a16="http://schemas.microsoft.com/office/drawing/2014/main" id="{FF62033D-33B0-47C9-9F66-A9336D59C848}"/>
              </a:ext>
            </a:extLst>
          </p:cNvPr>
          <p:cNvCxnSpPr>
            <a:cxnSpLocks/>
            <a:stCxn id="657" idx="0"/>
            <a:endCxn id="611" idx="4"/>
          </p:cNvCxnSpPr>
          <p:nvPr/>
        </p:nvCxnSpPr>
        <p:spPr>
          <a:xfrm flipH="1" flipV="1">
            <a:off x="6003777" y="4671772"/>
            <a:ext cx="2626159" cy="5397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7" name="Straight Connector 666">
            <a:extLst>
              <a:ext uri="{FF2B5EF4-FFF2-40B4-BE49-F238E27FC236}">
                <a16:creationId xmlns:a16="http://schemas.microsoft.com/office/drawing/2014/main" id="{392C6C37-2A65-4526-904B-B07641136A4F}"/>
              </a:ext>
            </a:extLst>
          </p:cNvPr>
          <p:cNvCxnSpPr>
            <a:cxnSpLocks/>
            <a:stCxn id="661" idx="0"/>
            <a:endCxn id="608" idx="4"/>
          </p:cNvCxnSpPr>
          <p:nvPr/>
        </p:nvCxnSpPr>
        <p:spPr>
          <a:xfrm flipH="1" flipV="1">
            <a:off x="4196057" y="4700509"/>
            <a:ext cx="5250844" cy="5175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8" name="Straight Connector 667">
            <a:extLst>
              <a:ext uri="{FF2B5EF4-FFF2-40B4-BE49-F238E27FC236}">
                <a16:creationId xmlns:a16="http://schemas.microsoft.com/office/drawing/2014/main" id="{990FD4F4-482C-40D6-A794-82931187F46E}"/>
              </a:ext>
            </a:extLst>
          </p:cNvPr>
          <p:cNvCxnSpPr>
            <a:cxnSpLocks/>
            <a:stCxn id="661" idx="0"/>
            <a:endCxn id="617" idx="4"/>
          </p:cNvCxnSpPr>
          <p:nvPr/>
        </p:nvCxnSpPr>
        <p:spPr>
          <a:xfrm flipH="1" flipV="1">
            <a:off x="6824835" y="4659577"/>
            <a:ext cx="2622066" cy="5585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69" name="Group 668">
            <a:extLst>
              <a:ext uri="{FF2B5EF4-FFF2-40B4-BE49-F238E27FC236}">
                <a16:creationId xmlns:a16="http://schemas.microsoft.com/office/drawing/2014/main" id="{39F9B3F7-7E2C-4AAD-B492-58C02B5D78FB}"/>
              </a:ext>
            </a:extLst>
          </p:cNvPr>
          <p:cNvGrpSpPr/>
          <p:nvPr/>
        </p:nvGrpSpPr>
        <p:grpSpPr>
          <a:xfrm>
            <a:off x="2605871" y="2798369"/>
            <a:ext cx="368877" cy="368877"/>
            <a:chOff x="2913942" y="3662476"/>
            <a:chExt cx="541020" cy="541020"/>
          </a:xfrm>
          <a:solidFill>
            <a:srgbClr val="92D050"/>
          </a:solidFill>
        </p:grpSpPr>
        <p:sp>
          <p:nvSpPr>
            <p:cNvPr id="670" name="Oval 669">
              <a:extLst>
                <a:ext uri="{FF2B5EF4-FFF2-40B4-BE49-F238E27FC236}">
                  <a16:creationId xmlns:a16="http://schemas.microsoft.com/office/drawing/2014/main" id="{F9D27434-368D-4BF5-9681-05C55E8F5D76}"/>
                </a:ext>
              </a:extLst>
            </p:cNvPr>
            <p:cNvSpPr/>
            <p:nvPr/>
          </p:nvSpPr>
          <p:spPr>
            <a:xfrm>
              <a:off x="2913942" y="3662476"/>
              <a:ext cx="541020" cy="541020"/>
            </a:xfrm>
            <a:prstGeom prst="ellipse">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dirty="0">
                <a:solidFill>
                  <a:prstClr val="white"/>
                </a:solidFill>
                <a:latin typeface="Calibri"/>
              </a:endParaRPr>
            </a:p>
          </p:txBody>
        </p:sp>
        <p:graphicFrame>
          <p:nvGraphicFramePr>
            <p:cNvPr id="671" name="Object 670">
              <a:extLst>
                <a:ext uri="{FF2B5EF4-FFF2-40B4-BE49-F238E27FC236}">
                  <a16:creationId xmlns:a16="http://schemas.microsoft.com/office/drawing/2014/main" id="{2C5039E8-8FB8-4CCE-AB87-AD62EFBFE839}"/>
                </a:ext>
              </a:extLst>
            </p:cNvPr>
            <p:cNvGraphicFramePr>
              <a:graphicFrameLocks noChangeAspect="1"/>
            </p:cNvGraphicFramePr>
            <p:nvPr/>
          </p:nvGraphicFramePr>
          <p:xfrm>
            <a:off x="3079559" y="3714285"/>
            <a:ext cx="220663" cy="396875"/>
          </p:xfrm>
          <a:graphic>
            <a:graphicData uri="http://schemas.openxmlformats.org/presentationml/2006/ole">
              <mc:AlternateContent xmlns:mc="http://schemas.openxmlformats.org/markup-compatibility/2006">
                <mc:Choice xmlns:v="urn:schemas-microsoft-com:vml" Requires="v">
                  <p:oleObj name="Equation" r:id="rId39" imgW="126720" imgH="228600" progId="Equation.3">
                    <p:embed/>
                  </p:oleObj>
                </mc:Choice>
                <mc:Fallback>
                  <p:oleObj name="Equation" r:id="rId39" imgW="126720" imgH="228600" progId="Equation.3">
                    <p:embed/>
                    <p:pic>
                      <p:nvPicPr>
                        <p:cNvPr id="671" name="Object 670">
                          <a:extLst>
                            <a:ext uri="{FF2B5EF4-FFF2-40B4-BE49-F238E27FC236}">
                              <a16:creationId xmlns:a16="http://schemas.microsoft.com/office/drawing/2014/main" id="{2C5039E8-8FB8-4CCE-AB87-AD62EFBFE839}"/>
                            </a:ext>
                          </a:extLst>
                        </p:cNvPr>
                        <p:cNvPicPr/>
                        <p:nvPr/>
                      </p:nvPicPr>
                      <p:blipFill>
                        <a:blip r:embed="rId40"/>
                        <a:stretch>
                          <a:fillRect/>
                        </a:stretch>
                      </p:blipFill>
                      <p:spPr>
                        <a:xfrm>
                          <a:off x="3079559" y="3714285"/>
                          <a:ext cx="220663" cy="396875"/>
                        </a:xfrm>
                        <a:prstGeom prst="rect">
                          <a:avLst/>
                        </a:prstGeom>
                      </p:spPr>
                    </p:pic>
                  </p:oleObj>
                </mc:Fallback>
              </mc:AlternateContent>
            </a:graphicData>
          </a:graphic>
        </p:graphicFrame>
      </p:grpSp>
      <p:grpSp>
        <p:nvGrpSpPr>
          <p:cNvPr id="672" name="Group 671">
            <a:extLst>
              <a:ext uri="{FF2B5EF4-FFF2-40B4-BE49-F238E27FC236}">
                <a16:creationId xmlns:a16="http://schemas.microsoft.com/office/drawing/2014/main" id="{75C5D56D-D2AF-4D69-8315-97FB2442B950}"/>
              </a:ext>
            </a:extLst>
          </p:cNvPr>
          <p:cNvGrpSpPr/>
          <p:nvPr/>
        </p:nvGrpSpPr>
        <p:grpSpPr>
          <a:xfrm>
            <a:off x="3698812" y="2798369"/>
            <a:ext cx="368877" cy="368877"/>
            <a:chOff x="2913942" y="3662476"/>
            <a:chExt cx="541020" cy="541020"/>
          </a:xfrm>
          <a:solidFill>
            <a:srgbClr val="92D050"/>
          </a:solidFill>
        </p:grpSpPr>
        <p:sp>
          <p:nvSpPr>
            <p:cNvPr id="673" name="Oval 672">
              <a:extLst>
                <a:ext uri="{FF2B5EF4-FFF2-40B4-BE49-F238E27FC236}">
                  <a16:creationId xmlns:a16="http://schemas.microsoft.com/office/drawing/2014/main" id="{E3E190C4-D73C-474A-9B63-35A2EBB9198C}"/>
                </a:ext>
              </a:extLst>
            </p:cNvPr>
            <p:cNvSpPr/>
            <p:nvPr/>
          </p:nvSpPr>
          <p:spPr>
            <a:xfrm>
              <a:off x="2913942" y="3662476"/>
              <a:ext cx="541020" cy="541020"/>
            </a:xfrm>
            <a:prstGeom prst="ellipse">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dirty="0">
                <a:solidFill>
                  <a:prstClr val="white"/>
                </a:solidFill>
                <a:latin typeface="Calibri"/>
              </a:endParaRPr>
            </a:p>
          </p:txBody>
        </p:sp>
        <p:graphicFrame>
          <p:nvGraphicFramePr>
            <p:cNvPr id="674" name="Object 673">
              <a:extLst>
                <a:ext uri="{FF2B5EF4-FFF2-40B4-BE49-F238E27FC236}">
                  <a16:creationId xmlns:a16="http://schemas.microsoft.com/office/drawing/2014/main" id="{EC6C7759-F767-46E1-902F-9ED5F41DAAFB}"/>
                </a:ext>
              </a:extLst>
            </p:cNvPr>
            <p:cNvGraphicFramePr>
              <a:graphicFrameLocks noChangeAspect="1"/>
            </p:cNvGraphicFramePr>
            <p:nvPr/>
          </p:nvGraphicFramePr>
          <p:xfrm>
            <a:off x="3066929" y="3714285"/>
            <a:ext cx="242888" cy="396875"/>
          </p:xfrm>
          <a:graphic>
            <a:graphicData uri="http://schemas.openxmlformats.org/presentationml/2006/ole">
              <mc:AlternateContent xmlns:mc="http://schemas.openxmlformats.org/markup-compatibility/2006">
                <mc:Choice xmlns:v="urn:schemas-microsoft-com:vml" Requires="v">
                  <p:oleObj name="Equation" r:id="rId41" imgW="139680" imgH="228600" progId="Equation.3">
                    <p:embed/>
                  </p:oleObj>
                </mc:Choice>
                <mc:Fallback>
                  <p:oleObj name="Equation" r:id="rId41" imgW="139680" imgH="228600" progId="Equation.3">
                    <p:embed/>
                    <p:pic>
                      <p:nvPicPr>
                        <p:cNvPr id="674" name="Object 673">
                          <a:extLst>
                            <a:ext uri="{FF2B5EF4-FFF2-40B4-BE49-F238E27FC236}">
                              <a16:creationId xmlns:a16="http://schemas.microsoft.com/office/drawing/2014/main" id="{EC6C7759-F767-46E1-902F-9ED5F41DAAFB}"/>
                            </a:ext>
                          </a:extLst>
                        </p:cNvPr>
                        <p:cNvPicPr/>
                        <p:nvPr/>
                      </p:nvPicPr>
                      <p:blipFill>
                        <a:blip r:embed="rId42"/>
                        <a:stretch>
                          <a:fillRect/>
                        </a:stretch>
                      </p:blipFill>
                      <p:spPr>
                        <a:xfrm>
                          <a:off x="3066929" y="3714285"/>
                          <a:ext cx="242888" cy="396875"/>
                        </a:xfrm>
                        <a:prstGeom prst="rect">
                          <a:avLst/>
                        </a:prstGeom>
                      </p:spPr>
                    </p:pic>
                  </p:oleObj>
                </mc:Fallback>
              </mc:AlternateContent>
            </a:graphicData>
          </a:graphic>
        </p:graphicFrame>
      </p:grpSp>
      <p:grpSp>
        <p:nvGrpSpPr>
          <p:cNvPr id="675" name="Group 674">
            <a:extLst>
              <a:ext uri="{FF2B5EF4-FFF2-40B4-BE49-F238E27FC236}">
                <a16:creationId xmlns:a16="http://schemas.microsoft.com/office/drawing/2014/main" id="{EB350A6C-1F8A-4D6F-B4B8-699DA03DFFAF}"/>
              </a:ext>
            </a:extLst>
          </p:cNvPr>
          <p:cNvGrpSpPr/>
          <p:nvPr/>
        </p:nvGrpSpPr>
        <p:grpSpPr>
          <a:xfrm>
            <a:off x="2363407" y="3648018"/>
            <a:ext cx="395742" cy="349190"/>
            <a:chOff x="1972221" y="2220997"/>
            <a:chExt cx="580419" cy="512143"/>
          </a:xfrm>
          <a:solidFill>
            <a:schemeClr val="accent4">
              <a:lumMod val="20000"/>
              <a:lumOff val="80000"/>
            </a:schemeClr>
          </a:solidFill>
        </p:grpSpPr>
        <p:sp>
          <p:nvSpPr>
            <p:cNvPr id="676" name="Hexagon 675">
              <a:extLst>
                <a:ext uri="{FF2B5EF4-FFF2-40B4-BE49-F238E27FC236}">
                  <a16:creationId xmlns:a16="http://schemas.microsoft.com/office/drawing/2014/main" id="{1733B231-D033-40E4-BF03-9FFA6E5665D3}"/>
                </a:ext>
              </a:extLst>
            </p:cNvPr>
            <p:cNvSpPr/>
            <p:nvPr/>
          </p:nvSpPr>
          <p:spPr>
            <a:xfrm>
              <a:off x="1972221" y="2220997"/>
              <a:ext cx="580419" cy="512143"/>
            </a:xfrm>
            <a:prstGeom prst="hexagon">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a:endParaRPr>
            </a:p>
          </p:txBody>
        </p:sp>
        <p:graphicFrame>
          <p:nvGraphicFramePr>
            <p:cNvPr id="677" name="Object 676">
              <a:extLst>
                <a:ext uri="{FF2B5EF4-FFF2-40B4-BE49-F238E27FC236}">
                  <a16:creationId xmlns:a16="http://schemas.microsoft.com/office/drawing/2014/main" id="{EDA794C3-F338-4C8D-98F2-D6D04C569F94}"/>
                </a:ext>
              </a:extLst>
            </p:cNvPr>
            <p:cNvGraphicFramePr>
              <a:graphicFrameLocks noChangeAspect="1"/>
            </p:cNvGraphicFramePr>
            <p:nvPr/>
          </p:nvGraphicFramePr>
          <p:xfrm>
            <a:off x="2084388" y="2258441"/>
            <a:ext cx="376237" cy="396875"/>
          </p:xfrm>
          <a:graphic>
            <a:graphicData uri="http://schemas.openxmlformats.org/presentationml/2006/ole">
              <mc:AlternateContent xmlns:mc="http://schemas.openxmlformats.org/markup-compatibility/2006">
                <mc:Choice xmlns:v="urn:schemas-microsoft-com:vml" Requires="v">
                  <p:oleObj name="Equation" r:id="rId43" imgW="215640" imgH="228600" progId="Equation.3">
                    <p:embed/>
                  </p:oleObj>
                </mc:Choice>
                <mc:Fallback>
                  <p:oleObj name="Equation" r:id="rId43" imgW="215640" imgH="228600" progId="Equation.3">
                    <p:embed/>
                    <p:pic>
                      <p:nvPicPr>
                        <p:cNvPr id="677" name="Object 676">
                          <a:extLst>
                            <a:ext uri="{FF2B5EF4-FFF2-40B4-BE49-F238E27FC236}">
                              <a16:creationId xmlns:a16="http://schemas.microsoft.com/office/drawing/2014/main" id="{EDA794C3-F338-4C8D-98F2-D6D04C569F94}"/>
                            </a:ext>
                          </a:extLst>
                        </p:cNvPr>
                        <p:cNvPicPr/>
                        <p:nvPr/>
                      </p:nvPicPr>
                      <p:blipFill>
                        <a:blip r:embed="rId44"/>
                        <a:stretch>
                          <a:fillRect/>
                        </a:stretch>
                      </p:blipFill>
                      <p:spPr>
                        <a:xfrm>
                          <a:off x="2084388" y="2258441"/>
                          <a:ext cx="376237" cy="396875"/>
                        </a:xfrm>
                        <a:prstGeom prst="rect">
                          <a:avLst/>
                        </a:prstGeom>
                      </p:spPr>
                    </p:pic>
                  </p:oleObj>
                </mc:Fallback>
              </mc:AlternateContent>
            </a:graphicData>
          </a:graphic>
        </p:graphicFrame>
      </p:grpSp>
      <p:cxnSp>
        <p:nvCxnSpPr>
          <p:cNvPr id="678" name="Straight Connector 677">
            <a:extLst>
              <a:ext uri="{FF2B5EF4-FFF2-40B4-BE49-F238E27FC236}">
                <a16:creationId xmlns:a16="http://schemas.microsoft.com/office/drawing/2014/main" id="{A58B4C6B-0FB4-49CE-B87A-E347775D8EAD}"/>
              </a:ext>
            </a:extLst>
          </p:cNvPr>
          <p:cNvCxnSpPr>
            <a:cxnSpLocks/>
            <a:stCxn id="676" idx="5"/>
            <a:endCxn id="670" idx="4"/>
          </p:cNvCxnSpPr>
          <p:nvPr/>
        </p:nvCxnSpPr>
        <p:spPr>
          <a:xfrm flipV="1">
            <a:off x="2671853" y="3167246"/>
            <a:ext cx="118457" cy="48077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0" name="Group 679">
            <a:extLst>
              <a:ext uri="{FF2B5EF4-FFF2-40B4-BE49-F238E27FC236}">
                <a16:creationId xmlns:a16="http://schemas.microsoft.com/office/drawing/2014/main" id="{17A76F21-C3F0-45F2-9047-47E8A89DBF45}"/>
              </a:ext>
            </a:extLst>
          </p:cNvPr>
          <p:cNvGrpSpPr/>
          <p:nvPr/>
        </p:nvGrpSpPr>
        <p:grpSpPr>
          <a:xfrm>
            <a:off x="2888359" y="3651833"/>
            <a:ext cx="395742" cy="349190"/>
            <a:chOff x="1972221" y="2220997"/>
            <a:chExt cx="580419" cy="512143"/>
          </a:xfrm>
          <a:solidFill>
            <a:schemeClr val="accent4">
              <a:lumMod val="20000"/>
              <a:lumOff val="80000"/>
            </a:schemeClr>
          </a:solidFill>
        </p:grpSpPr>
        <p:sp>
          <p:nvSpPr>
            <p:cNvPr id="681" name="Hexagon 680">
              <a:extLst>
                <a:ext uri="{FF2B5EF4-FFF2-40B4-BE49-F238E27FC236}">
                  <a16:creationId xmlns:a16="http://schemas.microsoft.com/office/drawing/2014/main" id="{538C11C3-9CEF-42E0-ADD7-92EE8F06004B}"/>
                </a:ext>
              </a:extLst>
            </p:cNvPr>
            <p:cNvSpPr/>
            <p:nvPr/>
          </p:nvSpPr>
          <p:spPr>
            <a:xfrm>
              <a:off x="1972221" y="2220997"/>
              <a:ext cx="580419" cy="512143"/>
            </a:xfrm>
            <a:prstGeom prst="hexagon">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a:endParaRPr>
            </a:p>
          </p:txBody>
        </p:sp>
        <p:graphicFrame>
          <p:nvGraphicFramePr>
            <p:cNvPr id="682" name="Object 681">
              <a:extLst>
                <a:ext uri="{FF2B5EF4-FFF2-40B4-BE49-F238E27FC236}">
                  <a16:creationId xmlns:a16="http://schemas.microsoft.com/office/drawing/2014/main" id="{43DDBE6E-64A0-4E34-8830-14D82150EED6}"/>
                </a:ext>
              </a:extLst>
            </p:cNvPr>
            <p:cNvGraphicFramePr>
              <a:graphicFrameLocks noChangeAspect="1"/>
            </p:cNvGraphicFramePr>
            <p:nvPr/>
          </p:nvGraphicFramePr>
          <p:xfrm>
            <a:off x="2072586" y="2257835"/>
            <a:ext cx="398462" cy="396875"/>
          </p:xfrm>
          <a:graphic>
            <a:graphicData uri="http://schemas.openxmlformats.org/presentationml/2006/ole">
              <mc:AlternateContent xmlns:mc="http://schemas.openxmlformats.org/markup-compatibility/2006">
                <mc:Choice xmlns:v="urn:schemas-microsoft-com:vml" Requires="v">
                  <p:oleObj name="Equation" r:id="rId45" imgW="228600" imgH="228600" progId="Equation.3">
                    <p:embed/>
                  </p:oleObj>
                </mc:Choice>
                <mc:Fallback>
                  <p:oleObj name="Equation" r:id="rId45" imgW="228600" imgH="228600" progId="Equation.3">
                    <p:embed/>
                    <p:pic>
                      <p:nvPicPr>
                        <p:cNvPr id="682" name="Object 681">
                          <a:extLst>
                            <a:ext uri="{FF2B5EF4-FFF2-40B4-BE49-F238E27FC236}">
                              <a16:creationId xmlns:a16="http://schemas.microsoft.com/office/drawing/2014/main" id="{43DDBE6E-64A0-4E34-8830-14D82150EED6}"/>
                            </a:ext>
                          </a:extLst>
                        </p:cNvPr>
                        <p:cNvPicPr/>
                        <p:nvPr/>
                      </p:nvPicPr>
                      <p:blipFill>
                        <a:blip r:embed="rId46"/>
                        <a:stretch>
                          <a:fillRect/>
                        </a:stretch>
                      </p:blipFill>
                      <p:spPr>
                        <a:xfrm>
                          <a:off x="2072586" y="2257835"/>
                          <a:ext cx="398462" cy="396875"/>
                        </a:xfrm>
                        <a:prstGeom prst="rect">
                          <a:avLst/>
                        </a:prstGeom>
                      </p:spPr>
                    </p:pic>
                  </p:oleObj>
                </mc:Fallback>
              </mc:AlternateContent>
            </a:graphicData>
          </a:graphic>
        </p:graphicFrame>
      </p:grpSp>
      <p:cxnSp>
        <p:nvCxnSpPr>
          <p:cNvPr id="683" name="Straight Connector 682">
            <a:extLst>
              <a:ext uri="{FF2B5EF4-FFF2-40B4-BE49-F238E27FC236}">
                <a16:creationId xmlns:a16="http://schemas.microsoft.com/office/drawing/2014/main" id="{0304ED9F-6C97-4E60-8B70-1C9E5D1FB2F4}"/>
              </a:ext>
            </a:extLst>
          </p:cNvPr>
          <p:cNvCxnSpPr>
            <a:cxnSpLocks/>
            <a:stCxn id="681" idx="4"/>
            <a:endCxn id="670" idx="4"/>
          </p:cNvCxnSpPr>
          <p:nvPr/>
        </p:nvCxnSpPr>
        <p:spPr>
          <a:xfrm flipH="1" flipV="1">
            <a:off x="2790309" y="3167245"/>
            <a:ext cx="185348" cy="484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4" name="Straight Connector 683">
            <a:extLst>
              <a:ext uri="{FF2B5EF4-FFF2-40B4-BE49-F238E27FC236}">
                <a16:creationId xmlns:a16="http://schemas.microsoft.com/office/drawing/2014/main" id="{115424CF-1250-48BF-8450-ED813EABCD0B}"/>
              </a:ext>
            </a:extLst>
          </p:cNvPr>
          <p:cNvCxnSpPr>
            <a:cxnSpLocks/>
            <a:stCxn id="687" idx="5"/>
            <a:endCxn id="673" idx="4"/>
          </p:cNvCxnSpPr>
          <p:nvPr/>
        </p:nvCxnSpPr>
        <p:spPr>
          <a:xfrm flipV="1">
            <a:off x="3758448" y="3167245"/>
            <a:ext cx="124802" cy="4941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5" name="Straight Connector 684">
            <a:extLst>
              <a:ext uri="{FF2B5EF4-FFF2-40B4-BE49-F238E27FC236}">
                <a16:creationId xmlns:a16="http://schemas.microsoft.com/office/drawing/2014/main" id="{4A544A51-B3E1-4AA7-846C-B26D1746A778}"/>
              </a:ext>
            </a:extLst>
          </p:cNvPr>
          <p:cNvCxnSpPr>
            <a:cxnSpLocks/>
            <a:stCxn id="602" idx="0"/>
            <a:endCxn id="681" idx="1"/>
          </p:cNvCxnSpPr>
          <p:nvPr/>
        </p:nvCxnSpPr>
        <p:spPr>
          <a:xfrm flipH="1" flipV="1">
            <a:off x="3196804" y="4001024"/>
            <a:ext cx="177676" cy="3224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86" name="Group 685">
            <a:extLst>
              <a:ext uri="{FF2B5EF4-FFF2-40B4-BE49-F238E27FC236}">
                <a16:creationId xmlns:a16="http://schemas.microsoft.com/office/drawing/2014/main" id="{29BA44F0-D909-4A9B-8293-7E38E22A78DB}"/>
              </a:ext>
            </a:extLst>
          </p:cNvPr>
          <p:cNvGrpSpPr/>
          <p:nvPr/>
        </p:nvGrpSpPr>
        <p:grpSpPr>
          <a:xfrm>
            <a:off x="3450003" y="3661373"/>
            <a:ext cx="395742" cy="349190"/>
            <a:chOff x="1972221" y="2220997"/>
            <a:chExt cx="580419" cy="512143"/>
          </a:xfrm>
          <a:solidFill>
            <a:schemeClr val="accent4">
              <a:lumMod val="20000"/>
              <a:lumOff val="80000"/>
            </a:schemeClr>
          </a:solidFill>
        </p:grpSpPr>
        <p:sp>
          <p:nvSpPr>
            <p:cNvPr id="687" name="Hexagon 686">
              <a:extLst>
                <a:ext uri="{FF2B5EF4-FFF2-40B4-BE49-F238E27FC236}">
                  <a16:creationId xmlns:a16="http://schemas.microsoft.com/office/drawing/2014/main" id="{3921A640-F9C3-4DF5-8C19-958CD41194C7}"/>
                </a:ext>
              </a:extLst>
            </p:cNvPr>
            <p:cNvSpPr/>
            <p:nvPr/>
          </p:nvSpPr>
          <p:spPr>
            <a:xfrm>
              <a:off x="1972221" y="2220997"/>
              <a:ext cx="580419" cy="512143"/>
            </a:xfrm>
            <a:prstGeom prst="hexagon">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a:endParaRPr>
            </a:p>
          </p:txBody>
        </p:sp>
        <p:graphicFrame>
          <p:nvGraphicFramePr>
            <p:cNvPr id="688" name="Object 687">
              <a:extLst>
                <a:ext uri="{FF2B5EF4-FFF2-40B4-BE49-F238E27FC236}">
                  <a16:creationId xmlns:a16="http://schemas.microsoft.com/office/drawing/2014/main" id="{38279858-FB48-4AE5-A3E3-764C7FE5B854}"/>
                </a:ext>
              </a:extLst>
            </p:cNvPr>
            <p:cNvGraphicFramePr>
              <a:graphicFrameLocks noChangeAspect="1"/>
            </p:cNvGraphicFramePr>
            <p:nvPr/>
          </p:nvGraphicFramePr>
          <p:xfrm>
            <a:off x="2072586" y="2257835"/>
            <a:ext cx="398462" cy="396875"/>
          </p:xfrm>
          <a:graphic>
            <a:graphicData uri="http://schemas.openxmlformats.org/presentationml/2006/ole">
              <mc:AlternateContent xmlns:mc="http://schemas.openxmlformats.org/markup-compatibility/2006">
                <mc:Choice xmlns:v="urn:schemas-microsoft-com:vml" Requires="v">
                  <p:oleObj name="Equation" r:id="rId47" imgW="228600" imgH="228600" progId="Equation.3">
                    <p:embed/>
                  </p:oleObj>
                </mc:Choice>
                <mc:Fallback>
                  <p:oleObj name="Equation" r:id="rId47" imgW="228600" imgH="228600" progId="Equation.3">
                    <p:embed/>
                    <p:pic>
                      <p:nvPicPr>
                        <p:cNvPr id="688" name="Object 687">
                          <a:extLst>
                            <a:ext uri="{FF2B5EF4-FFF2-40B4-BE49-F238E27FC236}">
                              <a16:creationId xmlns:a16="http://schemas.microsoft.com/office/drawing/2014/main" id="{38279858-FB48-4AE5-A3E3-764C7FE5B854}"/>
                            </a:ext>
                          </a:extLst>
                        </p:cNvPr>
                        <p:cNvPicPr/>
                        <p:nvPr/>
                      </p:nvPicPr>
                      <p:blipFill>
                        <a:blip r:embed="rId48"/>
                        <a:stretch>
                          <a:fillRect/>
                        </a:stretch>
                      </p:blipFill>
                      <p:spPr>
                        <a:xfrm>
                          <a:off x="2072586" y="2257835"/>
                          <a:ext cx="398462" cy="396875"/>
                        </a:xfrm>
                        <a:prstGeom prst="rect">
                          <a:avLst/>
                        </a:prstGeom>
                      </p:spPr>
                    </p:pic>
                  </p:oleObj>
                </mc:Fallback>
              </mc:AlternateContent>
            </a:graphicData>
          </a:graphic>
        </p:graphicFrame>
      </p:grpSp>
      <p:cxnSp>
        <p:nvCxnSpPr>
          <p:cNvPr id="689" name="Straight Connector 688">
            <a:extLst>
              <a:ext uri="{FF2B5EF4-FFF2-40B4-BE49-F238E27FC236}">
                <a16:creationId xmlns:a16="http://schemas.microsoft.com/office/drawing/2014/main" id="{6777CED9-A631-4E59-A090-CAD26B8E3DE4}"/>
              </a:ext>
            </a:extLst>
          </p:cNvPr>
          <p:cNvCxnSpPr>
            <a:cxnSpLocks/>
            <a:stCxn id="608" idx="0"/>
          </p:cNvCxnSpPr>
          <p:nvPr/>
        </p:nvCxnSpPr>
        <p:spPr>
          <a:xfrm flipH="1" flipV="1">
            <a:off x="4195429" y="3851299"/>
            <a:ext cx="628" cy="4803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0" name="Group 689">
            <a:extLst>
              <a:ext uri="{FF2B5EF4-FFF2-40B4-BE49-F238E27FC236}">
                <a16:creationId xmlns:a16="http://schemas.microsoft.com/office/drawing/2014/main" id="{6AA28096-D9E2-4FA0-900C-2241BBB4787D}"/>
              </a:ext>
            </a:extLst>
          </p:cNvPr>
          <p:cNvGrpSpPr/>
          <p:nvPr/>
        </p:nvGrpSpPr>
        <p:grpSpPr>
          <a:xfrm>
            <a:off x="3991220" y="3661372"/>
            <a:ext cx="395742" cy="349190"/>
            <a:chOff x="1972221" y="2220997"/>
            <a:chExt cx="580419" cy="512143"/>
          </a:xfrm>
          <a:solidFill>
            <a:schemeClr val="accent4">
              <a:lumMod val="20000"/>
              <a:lumOff val="80000"/>
            </a:schemeClr>
          </a:solidFill>
        </p:grpSpPr>
        <p:sp>
          <p:nvSpPr>
            <p:cNvPr id="691" name="Hexagon 690">
              <a:extLst>
                <a:ext uri="{FF2B5EF4-FFF2-40B4-BE49-F238E27FC236}">
                  <a16:creationId xmlns:a16="http://schemas.microsoft.com/office/drawing/2014/main" id="{4CD9E240-5181-456C-9D2F-EC232B7D6788}"/>
                </a:ext>
              </a:extLst>
            </p:cNvPr>
            <p:cNvSpPr/>
            <p:nvPr/>
          </p:nvSpPr>
          <p:spPr>
            <a:xfrm>
              <a:off x="1972221" y="2220997"/>
              <a:ext cx="580419" cy="512143"/>
            </a:xfrm>
            <a:prstGeom prst="hexagon">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a:endParaRPr>
            </a:p>
          </p:txBody>
        </p:sp>
        <p:graphicFrame>
          <p:nvGraphicFramePr>
            <p:cNvPr id="692" name="Object 691">
              <a:extLst>
                <a:ext uri="{FF2B5EF4-FFF2-40B4-BE49-F238E27FC236}">
                  <a16:creationId xmlns:a16="http://schemas.microsoft.com/office/drawing/2014/main" id="{0ACF75FF-8B1B-44E2-A9F6-CE9C8838EB80}"/>
                </a:ext>
              </a:extLst>
            </p:cNvPr>
            <p:cNvGraphicFramePr>
              <a:graphicFrameLocks noChangeAspect="1"/>
            </p:cNvGraphicFramePr>
            <p:nvPr/>
          </p:nvGraphicFramePr>
          <p:xfrm>
            <a:off x="2072727" y="2245988"/>
            <a:ext cx="398463" cy="419100"/>
          </p:xfrm>
          <a:graphic>
            <a:graphicData uri="http://schemas.openxmlformats.org/presentationml/2006/ole">
              <mc:AlternateContent xmlns:mc="http://schemas.openxmlformats.org/markup-compatibility/2006">
                <mc:Choice xmlns:v="urn:schemas-microsoft-com:vml" Requires="v">
                  <p:oleObj name="Equation" r:id="rId49" imgW="228600" imgH="241200" progId="Equation.3">
                    <p:embed/>
                  </p:oleObj>
                </mc:Choice>
                <mc:Fallback>
                  <p:oleObj name="Equation" r:id="rId49" imgW="228600" imgH="241200" progId="Equation.3">
                    <p:embed/>
                    <p:pic>
                      <p:nvPicPr>
                        <p:cNvPr id="692" name="Object 691">
                          <a:extLst>
                            <a:ext uri="{FF2B5EF4-FFF2-40B4-BE49-F238E27FC236}">
                              <a16:creationId xmlns:a16="http://schemas.microsoft.com/office/drawing/2014/main" id="{0ACF75FF-8B1B-44E2-A9F6-CE9C8838EB80}"/>
                            </a:ext>
                          </a:extLst>
                        </p:cNvPr>
                        <p:cNvPicPr/>
                        <p:nvPr/>
                      </p:nvPicPr>
                      <p:blipFill>
                        <a:blip r:embed="rId50"/>
                        <a:stretch>
                          <a:fillRect/>
                        </a:stretch>
                      </p:blipFill>
                      <p:spPr>
                        <a:xfrm>
                          <a:off x="2072727" y="2245988"/>
                          <a:ext cx="398463" cy="419100"/>
                        </a:xfrm>
                        <a:prstGeom prst="rect">
                          <a:avLst/>
                        </a:prstGeom>
                      </p:spPr>
                    </p:pic>
                  </p:oleObj>
                </mc:Fallback>
              </mc:AlternateContent>
            </a:graphicData>
          </a:graphic>
        </p:graphicFrame>
      </p:grpSp>
      <p:cxnSp>
        <p:nvCxnSpPr>
          <p:cNvPr id="693" name="Straight Connector 692">
            <a:extLst>
              <a:ext uri="{FF2B5EF4-FFF2-40B4-BE49-F238E27FC236}">
                <a16:creationId xmlns:a16="http://schemas.microsoft.com/office/drawing/2014/main" id="{B67EA1BC-9B62-44B0-9273-4ED381621E4D}"/>
              </a:ext>
            </a:extLst>
          </p:cNvPr>
          <p:cNvCxnSpPr>
            <a:cxnSpLocks/>
            <a:stCxn id="691" idx="4"/>
            <a:endCxn id="673" idx="4"/>
          </p:cNvCxnSpPr>
          <p:nvPr/>
        </p:nvCxnSpPr>
        <p:spPr>
          <a:xfrm flipH="1" flipV="1">
            <a:off x="3883250" y="3167246"/>
            <a:ext cx="195268" cy="4941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4" name="Straight Connector 693">
            <a:extLst>
              <a:ext uri="{FF2B5EF4-FFF2-40B4-BE49-F238E27FC236}">
                <a16:creationId xmlns:a16="http://schemas.microsoft.com/office/drawing/2014/main" id="{D1FA188E-88DB-4965-B440-A7962BAF93B2}"/>
              </a:ext>
            </a:extLst>
          </p:cNvPr>
          <p:cNvCxnSpPr>
            <a:cxnSpLocks/>
            <a:stCxn id="602" idx="0"/>
            <a:endCxn id="687" idx="2"/>
          </p:cNvCxnSpPr>
          <p:nvPr/>
        </p:nvCxnSpPr>
        <p:spPr>
          <a:xfrm flipV="1">
            <a:off x="3374481" y="4010564"/>
            <a:ext cx="162821" cy="3128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5" name="Group 694">
            <a:extLst>
              <a:ext uri="{FF2B5EF4-FFF2-40B4-BE49-F238E27FC236}">
                <a16:creationId xmlns:a16="http://schemas.microsoft.com/office/drawing/2014/main" id="{BD250412-8C94-4F8D-8D25-FFA3494A218A}"/>
              </a:ext>
            </a:extLst>
          </p:cNvPr>
          <p:cNvGrpSpPr/>
          <p:nvPr/>
        </p:nvGrpSpPr>
        <p:grpSpPr>
          <a:xfrm>
            <a:off x="5234635" y="2791614"/>
            <a:ext cx="368877" cy="368877"/>
            <a:chOff x="2913942" y="3662476"/>
            <a:chExt cx="541020" cy="541020"/>
          </a:xfrm>
          <a:solidFill>
            <a:srgbClr val="92D050"/>
          </a:solidFill>
        </p:grpSpPr>
        <p:sp>
          <p:nvSpPr>
            <p:cNvPr id="696" name="Oval 695">
              <a:extLst>
                <a:ext uri="{FF2B5EF4-FFF2-40B4-BE49-F238E27FC236}">
                  <a16:creationId xmlns:a16="http://schemas.microsoft.com/office/drawing/2014/main" id="{03D9D93F-04ED-478D-8F62-19F4E6DEB999}"/>
                </a:ext>
              </a:extLst>
            </p:cNvPr>
            <p:cNvSpPr/>
            <p:nvPr/>
          </p:nvSpPr>
          <p:spPr>
            <a:xfrm>
              <a:off x="2913942" y="3662476"/>
              <a:ext cx="541020" cy="541020"/>
            </a:xfrm>
            <a:prstGeom prst="ellipse">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dirty="0">
                <a:solidFill>
                  <a:prstClr val="white"/>
                </a:solidFill>
                <a:latin typeface="Calibri"/>
              </a:endParaRPr>
            </a:p>
          </p:txBody>
        </p:sp>
        <p:graphicFrame>
          <p:nvGraphicFramePr>
            <p:cNvPr id="697" name="Object 696">
              <a:extLst>
                <a:ext uri="{FF2B5EF4-FFF2-40B4-BE49-F238E27FC236}">
                  <a16:creationId xmlns:a16="http://schemas.microsoft.com/office/drawing/2014/main" id="{0ED3A7F6-1B49-4928-9449-E10C2F05C3B3}"/>
                </a:ext>
              </a:extLst>
            </p:cNvPr>
            <p:cNvGraphicFramePr>
              <a:graphicFrameLocks noChangeAspect="1"/>
            </p:cNvGraphicFramePr>
            <p:nvPr/>
          </p:nvGraphicFramePr>
          <p:xfrm>
            <a:off x="3056763" y="3713459"/>
            <a:ext cx="265112" cy="396875"/>
          </p:xfrm>
          <a:graphic>
            <a:graphicData uri="http://schemas.openxmlformats.org/presentationml/2006/ole">
              <mc:AlternateContent xmlns:mc="http://schemas.openxmlformats.org/markup-compatibility/2006">
                <mc:Choice xmlns:v="urn:schemas-microsoft-com:vml" Requires="v">
                  <p:oleObj name="Equation" r:id="rId51" imgW="152280" imgH="228600" progId="Equation.3">
                    <p:embed/>
                  </p:oleObj>
                </mc:Choice>
                <mc:Fallback>
                  <p:oleObj name="Equation" r:id="rId51" imgW="152280" imgH="228600" progId="Equation.3">
                    <p:embed/>
                    <p:pic>
                      <p:nvPicPr>
                        <p:cNvPr id="697" name="Object 696">
                          <a:extLst>
                            <a:ext uri="{FF2B5EF4-FFF2-40B4-BE49-F238E27FC236}">
                              <a16:creationId xmlns:a16="http://schemas.microsoft.com/office/drawing/2014/main" id="{0ED3A7F6-1B49-4928-9449-E10C2F05C3B3}"/>
                            </a:ext>
                          </a:extLst>
                        </p:cNvPr>
                        <p:cNvPicPr/>
                        <p:nvPr/>
                      </p:nvPicPr>
                      <p:blipFill>
                        <a:blip r:embed="rId52"/>
                        <a:stretch>
                          <a:fillRect/>
                        </a:stretch>
                      </p:blipFill>
                      <p:spPr>
                        <a:xfrm>
                          <a:off x="3056763" y="3713459"/>
                          <a:ext cx="265112" cy="396875"/>
                        </a:xfrm>
                        <a:prstGeom prst="rect">
                          <a:avLst/>
                        </a:prstGeom>
                      </p:spPr>
                    </p:pic>
                  </p:oleObj>
                </mc:Fallback>
              </mc:AlternateContent>
            </a:graphicData>
          </a:graphic>
        </p:graphicFrame>
      </p:grpSp>
      <p:grpSp>
        <p:nvGrpSpPr>
          <p:cNvPr id="698" name="Group 697">
            <a:extLst>
              <a:ext uri="{FF2B5EF4-FFF2-40B4-BE49-F238E27FC236}">
                <a16:creationId xmlns:a16="http://schemas.microsoft.com/office/drawing/2014/main" id="{0F7AD948-6295-4240-AB2F-D79676003832}"/>
              </a:ext>
            </a:extLst>
          </p:cNvPr>
          <p:cNvGrpSpPr/>
          <p:nvPr/>
        </p:nvGrpSpPr>
        <p:grpSpPr>
          <a:xfrm>
            <a:off x="6327576" y="2791614"/>
            <a:ext cx="368877" cy="368877"/>
            <a:chOff x="2913942" y="3662476"/>
            <a:chExt cx="541020" cy="541020"/>
          </a:xfrm>
          <a:solidFill>
            <a:srgbClr val="92D050"/>
          </a:solidFill>
        </p:grpSpPr>
        <p:sp>
          <p:nvSpPr>
            <p:cNvPr id="699" name="Oval 698">
              <a:extLst>
                <a:ext uri="{FF2B5EF4-FFF2-40B4-BE49-F238E27FC236}">
                  <a16:creationId xmlns:a16="http://schemas.microsoft.com/office/drawing/2014/main" id="{6FB7AF03-781B-4767-AF61-0FD061DC5409}"/>
                </a:ext>
              </a:extLst>
            </p:cNvPr>
            <p:cNvSpPr/>
            <p:nvPr/>
          </p:nvSpPr>
          <p:spPr>
            <a:xfrm>
              <a:off x="2913942" y="3662476"/>
              <a:ext cx="541020" cy="541020"/>
            </a:xfrm>
            <a:prstGeom prst="ellipse">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dirty="0">
                <a:solidFill>
                  <a:prstClr val="white"/>
                </a:solidFill>
                <a:latin typeface="Calibri"/>
              </a:endParaRPr>
            </a:p>
          </p:txBody>
        </p:sp>
        <p:graphicFrame>
          <p:nvGraphicFramePr>
            <p:cNvPr id="700" name="Object 699">
              <a:extLst>
                <a:ext uri="{FF2B5EF4-FFF2-40B4-BE49-F238E27FC236}">
                  <a16:creationId xmlns:a16="http://schemas.microsoft.com/office/drawing/2014/main" id="{053EEBE1-CB92-4F72-95F8-2AF414CAC3E1}"/>
                </a:ext>
              </a:extLst>
            </p:cNvPr>
            <p:cNvGraphicFramePr>
              <a:graphicFrameLocks noChangeAspect="1"/>
            </p:cNvGraphicFramePr>
            <p:nvPr/>
          </p:nvGraphicFramePr>
          <p:xfrm>
            <a:off x="3056833" y="3715047"/>
            <a:ext cx="265112" cy="396875"/>
          </p:xfrm>
          <a:graphic>
            <a:graphicData uri="http://schemas.openxmlformats.org/presentationml/2006/ole">
              <mc:AlternateContent xmlns:mc="http://schemas.openxmlformats.org/markup-compatibility/2006">
                <mc:Choice xmlns:v="urn:schemas-microsoft-com:vml" Requires="v">
                  <p:oleObj name="Equation" r:id="rId53" imgW="152280" imgH="228600" progId="Equation.3">
                    <p:embed/>
                  </p:oleObj>
                </mc:Choice>
                <mc:Fallback>
                  <p:oleObj name="Equation" r:id="rId53" imgW="152280" imgH="228600" progId="Equation.3">
                    <p:embed/>
                    <p:pic>
                      <p:nvPicPr>
                        <p:cNvPr id="700" name="Object 699">
                          <a:extLst>
                            <a:ext uri="{FF2B5EF4-FFF2-40B4-BE49-F238E27FC236}">
                              <a16:creationId xmlns:a16="http://schemas.microsoft.com/office/drawing/2014/main" id="{053EEBE1-CB92-4F72-95F8-2AF414CAC3E1}"/>
                            </a:ext>
                          </a:extLst>
                        </p:cNvPr>
                        <p:cNvPicPr/>
                        <p:nvPr/>
                      </p:nvPicPr>
                      <p:blipFill>
                        <a:blip r:embed="rId54"/>
                        <a:stretch>
                          <a:fillRect/>
                        </a:stretch>
                      </p:blipFill>
                      <p:spPr>
                        <a:xfrm>
                          <a:off x="3056833" y="3715047"/>
                          <a:ext cx="265112" cy="396875"/>
                        </a:xfrm>
                        <a:prstGeom prst="rect">
                          <a:avLst/>
                        </a:prstGeom>
                      </p:spPr>
                    </p:pic>
                  </p:oleObj>
                </mc:Fallback>
              </mc:AlternateContent>
            </a:graphicData>
          </a:graphic>
        </p:graphicFrame>
      </p:grpSp>
      <p:grpSp>
        <p:nvGrpSpPr>
          <p:cNvPr id="701" name="Group 700">
            <a:extLst>
              <a:ext uri="{FF2B5EF4-FFF2-40B4-BE49-F238E27FC236}">
                <a16:creationId xmlns:a16="http://schemas.microsoft.com/office/drawing/2014/main" id="{B8D7A6FE-326A-402A-97AC-B3CFE4E5EBBC}"/>
              </a:ext>
            </a:extLst>
          </p:cNvPr>
          <p:cNvGrpSpPr/>
          <p:nvPr/>
        </p:nvGrpSpPr>
        <p:grpSpPr>
          <a:xfrm>
            <a:off x="4992170" y="3641263"/>
            <a:ext cx="395742" cy="349190"/>
            <a:chOff x="1972221" y="2220997"/>
            <a:chExt cx="580419" cy="512143"/>
          </a:xfrm>
          <a:solidFill>
            <a:schemeClr val="accent4">
              <a:lumMod val="20000"/>
              <a:lumOff val="80000"/>
            </a:schemeClr>
          </a:solidFill>
        </p:grpSpPr>
        <p:sp>
          <p:nvSpPr>
            <p:cNvPr id="702" name="Hexagon 701">
              <a:extLst>
                <a:ext uri="{FF2B5EF4-FFF2-40B4-BE49-F238E27FC236}">
                  <a16:creationId xmlns:a16="http://schemas.microsoft.com/office/drawing/2014/main" id="{76C0EE12-C937-46A6-B78B-BAC8E6B95194}"/>
                </a:ext>
              </a:extLst>
            </p:cNvPr>
            <p:cNvSpPr/>
            <p:nvPr/>
          </p:nvSpPr>
          <p:spPr>
            <a:xfrm>
              <a:off x="1972221" y="2220997"/>
              <a:ext cx="580419" cy="512143"/>
            </a:xfrm>
            <a:prstGeom prst="hexagon">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a:endParaRPr>
            </a:p>
          </p:txBody>
        </p:sp>
        <p:graphicFrame>
          <p:nvGraphicFramePr>
            <p:cNvPr id="703" name="Object 702">
              <a:extLst>
                <a:ext uri="{FF2B5EF4-FFF2-40B4-BE49-F238E27FC236}">
                  <a16:creationId xmlns:a16="http://schemas.microsoft.com/office/drawing/2014/main" id="{94C19496-A9E5-4134-89AF-67BDFE55B0DA}"/>
                </a:ext>
              </a:extLst>
            </p:cNvPr>
            <p:cNvGraphicFramePr>
              <a:graphicFrameLocks noChangeAspect="1"/>
            </p:cNvGraphicFramePr>
            <p:nvPr/>
          </p:nvGraphicFramePr>
          <p:xfrm>
            <a:off x="2084388" y="2258441"/>
            <a:ext cx="376237" cy="396875"/>
          </p:xfrm>
          <a:graphic>
            <a:graphicData uri="http://schemas.openxmlformats.org/presentationml/2006/ole">
              <mc:AlternateContent xmlns:mc="http://schemas.openxmlformats.org/markup-compatibility/2006">
                <mc:Choice xmlns:v="urn:schemas-microsoft-com:vml" Requires="v">
                  <p:oleObj name="Equation" r:id="rId55" imgW="215640" imgH="228600" progId="Equation.3">
                    <p:embed/>
                  </p:oleObj>
                </mc:Choice>
                <mc:Fallback>
                  <p:oleObj name="Equation" r:id="rId55" imgW="215640" imgH="228600" progId="Equation.3">
                    <p:embed/>
                    <p:pic>
                      <p:nvPicPr>
                        <p:cNvPr id="703" name="Object 702">
                          <a:extLst>
                            <a:ext uri="{FF2B5EF4-FFF2-40B4-BE49-F238E27FC236}">
                              <a16:creationId xmlns:a16="http://schemas.microsoft.com/office/drawing/2014/main" id="{94C19496-A9E5-4134-89AF-67BDFE55B0DA}"/>
                            </a:ext>
                          </a:extLst>
                        </p:cNvPr>
                        <p:cNvPicPr/>
                        <p:nvPr/>
                      </p:nvPicPr>
                      <p:blipFill>
                        <a:blip r:embed="rId56"/>
                        <a:stretch>
                          <a:fillRect/>
                        </a:stretch>
                      </p:blipFill>
                      <p:spPr>
                        <a:xfrm>
                          <a:off x="2084388" y="2258441"/>
                          <a:ext cx="376237" cy="396875"/>
                        </a:xfrm>
                        <a:prstGeom prst="rect">
                          <a:avLst/>
                        </a:prstGeom>
                      </p:spPr>
                    </p:pic>
                  </p:oleObj>
                </mc:Fallback>
              </mc:AlternateContent>
            </a:graphicData>
          </a:graphic>
        </p:graphicFrame>
      </p:grpSp>
      <p:cxnSp>
        <p:nvCxnSpPr>
          <p:cNvPr id="704" name="Straight Connector 703">
            <a:extLst>
              <a:ext uri="{FF2B5EF4-FFF2-40B4-BE49-F238E27FC236}">
                <a16:creationId xmlns:a16="http://schemas.microsoft.com/office/drawing/2014/main" id="{F4E14211-3C94-4026-979C-2976E6121943}"/>
              </a:ext>
            </a:extLst>
          </p:cNvPr>
          <p:cNvCxnSpPr>
            <a:cxnSpLocks/>
            <a:stCxn id="702" idx="5"/>
            <a:endCxn id="696" idx="4"/>
          </p:cNvCxnSpPr>
          <p:nvPr/>
        </p:nvCxnSpPr>
        <p:spPr>
          <a:xfrm flipV="1">
            <a:off x="5300615" y="3160491"/>
            <a:ext cx="118458" cy="48077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5" name="Straight Connector 704">
            <a:extLst>
              <a:ext uri="{FF2B5EF4-FFF2-40B4-BE49-F238E27FC236}">
                <a16:creationId xmlns:a16="http://schemas.microsoft.com/office/drawing/2014/main" id="{93D04F93-D56D-46F6-AB01-028C72425A39}"/>
              </a:ext>
            </a:extLst>
          </p:cNvPr>
          <p:cNvCxnSpPr>
            <a:cxnSpLocks/>
            <a:stCxn id="614" idx="0"/>
          </p:cNvCxnSpPr>
          <p:nvPr/>
        </p:nvCxnSpPr>
        <p:spPr>
          <a:xfrm flipV="1">
            <a:off x="5195388" y="3904136"/>
            <a:ext cx="1267" cy="38869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6" name="Group 705">
            <a:extLst>
              <a:ext uri="{FF2B5EF4-FFF2-40B4-BE49-F238E27FC236}">
                <a16:creationId xmlns:a16="http://schemas.microsoft.com/office/drawing/2014/main" id="{DD282873-06E1-478C-A9D0-1898BC2B27CD}"/>
              </a:ext>
            </a:extLst>
          </p:cNvPr>
          <p:cNvGrpSpPr/>
          <p:nvPr/>
        </p:nvGrpSpPr>
        <p:grpSpPr>
          <a:xfrm>
            <a:off x="5517123" y="3645078"/>
            <a:ext cx="395742" cy="349190"/>
            <a:chOff x="1972221" y="2220997"/>
            <a:chExt cx="580419" cy="512143"/>
          </a:xfrm>
          <a:solidFill>
            <a:schemeClr val="accent4">
              <a:lumMod val="20000"/>
              <a:lumOff val="80000"/>
            </a:schemeClr>
          </a:solidFill>
        </p:grpSpPr>
        <p:sp>
          <p:nvSpPr>
            <p:cNvPr id="707" name="Hexagon 706">
              <a:extLst>
                <a:ext uri="{FF2B5EF4-FFF2-40B4-BE49-F238E27FC236}">
                  <a16:creationId xmlns:a16="http://schemas.microsoft.com/office/drawing/2014/main" id="{68EAA79C-952E-4C41-BC75-04B0BD9C0829}"/>
                </a:ext>
              </a:extLst>
            </p:cNvPr>
            <p:cNvSpPr/>
            <p:nvPr/>
          </p:nvSpPr>
          <p:spPr>
            <a:xfrm>
              <a:off x="1972221" y="2220997"/>
              <a:ext cx="580419" cy="512143"/>
            </a:xfrm>
            <a:prstGeom prst="hexagon">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a:endParaRPr>
            </a:p>
          </p:txBody>
        </p:sp>
        <p:graphicFrame>
          <p:nvGraphicFramePr>
            <p:cNvPr id="708" name="Object 707">
              <a:extLst>
                <a:ext uri="{FF2B5EF4-FFF2-40B4-BE49-F238E27FC236}">
                  <a16:creationId xmlns:a16="http://schemas.microsoft.com/office/drawing/2014/main" id="{2E3C9885-71CD-4611-92E8-9E96375E1E1A}"/>
                </a:ext>
              </a:extLst>
            </p:cNvPr>
            <p:cNvGraphicFramePr>
              <a:graphicFrameLocks noChangeAspect="1"/>
            </p:cNvGraphicFramePr>
            <p:nvPr/>
          </p:nvGraphicFramePr>
          <p:xfrm>
            <a:off x="2072586" y="2257835"/>
            <a:ext cx="398462" cy="396875"/>
          </p:xfrm>
          <a:graphic>
            <a:graphicData uri="http://schemas.openxmlformats.org/presentationml/2006/ole">
              <mc:AlternateContent xmlns:mc="http://schemas.openxmlformats.org/markup-compatibility/2006">
                <mc:Choice xmlns:v="urn:schemas-microsoft-com:vml" Requires="v">
                  <p:oleObj name="Equation" r:id="rId57" imgW="228600" imgH="228600" progId="Equation.3">
                    <p:embed/>
                  </p:oleObj>
                </mc:Choice>
                <mc:Fallback>
                  <p:oleObj name="Equation" r:id="rId57" imgW="228600" imgH="228600" progId="Equation.3">
                    <p:embed/>
                    <p:pic>
                      <p:nvPicPr>
                        <p:cNvPr id="708" name="Object 707">
                          <a:extLst>
                            <a:ext uri="{FF2B5EF4-FFF2-40B4-BE49-F238E27FC236}">
                              <a16:creationId xmlns:a16="http://schemas.microsoft.com/office/drawing/2014/main" id="{2E3C9885-71CD-4611-92E8-9E96375E1E1A}"/>
                            </a:ext>
                          </a:extLst>
                        </p:cNvPr>
                        <p:cNvPicPr/>
                        <p:nvPr/>
                      </p:nvPicPr>
                      <p:blipFill>
                        <a:blip r:embed="rId58"/>
                        <a:stretch>
                          <a:fillRect/>
                        </a:stretch>
                      </p:blipFill>
                      <p:spPr>
                        <a:xfrm>
                          <a:off x="2072586" y="2257835"/>
                          <a:ext cx="398462" cy="396875"/>
                        </a:xfrm>
                        <a:prstGeom prst="rect">
                          <a:avLst/>
                        </a:prstGeom>
                      </p:spPr>
                    </p:pic>
                  </p:oleObj>
                </mc:Fallback>
              </mc:AlternateContent>
            </a:graphicData>
          </a:graphic>
        </p:graphicFrame>
      </p:grpSp>
      <p:cxnSp>
        <p:nvCxnSpPr>
          <p:cNvPr id="709" name="Straight Connector 708">
            <a:extLst>
              <a:ext uri="{FF2B5EF4-FFF2-40B4-BE49-F238E27FC236}">
                <a16:creationId xmlns:a16="http://schemas.microsoft.com/office/drawing/2014/main" id="{4E6093CE-0588-4184-AA4A-3C79784FBF86}"/>
              </a:ext>
            </a:extLst>
          </p:cNvPr>
          <p:cNvCxnSpPr>
            <a:cxnSpLocks/>
            <a:stCxn id="707" idx="4"/>
            <a:endCxn id="696" idx="4"/>
          </p:cNvCxnSpPr>
          <p:nvPr/>
        </p:nvCxnSpPr>
        <p:spPr>
          <a:xfrm flipH="1" flipV="1">
            <a:off x="5419073" y="3160490"/>
            <a:ext cx="185348" cy="484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0" name="Straight Connector 709">
            <a:extLst>
              <a:ext uri="{FF2B5EF4-FFF2-40B4-BE49-F238E27FC236}">
                <a16:creationId xmlns:a16="http://schemas.microsoft.com/office/drawing/2014/main" id="{04DB0F47-74E0-41CF-8861-1B9DAB01CE02}"/>
              </a:ext>
            </a:extLst>
          </p:cNvPr>
          <p:cNvCxnSpPr>
            <a:cxnSpLocks/>
            <a:stCxn id="713" idx="5"/>
            <a:endCxn id="699" idx="4"/>
          </p:cNvCxnSpPr>
          <p:nvPr/>
        </p:nvCxnSpPr>
        <p:spPr>
          <a:xfrm flipV="1">
            <a:off x="6387212" y="3160490"/>
            <a:ext cx="124802" cy="4941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1" name="Straight Connector 710">
            <a:extLst>
              <a:ext uri="{FF2B5EF4-FFF2-40B4-BE49-F238E27FC236}">
                <a16:creationId xmlns:a16="http://schemas.microsoft.com/office/drawing/2014/main" id="{1F220EE5-2A86-4B22-899F-76241AAAF0EA}"/>
              </a:ext>
            </a:extLst>
          </p:cNvPr>
          <p:cNvCxnSpPr>
            <a:cxnSpLocks/>
            <a:stCxn id="611" idx="0"/>
            <a:endCxn id="707" idx="1"/>
          </p:cNvCxnSpPr>
          <p:nvPr/>
        </p:nvCxnSpPr>
        <p:spPr>
          <a:xfrm flipH="1" flipV="1">
            <a:off x="5825568" y="3994269"/>
            <a:ext cx="178208" cy="3086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2" name="Group 711">
            <a:extLst>
              <a:ext uri="{FF2B5EF4-FFF2-40B4-BE49-F238E27FC236}">
                <a16:creationId xmlns:a16="http://schemas.microsoft.com/office/drawing/2014/main" id="{B92875C1-1698-4FDE-A5F7-652F46E5B3EE}"/>
              </a:ext>
            </a:extLst>
          </p:cNvPr>
          <p:cNvGrpSpPr/>
          <p:nvPr/>
        </p:nvGrpSpPr>
        <p:grpSpPr>
          <a:xfrm>
            <a:off x="6078767" y="3654618"/>
            <a:ext cx="395742" cy="349190"/>
            <a:chOff x="1972221" y="2220997"/>
            <a:chExt cx="580419" cy="512143"/>
          </a:xfrm>
          <a:solidFill>
            <a:schemeClr val="accent4">
              <a:lumMod val="20000"/>
              <a:lumOff val="80000"/>
            </a:schemeClr>
          </a:solidFill>
        </p:grpSpPr>
        <p:sp>
          <p:nvSpPr>
            <p:cNvPr id="713" name="Hexagon 712">
              <a:extLst>
                <a:ext uri="{FF2B5EF4-FFF2-40B4-BE49-F238E27FC236}">
                  <a16:creationId xmlns:a16="http://schemas.microsoft.com/office/drawing/2014/main" id="{8F5FD71C-9E5D-4970-BAE8-AF5BB5F3FEB2}"/>
                </a:ext>
              </a:extLst>
            </p:cNvPr>
            <p:cNvSpPr/>
            <p:nvPr/>
          </p:nvSpPr>
          <p:spPr>
            <a:xfrm>
              <a:off x="1972221" y="2220997"/>
              <a:ext cx="580419" cy="512143"/>
            </a:xfrm>
            <a:prstGeom prst="hexagon">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a:endParaRPr>
            </a:p>
          </p:txBody>
        </p:sp>
        <p:graphicFrame>
          <p:nvGraphicFramePr>
            <p:cNvPr id="714" name="Object 713">
              <a:extLst>
                <a:ext uri="{FF2B5EF4-FFF2-40B4-BE49-F238E27FC236}">
                  <a16:creationId xmlns:a16="http://schemas.microsoft.com/office/drawing/2014/main" id="{182A8B61-D567-40BF-827A-C99AD096D087}"/>
                </a:ext>
              </a:extLst>
            </p:cNvPr>
            <p:cNvGraphicFramePr>
              <a:graphicFrameLocks noChangeAspect="1"/>
            </p:cNvGraphicFramePr>
            <p:nvPr/>
          </p:nvGraphicFramePr>
          <p:xfrm>
            <a:off x="2072586" y="2257835"/>
            <a:ext cx="398462" cy="396875"/>
          </p:xfrm>
          <a:graphic>
            <a:graphicData uri="http://schemas.openxmlformats.org/presentationml/2006/ole">
              <mc:AlternateContent xmlns:mc="http://schemas.openxmlformats.org/markup-compatibility/2006">
                <mc:Choice xmlns:v="urn:schemas-microsoft-com:vml" Requires="v">
                  <p:oleObj name="Equation" r:id="rId59" imgW="228600" imgH="228600" progId="Equation.3">
                    <p:embed/>
                  </p:oleObj>
                </mc:Choice>
                <mc:Fallback>
                  <p:oleObj name="Equation" r:id="rId59" imgW="228600" imgH="228600" progId="Equation.3">
                    <p:embed/>
                    <p:pic>
                      <p:nvPicPr>
                        <p:cNvPr id="714" name="Object 713">
                          <a:extLst>
                            <a:ext uri="{FF2B5EF4-FFF2-40B4-BE49-F238E27FC236}">
                              <a16:creationId xmlns:a16="http://schemas.microsoft.com/office/drawing/2014/main" id="{182A8B61-D567-40BF-827A-C99AD096D087}"/>
                            </a:ext>
                          </a:extLst>
                        </p:cNvPr>
                        <p:cNvPicPr/>
                        <p:nvPr/>
                      </p:nvPicPr>
                      <p:blipFill>
                        <a:blip r:embed="rId60"/>
                        <a:stretch>
                          <a:fillRect/>
                        </a:stretch>
                      </p:blipFill>
                      <p:spPr>
                        <a:xfrm>
                          <a:off x="2072586" y="2257835"/>
                          <a:ext cx="398462" cy="396875"/>
                        </a:xfrm>
                        <a:prstGeom prst="rect">
                          <a:avLst/>
                        </a:prstGeom>
                      </p:spPr>
                    </p:pic>
                  </p:oleObj>
                </mc:Fallback>
              </mc:AlternateContent>
            </a:graphicData>
          </a:graphic>
        </p:graphicFrame>
      </p:grpSp>
      <p:cxnSp>
        <p:nvCxnSpPr>
          <p:cNvPr id="715" name="Straight Connector 714">
            <a:extLst>
              <a:ext uri="{FF2B5EF4-FFF2-40B4-BE49-F238E27FC236}">
                <a16:creationId xmlns:a16="http://schemas.microsoft.com/office/drawing/2014/main" id="{9B49164E-02FD-4DAD-B223-58008C9CD55B}"/>
              </a:ext>
            </a:extLst>
          </p:cNvPr>
          <p:cNvCxnSpPr>
            <a:cxnSpLocks/>
            <a:stCxn id="617" idx="0"/>
          </p:cNvCxnSpPr>
          <p:nvPr/>
        </p:nvCxnSpPr>
        <p:spPr>
          <a:xfrm flipH="1" flipV="1">
            <a:off x="6818119" y="3856644"/>
            <a:ext cx="6716" cy="4340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6" name="Group 715">
            <a:extLst>
              <a:ext uri="{FF2B5EF4-FFF2-40B4-BE49-F238E27FC236}">
                <a16:creationId xmlns:a16="http://schemas.microsoft.com/office/drawing/2014/main" id="{9CE6F916-E26C-4985-97F4-A568350944C7}"/>
              </a:ext>
            </a:extLst>
          </p:cNvPr>
          <p:cNvGrpSpPr/>
          <p:nvPr/>
        </p:nvGrpSpPr>
        <p:grpSpPr>
          <a:xfrm>
            <a:off x="6619984" y="3654617"/>
            <a:ext cx="395742" cy="349190"/>
            <a:chOff x="1972221" y="2220997"/>
            <a:chExt cx="580419" cy="512143"/>
          </a:xfrm>
          <a:solidFill>
            <a:schemeClr val="accent4">
              <a:lumMod val="20000"/>
              <a:lumOff val="80000"/>
            </a:schemeClr>
          </a:solidFill>
        </p:grpSpPr>
        <p:sp>
          <p:nvSpPr>
            <p:cNvPr id="717" name="Hexagon 716">
              <a:extLst>
                <a:ext uri="{FF2B5EF4-FFF2-40B4-BE49-F238E27FC236}">
                  <a16:creationId xmlns:a16="http://schemas.microsoft.com/office/drawing/2014/main" id="{55138556-EDD3-4F7D-859A-3F34951D27D4}"/>
                </a:ext>
              </a:extLst>
            </p:cNvPr>
            <p:cNvSpPr/>
            <p:nvPr/>
          </p:nvSpPr>
          <p:spPr>
            <a:xfrm>
              <a:off x="1972221" y="2220997"/>
              <a:ext cx="580419" cy="512143"/>
            </a:xfrm>
            <a:prstGeom prst="hexagon">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a:endParaRPr>
            </a:p>
          </p:txBody>
        </p:sp>
        <p:graphicFrame>
          <p:nvGraphicFramePr>
            <p:cNvPr id="718" name="Object 717">
              <a:extLst>
                <a:ext uri="{FF2B5EF4-FFF2-40B4-BE49-F238E27FC236}">
                  <a16:creationId xmlns:a16="http://schemas.microsoft.com/office/drawing/2014/main" id="{1DFC4725-5827-4DC4-9364-45EE2A86F653}"/>
                </a:ext>
              </a:extLst>
            </p:cNvPr>
            <p:cNvGraphicFramePr>
              <a:graphicFrameLocks noChangeAspect="1"/>
            </p:cNvGraphicFramePr>
            <p:nvPr/>
          </p:nvGraphicFramePr>
          <p:xfrm>
            <a:off x="2072727" y="2245988"/>
            <a:ext cx="398463" cy="419100"/>
          </p:xfrm>
          <a:graphic>
            <a:graphicData uri="http://schemas.openxmlformats.org/presentationml/2006/ole">
              <mc:AlternateContent xmlns:mc="http://schemas.openxmlformats.org/markup-compatibility/2006">
                <mc:Choice xmlns:v="urn:schemas-microsoft-com:vml" Requires="v">
                  <p:oleObj name="Equation" r:id="rId61" imgW="228600" imgH="241200" progId="Equation.3">
                    <p:embed/>
                  </p:oleObj>
                </mc:Choice>
                <mc:Fallback>
                  <p:oleObj name="Equation" r:id="rId61" imgW="228600" imgH="241200" progId="Equation.3">
                    <p:embed/>
                    <p:pic>
                      <p:nvPicPr>
                        <p:cNvPr id="718" name="Object 717">
                          <a:extLst>
                            <a:ext uri="{FF2B5EF4-FFF2-40B4-BE49-F238E27FC236}">
                              <a16:creationId xmlns:a16="http://schemas.microsoft.com/office/drawing/2014/main" id="{1DFC4725-5827-4DC4-9364-45EE2A86F653}"/>
                            </a:ext>
                          </a:extLst>
                        </p:cNvPr>
                        <p:cNvPicPr/>
                        <p:nvPr/>
                      </p:nvPicPr>
                      <p:blipFill>
                        <a:blip r:embed="rId62"/>
                        <a:stretch>
                          <a:fillRect/>
                        </a:stretch>
                      </p:blipFill>
                      <p:spPr>
                        <a:xfrm>
                          <a:off x="2072727" y="2245988"/>
                          <a:ext cx="398463" cy="419100"/>
                        </a:xfrm>
                        <a:prstGeom prst="rect">
                          <a:avLst/>
                        </a:prstGeom>
                      </p:spPr>
                    </p:pic>
                  </p:oleObj>
                </mc:Fallback>
              </mc:AlternateContent>
            </a:graphicData>
          </a:graphic>
        </p:graphicFrame>
      </p:grpSp>
      <p:cxnSp>
        <p:nvCxnSpPr>
          <p:cNvPr id="719" name="Straight Connector 718">
            <a:extLst>
              <a:ext uri="{FF2B5EF4-FFF2-40B4-BE49-F238E27FC236}">
                <a16:creationId xmlns:a16="http://schemas.microsoft.com/office/drawing/2014/main" id="{17EC1DDC-2533-4D71-A6C1-D4F6690963EA}"/>
              </a:ext>
            </a:extLst>
          </p:cNvPr>
          <p:cNvCxnSpPr>
            <a:cxnSpLocks/>
            <a:stCxn id="717" idx="4"/>
            <a:endCxn id="699" idx="4"/>
          </p:cNvCxnSpPr>
          <p:nvPr/>
        </p:nvCxnSpPr>
        <p:spPr>
          <a:xfrm flipH="1" flipV="1">
            <a:off x="6512014" y="3160491"/>
            <a:ext cx="195268" cy="4941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0" name="Straight Connector 719">
            <a:extLst>
              <a:ext uri="{FF2B5EF4-FFF2-40B4-BE49-F238E27FC236}">
                <a16:creationId xmlns:a16="http://schemas.microsoft.com/office/drawing/2014/main" id="{4CCCE3CB-D870-481E-9555-93D4D29B63DE}"/>
              </a:ext>
            </a:extLst>
          </p:cNvPr>
          <p:cNvCxnSpPr>
            <a:cxnSpLocks/>
            <a:stCxn id="611" idx="0"/>
            <a:endCxn id="713" idx="2"/>
          </p:cNvCxnSpPr>
          <p:nvPr/>
        </p:nvCxnSpPr>
        <p:spPr>
          <a:xfrm flipV="1">
            <a:off x="6003777" y="4003809"/>
            <a:ext cx="162289" cy="2990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1" name="Group 720">
            <a:extLst>
              <a:ext uri="{FF2B5EF4-FFF2-40B4-BE49-F238E27FC236}">
                <a16:creationId xmlns:a16="http://schemas.microsoft.com/office/drawing/2014/main" id="{474E8835-5E87-4341-A233-8BC21FBD8F92}"/>
              </a:ext>
            </a:extLst>
          </p:cNvPr>
          <p:cNvGrpSpPr/>
          <p:nvPr/>
        </p:nvGrpSpPr>
        <p:grpSpPr>
          <a:xfrm>
            <a:off x="7860337" y="2792058"/>
            <a:ext cx="368877" cy="368877"/>
            <a:chOff x="2913942" y="3662476"/>
            <a:chExt cx="541020" cy="541020"/>
          </a:xfrm>
          <a:solidFill>
            <a:srgbClr val="92D050"/>
          </a:solidFill>
        </p:grpSpPr>
        <p:sp>
          <p:nvSpPr>
            <p:cNvPr id="722" name="Oval 721">
              <a:extLst>
                <a:ext uri="{FF2B5EF4-FFF2-40B4-BE49-F238E27FC236}">
                  <a16:creationId xmlns:a16="http://schemas.microsoft.com/office/drawing/2014/main" id="{C2596FB1-981D-4C66-8126-E3601AF4BEBD}"/>
                </a:ext>
              </a:extLst>
            </p:cNvPr>
            <p:cNvSpPr/>
            <p:nvPr/>
          </p:nvSpPr>
          <p:spPr>
            <a:xfrm>
              <a:off x="2913942" y="3662476"/>
              <a:ext cx="541020" cy="541020"/>
            </a:xfrm>
            <a:prstGeom prst="ellipse">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dirty="0">
                <a:solidFill>
                  <a:prstClr val="white"/>
                </a:solidFill>
                <a:latin typeface="Calibri"/>
              </a:endParaRPr>
            </a:p>
          </p:txBody>
        </p:sp>
        <p:graphicFrame>
          <p:nvGraphicFramePr>
            <p:cNvPr id="723" name="Object 722">
              <a:extLst>
                <a:ext uri="{FF2B5EF4-FFF2-40B4-BE49-F238E27FC236}">
                  <a16:creationId xmlns:a16="http://schemas.microsoft.com/office/drawing/2014/main" id="{B79D6BFE-032C-4EE5-84AB-4BB4FC20D205}"/>
                </a:ext>
              </a:extLst>
            </p:cNvPr>
            <p:cNvGraphicFramePr>
              <a:graphicFrameLocks noChangeAspect="1"/>
            </p:cNvGraphicFramePr>
            <p:nvPr/>
          </p:nvGraphicFramePr>
          <p:xfrm>
            <a:off x="3069844" y="3713459"/>
            <a:ext cx="241300" cy="396875"/>
          </p:xfrm>
          <a:graphic>
            <a:graphicData uri="http://schemas.openxmlformats.org/presentationml/2006/ole">
              <mc:AlternateContent xmlns:mc="http://schemas.openxmlformats.org/markup-compatibility/2006">
                <mc:Choice xmlns:v="urn:schemas-microsoft-com:vml" Requires="v">
                  <p:oleObj name="Equation" r:id="rId63" imgW="139680" imgH="228600" progId="Equation.3">
                    <p:embed/>
                  </p:oleObj>
                </mc:Choice>
                <mc:Fallback>
                  <p:oleObj name="Equation" r:id="rId63" imgW="139680" imgH="228600" progId="Equation.3">
                    <p:embed/>
                    <p:pic>
                      <p:nvPicPr>
                        <p:cNvPr id="723" name="Object 722">
                          <a:extLst>
                            <a:ext uri="{FF2B5EF4-FFF2-40B4-BE49-F238E27FC236}">
                              <a16:creationId xmlns:a16="http://schemas.microsoft.com/office/drawing/2014/main" id="{B79D6BFE-032C-4EE5-84AB-4BB4FC20D205}"/>
                            </a:ext>
                          </a:extLst>
                        </p:cNvPr>
                        <p:cNvPicPr/>
                        <p:nvPr/>
                      </p:nvPicPr>
                      <p:blipFill>
                        <a:blip r:embed="rId64"/>
                        <a:stretch>
                          <a:fillRect/>
                        </a:stretch>
                      </p:blipFill>
                      <p:spPr>
                        <a:xfrm>
                          <a:off x="3069844" y="3713459"/>
                          <a:ext cx="241300" cy="396875"/>
                        </a:xfrm>
                        <a:prstGeom prst="rect">
                          <a:avLst/>
                        </a:prstGeom>
                      </p:spPr>
                    </p:pic>
                  </p:oleObj>
                </mc:Fallback>
              </mc:AlternateContent>
            </a:graphicData>
          </a:graphic>
        </p:graphicFrame>
      </p:grpSp>
      <p:grpSp>
        <p:nvGrpSpPr>
          <p:cNvPr id="724" name="Group 723">
            <a:extLst>
              <a:ext uri="{FF2B5EF4-FFF2-40B4-BE49-F238E27FC236}">
                <a16:creationId xmlns:a16="http://schemas.microsoft.com/office/drawing/2014/main" id="{105F932E-4E32-46B3-A9AC-F19FC483D14E}"/>
              </a:ext>
            </a:extLst>
          </p:cNvPr>
          <p:cNvGrpSpPr/>
          <p:nvPr/>
        </p:nvGrpSpPr>
        <p:grpSpPr>
          <a:xfrm>
            <a:off x="8953278" y="2792058"/>
            <a:ext cx="368877" cy="368877"/>
            <a:chOff x="2913942" y="3662476"/>
            <a:chExt cx="541020" cy="541020"/>
          </a:xfrm>
          <a:solidFill>
            <a:srgbClr val="92D050"/>
          </a:solidFill>
        </p:grpSpPr>
        <p:sp>
          <p:nvSpPr>
            <p:cNvPr id="725" name="Oval 724">
              <a:extLst>
                <a:ext uri="{FF2B5EF4-FFF2-40B4-BE49-F238E27FC236}">
                  <a16:creationId xmlns:a16="http://schemas.microsoft.com/office/drawing/2014/main" id="{624C435E-D0D5-41B3-AC90-5963ED190563}"/>
                </a:ext>
              </a:extLst>
            </p:cNvPr>
            <p:cNvSpPr/>
            <p:nvPr/>
          </p:nvSpPr>
          <p:spPr>
            <a:xfrm>
              <a:off x="2913942" y="3662476"/>
              <a:ext cx="541020" cy="541020"/>
            </a:xfrm>
            <a:prstGeom prst="ellipse">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dirty="0">
                <a:solidFill>
                  <a:prstClr val="white"/>
                </a:solidFill>
                <a:latin typeface="Calibri"/>
              </a:endParaRPr>
            </a:p>
          </p:txBody>
        </p:sp>
        <p:graphicFrame>
          <p:nvGraphicFramePr>
            <p:cNvPr id="726" name="Object 725">
              <a:extLst>
                <a:ext uri="{FF2B5EF4-FFF2-40B4-BE49-F238E27FC236}">
                  <a16:creationId xmlns:a16="http://schemas.microsoft.com/office/drawing/2014/main" id="{9B5BE716-A6B1-4D0D-AC75-1E32A625D022}"/>
                </a:ext>
              </a:extLst>
            </p:cNvPr>
            <p:cNvGraphicFramePr>
              <a:graphicFrameLocks noChangeAspect="1"/>
            </p:cNvGraphicFramePr>
            <p:nvPr/>
          </p:nvGraphicFramePr>
          <p:xfrm>
            <a:off x="3068326" y="3715047"/>
            <a:ext cx="242888" cy="396875"/>
          </p:xfrm>
          <a:graphic>
            <a:graphicData uri="http://schemas.openxmlformats.org/presentationml/2006/ole">
              <mc:AlternateContent xmlns:mc="http://schemas.openxmlformats.org/markup-compatibility/2006">
                <mc:Choice xmlns:v="urn:schemas-microsoft-com:vml" Requires="v">
                  <p:oleObj name="Equation" r:id="rId65" imgW="139680" imgH="228600" progId="Equation.3">
                    <p:embed/>
                  </p:oleObj>
                </mc:Choice>
                <mc:Fallback>
                  <p:oleObj name="Equation" r:id="rId65" imgW="139680" imgH="228600" progId="Equation.3">
                    <p:embed/>
                    <p:pic>
                      <p:nvPicPr>
                        <p:cNvPr id="726" name="Object 725">
                          <a:extLst>
                            <a:ext uri="{FF2B5EF4-FFF2-40B4-BE49-F238E27FC236}">
                              <a16:creationId xmlns:a16="http://schemas.microsoft.com/office/drawing/2014/main" id="{9B5BE716-A6B1-4D0D-AC75-1E32A625D022}"/>
                            </a:ext>
                          </a:extLst>
                        </p:cNvPr>
                        <p:cNvPicPr/>
                        <p:nvPr/>
                      </p:nvPicPr>
                      <p:blipFill>
                        <a:blip r:embed="rId66"/>
                        <a:stretch>
                          <a:fillRect/>
                        </a:stretch>
                      </p:blipFill>
                      <p:spPr>
                        <a:xfrm>
                          <a:off x="3068326" y="3715047"/>
                          <a:ext cx="242888" cy="396875"/>
                        </a:xfrm>
                        <a:prstGeom prst="rect">
                          <a:avLst/>
                        </a:prstGeom>
                      </p:spPr>
                    </p:pic>
                  </p:oleObj>
                </mc:Fallback>
              </mc:AlternateContent>
            </a:graphicData>
          </a:graphic>
        </p:graphicFrame>
      </p:grpSp>
      <p:grpSp>
        <p:nvGrpSpPr>
          <p:cNvPr id="727" name="Group 726">
            <a:extLst>
              <a:ext uri="{FF2B5EF4-FFF2-40B4-BE49-F238E27FC236}">
                <a16:creationId xmlns:a16="http://schemas.microsoft.com/office/drawing/2014/main" id="{836E9E13-D822-4717-8AD8-467A42FB747C}"/>
              </a:ext>
            </a:extLst>
          </p:cNvPr>
          <p:cNvGrpSpPr/>
          <p:nvPr/>
        </p:nvGrpSpPr>
        <p:grpSpPr>
          <a:xfrm>
            <a:off x="7617872" y="3641707"/>
            <a:ext cx="395742" cy="349190"/>
            <a:chOff x="1972221" y="2220997"/>
            <a:chExt cx="580419" cy="512143"/>
          </a:xfrm>
          <a:solidFill>
            <a:schemeClr val="accent4">
              <a:lumMod val="20000"/>
              <a:lumOff val="80000"/>
            </a:schemeClr>
          </a:solidFill>
        </p:grpSpPr>
        <p:sp>
          <p:nvSpPr>
            <p:cNvPr id="728" name="Hexagon 727">
              <a:extLst>
                <a:ext uri="{FF2B5EF4-FFF2-40B4-BE49-F238E27FC236}">
                  <a16:creationId xmlns:a16="http://schemas.microsoft.com/office/drawing/2014/main" id="{222042A0-418D-4C04-A068-AA6FAA880380}"/>
                </a:ext>
              </a:extLst>
            </p:cNvPr>
            <p:cNvSpPr/>
            <p:nvPr/>
          </p:nvSpPr>
          <p:spPr>
            <a:xfrm>
              <a:off x="1972221" y="2220997"/>
              <a:ext cx="580419" cy="512143"/>
            </a:xfrm>
            <a:prstGeom prst="hexagon">
              <a:avLst/>
            </a:prstGeom>
            <a:grpFill/>
            <a:ln>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a:endParaRPr>
            </a:p>
          </p:txBody>
        </p:sp>
        <p:graphicFrame>
          <p:nvGraphicFramePr>
            <p:cNvPr id="729" name="Object 728">
              <a:extLst>
                <a:ext uri="{FF2B5EF4-FFF2-40B4-BE49-F238E27FC236}">
                  <a16:creationId xmlns:a16="http://schemas.microsoft.com/office/drawing/2014/main" id="{292A6566-F91C-4258-BF69-8C046EE013FB}"/>
                </a:ext>
              </a:extLst>
            </p:cNvPr>
            <p:cNvGraphicFramePr>
              <a:graphicFrameLocks noChangeAspect="1"/>
            </p:cNvGraphicFramePr>
            <p:nvPr/>
          </p:nvGraphicFramePr>
          <p:xfrm>
            <a:off x="2084388" y="2258441"/>
            <a:ext cx="376237" cy="396875"/>
          </p:xfrm>
          <a:graphic>
            <a:graphicData uri="http://schemas.openxmlformats.org/presentationml/2006/ole">
              <mc:AlternateContent xmlns:mc="http://schemas.openxmlformats.org/markup-compatibility/2006">
                <mc:Choice xmlns:v="urn:schemas-microsoft-com:vml" Requires="v">
                  <p:oleObj name="Equation" r:id="rId67" imgW="215640" imgH="228600" progId="Equation.3">
                    <p:embed/>
                  </p:oleObj>
                </mc:Choice>
                <mc:Fallback>
                  <p:oleObj name="Equation" r:id="rId67" imgW="215640" imgH="228600" progId="Equation.3">
                    <p:embed/>
                    <p:pic>
                      <p:nvPicPr>
                        <p:cNvPr id="729" name="Object 728">
                          <a:extLst>
                            <a:ext uri="{FF2B5EF4-FFF2-40B4-BE49-F238E27FC236}">
                              <a16:creationId xmlns:a16="http://schemas.microsoft.com/office/drawing/2014/main" id="{292A6566-F91C-4258-BF69-8C046EE013FB}"/>
                            </a:ext>
                          </a:extLst>
                        </p:cNvPr>
                        <p:cNvPicPr/>
                        <p:nvPr/>
                      </p:nvPicPr>
                      <p:blipFill>
                        <a:blip r:embed="rId68"/>
                        <a:stretch>
                          <a:fillRect/>
                        </a:stretch>
                      </p:blipFill>
                      <p:spPr>
                        <a:xfrm>
                          <a:off x="2084388" y="2258441"/>
                          <a:ext cx="376237" cy="396875"/>
                        </a:xfrm>
                        <a:prstGeom prst="rect">
                          <a:avLst/>
                        </a:prstGeom>
                      </p:spPr>
                    </p:pic>
                  </p:oleObj>
                </mc:Fallback>
              </mc:AlternateContent>
            </a:graphicData>
          </a:graphic>
        </p:graphicFrame>
      </p:grpSp>
      <p:cxnSp>
        <p:nvCxnSpPr>
          <p:cNvPr id="730" name="Straight Connector 729">
            <a:extLst>
              <a:ext uri="{FF2B5EF4-FFF2-40B4-BE49-F238E27FC236}">
                <a16:creationId xmlns:a16="http://schemas.microsoft.com/office/drawing/2014/main" id="{EFACE989-F59E-4779-A365-3424DB65267E}"/>
              </a:ext>
            </a:extLst>
          </p:cNvPr>
          <p:cNvCxnSpPr>
            <a:cxnSpLocks/>
            <a:stCxn id="728" idx="5"/>
            <a:endCxn id="722" idx="4"/>
          </p:cNvCxnSpPr>
          <p:nvPr/>
        </p:nvCxnSpPr>
        <p:spPr>
          <a:xfrm flipV="1">
            <a:off x="7926317" y="3160935"/>
            <a:ext cx="118458" cy="48077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1" name="Straight Connector 730">
            <a:extLst>
              <a:ext uri="{FF2B5EF4-FFF2-40B4-BE49-F238E27FC236}">
                <a16:creationId xmlns:a16="http://schemas.microsoft.com/office/drawing/2014/main" id="{E9DED057-169B-4DC0-AFF9-F4301C01AD51}"/>
              </a:ext>
            </a:extLst>
          </p:cNvPr>
          <p:cNvCxnSpPr>
            <a:cxnSpLocks/>
            <a:stCxn id="623" idx="0"/>
          </p:cNvCxnSpPr>
          <p:nvPr/>
        </p:nvCxnSpPr>
        <p:spPr>
          <a:xfrm flipV="1">
            <a:off x="7825400" y="3906681"/>
            <a:ext cx="0" cy="4040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32" name="Group 731">
            <a:extLst>
              <a:ext uri="{FF2B5EF4-FFF2-40B4-BE49-F238E27FC236}">
                <a16:creationId xmlns:a16="http://schemas.microsoft.com/office/drawing/2014/main" id="{F3A37B6C-C6A2-4DCC-8865-F556124685B7}"/>
              </a:ext>
            </a:extLst>
          </p:cNvPr>
          <p:cNvGrpSpPr/>
          <p:nvPr/>
        </p:nvGrpSpPr>
        <p:grpSpPr>
          <a:xfrm>
            <a:off x="8142825" y="3645522"/>
            <a:ext cx="395742" cy="349190"/>
            <a:chOff x="1972221" y="2220997"/>
            <a:chExt cx="580419" cy="512143"/>
          </a:xfrm>
          <a:solidFill>
            <a:schemeClr val="accent4">
              <a:lumMod val="20000"/>
              <a:lumOff val="80000"/>
            </a:schemeClr>
          </a:solidFill>
        </p:grpSpPr>
        <p:sp>
          <p:nvSpPr>
            <p:cNvPr id="733" name="Hexagon 732">
              <a:extLst>
                <a:ext uri="{FF2B5EF4-FFF2-40B4-BE49-F238E27FC236}">
                  <a16:creationId xmlns:a16="http://schemas.microsoft.com/office/drawing/2014/main" id="{A09AD176-4455-442C-B7DE-90D853CBEC37}"/>
                </a:ext>
              </a:extLst>
            </p:cNvPr>
            <p:cNvSpPr/>
            <p:nvPr/>
          </p:nvSpPr>
          <p:spPr>
            <a:xfrm>
              <a:off x="1972221" y="2220997"/>
              <a:ext cx="580419" cy="512143"/>
            </a:xfrm>
            <a:prstGeom prst="hexagon">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a:endParaRPr>
            </a:p>
          </p:txBody>
        </p:sp>
        <p:graphicFrame>
          <p:nvGraphicFramePr>
            <p:cNvPr id="734" name="Object 733">
              <a:extLst>
                <a:ext uri="{FF2B5EF4-FFF2-40B4-BE49-F238E27FC236}">
                  <a16:creationId xmlns:a16="http://schemas.microsoft.com/office/drawing/2014/main" id="{42F6539A-C26E-4CA0-BAC3-14F58558AD6F}"/>
                </a:ext>
              </a:extLst>
            </p:cNvPr>
            <p:cNvGraphicFramePr>
              <a:graphicFrameLocks noChangeAspect="1"/>
            </p:cNvGraphicFramePr>
            <p:nvPr/>
          </p:nvGraphicFramePr>
          <p:xfrm>
            <a:off x="2072586" y="2257835"/>
            <a:ext cx="398462" cy="396875"/>
          </p:xfrm>
          <a:graphic>
            <a:graphicData uri="http://schemas.openxmlformats.org/presentationml/2006/ole">
              <mc:AlternateContent xmlns:mc="http://schemas.openxmlformats.org/markup-compatibility/2006">
                <mc:Choice xmlns:v="urn:schemas-microsoft-com:vml" Requires="v">
                  <p:oleObj name="Equation" r:id="rId69" imgW="228600" imgH="228600" progId="Equation.3">
                    <p:embed/>
                  </p:oleObj>
                </mc:Choice>
                <mc:Fallback>
                  <p:oleObj name="Equation" r:id="rId69" imgW="228600" imgH="228600" progId="Equation.3">
                    <p:embed/>
                    <p:pic>
                      <p:nvPicPr>
                        <p:cNvPr id="734" name="Object 733">
                          <a:extLst>
                            <a:ext uri="{FF2B5EF4-FFF2-40B4-BE49-F238E27FC236}">
                              <a16:creationId xmlns:a16="http://schemas.microsoft.com/office/drawing/2014/main" id="{42F6539A-C26E-4CA0-BAC3-14F58558AD6F}"/>
                            </a:ext>
                          </a:extLst>
                        </p:cNvPr>
                        <p:cNvPicPr/>
                        <p:nvPr/>
                      </p:nvPicPr>
                      <p:blipFill>
                        <a:blip r:embed="rId70"/>
                        <a:stretch>
                          <a:fillRect/>
                        </a:stretch>
                      </p:blipFill>
                      <p:spPr>
                        <a:xfrm>
                          <a:off x="2072586" y="2257835"/>
                          <a:ext cx="398462" cy="396875"/>
                        </a:xfrm>
                        <a:prstGeom prst="rect">
                          <a:avLst/>
                        </a:prstGeom>
                      </p:spPr>
                    </p:pic>
                  </p:oleObj>
                </mc:Fallback>
              </mc:AlternateContent>
            </a:graphicData>
          </a:graphic>
        </p:graphicFrame>
      </p:grpSp>
      <p:cxnSp>
        <p:nvCxnSpPr>
          <p:cNvPr id="735" name="Straight Connector 734">
            <a:extLst>
              <a:ext uri="{FF2B5EF4-FFF2-40B4-BE49-F238E27FC236}">
                <a16:creationId xmlns:a16="http://schemas.microsoft.com/office/drawing/2014/main" id="{720D2B76-17F9-4BB2-8B11-D8297E252638}"/>
              </a:ext>
            </a:extLst>
          </p:cNvPr>
          <p:cNvCxnSpPr>
            <a:cxnSpLocks/>
            <a:stCxn id="733" idx="4"/>
            <a:endCxn id="722" idx="4"/>
          </p:cNvCxnSpPr>
          <p:nvPr/>
        </p:nvCxnSpPr>
        <p:spPr>
          <a:xfrm flipH="1" flipV="1">
            <a:off x="8044775" y="3160934"/>
            <a:ext cx="185348" cy="484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6" name="Straight Connector 735">
            <a:extLst>
              <a:ext uri="{FF2B5EF4-FFF2-40B4-BE49-F238E27FC236}">
                <a16:creationId xmlns:a16="http://schemas.microsoft.com/office/drawing/2014/main" id="{3FEC7733-B432-44E4-A154-DE8BF3AE6727}"/>
              </a:ext>
            </a:extLst>
          </p:cNvPr>
          <p:cNvCxnSpPr>
            <a:cxnSpLocks/>
            <a:stCxn id="739" idx="5"/>
            <a:endCxn id="725" idx="4"/>
          </p:cNvCxnSpPr>
          <p:nvPr/>
        </p:nvCxnSpPr>
        <p:spPr>
          <a:xfrm flipV="1">
            <a:off x="9012914" y="3160934"/>
            <a:ext cx="124802" cy="4941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a16="http://schemas.microsoft.com/office/drawing/2014/main" id="{F99BFD8C-E58F-4EA8-9244-3594F18E3E0D}"/>
              </a:ext>
            </a:extLst>
          </p:cNvPr>
          <p:cNvCxnSpPr>
            <a:cxnSpLocks/>
            <a:stCxn id="620" idx="0"/>
            <a:endCxn id="733" idx="1"/>
          </p:cNvCxnSpPr>
          <p:nvPr/>
        </p:nvCxnSpPr>
        <p:spPr>
          <a:xfrm flipH="1" flipV="1">
            <a:off x="8451270" y="3994713"/>
            <a:ext cx="175210" cy="3026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38" name="Group 737">
            <a:extLst>
              <a:ext uri="{FF2B5EF4-FFF2-40B4-BE49-F238E27FC236}">
                <a16:creationId xmlns:a16="http://schemas.microsoft.com/office/drawing/2014/main" id="{6953665D-ABE4-49E9-8464-79A32D1EDA43}"/>
              </a:ext>
            </a:extLst>
          </p:cNvPr>
          <p:cNvGrpSpPr/>
          <p:nvPr/>
        </p:nvGrpSpPr>
        <p:grpSpPr>
          <a:xfrm>
            <a:off x="8704469" y="3655062"/>
            <a:ext cx="395742" cy="349190"/>
            <a:chOff x="1972221" y="2220997"/>
            <a:chExt cx="580419" cy="512143"/>
          </a:xfrm>
          <a:solidFill>
            <a:schemeClr val="accent4">
              <a:lumMod val="20000"/>
              <a:lumOff val="80000"/>
            </a:schemeClr>
          </a:solidFill>
        </p:grpSpPr>
        <p:sp>
          <p:nvSpPr>
            <p:cNvPr id="739" name="Hexagon 738">
              <a:extLst>
                <a:ext uri="{FF2B5EF4-FFF2-40B4-BE49-F238E27FC236}">
                  <a16:creationId xmlns:a16="http://schemas.microsoft.com/office/drawing/2014/main" id="{24524C35-98A5-40F1-92F3-3B0EFC5F29CC}"/>
                </a:ext>
              </a:extLst>
            </p:cNvPr>
            <p:cNvSpPr/>
            <p:nvPr/>
          </p:nvSpPr>
          <p:spPr>
            <a:xfrm>
              <a:off x="1972221" y="2220997"/>
              <a:ext cx="580419" cy="512143"/>
            </a:xfrm>
            <a:prstGeom prst="hexagon">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a:endParaRPr>
            </a:p>
          </p:txBody>
        </p:sp>
        <p:graphicFrame>
          <p:nvGraphicFramePr>
            <p:cNvPr id="740" name="Object 739">
              <a:extLst>
                <a:ext uri="{FF2B5EF4-FFF2-40B4-BE49-F238E27FC236}">
                  <a16:creationId xmlns:a16="http://schemas.microsoft.com/office/drawing/2014/main" id="{B25161AB-41E0-4EE0-8D23-44819067FF77}"/>
                </a:ext>
              </a:extLst>
            </p:cNvPr>
            <p:cNvGraphicFramePr>
              <a:graphicFrameLocks noChangeAspect="1"/>
            </p:cNvGraphicFramePr>
            <p:nvPr/>
          </p:nvGraphicFramePr>
          <p:xfrm>
            <a:off x="2072586" y="2257835"/>
            <a:ext cx="398462" cy="396875"/>
          </p:xfrm>
          <a:graphic>
            <a:graphicData uri="http://schemas.openxmlformats.org/presentationml/2006/ole">
              <mc:AlternateContent xmlns:mc="http://schemas.openxmlformats.org/markup-compatibility/2006">
                <mc:Choice xmlns:v="urn:schemas-microsoft-com:vml" Requires="v">
                  <p:oleObj name="Equation" r:id="rId71" imgW="228600" imgH="228600" progId="Equation.3">
                    <p:embed/>
                  </p:oleObj>
                </mc:Choice>
                <mc:Fallback>
                  <p:oleObj name="Equation" r:id="rId71" imgW="228600" imgH="228600" progId="Equation.3">
                    <p:embed/>
                    <p:pic>
                      <p:nvPicPr>
                        <p:cNvPr id="740" name="Object 739">
                          <a:extLst>
                            <a:ext uri="{FF2B5EF4-FFF2-40B4-BE49-F238E27FC236}">
                              <a16:creationId xmlns:a16="http://schemas.microsoft.com/office/drawing/2014/main" id="{B25161AB-41E0-4EE0-8D23-44819067FF77}"/>
                            </a:ext>
                          </a:extLst>
                        </p:cNvPr>
                        <p:cNvPicPr/>
                        <p:nvPr/>
                      </p:nvPicPr>
                      <p:blipFill>
                        <a:blip r:embed="rId72"/>
                        <a:stretch>
                          <a:fillRect/>
                        </a:stretch>
                      </p:blipFill>
                      <p:spPr>
                        <a:xfrm>
                          <a:off x="2072586" y="2257835"/>
                          <a:ext cx="398462" cy="396875"/>
                        </a:xfrm>
                        <a:prstGeom prst="rect">
                          <a:avLst/>
                        </a:prstGeom>
                      </p:spPr>
                    </p:pic>
                  </p:oleObj>
                </mc:Fallback>
              </mc:AlternateContent>
            </a:graphicData>
          </a:graphic>
        </p:graphicFrame>
      </p:grpSp>
      <p:cxnSp>
        <p:nvCxnSpPr>
          <p:cNvPr id="741" name="Straight Connector 740">
            <a:extLst>
              <a:ext uri="{FF2B5EF4-FFF2-40B4-BE49-F238E27FC236}">
                <a16:creationId xmlns:a16="http://schemas.microsoft.com/office/drawing/2014/main" id="{E3DB2601-85FB-4A95-86B4-23645800CF0B}"/>
              </a:ext>
            </a:extLst>
          </p:cNvPr>
          <p:cNvCxnSpPr>
            <a:cxnSpLocks/>
            <a:stCxn id="626" idx="0"/>
          </p:cNvCxnSpPr>
          <p:nvPr/>
        </p:nvCxnSpPr>
        <p:spPr>
          <a:xfrm flipV="1">
            <a:off x="9441651" y="3857682"/>
            <a:ext cx="1838" cy="44979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2" name="Group 741">
            <a:extLst>
              <a:ext uri="{FF2B5EF4-FFF2-40B4-BE49-F238E27FC236}">
                <a16:creationId xmlns:a16="http://schemas.microsoft.com/office/drawing/2014/main" id="{25029C3C-430A-476D-AFFF-54EE34AE5274}"/>
              </a:ext>
            </a:extLst>
          </p:cNvPr>
          <p:cNvGrpSpPr/>
          <p:nvPr/>
        </p:nvGrpSpPr>
        <p:grpSpPr>
          <a:xfrm>
            <a:off x="9245686" y="3655061"/>
            <a:ext cx="395742" cy="349190"/>
            <a:chOff x="1972221" y="2220997"/>
            <a:chExt cx="580419" cy="512143"/>
          </a:xfrm>
          <a:solidFill>
            <a:schemeClr val="accent4">
              <a:lumMod val="20000"/>
              <a:lumOff val="80000"/>
            </a:schemeClr>
          </a:solidFill>
        </p:grpSpPr>
        <p:sp>
          <p:nvSpPr>
            <p:cNvPr id="743" name="Hexagon 742">
              <a:extLst>
                <a:ext uri="{FF2B5EF4-FFF2-40B4-BE49-F238E27FC236}">
                  <a16:creationId xmlns:a16="http://schemas.microsoft.com/office/drawing/2014/main" id="{941F057C-DCB7-423C-B1B4-5BD6FDC44E8C}"/>
                </a:ext>
              </a:extLst>
            </p:cNvPr>
            <p:cNvSpPr/>
            <p:nvPr/>
          </p:nvSpPr>
          <p:spPr>
            <a:xfrm>
              <a:off x="1972221" y="2220997"/>
              <a:ext cx="580419" cy="512143"/>
            </a:xfrm>
            <a:prstGeom prst="hexagon">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a:endParaRPr>
            </a:p>
          </p:txBody>
        </p:sp>
        <p:graphicFrame>
          <p:nvGraphicFramePr>
            <p:cNvPr id="744" name="Object 743">
              <a:extLst>
                <a:ext uri="{FF2B5EF4-FFF2-40B4-BE49-F238E27FC236}">
                  <a16:creationId xmlns:a16="http://schemas.microsoft.com/office/drawing/2014/main" id="{AC145D25-DEF5-48AE-9807-BC0E3DCEABDD}"/>
                </a:ext>
              </a:extLst>
            </p:cNvPr>
            <p:cNvGraphicFramePr>
              <a:graphicFrameLocks noChangeAspect="1"/>
            </p:cNvGraphicFramePr>
            <p:nvPr/>
          </p:nvGraphicFramePr>
          <p:xfrm>
            <a:off x="2072727" y="2245988"/>
            <a:ext cx="398463" cy="419100"/>
          </p:xfrm>
          <a:graphic>
            <a:graphicData uri="http://schemas.openxmlformats.org/presentationml/2006/ole">
              <mc:AlternateContent xmlns:mc="http://schemas.openxmlformats.org/markup-compatibility/2006">
                <mc:Choice xmlns:v="urn:schemas-microsoft-com:vml" Requires="v">
                  <p:oleObj name="Equation" r:id="rId73" imgW="228600" imgH="241200" progId="Equation.3">
                    <p:embed/>
                  </p:oleObj>
                </mc:Choice>
                <mc:Fallback>
                  <p:oleObj name="Equation" r:id="rId73" imgW="228600" imgH="241200" progId="Equation.3">
                    <p:embed/>
                    <p:pic>
                      <p:nvPicPr>
                        <p:cNvPr id="744" name="Object 743">
                          <a:extLst>
                            <a:ext uri="{FF2B5EF4-FFF2-40B4-BE49-F238E27FC236}">
                              <a16:creationId xmlns:a16="http://schemas.microsoft.com/office/drawing/2014/main" id="{AC145D25-DEF5-48AE-9807-BC0E3DCEABDD}"/>
                            </a:ext>
                          </a:extLst>
                        </p:cNvPr>
                        <p:cNvPicPr/>
                        <p:nvPr/>
                      </p:nvPicPr>
                      <p:blipFill>
                        <a:blip r:embed="rId74"/>
                        <a:stretch>
                          <a:fillRect/>
                        </a:stretch>
                      </p:blipFill>
                      <p:spPr>
                        <a:xfrm>
                          <a:off x="2072727" y="2245988"/>
                          <a:ext cx="398463" cy="419100"/>
                        </a:xfrm>
                        <a:prstGeom prst="rect">
                          <a:avLst/>
                        </a:prstGeom>
                      </p:spPr>
                    </p:pic>
                  </p:oleObj>
                </mc:Fallback>
              </mc:AlternateContent>
            </a:graphicData>
          </a:graphic>
        </p:graphicFrame>
      </p:grpSp>
      <p:cxnSp>
        <p:nvCxnSpPr>
          <p:cNvPr id="745" name="Straight Connector 744">
            <a:extLst>
              <a:ext uri="{FF2B5EF4-FFF2-40B4-BE49-F238E27FC236}">
                <a16:creationId xmlns:a16="http://schemas.microsoft.com/office/drawing/2014/main" id="{CD9848D8-AA1B-43AE-A8EA-CFBA2EFB3370}"/>
              </a:ext>
            </a:extLst>
          </p:cNvPr>
          <p:cNvCxnSpPr>
            <a:cxnSpLocks/>
            <a:stCxn id="743" idx="4"/>
            <a:endCxn id="725" idx="4"/>
          </p:cNvCxnSpPr>
          <p:nvPr/>
        </p:nvCxnSpPr>
        <p:spPr>
          <a:xfrm flipH="1" flipV="1">
            <a:off x="9137716" y="3160935"/>
            <a:ext cx="195268" cy="4941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6" name="Straight Connector 745">
            <a:extLst>
              <a:ext uri="{FF2B5EF4-FFF2-40B4-BE49-F238E27FC236}">
                <a16:creationId xmlns:a16="http://schemas.microsoft.com/office/drawing/2014/main" id="{79A6350F-4254-4E19-B5F1-59E87450ECF3}"/>
              </a:ext>
            </a:extLst>
          </p:cNvPr>
          <p:cNvCxnSpPr>
            <a:cxnSpLocks/>
            <a:stCxn id="620" idx="0"/>
            <a:endCxn id="739" idx="2"/>
          </p:cNvCxnSpPr>
          <p:nvPr/>
        </p:nvCxnSpPr>
        <p:spPr>
          <a:xfrm flipV="1">
            <a:off x="8626481" y="4004253"/>
            <a:ext cx="165287" cy="2931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48119C1C-9F54-4B4C-A580-346B77E99B09}"/>
              </a:ext>
            </a:extLst>
          </p:cNvPr>
          <p:cNvCxnSpPr>
            <a:cxnSpLocks/>
            <a:stCxn id="605" idx="0"/>
          </p:cNvCxnSpPr>
          <p:nvPr/>
        </p:nvCxnSpPr>
        <p:spPr>
          <a:xfrm flipV="1">
            <a:off x="2567657" y="3922674"/>
            <a:ext cx="5731" cy="3914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7" name="Oval 186">
            <a:extLst>
              <a:ext uri="{FF2B5EF4-FFF2-40B4-BE49-F238E27FC236}">
                <a16:creationId xmlns:a16="http://schemas.microsoft.com/office/drawing/2014/main" id="{E741CEA0-FEB1-471C-AFD0-A1EDAF257423}"/>
              </a:ext>
            </a:extLst>
          </p:cNvPr>
          <p:cNvSpPr/>
          <p:nvPr/>
        </p:nvSpPr>
        <p:spPr>
          <a:xfrm>
            <a:off x="2187229" y="6494522"/>
            <a:ext cx="153402" cy="149789"/>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zh-CN" altLang="en-US" sz="1350" dirty="0">
              <a:solidFill>
                <a:prstClr val="white"/>
              </a:solidFill>
              <a:latin typeface="Calibri"/>
              <a:ea typeface="宋体" panose="02010600030101010101" pitchFamily="2" charset="-122"/>
            </a:endParaRPr>
          </a:p>
        </p:txBody>
      </p:sp>
      <p:sp>
        <p:nvSpPr>
          <p:cNvPr id="188" name="TextBox 187">
            <a:extLst>
              <a:ext uri="{FF2B5EF4-FFF2-40B4-BE49-F238E27FC236}">
                <a16:creationId xmlns:a16="http://schemas.microsoft.com/office/drawing/2014/main" id="{E83E3DFD-566E-4CF0-850F-1E6EDDB05204}"/>
              </a:ext>
            </a:extLst>
          </p:cNvPr>
          <p:cNvSpPr txBox="1"/>
          <p:nvPr/>
        </p:nvSpPr>
        <p:spPr>
          <a:xfrm>
            <a:off x="2336794" y="6419374"/>
            <a:ext cx="1631204" cy="300082"/>
          </a:xfrm>
          <a:prstGeom prst="rect">
            <a:avLst/>
          </a:prstGeom>
          <a:noFill/>
        </p:spPr>
        <p:txBody>
          <a:bodyPr wrap="square" rtlCol="0">
            <a:spAutoFit/>
          </a:bodyPr>
          <a:lstStyle/>
          <a:p>
            <a:pPr defTabSz="685800" eaLnBrk="1" fontAlgn="auto" hangingPunct="1">
              <a:spcBef>
                <a:spcPts val="0"/>
              </a:spcBef>
              <a:spcAft>
                <a:spcPts val="0"/>
              </a:spcAft>
            </a:pPr>
            <a:r>
              <a:rPr lang="en-US" altLang="zh-CN" sz="1350" dirty="0">
                <a:solidFill>
                  <a:prstClr val="black"/>
                </a:solidFill>
                <a:latin typeface="Constantia" panose="02030602050306030303" pitchFamily="18" charset="0"/>
              </a:rPr>
              <a:t>trait variable node</a:t>
            </a:r>
            <a:endParaRPr lang="zh-CN" altLang="en-US" sz="1050" dirty="0">
              <a:solidFill>
                <a:prstClr val="black"/>
              </a:solidFill>
              <a:latin typeface="Constantia" panose="02030602050306030303" pitchFamily="18" charset="0"/>
            </a:endParaRPr>
          </a:p>
        </p:txBody>
      </p:sp>
      <p:sp>
        <p:nvSpPr>
          <p:cNvPr id="190" name="TextBox 189">
            <a:extLst>
              <a:ext uri="{FF2B5EF4-FFF2-40B4-BE49-F238E27FC236}">
                <a16:creationId xmlns:a16="http://schemas.microsoft.com/office/drawing/2014/main" id="{EEDD670B-E22F-4778-BAFE-E2AD107FB07B}"/>
              </a:ext>
            </a:extLst>
          </p:cNvPr>
          <p:cNvSpPr txBox="1"/>
          <p:nvPr/>
        </p:nvSpPr>
        <p:spPr>
          <a:xfrm>
            <a:off x="8547426" y="6445204"/>
            <a:ext cx="1725365" cy="300082"/>
          </a:xfrm>
          <a:prstGeom prst="rect">
            <a:avLst/>
          </a:prstGeom>
          <a:noFill/>
        </p:spPr>
        <p:txBody>
          <a:bodyPr wrap="square" rtlCol="0">
            <a:spAutoFit/>
          </a:bodyPr>
          <a:lstStyle/>
          <a:p>
            <a:pPr defTabSz="685800" eaLnBrk="1" fontAlgn="auto" hangingPunct="1">
              <a:spcBef>
                <a:spcPts val="0"/>
              </a:spcBef>
              <a:spcAft>
                <a:spcPts val="0"/>
              </a:spcAft>
            </a:pPr>
            <a:r>
              <a:rPr lang="en-US" altLang="zh-CN" sz="1350" dirty="0">
                <a:solidFill>
                  <a:prstClr val="black"/>
                </a:solidFill>
                <a:latin typeface="Constantia" panose="02030602050306030303" pitchFamily="18" charset="0"/>
              </a:rPr>
              <a:t>family factor node</a:t>
            </a:r>
            <a:endParaRPr lang="zh-CN" altLang="en-US" sz="1050" dirty="0">
              <a:solidFill>
                <a:prstClr val="black"/>
              </a:solidFill>
              <a:latin typeface="Constantia" panose="02030602050306030303" pitchFamily="18" charset="0"/>
            </a:endParaRPr>
          </a:p>
        </p:txBody>
      </p:sp>
      <p:sp>
        <p:nvSpPr>
          <p:cNvPr id="198" name="Rectangle 197">
            <a:extLst>
              <a:ext uri="{FF2B5EF4-FFF2-40B4-BE49-F238E27FC236}">
                <a16:creationId xmlns:a16="http://schemas.microsoft.com/office/drawing/2014/main" id="{E769759D-EF4A-4796-833F-16F28B4320FA}"/>
              </a:ext>
            </a:extLst>
          </p:cNvPr>
          <p:cNvSpPr/>
          <p:nvPr/>
        </p:nvSpPr>
        <p:spPr>
          <a:xfrm>
            <a:off x="8426448" y="6530146"/>
            <a:ext cx="130199" cy="130199"/>
          </a:xfrm>
          <a:prstGeom prst="rect">
            <a:avLst/>
          </a:prstGeom>
          <a:solidFill>
            <a:srgbClr val="F3D9E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a:endParaRPr>
          </a:p>
        </p:txBody>
      </p:sp>
      <p:sp>
        <p:nvSpPr>
          <p:cNvPr id="200" name="Oval 199">
            <a:extLst>
              <a:ext uri="{FF2B5EF4-FFF2-40B4-BE49-F238E27FC236}">
                <a16:creationId xmlns:a16="http://schemas.microsoft.com/office/drawing/2014/main" id="{908A4E21-D7C8-4D31-A528-E6D12B0C98EB}"/>
              </a:ext>
            </a:extLst>
          </p:cNvPr>
          <p:cNvSpPr/>
          <p:nvPr/>
        </p:nvSpPr>
        <p:spPr>
          <a:xfrm>
            <a:off x="3997524" y="6508468"/>
            <a:ext cx="153402" cy="149789"/>
          </a:xfrm>
          <a:prstGeom prst="ellipse">
            <a:avLst/>
          </a:prstGeom>
          <a:solidFill>
            <a:schemeClr val="tx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zh-CN" altLang="en-US" sz="1350" dirty="0">
              <a:solidFill>
                <a:prstClr val="white"/>
              </a:solidFill>
              <a:latin typeface="Calibri"/>
              <a:ea typeface="宋体" panose="02010600030101010101" pitchFamily="2" charset="-122"/>
            </a:endParaRPr>
          </a:p>
        </p:txBody>
      </p:sp>
      <p:sp>
        <p:nvSpPr>
          <p:cNvPr id="201" name="TextBox 200">
            <a:extLst>
              <a:ext uri="{FF2B5EF4-FFF2-40B4-BE49-F238E27FC236}">
                <a16:creationId xmlns:a16="http://schemas.microsoft.com/office/drawing/2014/main" id="{3CD0C6D8-2278-45F6-97CE-AA109FD3F3F3}"/>
              </a:ext>
            </a:extLst>
          </p:cNvPr>
          <p:cNvSpPr txBox="1"/>
          <p:nvPr/>
        </p:nvSpPr>
        <p:spPr>
          <a:xfrm>
            <a:off x="4158774" y="6434760"/>
            <a:ext cx="1557734" cy="300082"/>
          </a:xfrm>
          <a:prstGeom prst="rect">
            <a:avLst/>
          </a:prstGeom>
          <a:noFill/>
        </p:spPr>
        <p:txBody>
          <a:bodyPr wrap="square" rtlCol="0">
            <a:spAutoFit/>
          </a:bodyPr>
          <a:lstStyle/>
          <a:p>
            <a:pPr defTabSz="685800" eaLnBrk="1" fontAlgn="auto" hangingPunct="1">
              <a:spcBef>
                <a:spcPts val="0"/>
              </a:spcBef>
              <a:spcAft>
                <a:spcPts val="0"/>
              </a:spcAft>
            </a:pPr>
            <a:r>
              <a:rPr lang="en-US" altLang="zh-CN" sz="1350" dirty="0">
                <a:solidFill>
                  <a:prstClr val="black"/>
                </a:solidFill>
                <a:latin typeface="Constantia" panose="02030602050306030303" pitchFamily="18" charset="0"/>
              </a:rPr>
              <a:t>SNP variable node</a:t>
            </a:r>
            <a:endParaRPr lang="zh-CN" altLang="en-US" sz="1050" dirty="0">
              <a:solidFill>
                <a:prstClr val="black"/>
              </a:solidFill>
              <a:latin typeface="Constantia" panose="02030602050306030303" pitchFamily="18" charset="0"/>
            </a:endParaRPr>
          </a:p>
        </p:txBody>
      </p:sp>
      <p:sp>
        <p:nvSpPr>
          <p:cNvPr id="203" name="Hexagon 202">
            <a:extLst>
              <a:ext uri="{FF2B5EF4-FFF2-40B4-BE49-F238E27FC236}">
                <a16:creationId xmlns:a16="http://schemas.microsoft.com/office/drawing/2014/main" id="{F5571CF2-B507-44B3-B558-0D5A4EFEEF64}"/>
              </a:ext>
            </a:extLst>
          </p:cNvPr>
          <p:cNvSpPr/>
          <p:nvPr/>
        </p:nvSpPr>
        <p:spPr>
          <a:xfrm>
            <a:off x="5930217" y="6533563"/>
            <a:ext cx="167833" cy="148091"/>
          </a:xfrm>
          <a:prstGeom prst="hexagon">
            <a:avLst/>
          </a:prstGeom>
          <a:solidFill>
            <a:schemeClr val="accent4">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a:endParaRPr>
          </a:p>
        </p:txBody>
      </p:sp>
      <p:sp>
        <p:nvSpPr>
          <p:cNvPr id="205" name="TextBox 204">
            <a:extLst>
              <a:ext uri="{FF2B5EF4-FFF2-40B4-BE49-F238E27FC236}">
                <a16:creationId xmlns:a16="http://schemas.microsoft.com/office/drawing/2014/main" id="{CF024549-FBB6-4473-AD9B-BDE2E555653B}"/>
              </a:ext>
            </a:extLst>
          </p:cNvPr>
          <p:cNvSpPr txBox="1"/>
          <p:nvPr/>
        </p:nvSpPr>
        <p:spPr>
          <a:xfrm>
            <a:off x="6096999" y="6450466"/>
            <a:ext cx="2128649" cy="300082"/>
          </a:xfrm>
          <a:prstGeom prst="rect">
            <a:avLst/>
          </a:prstGeom>
          <a:noFill/>
        </p:spPr>
        <p:txBody>
          <a:bodyPr wrap="square" rtlCol="0">
            <a:spAutoFit/>
          </a:bodyPr>
          <a:lstStyle/>
          <a:p>
            <a:pPr defTabSz="685800" eaLnBrk="1" fontAlgn="auto" hangingPunct="1">
              <a:spcBef>
                <a:spcPts val="0"/>
              </a:spcBef>
              <a:spcAft>
                <a:spcPts val="0"/>
              </a:spcAft>
            </a:pPr>
            <a:r>
              <a:rPr lang="en-US" altLang="zh-CN" sz="1350" dirty="0">
                <a:solidFill>
                  <a:prstClr val="black"/>
                </a:solidFill>
                <a:latin typeface="Constantia" panose="02030602050306030303" pitchFamily="18" charset="0"/>
              </a:rPr>
              <a:t>association variable node</a:t>
            </a:r>
            <a:endParaRPr lang="zh-CN" altLang="en-US" sz="1050" dirty="0">
              <a:solidFill>
                <a:prstClr val="black"/>
              </a:solidFill>
              <a:latin typeface="Constantia" panose="02030602050306030303" pitchFamily="18" charset="0"/>
            </a:endParaRPr>
          </a:p>
        </p:txBody>
      </p:sp>
      <p:grpSp>
        <p:nvGrpSpPr>
          <p:cNvPr id="3" name="Group 2">
            <a:extLst>
              <a:ext uri="{FF2B5EF4-FFF2-40B4-BE49-F238E27FC236}">
                <a16:creationId xmlns:a16="http://schemas.microsoft.com/office/drawing/2014/main" id="{D66D23F9-28C2-4562-B827-0AC96BAF0FB9}"/>
              </a:ext>
            </a:extLst>
          </p:cNvPr>
          <p:cNvGrpSpPr/>
          <p:nvPr/>
        </p:nvGrpSpPr>
        <p:grpSpPr>
          <a:xfrm>
            <a:off x="3382610" y="1195730"/>
            <a:ext cx="1465893" cy="1492111"/>
            <a:chOff x="7242626" y="1710194"/>
            <a:chExt cx="1465893" cy="1492111"/>
          </a:xfrm>
        </p:grpSpPr>
        <p:pic>
          <p:nvPicPr>
            <p:cNvPr id="207" name="Picture 206">
              <a:extLst>
                <a:ext uri="{FF2B5EF4-FFF2-40B4-BE49-F238E27FC236}">
                  <a16:creationId xmlns:a16="http://schemas.microsoft.com/office/drawing/2014/main" id="{3A9DDEC8-380B-46E4-8E1C-1B7933D6F8D7}"/>
                </a:ext>
              </a:extLst>
            </p:cNvPr>
            <p:cNvPicPr>
              <a:picLocks noChangeAspect="1"/>
            </p:cNvPicPr>
            <p:nvPr/>
          </p:nvPicPr>
          <p:blipFill>
            <a:blip r:embed="rId75"/>
            <a:stretch>
              <a:fillRect/>
            </a:stretch>
          </p:blipFill>
          <p:spPr>
            <a:xfrm>
              <a:off x="7263665" y="1921598"/>
              <a:ext cx="442857" cy="464286"/>
            </a:xfrm>
            <a:prstGeom prst="rect">
              <a:avLst/>
            </a:prstGeom>
          </p:spPr>
        </p:pic>
        <p:pic>
          <p:nvPicPr>
            <p:cNvPr id="754" name="Picture 753">
              <a:extLst>
                <a:ext uri="{FF2B5EF4-FFF2-40B4-BE49-F238E27FC236}">
                  <a16:creationId xmlns:a16="http://schemas.microsoft.com/office/drawing/2014/main" id="{DA3D5700-F6C6-4425-99ED-955C65DF075C}"/>
                </a:ext>
              </a:extLst>
            </p:cNvPr>
            <p:cNvPicPr>
              <a:picLocks noChangeAspect="1"/>
            </p:cNvPicPr>
            <p:nvPr/>
          </p:nvPicPr>
          <p:blipFill>
            <a:blip r:embed="rId76"/>
            <a:stretch>
              <a:fillRect/>
            </a:stretch>
          </p:blipFill>
          <p:spPr>
            <a:xfrm>
              <a:off x="8203105" y="1906492"/>
              <a:ext cx="378572" cy="478571"/>
            </a:xfrm>
            <a:prstGeom prst="rect">
              <a:avLst/>
            </a:prstGeom>
          </p:spPr>
        </p:pic>
        <p:cxnSp>
          <p:nvCxnSpPr>
            <p:cNvPr id="765" name="Straight Connector 764">
              <a:extLst>
                <a:ext uri="{FF2B5EF4-FFF2-40B4-BE49-F238E27FC236}">
                  <a16:creationId xmlns:a16="http://schemas.microsoft.com/office/drawing/2014/main" id="{71B54F93-3085-413A-9E58-678205FBA7D4}"/>
                </a:ext>
              </a:extLst>
            </p:cNvPr>
            <p:cNvCxnSpPr>
              <a:cxnSpLocks/>
              <a:stCxn id="207" idx="2"/>
            </p:cNvCxnSpPr>
            <p:nvPr/>
          </p:nvCxnSpPr>
          <p:spPr>
            <a:xfrm>
              <a:off x="7485094" y="2385884"/>
              <a:ext cx="504908" cy="3263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7" name="Straight Connector 766">
              <a:extLst>
                <a:ext uri="{FF2B5EF4-FFF2-40B4-BE49-F238E27FC236}">
                  <a16:creationId xmlns:a16="http://schemas.microsoft.com/office/drawing/2014/main" id="{71EDF9A4-8ADC-4C69-A6AC-7B90B24F9461}"/>
                </a:ext>
              </a:extLst>
            </p:cNvPr>
            <p:cNvCxnSpPr>
              <a:cxnSpLocks/>
              <a:stCxn id="754" idx="2"/>
            </p:cNvCxnSpPr>
            <p:nvPr/>
          </p:nvCxnSpPr>
          <p:spPr>
            <a:xfrm flipH="1">
              <a:off x="7990001" y="2385063"/>
              <a:ext cx="402390" cy="3324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578" name="Picture 577">
              <a:extLst>
                <a:ext uri="{FF2B5EF4-FFF2-40B4-BE49-F238E27FC236}">
                  <a16:creationId xmlns:a16="http://schemas.microsoft.com/office/drawing/2014/main" id="{16880AB0-F512-4146-BD78-FC6F8B335A9C}"/>
                </a:ext>
              </a:extLst>
            </p:cNvPr>
            <p:cNvPicPr>
              <a:picLocks noChangeAspect="1"/>
            </p:cNvPicPr>
            <p:nvPr/>
          </p:nvPicPr>
          <p:blipFill>
            <a:blip r:embed="rId77"/>
            <a:stretch>
              <a:fillRect/>
            </a:stretch>
          </p:blipFill>
          <p:spPr>
            <a:xfrm>
              <a:off x="7770980" y="2720650"/>
              <a:ext cx="521429" cy="457143"/>
            </a:xfrm>
            <a:prstGeom prst="rect">
              <a:avLst/>
            </a:prstGeom>
          </p:spPr>
        </p:pic>
        <p:sp>
          <p:nvSpPr>
            <p:cNvPr id="581" name="TextBox 580">
              <a:extLst>
                <a:ext uri="{FF2B5EF4-FFF2-40B4-BE49-F238E27FC236}">
                  <a16:creationId xmlns:a16="http://schemas.microsoft.com/office/drawing/2014/main" id="{EE89F176-DF84-4D9C-AAB8-A8EA9C79B7DA}"/>
                </a:ext>
              </a:extLst>
            </p:cNvPr>
            <p:cNvSpPr txBox="1"/>
            <p:nvPr/>
          </p:nvSpPr>
          <p:spPr>
            <a:xfrm>
              <a:off x="7242626" y="1710194"/>
              <a:ext cx="442857" cy="253916"/>
            </a:xfrm>
            <a:prstGeom prst="rect">
              <a:avLst/>
            </a:prstGeom>
            <a:noFill/>
          </p:spPr>
          <p:txBody>
            <a:bodyPr wrap="square" rtlCol="0">
              <a:spAutoFit/>
            </a:bodyPr>
            <a:lstStyle/>
            <a:p>
              <a:pPr defTabSz="685800" eaLnBrk="1" fontAlgn="auto" hangingPunct="1">
                <a:spcBef>
                  <a:spcPts val="0"/>
                </a:spcBef>
                <a:spcAft>
                  <a:spcPts val="0"/>
                </a:spcAft>
              </a:pPr>
              <a:r>
                <a:rPr lang="en-US" altLang="zh-CN" sz="1050" dirty="0">
                  <a:solidFill>
                    <a:prstClr val="black"/>
                  </a:solidFill>
                  <a:latin typeface="Constantia" panose="02030602050306030303" pitchFamily="18" charset="0"/>
                </a:rPr>
                <a:t>M (1)</a:t>
              </a:r>
              <a:endParaRPr lang="zh-CN" altLang="en-US" sz="1050" dirty="0">
                <a:solidFill>
                  <a:prstClr val="black"/>
                </a:solidFill>
                <a:latin typeface="Constantia" panose="02030602050306030303" pitchFamily="18" charset="0"/>
              </a:endParaRPr>
            </a:p>
          </p:txBody>
        </p:sp>
        <p:sp>
          <p:nvSpPr>
            <p:cNvPr id="232" name="TextBox 231">
              <a:extLst>
                <a:ext uri="{FF2B5EF4-FFF2-40B4-BE49-F238E27FC236}">
                  <a16:creationId xmlns:a16="http://schemas.microsoft.com/office/drawing/2014/main" id="{2386EC31-6C6F-4250-914A-7BC997371A7B}"/>
                </a:ext>
              </a:extLst>
            </p:cNvPr>
            <p:cNvSpPr txBox="1"/>
            <p:nvPr/>
          </p:nvSpPr>
          <p:spPr>
            <a:xfrm>
              <a:off x="8203106" y="1712498"/>
              <a:ext cx="442857" cy="253916"/>
            </a:xfrm>
            <a:prstGeom prst="rect">
              <a:avLst/>
            </a:prstGeom>
            <a:noFill/>
          </p:spPr>
          <p:txBody>
            <a:bodyPr wrap="square" rtlCol="0">
              <a:spAutoFit/>
            </a:bodyPr>
            <a:lstStyle/>
            <a:p>
              <a:pPr defTabSz="685800" eaLnBrk="1" fontAlgn="auto" hangingPunct="1">
                <a:spcBef>
                  <a:spcPts val="0"/>
                </a:spcBef>
                <a:spcAft>
                  <a:spcPts val="0"/>
                </a:spcAft>
              </a:pPr>
              <a:r>
                <a:rPr lang="en-US" altLang="zh-CN" sz="1050" dirty="0">
                  <a:solidFill>
                    <a:prstClr val="black"/>
                  </a:solidFill>
                  <a:latin typeface="Constantia" panose="02030602050306030303" pitchFamily="18" charset="0"/>
                </a:rPr>
                <a:t>F (2)</a:t>
              </a:r>
              <a:endParaRPr lang="zh-CN" altLang="en-US" sz="1050" dirty="0">
                <a:solidFill>
                  <a:prstClr val="black"/>
                </a:solidFill>
                <a:latin typeface="Constantia" panose="02030602050306030303" pitchFamily="18" charset="0"/>
              </a:endParaRPr>
            </a:p>
          </p:txBody>
        </p:sp>
        <p:sp>
          <p:nvSpPr>
            <p:cNvPr id="233" name="TextBox 232">
              <a:extLst>
                <a:ext uri="{FF2B5EF4-FFF2-40B4-BE49-F238E27FC236}">
                  <a16:creationId xmlns:a16="http://schemas.microsoft.com/office/drawing/2014/main" id="{953A5F3C-F4BD-4960-8610-BDB0439507E5}"/>
                </a:ext>
              </a:extLst>
            </p:cNvPr>
            <p:cNvSpPr txBox="1"/>
            <p:nvPr/>
          </p:nvSpPr>
          <p:spPr>
            <a:xfrm>
              <a:off x="8265662" y="2948389"/>
              <a:ext cx="442857" cy="253916"/>
            </a:xfrm>
            <a:prstGeom prst="rect">
              <a:avLst/>
            </a:prstGeom>
            <a:noFill/>
          </p:spPr>
          <p:txBody>
            <a:bodyPr wrap="square" rtlCol="0">
              <a:spAutoFit/>
            </a:bodyPr>
            <a:lstStyle/>
            <a:p>
              <a:pPr defTabSz="685800" eaLnBrk="1" fontAlgn="auto" hangingPunct="1">
                <a:spcBef>
                  <a:spcPts val="0"/>
                </a:spcBef>
                <a:spcAft>
                  <a:spcPts val="0"/>
                </a:spcAft>
              </a:pPr>
              <a:r>
                <a:rPr lang="en-US" altLang="zh-CN" sz="1050" dirty="0">
                  <a:solidFill>
                    <a:prstClr val="black"/>
                  </a:solidFill>
                  <a:latin typeface="Constantia" panose="02030602050306030303" pitchFamily="18" charset="0"/>
                </a:rPr>
                <a:t>C (3)</a:t>
              </a:r>
              <a:endParaRPr lang="zh-CN" altLang="en-US" sz="1050" dirty="0">
                <a:solidFill>
                  <a:prstClr val="black"/>
                </a:solidFill>
                <a:latin typeface="Constantia" panose="02030602050306030303" pitchFamily="18" charset="0"/>
              </a:endParaRPr>
            </a:p>
          </p:txBody>
        </p:sp>
      </p:grpSp>
      <p:cxnSp>
        <p:nvCxnSpPr>
          <p:cNvPr id="585" name="Straight Connector 584">
            <a:extLst>
              <a:ext uri="{FF2B5EF4-FFF2-40B4-BE49-F238E27FC236}">
                <a16:creationId xmlns:a16="http://schemas.microsoft.com/office/drawing/2014/main" id="{718151D6-714F-4E6F-981C-156DB8A95F4A}"/>
              </a:ext>
            </a:extLst>
          </p:cNvPr>
          <p:cNvCxnSpPr/>
          <p:nvPr/>
        </p:nvCxnSpPr>
        <p:spPr>
          <a:xfrm>
            <a:off x="4696079" y="2802356"/>
            <a:ext cx="0" cy="3083066"/>
          </a:xfrm>
          <a:prstGeom prst="line">
            <a:avLst/>
          </a:prstGeom>
          <a:ln>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9D1759B8-6F8D-43A7-A5C8-2211A197C0B9}"/>
              </a:ext>
            </a:extLst>
          </p:cNvPr>
          <p:cNvCxnSpPr/>
          <p:nvPr/>
        </p:nvCxnSpPr>
        <p:spPr>
          <a:xfrm>
            <a:off x="7317105" y="2804636"/>
            <a:ext cx="0" cy="3083066"/>
          </a:xfrm>
          <a:prstGeom prst="line">
            <a:avLst/>
          </a:prstGeom>
          <a:ln>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882B26FD-AF91-4477-9DF8-11E5CB250188}"/>
              </a:ext>
            </a:extLst>
          </p:cNvPr>
          <p:cNvGrpSpPr/>
          <p:nvPr/>
        </p:nvGrpSpPr>
        <p:grpSpPr>
          <a:xfrm>
            <a:off x="3158244" y="5711829"/>
            <a:ext cx="445795" cy="666772"/>
            <a:chOff x="1634243" y="5445129"/>
            <a:chExt cx="445795" cy="666772"/>
          </a:xfrm>
        </p:grpSpPr>
        <p:pic>
          <p:nvPicPr>
            <p:cNvPr id="753" name="Picture 752">
              <a:extLst>
                <a:ext uri="{FF2B5EF4-FFF2-40B4-BE49-F238E27FC236}">
                  <a16:creationId xmlns:a16="http://schemas.microsoft.com/office/drawing/2014/main" id="{B7CB8F60-BB78-443D-B43E-982C81ECDC83}"/>
                </a:ext>
              </a:extLst>
            </p:cNvPr>
            <p:cNvPicPr>
              <a:picLocks noChangeAspect="1"/>
            </p:cNvPicPr>
            <p:nvPr/>
          </p:nvPicPr>
          <p:blipFill>
            <a:blip r:embed="rId75"/>
            <a:stretch>
              <a:fillRect/>
            </a:stretch>
          </p:blipFill>
          <p:spPr>
            <a:xfrm>
              <a:off x="1634243" y="5445129"/>
              <a:ext cx="442857" cy="464286"/>
            </a:xfrm>
            <a:prstGeom prst="rect">
              <a:avLst/>
            </a:prstGeom>
          </p:spPr>
        </p:pic>
        <p:sp>
          <p:nvSpPr>
            <p:cNvPr id="2" name="TextBox 1">
              <a:extLst>
                <a:ext uri="{FF2B5EF4-FFF2-40B4-BE49-F238E27FC236}">
                  <a16:creationId xmlns:a16="http://schemas.microsoft.com/office/drawing/2014/main" id="{EBA82C2A-92DA-4B91-B7E9-DD1833048BAB}"/>
                </a:ext>
              </a:extLst>
            </p:cNvPr>
            <p:cNvSpPr txBox="1"/>
            <p:nvPr/>
          </p:nvSpPr>
          <p:spPr>
            <a:xfrm>
              <a:off x="1637181" y="5857985"/>
              <a:ext cx="442857" cy="253916"/>
            </a:xfrm>
            <a:prstGeom prst="rect">
              <a:avLst/>
            </a:prstGeom>
            <a:noFill/>
          </p:spPr>
          <p:txBody>
            <a:bodyPr wrap="square" rtlCol="0">
              <a:spAutoFit/>
            </a:bodyPr>
            <a:lstStyle/>
            <a:p>
              <a:pPr defTabSz="685800" eaLnBrk="1" fontAlgn="auto" hangingPunct="1">
                <a:spcBef>
                  <a:spcPts val="0"/>
                </a:spcBef>
                <a:spcAft>
                  <a:spcPts val="0"/>
                </a:spcAft>
              </a:pPr>
              <a:r>
                <a:rPr lang="en-US" altLang="zh-CN" sz="1050" dirty="0">
                  <a:solidFill>
                    <a:prstClr val="black"/>
                  </a:solidFill>
                  <a:latin typeface="Constantia" panose="02030602050306030303" pitchFamily="18" charset="0"/>
                </a:rPr>
                <a:t>M (1)</a:t>
              </a:r>
              <a:endParaRPr lang="zh-CN" altLang="en-US" sz="1050" dirty="0">
                <a:solidFill>
                  <a:prstClr val="black"/>
                </a:solidFill>
                <a:latin typeface="Constantia" panose="02030602050306030303" pitchFamily="18" charset="0"/>
              </a:endParaRPr>
            </a:p>
          </p:txBody>
        </p:sp>
      </p:grpSp>
      <p:grpSp>
        <p:nvGrpSpPr>
          <p:cNvPr id="6" name="Group 5">
            <a:extLst>
              <a:ext uri="{FF2B5EF4-FFF2-40B4-BE49-F238E27FC236}">
                <a16:creationId xmlns:a16="http://schemas.microsoft.com/office/drawing/2014/main" id="{A17970BC-53C6-4BCC-825B-4D0013917AEF}"/>
              </a:ext>
            </a:extLst>
          </p:cNvPr>
          <p:cNvGrpSpPr/>
          <p:nvPr/>
        </p:nvGrpSpPr>
        <p:grpSpPr>
          <a:xfrm>
            <a:off x="5802254" y="5673551"/>
            <a:ext cx="404919" cy="712196"/>
            <a:chOff x="4278253" y="5406851"/>
            <a:chExt cx="404919" cy="712196"/>
          </a:xfrm>
        </p:grpSpPr>
        <p:pic>
          <p:nvPicPr>
            <p:cNvPr id="227" name="Picture 226">
              <a:extLst>
                <a:ext uri="{FF2B5EF4-FFF2-40B4-BE49-F238E27FC236}">
                  <a16:creationId xmlns:a16="http://schemas.microsoft.com/office/drawing/2014/main" id="{2FE48D6F-9F7A-401D-88EC-70F660C1499A}"/>
                </a:ext>
              </a:extLst>
            </p:cNvPr>
            <p:cNvPicPr>
              <a:picLocks noChangeAspect="1"/>
            </p:cNvPicPr>
            <p:nvPr/>
          </p:nvPicPr>
          <p:blipFill>
            <a:blip r:embed="rId76"/>
            <a:stretch>
              <a:fillRect/>
            </a:stretch>
          </p:blipFill>
          <p:spPr>
            <a:xfrm>
              <a:off x="4285657" y="5406851"/>
              <a:ext cx="378572" cy="478571"/>
            </a:xfrm>
            <a:prstGeom prst="rect">
              <a:avLst/>
            </a:prstGeom>
          </p:spPr>
        </p:pic>
        <p:sp>
          <p:nvSpPr>
            <p:cNvPr id="183" name="TextBox 182">
              <a:extLst>
                <a:ext uri="{FF2B5EF4-FFF2-40B4-BE49-F238E27FC236}">
                  <a16:creationId xmlns:a16="http://schemas.microsoft.com/office/drawing/2014/main" id="{01D308BC-FF4C-42E8-81E7-D6267ACCB7C5}"/>
                </a:ext>
              </a:extLst>
            </p:cNvPr>
            <p:cNvSpPr txBox="1"/>
            <p:nvPr/>
          </p:nvSpPr>
          <p:spPr>
            <a:xfrm>
              <a:off x="4278253" y="5865131"/>
              <a:ext cx="404919" cy="253916"/>
            </a:xfrm>
            <a:prstGeom prst="rect">
              <a:avLst/>
            </a:prstGeom>
            <a:noFill/>
          </p:spPr>
          <p:txBody>
            <a:bodyPr wrap="square" rtlCol="0">
              <a:spAutoFit/>
            </a:bodyPr>
            <a:lstStyle/>
            <a:p>
              <a:pPr defTabSz="685800" eaLnBrk="1" fontAlgn="auto" hangingPunct="1">
                <a:spcBef>
                  <a:spcPts val="0"/>
                </a:spcBef>
                <a:spcAft>
                  <a:spcPts val="0"/>
                </a:spcAft>
              </a:pPr>
              <a:r>
                <a:rPr lang="en-US" altLang="zh-CN" sz="1050" dirty="0">
                  <a:solidFill>
                    <a:prstClr val="black"/>
                  </a:solidFill>
                  <a:latin typeface="Constantia" panose="02030602050306030303" pitchFamily="18" charset="0"/>
                </a:rPr>
                <a:t>F (2)</a:t>
              </a:r>
              <a:endParaRPr lang="zh-CN" altLang="en-US" sz="1050" dirty="0">
                <a:solidFill>
                  <a:prstClr val="black"/>
                </a:solidFill>
                <a:latin typeface="Constantia" panose="02030602050306030303" pitchFamily="18" charset="0"/>
              </a:endParaRPr>
            </a:p>
          </p:txBody>
        </p:sp>
      </p:grpSp>
      <p:grpSp>
        <p:nvGrpSpPr>
          <p:cNvPr id="7" name="Group 6">
            <a:extLst>
              <a:ext uri="{FF2B5EF4-FFF2-40B4-BE49-F238E27FC236}">
                <a16:creationId xmlns:a16="http://schemas.microsoft.com/office/drawing/2014/main" id="{443EEECC-02D6-4F21-A285-9A788FF73B7F}"/>
              </a:ext>
            </a:extLst>
          </p:cNvPr>
          <p:cNvGrpSpPr/>
          <p:nvPr/>
        </p:nvGrpSpPr>
        <p:grpSpPr>
          <a:xfrm>
            <a:off x="8383193" y="5671819"/>
            <a:ext cx="521429" cy="707633"/>
            <a:chOff x="6859192" y="5405118"/>
            <a:chExt cx="521429" cy="707633"/>
          </a:xfrm>
        </p:grpSpPr>
        <p:pic>
          <p:nvPicPr>
            <p:cNvPr id="228" name="Picture 227">
              <a:extLst>
                <a:ext uri="{FF2B5EF4-FFF2-40B4-BE49-F238E27FC236}">
                  <a16:creationId xmlns:a16="http://schemas.microsoft.com/office/drawing/2014/main" id="{3380AF1A-9BB8-4CB7-89A6-0A2115F3A2D6}"/>
                </a:ext>
              </a:extLst>
            </p:cNvPr>
            <p:cNvPicPr>
              <a:picLocks noChangeAspect="1"/>
            </p:cNvPicPr>
            <p:nvPr/>
          </p:nvPicPr>
          <p:blipFill>
            <a:blip r:embed="rId77"/>
            <a:stretch>
              <a:fillRect/>
            </a:stretch>
          </p:blipFill>
          <p:spPr>
            <a:xfrm>
              <a:off x="6859192" y="5405118"/>
              <a:ext cx="521429" cy="457143"/>
            </a:xfrm>
            <a:prstGeom prst="rect">
              <a:avLst/>
            </a:prstGeom>
          </p:spPr>
        </p:pic>
        <p:sp>
          <p:nvSpPr>
            <p:cNvPr id="184" name="TextBox 183">
              <a:extLst>
                <a:ext uri="{FF2B5EF4-FFF2-40B4-BE49-F238E27FC236}">
                  <a16:creationId xmlns:a16="http://schemas.microsoft.com/office/drawing/2014/main" id="{D78285C1-EF83-4D28-85B5-AD42F6993DBE}"/>
                </a:ext>
              </a:extLst>
            </p:cNvPr>
            <p:cNvSpPr txBox="1"/>
            <p:nvPr/>
          </p:nvSpPr>
          <p:spPr>
            <a:xfrm>
              <a:off x="6935483" y="5858835"/>
              <a:ext cx="442857" cy="253916"/>
            </a:xfrm>
            <a:prstGeom prst="rect">
              <a:avLst/>
            </a:prstGeom>
            <a:noFill/>
          </p:spPr>
          <p:txBody>
            <a:bodyPr wrap="square" rtlCol="0">
              <a:spAutoFit/>
            </a:bodyPr>
            <a:lstStyle/>
            <a:p>
              <a:pPr defTabSz="685800" eaLnBrk="1" fontAlgn="auto" hangingPunct="1">
                <a:spcBef>
                  <a:spcPts val="0"/>
                </a:spcBef>
                <a:spcAft>
                  <a:spcPts val="0"/>
                </a:spcAft>
              </a:pPr>
              <a:r>
                <a:rPr lang="en-US" altLang="zh-CN" sz="1050" dirty="0">
                  <a:solidFill>
                    <a:prstClr val="black"/>
                  </a:solidFill>
                  <a:latin typeface="Constantia" panose="02030602050306030303" pitchFamily="18" charset="0"/>
                </a:rPr>
                <a:t>C (3)</a:t>
              </a:r>
              <a:endParaRPr lang="zh-CN" altLang="en-US" sz="1050" dirty="0">
                <a:solidFill>
                  <a:prstClr val="black"/>
                </a:solidFill>
                <a:latin typeface="Constantia" panose="02030602050306030303" pitchFamily="18" charset="0"/>
              </a:endParaRPr>
            </a:p>
          </p:txBody>
        </p:sp>
      </p:grpSp>
      <p:sp>
        <p:nvSpPr>
          <p:cNvPr id="193" name="Title 1">
            <a:extLst>
              <a:ext uri="{FF2B5EF4-FFF2-40B4-BE49-F238E27FC236}">
                <a16:creationId xmlns:a16="http://schemas.microsoft.com/office/drawing/2014/main" id="{E0842461-59F7-4F29-87ED-3049F84812A1}"/>
              </a:ext>
            </a:extLst>
          </p:cNvPr>
          <p:cNvSpPr txBox="1">
            <a:spLocks/>
          </p:cNvSpPr>
          <p:nvPr/>
        </p:nvSpPr>
        <p:spPr>
          <a:xfrm>
            <a:off x="1981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en-US" dirty="0">
                <a:solidFill>
                  <a:sysClr val="windowText" lastClr="000000"/>
                </a:solidFill>
                <a:latin typeface="Constantia"/>
              </a:rPr>
              <a:t>Attack Algorithm – Factor Graph</a:t>
            </a:r>
          </a:p>
        </p:txBody>
      </p:sp>
      <mc:AlternateContent xmlns:mc="http://schemas.openxmlformats.org/markup-compatibility/2006">
        <mc:Choice xmlns:a14="http://schemas.microsoft.com/office/drawing/2010/main" Requires="a14">
          <p:graphicFrame>
            <p:nvGraphicFramePr>
              <p:cNvPr id="196" name="Table 195">
                <a:extLst>
                  <a:ext uri="{FF2B5EF4-FFF2-40B4-BE49-F238E27FC236}">
                    <a16:creationId xmlns:a16="http://schemas.microsoft.com/office/drawing/2014/main" id="{A8B78F83-0202-4340-9838-9061E7EC2B0B}"/>
                  </a:ext>
                </a:extLst>
              </p:cNvPr>
              <p:cNvGraphicFramePr>
                <a:graphicFrameLocks noGrp="1"/>
              </p:cNvGraphicFramePr>
              <p:nvPr/>
            </p:nvGraphicFramePr>
            <p:xfrm>
              <a:off x="5899491" y="1282288"/>
              <a:ext cx="3387543" cy="1226312"/>
            </p:xfrm>
            <a:graphic>
              <a:graphicData uri="http://schemas.openxmlformats.org/drawingml/2006/table">
                <a:tbl>
                  <a:tblPr firstRow="1">
                    <a:tableStyleId>{C4B1156A-380E-4F78-BDF5-A606A8083BF9}</a:tableStyleId>
                  </a:tblPr>
                  <a:tblGrid>
                    <a:gridCol w="306973">
                      <a:extLst>
                        <a:ext uri="{9D8B030D-6E8A-4147-A177-3AD203B41FA5}">
                          <a16:colId xmlns:a16="http://schemas.microsoft.com/office/drawing/2014/main" val="20000"/>
                        </a:ext>
                      </a:extLst>
                    </a:gridCol>
                    <a:gridCol w="3080570">
                      <a:extLst>
                        <a:ext uri="{9D8B030D-6E8A-4147-A177-3AD203B41FA5}">
                          <a16:colId xmlns:a16="http://schemas.microsoft.com/office/drawing/2014/main" val="20001"/>
                        </a:ext>
                      </a:extLst>
                    </a:gridCol>
                  </a:tblGrid>
                  <a:tr h="26198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US" altLang="zh-CN" sz="1200" b="0" i="1" smtClean="0">
                                        <a:latin typeface="Cambria Math" panose="02040503050406030204" pitchFamily="18" charset="0"/>
                                      </a:rPr>
                                    </m:ctrlPr>
                                  </m:sSubSupPr>
                                  <m:e>
                                    <m:r>
                                      <a:rPr lang="en-US" altLang="zh-CN" sz="1200" b="0" i="1" smtClean="0">
                                        <a:latin typeface="Cambria Math" panose="02040503050406030204" pitchFamily="18" charset="0"/>
                                      </a:rPr>
                                      <m:t>𝑠</m:t>
                                    </m:r>
                                  </m:e>
                                  <m:sub>
                                    <m:r>
                                      <a:rPr lang="en-US" altLang="zh-CN" sz="1200" b="0" i="1" smtClean="0">
                                        <a:latin typeface="Cambria Math" panose="02040503050406030204" pitchFamily="18" charset="0"/>
                                      </a:rPr>
                                      <m:t>𝑗</m:t>
                                    </m:r>
                                  </m:sub>
                                  <m:sup>
                                    <m:r>
                                      <a:rPr lang="en-US" altLang="zh-CN" sz="1200" b="0" i="1" smtClean="0">
                                        <a:latin typeface="Cambria Math" panose="02040503050406030204" pitchFamily="18" charset="0"/>
                                      </a:rPr>
                                      <m:t>𝑖</m:t>
                                    </m:r>
                                  </m:sup>
                                </m:sSubSup>
                              </m:oMath>
                            </m:oMathPara>
                          </a14:m>
                          <a:endParaRPr lang="en-US" sz="1200" b="0" baseline="30000" dirty="0">
                            <a:solidFill>
                              <a:srgbClr val="FFFFFF"/>
                            </a:solidFill>
                            <a:latin typeface="Constantia"/>
                            <a:cs typeface="Constantia"/>
                          </a:endParaRPr>
                        </a:p>
                      </a:txBody>
                      <a:tcPr/>
                    </a:tc>
                    <a:tc>
                      <a:txBody>
                        <a:bodyPr/>
                        <a:lstStyle/>
                        <a:p>
                          <a:pPr algn="ctr"/>
                          <a:r>
                            <a:rPr lang="en-US" sz="1100" b="0" dirty="0">
                              <a:solidFill>
                                <a:schemeClr val="tx1"/>
                              </a:solidFill>
                              <a:latin typeface="Constantia"/>
                              <a:cs typeface="Constantia"/>
                            </a:rPr>
                            <a:t>SNP </a:t>
                          </a:r>
                          <a:r>
                            <a:rPr lang="en-US" sz="1100" b="0" i="1" dirty="0">
                              <a:solidFill>
                                <a:schemeClr val="tx1"/>
                              </a:solidFill>
                              <a:latin typeface="Constantia"/>
                              <a:cs typeface="Constantia"/>
                            </a:rPr>
                            <a:t>j</a:t>
                          </a:r>
                          <a:r>
                            <a:rPr lang="en-US" sz="1100" b="0" dirty="0">
                              <a:solidFill>
                                <a:schemeClr val="tx1"/>
                              </a:solidFill>
                              <a:latin typeface="Constantia"/>
                              <a:cs typeface="Constantia"/>
                            </a:rPr>
                            <a:t> of individual </a:t>
                          </a:r>
                          <a:r>
                            <a:rPr lang="en-US" sz="1100" b="0" i="1" dirty="0" err="1">
                              <a:solidFill>
                                <a:schemeClr val="tx1"/>
                              </a:solidFill>
                              <a:latin typeface="Constantia"/>
                              <a:cs typeface="Constantia"/>
                            </a:rPr>
                            <a:t>i</a:t>
                          </a:r>
                          <a:r>
                            <a:rPr lang="en-US" sz="1100" b="0" dirty="0">
                              <a:solidFill>
                                <a:schemeClr val="tx1"/>
                              </a:solidFill>
                              <a:latin typeface="Constantia"/>
                              <a:cs typeface="Constantia"/>
                            </a:rPr>
                            <a:t>, where </a:t>
                          </a:r>
                          <a14:m>
                            <m:oMath xmlns:m="http://schemas.openxmlformats.org/officeDocument/2006/math">
                              <m:sSubSup>
                                <m:sSubSupPr>
                                  <m:ctrlPr>
                                    <a:rPr lang="en-US" altLang="zh-CN" sz="1100" b="0" i="1" smtClean="0">
                                      <a:solidFill>
                                        <a:schemeClr val="tx1"/>
                                      </a:solidFill>
                                      <a:latin typeface="Cambria Math" panose="02040503050406030204" pitchFamily="18" charset="0"/>
                                    </a:rPr>
                                  </m:ctrlPr>
                                </m:sSubSupPr>
                                <m:e>
                                  <m:r>
                                    <a:rPr lang="en-US" altLang="zh-CN" sz="1100" b="0" i="1" smtClean="0">
                                      <a:solidFill>
                                        <a:schemeClr val="tx1"/>
                                      </a:solidFill>
                                      <a:latin typeface="Cambria Math" panose="02040503050406030204" pitchFamily="18" charset="0"/>
                                    </a:rPr>
                                    <m:t>𝑠</m:t>
                                  </m:r>
                                </m:e>
                                <m:sub>
                                  <m:r>
                                    <a:rPr lang="en-US" altLang="zh-CN" sz="1100" b="0" i="1" smtClean="0">
                                      <a:solidFill>
                                        <a:schemeClr val="tx1"/>
                                      </a:solidFill>
                                      <a:latin typeface="Cambria Math" panose="02040503050406030204" pitchFamily="18" charset="0"/>
                                    </a:rPr>
                                    <m:t>𝑗</m:t>
                                  </m:r>
                                </m:sub>
                                <m:sup>
                                  <m:r>
                                    <a:rPr lang="en-US" altLang="zh-CN" sz="1100" b="0" i="1" smtClean="0">
                                      <a:solidFill>
                                        <a:schemeClr val="tx1"/>
                                      </a:solidFill>
                                      <a:latin typeface="Cambria Math" panose="02040503050406030204" pitchFamily="18" charset="0"/>
                                    </a:rPr>
                                    <m:t>𝑖</m:t>
                                  </m:r>
                                </m:sup>
                              </m:sSubSup>
                              <m:r>
                                <a:rPr lang="en-US" altLang="zh-CN" sz="1100" b="0" i="1" smtClean="0">
                                  <a:solidFill>
                                    <a:schemeClr val="tx1"/>
                                  </a:solidFill>
                                  <a:latin typeface="Cambria Math" panose="02040503050406030204" pitchFamily="18" charset="0"/>
                                  <a:ea typeface="Cambria Math" panose="02040503050406030204" pitchFamily="18" charset="0"/>
                                </a:rPr>
                                <m:t>∈{</m:t>
                              </m:r>
                              <m:r>
                                <a:rPr lang="en-US" altLang="zh-CN" sz="1100" b="0" i="1" smtClean="0">
                                  <a:solidFill>
                                    <a:schemeClr val="tx1"/>
                                  </a:solidFill>
                                  <a:latin typeface="Cambria Math" panose="02040503050406030204" pitchFamily="18" charset="0"/>
                                  <a:ea typeface="Cambria Math" panose="02040503050406030204" pitchFamily="18" charset="0"/>
                                </a:rPr>
                                <m:t>𝐵𝐵</m:t>
                              </m:r>
                              <m:r>
                                <a:rPr lang="en-US" altLang="zh-CN" sz="1100" b="0" i="1" smtClean="0">
                                  <a:solidFill>
                                    <a:schemeClr val="tx1"/>
                                  </a:solidFill>
                                  <a:latin typeface="Cambria Math" panose="02040503050406030204" pitchFamily="18" charset="0"/>
                                  <a:ea typeface="Cambria Math" panose="02040503050406030204" pitchFamily="18" charset="0"/>
                                </a:rPr>
                                <m:t>, </m:t>
                              </m:r>
                              <m:r>
                                <a:rPr lang="en-US" altLang="zh-CN" sz="1100" b="0" i="1" smtClean="0">
                                  <a:solidFill>
                                    <a:schemeClr val="tx1"/>
                                  </a:solidFill>
                                  <a:latin typeface="Cambria Math" panose="02040503050406030204" pitchFamily="18" charset="0"/>
                                  <a:ea typeface="Cambria Math" panose="02040503050406030204" pitchFamily="18" charset="0"/>
                                </a:rPr>
                                <m:t>𝐵𝑏</m:t>
                              </m:r>
                              <m:r>
                                <a:rPr lang="en-US" altLang="zh-CN" sz="1100" b="0" i="1" smtClean="0">
                                  <a:solidFill>
                                    <a:schemeClr val="tx1"/>
                                  </a:solidFill>
                                  <a:latin typeface="Cambria Math" panose="02040503050406030204" pitchFamily="18" charset="0"/>
                                  <a:ea typeface="Cambria Math" panose="02040503050406030204" pitchFamily="18" charset="0"/>
                                </a:rPr>
                                <m:t>, </m:t>
                              </m:r>
                              <m:r>
                                <a:rPr lang="en-US" altLang="zh-CN" sz="1100" b="0" i="1" smtClean="0">
                                  <a:solidFill>
                                    <a:schemeClr val="tx1"/>
                                  </a:solidFill>
                                  <a:latin typeface="Cambria Math" panose="02040503050406030204" pitchFamily="18" charset="0"/>
                                  <a:ea typeface="Cambria Math" panose="02040503050406030204" pitchFamily="18" charset="0"/>
                                </a:rPr>
                                <m:t>𝑏𝑏</m:t>
                              </m:r>
                              <m:r>
                                <a:rPr lang="en-US" altLang="zh-CN" sz="1100" b="0" i="1" smtClean="0">
                                  <a:solidFill>
                                    <a:schemeClr val="tx1"/>
                                  </a:solidFill>
                                  <a:latin typeface="Cambria Math" panose="02040503050406030204" pitchFamily="18" charset="0"/>
                                  <a:ea typeface="Cambria Math" panose="02040503050406030204" pitchFamily="18" charset="0"/>
                                </a:rPr>
                                <m:t>}</m:t>
                              </m:r>
                            </m:oMath>
                          </a14:m>
                          <a:endParaRPr lang="en-US" sz="1100" b="0" dirty="0">
                            <a:solidFill>
                              <a:schemeClr val="tx1"/>
                            </a:solidFill>
                            <a:latin typeface="Constantia"/>
                            <a:cs typeface="Constantia"/>
                          </a:endParaRPr>
                        </a:p>
                      </a:txBody>
                      <a:tcPr/>
                    </a:tc>
                    <a:extLst>
                      <a:ext uri="{0D108BD9-81ED-4DB2-BD59-A6C34878D82A}">
                        <a16:rowId xmlns:a16="http://schemas.microsoft.com/office/drawing/2014/main" val="10000"/>
                      </a:ext>
                    </a:extLst>
                  </a:tr>
                  <a:tr h="26198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SupPr>
                                  <m:e>
                                    <m: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e>
                                  <m:sub>
                                    <m: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𝑘</m:t>
                                    </m:r>
                                  </m:sub>
                                  <m:sup>
                                    <m: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sup>
                                </m:sSubSup>
                              </m:oMath>
                            </m:oMathPara>
                          </a14:m>
                          <a:endParaRPr lang="en-US" sz="1200" b="0" dirty="0">
                            <a:solidFill>
                              <a:schemeClr val="tx1"/>
                            </a:solidFill>
                            <a:latin typeface="Constantia"/>
                            <a:cs typeface="Constantia"/>
                          </a:endParaRPr>
                        </a:p>
                      </a:txBody>
                      <a:tcPr/>
                    </a:tc>
                    <a:tc>
                      <a:txBody>
                        <a:bodyPr/>
                        <a:lstStyle/>
                        <a:p>
                          <a:pPr algn="ctr"/>
                          <a:r>
                            <a:rPr lang="en-US" sz="1100" b="0" dirty="0">
                              <a:solidFill>
                                <a:schemeClr val="tx1"/>
                              </a:solidFill>
                              <a:latin typeface="Constantia"/>
                              <a:cs typeface="Constantia"/>
                            </a:rPr>
                            <a:t>trait </a:t>
                          </a:r>
                          <a:r>
                            <a:rPr lang="en-US" sz="1100" b="0" i="1" dirty="0">
                              <a:solidFill>
                                <a:schemeClr val="tx1"/>
                              </a:solidFill>
                              <a:latin typeface="Constantia"/>
                              <a:cs typeface="Constantia"/>
                            </a:rPr>
                            <a:t>k</a:t>
                          </a:r>
                          <a:r>
                            <a:rPr lang="en-US" sz="1100" b="0" dirty="0">
                              <a:solidFill>
                                <a:schemeClr val="tx1"/>
                              </a:solidFill>
                              <a:latin typeface="Constantia"/>
                              <a:cs typeface="Constantia"/>
                            </a:rPr>
                            <a:t> of individual </a:t>
                          </a:r>
                          <a:r>
                            <a:rPr lang="en-US" sz="1100" b="0" i="1" dirty="0" err="1">
                              <a:solidFill>
                                <a:schemeClr val="tx1"/>
                              </a:solidFill>
                              <a:latin typeface="Constantia"/>
                              <a:cs typeface="Constantia"/>
                            </a:rPr>
                            <a:t>i</a:t>
                          </a:r>
                          <a:r>
                            <a:rPr lang="en-US" sz="1100" b="0" dirty="0">
                              <a:solidFill>
                                <a:schemeClr val="tx1"/>
                              </a:solidFill>
                              <a:latin typeface="Constantia"/>
                              <a:cs typeface="Constantia"/>
                            </a:rPr>
                            <a:t>, where </a:t>
                          </a:r>
                          <a14:m>
                            <m:oMath xmlns:m="http://schemas.openxmlformats.org/officeDocument/2006/math">
                              <m:sSubSup>
                                <m:sSubSupPr>
                                  <m:ctrlPr>
                                    <a:rPr kumimoji="0" lang="en-US" altLang="zh-CN" sz="11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SupPr>
                                <m:e>
                                  <m:r>
                                    <a:rPr kumimoji="0" lang="en-US" altLang="zh-CN" sz="11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e>
                                <m:sub>
                                  <m:r>
                                    <a:rPr kumimoji="0" lang="en-US" altLang="zh-CN" sz="11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𝑘</m:t>
                                  </m:r>
                                </m:sub>
                                <m:sup>
                                  <m:r>
                                    <a:rPr kumimoji="0" lang="en-US" altLang="zh-CN" sz="11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sup>
                              </m:sSubSup>
                              <m:r>
                                <a:rPr kumimoji="0" lang="en-US" altLang="zh-CN" sz="11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∈{0, 1}</m:t>
                              </m:r>
                            </m:oMath>
                          </a14:m>
                          <a:endParaRPr lang="en-US" sz="1100" b="0" dirty="0">
                            <a:solidFill>
                              <a:schemeClr val="tx1"/>
                            </a:solidFill>
                            <a:latin typeface="Constantia"/>
                            <a:cs typeface="Constantia"/>
                          </a:endParaRPr>
                        </a:p>
                      </a:txBody>
                      <a:tcPr/>
                    </a:tc>
                    <a:extLst>
                      <a:ext uri="{0D108BD9-81ED-4DB2-BD59-A6C34878D82A}">
                        <a16:rowId xmlns:a16="http://schemas.microsoft.com/office/drawing/2014/main" val="10001"/>
                      </a:ext>
                    </a:extLst>
                  </a:tr>
                  <a:tr h="26198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SupPr>
                                  <m:e>
                                    <m: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𝑔</m:t>
                                    </m:r>
                                  </m:e>
                                  <m:sub>
                                    <m: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𝑗𝑘</m:t>
                                    </m:r>
                                  </m:sub>
                                  <m:sup>
                                    <m: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sup>
                                </m:sSubSup>
                              </m:oMath>
                            </m:oMathPara>
                          </a14:m>
                          <a:endParaRPr lang="en-US" sz="1200" b="0" dirty="0">
                            <a:solidFill>
                              <a:schemeClr val="tx1"/>
                            </a:solidFill>
                            <a:latin typeface="Constantia"/>
                            <a:cs typeface="Constantia"/>
                          </a:endParaRPr>
                        </a:p>
                      </a:txBody>
                      <a:tcPr/>
                    </a:tc>
                    <a:tc>
                      <a:txBody>
                        <a:bodyPr/>
                        <a:lstStyle/>
                        <a:p>
                          <a:pPr algn="ctr"/>
                          <a:r>
                            <a:rPr lang="en-US" sz="1100" b="0" dirty="0">
                              <a:solidFill>
                                <a:schemeClr val="tx1"/>
                              </a:solidFill>
                              <a:latin typeface="Constantia"/>
                              <a:cs typeface="Constantia"/>
                            </a:rPr>
                            <a:t>The association between SNP </a:t>
                          </a:r>
                          <a:r>
                            <a:rPr lang="en-US" sz="1100" b="0" i="1" dirty="0">
                              <a:solidFill>
                                <a:schemeClr val="tx1"/>
                              </a:solidFill>
                              <a:latin typeface="Constantia"/>
                              <a:cs typeface="Constantia"/>
                            </a:rPr>
                            <a:t>j</a:t>
                          </a:r>
                          <a:r>
                            <a:rPr lang="en-US" sz="1100" b="0" dirty="0">
                              <a:solidFill>
                                <a:schemeClr val="tx1"/>
                              </a:solidFill>
                              <a:latin typeface="Constantia"/>
                              <a:cs typeface="Constantia"/>
                            </a:rPr>
                            <a:t> and trait </a:t>
                          </a:r>
                          <a:r>
                            <a:rPr lang="en-US" sz="1100" b="0" i="1" dirty="0">
                              <a:solidFill>
                                <a:schemeClr val="tx1"/>
                              </a:solidFill>
                              <a:latin typeface="Constantia"/>
                              <a:cs typeface="Constantia"/>
                            </a:rPr>
                            <a:t>k</a:t>
                          </a:r>
                        </a:p>
                      </a:txBody>
                      <a:tcPr/>
                    </a:tc>
                    <a:extLst>
                      <a:ext uri="{0D108BD9-81ED-4DB2-BD59-A6C34878D82A}">
                        <a16:rowId xmlns:a16="http://schemas.microsoft.com/office/drawing/2014/main" val="3993668295"/>
                      </a:ext>
                    </a:extLst>
                  </a:tr>
                  <a:tr h="26198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SupPr>
                                  <m:e>
                                    <m: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e>
                                  <m:sub>
                                    <m: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𝑗</m:t>
                                    </m:r>
                                  </m:sub>
                                  <m:sup>
                                    <m: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sup>
                                </m:sSubSup>
                              </m:oMath>
                            </m:oMathPara>
                          </a14:m>
                          <a:endParaRPr lang="en-US" sz="1200" b="0" dirty="0">
                            <a:solidFill>
                              <a:schemeClr val="tx1"/>
                            </a:solidFill>
                            <a:latin typeface="Constantia"/>
                            <a:cs typeface="Constantia"/>
                          </a:endParaRPr>
                        </a:p>
                      </a:txBody>
                      <a:tcPr/>
                    </a:tc>
                    <a:tc>
                      <a:txBody>
                        <a:bodyPr/>
                        <a:lstStyle/>
                        <a:p>
                          <a:pPr algn="ctr"/>
                          <a:r>
                            <a:rPr lang="en-US" sz="1100" b="0" dirty="0">
                              <a:solidFill>
                                <a:schemeClr val="tx1"/>
                              </a:solidFill>
                              <a:latin typeface="Constantia"/>
                              <a:cs typeface="Constantia"/>
                            </a:rPr>
                            <a:t>The familial relationship</a:t>
                          </a:r>
                        </a:p>
                      </a:txBody>
                      <a:tcPr/>
                    </a:tc>
                    <a:extLst>
                      <a:ext uri="{0D108BD9-81ED-4DB2-BD59-A6C34878D82A}">
                        <a16:rowId xmlns:a16="http://schemas.microsoft.com/office/drawing/2014/main" val="742801152"/>
                      </a:ext>
                    </a:extLst>
                  </a:tr>
                </a:tbl>
              </a:graphicData>
            </a:graphic>
          </p:graphicFrame>
        </mc:Choice>
        <mc:Fallback>
          <p:graphicFrame>
            <p:nvGraphicFramePr>
              <p:cNvPr id="196" name="Table 195">
                <a:extLst>
                  <a:ext uri="{FF2B5EF4-FFF2-40B4-BE49-F238E27FC236}">
                    <a16:creationId xmlns:a16="http://schemas.microsoft.com/office/drawing/2014/main" id="{A8B78F83-0202-4340-9838-9061E7EC2B0B}"/>
                  </a:ext>
                </a:extLst>
              </p:cNvPr>
              <p:cNvGraphicFramePr>
                <a:graphicFrameLocks noGrp="1"/>
              </p:cNvGraphicFramePr>
              <p:nvPr/>
            </p:nvGraphicFramePr>
            <p:xfrm>
              <a:off x="5899491" y="1282288"/>
              <a:ext cx="3387543" cy="1226312"/>
            </p:xfrm>
            <a:graphic>
              <a:graphicData uri="http://schemas.openxmlformats.org/drawingml/2006/table">
                <a:tbl>
                  <a:tblPr firstRow="1">
                    <a:tableStyleId>{C4B1156A-380E-4F78-BDF5-A606A8083BF9}</a:tableStyleId>
                  </a:tblPr>
                  <a:tblGrid>
                    <a:gridCol w="306973">
                      <a:extLst>
                        <a:ext uri="{9D8B030D-6E8A-4147-A177-3AD203B41FA5}">
                          <a16:colId xmlns:a16="http://schemas.microsoft.com/office/drawing/2014/main" val="20000"/>
                        </a:ext>
                      </a:extLst>
                    </a:gridCol>
                    <a:gridCol w="3080570">
                      <a:extLst>
                        <a:ext uri="{9D8B030D-6E8A-4147-A177-3AD203B41FA5}">
                          <a16:colId xmlns:a16="http://schemas.microsoft.com/office/drawing/2014/main" val="20001"/>
                        </a:ext>
                      </a:extLst>
                    </a:gridCol>
                  </a:tblGrid>
                  <a:tr h="312420">
                    <a:tc>
                      <a:txBody>
                        <a:bodyPr/>
                        <a:lstStyle/>
                        <a:p>
                          <a:endParaRPr lang="zh-CN"/>
                        </a:p>
                      </a:txBody>
                      <a:tcPr>
                        <a:blipFill>
                          <a:blip r:embed="rId78"/>
                          <a:stretch>
                            <a:fillRect l="-2000" t="-1961" r="-1018000" b="-301961"/>
                          </a:stretch>
                        </a:blipFill>
                      </a:tcPr>
                    </a:tc>
                    <a:tc>
                      <a:txBody>
                        <a:bodyPr/>
                        <a:lstStyle/>
                        <a:p>
                          <a:endParaRPr lang="zh-CN"/>
                        </a:p>
                      </a:txBody>
                      <a:tcPr>
                        <a:blipFill>
                          <a:blip r:embed="rId78"/>
                          <a:stretch>
                            <a:fillRect l="-10059" t="-1961" r="-394" b="-301961"/>
                          </a:stretch>
                        </a:blipFill>
                      </a:tcPr>
                    </a:tc>
                    <a:extLst>
                      <a:ext uri="{0D108BD9-81ED-4DB2-BD59-A6C34878D82A}">
                        <a16:rowId xmlns:a16="http://schemas.microsoft.com/office/drawing/2014/main" val="10000"/>
                      </a:ext>
                    </a:extLst>
                  </a:tr>
                  <a:tr h="289052">
                    <a:tc>
                      <a:txBody>
                        <a:bodyPr/>
                        <a:lstStyle/>
                        <a:p>
                          <a:endParaRPr lang="zh-CN"/>
                        </a:p>
                      </a:txBody>
                      <a:tcPr>
                        <a:blipFill>
                          <a:blip r:embed="rId78"/>
                          <a:stretch>
                            <a:fillRect l="-2000" t="-108333" r="-1018000" b="-220833"/>
                          </a:stretch>
                        </a:blipFill>
                      </a:tcPr>
                    </a:tc>
                    <a:tc>
                      <a:txBody>
                        <a:bodyPr/>
                        <a:lstStyle/>
                        <a:p>
                          <a:endParaRPr lang="zh-CN"/>
                        </a:p>
                      </a:txBody>
                      <a:tcPr>
                        <a:blipFill>
                          <a:blip r:embed="rId78"/>
                          <a:stretch>
                            <a:fillRect l="-10059" t="-108333" r="-394" b="-220833"/>
                          </a:stretch>
                        </a:blipFill>
                      </a:tcPr>
                    </a:tc>
                    <a:extLst>
                      <a:ext uri="{0D108BD9-81ED-4DB2-BD59-A6C34878D82A}">
                        <a16:rowId xmlns:a16="http://schemas.microsoft.com/office/drawing/2014/main" val="10001"/>
                      </a:ext>
                    </a:extLst>
                  </a:tr>
                  <a:tr h="312420">
                    <a:tc>
                      <a:txBody>
                        <a:bodyPr/>
                        <a:lstStyle/>
                        <a:p>
                          <a:endParaRPr lang="zh-CN"/>
                        </a:p>
                      </a:txBody>
                      <a:tcPr>
                        <a:blipFill>
                          <a:blip r:embed="rId78"/>
                          <a:stretch>
                            <a:fillRect l="-2000" t="-192308" r="-1018000" b="-103846"/>
                          </a:stretch>
                        </a:blipFill>
                      </a:tcPr>
                    </a:tc>
                    <a:tc>
                      <a:txBody>
                        <a:bodyPr/>
                        <a:lstStyle/>
                        <a:p>
                          <a:pPr algn="ctr"/>
                          <a:r>
                            <a:rPr lang="en-US" sz="1100" b="0" dirty="0">
                              <a:solidFill>
                                <a:schemeClr val="tx1"/>
                              </a:solidFill>
                              <a:latin typeface="Constantia"/>
                              <a:cs typeface="Constantia"/>
                            </a:rPr>
                            <a:t>The association between SNP </a:t>
                          </a:r>
                          <a:r>
                            <a:rPr lang="en-US" sz="1100" b="0" i="1" dirty="0">
                              <a:solidFill>
                                <a:schemeClr val="tx1"/>
                              </a:solidFill>
                              <a:latin typeface="Constantia"/>
                              <a:cs typeface="Constantia"/>
                            </a:rPr>
                            <a:t>j</a:t>
                          </a:r>
                          <a:r>
                            <a:rPr lang="en-US" sz="1100" b="0" dirty="0">
                              <a:solidFill>
                                <a:schemeClr val="tx1"/>
                              </a:solidFill>
                              <a:latin typeface="Constantia"/>
                              <a:cs typeface="Constantia"/>
                            </a:rPr>
                            <a:t> and trait </a:t>
                          </a:r>
                          <a:r>
                            <a:rPr lang="en-US" sz="1100" b="0" i="1" dirty="0">
                              <a:solidFill>
                                <a:schemeClr val="tx1"/>
                              </a:solidFill>
                              <a:latin typeface="Constantia"/>
                              <a:cs typeface="Constantia"/>
                            </a:rPr>
                            <a:t>k</a:t>
                          </a:r>
                        </a:p>
                      </a:txBody>
                      <a:tcPr/>
                    </a:tc>
                    <a:extLst>
                      <a:ext uri="{0D108BD9-81ED-4DB2-BD59-A6C34878D82A}">
                        <a16:rowId xmlns:a16="http://schemas.microsoft.com/office/drawing/2014/main" val="3993668295"/>
                      </a:ext>
                    </a:extLst>
                  </a:tr>
                  <a:tr h="312420">
                    <a:tc>
                      <a:txBody>
                        <a:bodyPr/>
                        <a:lstStyle/>
                        <a:p>
                          <a:endParaRPr lang="zh-CN"/>
                        </a:p>
                      </a:txBody>
                      <a:tcPr>
                        <a:blipFill>
                          <a:blip r:embed="rId78"/>
                          <a:stretch>
                            <a:fillRect l="-2000" t="-298039" r="-1018000" b="-5882"/>
                          </a:stretch>
                        </a:blipFill>
                      </a:tcPr>
                    </a:tc>
                    <a:tc>
                      <a:txBody>
                        <a:bodyPr/>
                        <a:lstStyle/>
                        <a:p>
                          <a:pPr algn="ctr"/>
                          <a:r>
                            <a:rPr lang="en-US" sz="1100" b="0" dirty="0">
                              <a:solidFill>
                                <a:schemeClr val="tx1"/>
                              </a:solidFill>
                              <a:latin typeface="Constantia"/>
                              <a:cs typeface="Constantia"/>
                            </a:rPr>
                            <a:t>The familial relationship</a:t>
                          </a:r>
                        </a:p>
                      </a:txBody>
                      <a:tcPr/>
                    </a:tc>
                    <a:extLst>
                      <a:ext uri="{0D108BD9-81ED-4DB2-BD59-A6C34878D82A}">
                        <a16:rowId xmlns:a16="http://schemas.microsoft.com/office/drawing/2014/main" val="742801152"/>
                      </a:ext>
                    </a:extLst>
                  </a:tr>
                </a:tbl>
              </a:graphicData>
            </a:graphic>
          </p:graphicFrame>
        </mc:Fallback>
      </mc:AlternateContent>
    </p:spTree>
    <p:extLst>
      <p:ext uri="{BB962C8B-B14F-4D97-AF65-F5344CB8AC3E}">
        <p14:creationId xmlns:p14="http://schemas.microsoft.com/office/powerpoint/2010/main" val="850170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9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9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0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0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0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600"/>
                                        </p:tgtEl>
                                        <p:attrNameLst>
                                          <p:attrName>style.visibility</p:attrName>
                                        </p:attrNameLst>
                                      </p:cBhvr>
                                      <p:to>
                                        <p:strVal val="visible"/>
                                      </p:to>
                                    </p:set>
                                    <p:animEffect transition="in" filter="circle(in)">
                                      <p:cBhvr>
                                        <p:cTn id="41" dur="2000"/>
                                        <p:tgtEl>
                                          <p:spTgt spid="600"/>
                                        </p:tgtEl>
                                      </p:cBhvr>
                                    </p:animEffect>
                                  </p:childTnLst>
                                </p:cTn>
                              </p:par>
                              <p:par>
                                <p:cTn id="42" presetID="6" presetClass="entr" presetSubtype="16" fill="hold" nodeType="withEffect">
                                  <p:stCondLst>
                                    <p:cond delay="0"/>
                                  </p:stCondLst>
                                  <p:childTnLst>
                                    <p:set>
                                      <p:cBhvr>
                                        <p:cTn id="43" dur="1" fill="hold">
                                          <p:stCondLst>
                                            <p:cond delay="0"/>
                                          </p:stCondLst>
                                        </p:cTn>
                                        <p:tgtEl>
                                          <p:spTgt spid="628"/>
                                        </p:tgtEl>
                                        <p:attrNameLst>
                                          <p:attrName>style.visibility</p:attrName>
                                        </p:attrNameLst>
                                      </p:cBhvr>
                                      <p:to>
                                        <p:strVal val="visible"/>
                                      </p:to>
                                    </p:set>
                                    <p:animEffect transition="in" filter="circle(in)">
                                      <p:cBhvr>
                                        <p:cTn id="44" dur="2000"/>
                                        <p:tgtEl>
                                          <p:spTgt spid="628"/>
                                        </p:tgtEl>
                                      </p:cBhvr>
                                    </p:animEffect>
                                  </p:childTnLst>
                                </p:cTn>
                              </p:par>
                              <p:par>
                                <p:cTn id="45" presetID="6" presetClass="entr" presetSubtype="16" fill="hold" nodeType="withEffect">
                                  <p:stCondLst>
                                    <p:cond delay="0"/>
                                  </p:stCondLst>
                                  <p:childTnLst>
                                    <p:set>
                                      <p:cBhvr>
                                        <p:cTn id="46" dur="1" fill="hold">
                                          <p:stCondLst>
                                            <p:cond delay="0"/>
                                          </p:stCondLst>
                                        </p:cTn>
                                        <p:tgtEl>
                                          <p:spTgt spid="631"/>
                                        </p:tgtEl>
                                        <p:attrNameLst>
                                          <p:attrName>style.visibility</p:attrName>
                                        </p:attrNameLst>
                                      </p:cBhvr>
                                      <p:to>
                                        <p:strVal val="visible"/>
                                      </p:to>
                                    </p:set>
                                    <p:animEffect transition="in" filter="circle(in)">
                                      <p:cBhvr>
                                        <p:cTn id="47" dur="2000"/>
                                        <p:tgtEl>
                                          <p:spTgt spid="631"/>
                                        </p:tgtEl>
                                      </p:cBhvr>
                                    </p:animEffect>
                                  </p:childTnLst>
                                </p:cTn>
                              </p:par>
                              <p:par>
                                <p:cTn id="48" presetID="6" presetClass="entr" presetSubtype="16" fill="hold" nodeType="withEffect">
                                  <p:stCondLst>
                                    <p:cond delay="0"/>
                                  </p:stCondLst>
                                  <p:childTnLst>
                                    <p:set>
                                      <p:cBhvr>
                                        <p:cTn id="49" dur="1" fill="hold">
                                          <p:stCondLst>
                                            <p:cond delay="0"/>
                                          </p:stCondLst>
                                        </p:cTn>
                                        <p:tgtEl>
                                          <p:spTgt spid="632"/>
                                        </p:tgtEl>
                                        <p:attrNameLst>
                                          <p:attrName>style.visibility</p:attrName>
                                        </p:attrNameLst>
                                      </p:cBhvr>
                                      <p:to>
                                        <p:strVal val="visible"/>
                                      </p:to>
                                    </p:set>
                                    <p:animEffect transition="in" filter="circle(in)">
                                      <p:cBhvr>
                                        <p:cTn id="50" dur="2000"/>
                                        <p:tgtEl>
                                          <p:spTgt spid="632"/>
                                        </p:tgtEl>
                                      </p:cBhvr>
                                    </p:animEffect>
                                  </p:childTnLst>
                                </p:cTn>
                              </p:par>
                              <p:par>
                                <p:cTn id="51" presetID="6" presetClass="entr" presetSubtype="16" fill="hold" nodeType="withEffect">
                                  <p:stCondLst>
                                    <p:cond delay="0"/>
                                  </p:stCondLst>
                                  <p:childTnLst>
                                    <p:set>
                                      <p:cBhvr>
                                        <p:cTn id="52" dur="1" fill="hold">
                                          <p:stCondLst>
                                            <p:cond delay="0"/>
                                          </p:stCondLst>
                                        </p:cTn>
                                        <p:tgtEl>
                                          <p:spTgt spid="635"/>
                                        </p:tgtEl>
                                        <p:attrNameLst>
                                          <p:attrName>style.visibility</p:attrName>
                                        </p:attrNameLst>
                                      </p:cBhvr>
                                      <p:to>
                                        <p:strVal val="visible"/>
                                      </p:to>
                                    </p:set>
                                    <p:animEffect transition="in" filter="circle(in)">
                                      <p:cBhvr>
                                        <p:cTn id="53" dur="2000"/>
                                        <p:tgtEl>
                                          <p:spTgt spid="635"/>
                                        </p:tgtEl>
                                      </p:cBhvr>
                                    </p:animEffect>
                                  </p:childTnLst>
                                </p:cTn>
                              </p:par>
                              <p:par>
                                <p:cTn id="54" presetID="6" presetClass="entr" presetSubtype="16" fill="hold" nodeType="withEffect">
                                  <p:stCondLst>
                                    <p:cond delay="0"/>
                                  </p:stCondLst>
                                  <p:childTnLst>
                                    <p:set>
                                      <p:cBhvr>
                                        <p:cTn id="55" dur="1" fill="hold">
                                          <p:stCondLst>
                                            <p:cond delay="0"/>
                                          </p:stCondLst>
                                        </p:cTn>
                                        <p:tgtEl>
                                          <p:spTgt spid="636"/>
                                        </p:tgtEl>
                                        <p:attrNameLst>
                                          <p:attrName>style.visibility</p:attrName>
                                        </p:attrNameLst>
                                      </p:cBhvr>
                                      <p:to>
                                        <p:strVal val="visible"/>
                                      </p:to>
                                    </p:set>
                                    <p:animEffect transition="in" filter="circle(in)">
                                      <p:cBhvr>
                                        <p:cTn id="56" dur="2000"/>
                                        <p:tgtEl>
                                          <p:spTgt spid="636"/>
                                        </p:tgtEl>
                                      </p:cBhvr>
                                    </p:animEffect>
                                  </p:childTnLst>
                                </p:cTn>
                              </p:par>
                              <p:par>
                                <p:cTn id="57" presetID="6" presetClass="entr" presetSubtype="16" fill="hold" nodeType="withEffect">
                                  <p:stCondLst>
                                    <p:cond delay="0"/>
                                  </p:stCondLst>
                                  <p:childTnLst>
                                    <p:set>
                                      <p:cBhvr>
                                        <p:cTn id="58" dur="1" fill="hold">
                                          <p:stCondLst>
                                            <p:cond delay="0"/>
                                          </p:stCondLst>
                                        </p:cTn>
                                        <p:tgtEl>
                                          <p:spTgt spid="639"/>
                                        </p:tgtEl>
                                        <p:attrNameLst>
                                          <p:attrName>style.visibility</p:attrName>
                                        </p:attrNameLst>
                                      </p:cBhvr>
                                      <p:to>
                                        <p:strVal val="visible"/>
                                      </p:to>
                                    </p:set>
                                    <p:animEffect transition="in" filter="circle(in)">
                                      <p:cBhvr>
                                        <p:cTn id="59" dur="2000"/>
                                        <p:tgtEl>
                                          <p:spTgt spid="639"/>
                                        </p:tgtEl>
                                      </p:cBhvr>
                                    </p:animEffect>
                                  </p:childTnLst>
                                </p:cTn>
                              </p:par>
                              <p:par>
                                <p:cTn id="60" presetID="6" presetClass="entr" presetSubtype="16" fill="hold" nodeType="withEffect">
                                  <p:stCondLst>
                                    <p:cond delay="0"/>
                                  </p:stCondLst>
                                  <p:childTnLst>
                                    <p:set>
                                      <p:cBhvr>
                                        <p:cTn id="61" dur="1" fill="hold">
                                          <p:stCondLst>
                                            <p:cond delay="0"/>
                                          </p:stCondLst>
                                        </p:cTn>
                                        <p:tgtEl>
                                          <p:spTgt spid="640"/>
                                        </p:tgtEl>
                                        <p:attrNameLst>
                                          <p:attrName>style.visibility</p:attrName>
                                        </p:attrNameLst>
                                      </p:cBhvr>
                                      <p:to>
                                        <p:strVal val="visible"/>
                                      </p:to>
                                    </p:set>
                                    <p:animEffect transition="in" filter="circle(in)">
                                      <p:cBhvr>
                                        <p:cTn id="62" dur="2000"/>
                                        <p:tgtEl>
                                          <p:spTgt spid="640"/>
                                        </p:tgtEl>
                                      </p:cBhvr>
                                    </p:animEffect>
                                  </p:childTnLst>
                                </p:cTn>
                              </p:par>
                              <p:par>
                                <p:cTn id="63" presetID="6" presetClass="entr" presetSubtype="16" fill="hold" nodeType="withEffect">
                                  <p:stCondLst>
                                    <p:cond delay="0"/>
                                  </p:stCondLst>
                                  <p:childTnLst>
                                    <p:set>
                                      <p:cBhvr>
                                        <p:cTn id="64" dur="1" fill="hold">
                                          <p:stCondLst>
                                            <p:cond delay="0"/>
                                          </p:stCondLst>
                                        </p:cTn>
                                        <p:tgtEl>
                                          <p:spTgt spid="643"/>
                                        </p:tgtEl>
                                        <p:attrNameLst>
                                          <p:attrName>style.visibility</p:attrName>
                                        </p:attrNameLst>
                                      </p:cBhvr>
                                      <p:to>
                                        <p:strVal val="visible"/>
                                      </p:to>
                                    </p:set>
                                    <p:animEffect transition="in" filter="circle(in)">
                                      <p:cBhvr>
                                        <p:cTn id="65" dur="2000"/>
                                        <p:tgtEl>
                                          <p:spTgt spid="643"/>
                                        </p:tgtEl>
                                      </p:cBhvr>
                                    </p:animEffect>
                                  </p:childTnLst>
                                </p:cTn>
                              </p:par>
                              <p:par>
                                <p:cTn id="66" presetID="6" presetClass="entr" presetSubtype="16" fill="hold" nodeType="withEffect">
                                  <p:stCondLst>
                                    <p:cond delay="0"/>
                                  </p:stCondLst>
                                  <p:childTnLst>
                                    <p:set>
                                      <p:cBhvr>
                                        <p:cTn id="67" dur="1" fill="hold">
                                          <p:stCondLst>
                                            <p:cond delay="0"/>
                                          </p:stCondLst>
                                        </p:cTn>
                                        <p:tgtEl>
                                          <p:spTgt spid="644"/>
                                        </p:tgtEl>
                                        <p:attrNameLst>
                                          <p:attrName>style.visibility</p:attrName>
                                        </p:attrNameLst>
                                      </p:cBhvr>
                                      <p:to>
                                        <p:strVal val="visible"/>
                                      </p:to>
                                    </p:set>
                                    <p:animEffect transition="in" filter="circle(in)">
                                      <p:cBhvr>
                                        <p:cTn id="68" dur="2000"/>
                                        <p:tgtEl>
                                          <p:spTgt spid="644"/>
                                        </p:tgtEl>
                                      </p:cBhvr>
                                    </p:animEffect>
                                  </p:childTnLst>
                                </p:cTn>
                              </p:par>
                              <p:par>
                                <p:cTn id="69" presetID="6" presetClass="entr" presetSubtype="16" fill="hold" nodeType="withEffect">
                                  <p:stCondLst>
                                    <p:cond delay="0"/>
                                  </p:stCondLst>
                                  <p:childTnLst>
                                    <p:set>
                                      <p:cBhvr>
                                        <p:cTn id="70" dur="1" fill="hold">
                                          <p:stCondLst>
                                            <p:cond delay="0"/>
                                          </p:stCondLst>
                                        </p:cTn>
                                        <p:tgtEl>
                                          <p:spTgt spid="647"/>
                                        </p:tgtEl>
                                        <p:attrNameLst>
                                          <p:attrName>style.visibility</p:attrName>
                                        </p:attrNameLst>
                                      </p:cBhvr>
                                      <p:to>
                                        <p:strVal val="visible"/>
                                      </p:to>
                                    </p:set>
                                    <p:animEffect transition="in" filter="circle(in)">
                                      <p:cBhvr>
                                        <p:cTn id="71" dur="2000"/>
                                        <p:tgtEl>
                                          <p:spTgt spid="647"/>
                                        </p:tgtEl>
                                      </p:cBhvr>
                                    </p:animEffect>
                                  </p:childTnLst>
                                </p:cTn>
                              </p:par>
                              <p:par>
                                <p:cTn id="72" presetID="6" presetClass="entr" presetSubtype="16" fill="hold" nodeType="withEffect">
                                  <p:stCondLst>
                                    <p:cond delay="0"/>
                                  </p:stCondLst>
                                  <p:childTnLst>
                                    <p:set>
                                      <p:cBhvr>
                                        <p:cTn id="73" dur="1" fill="hold">
                                          <p:stCondLst>
                                            <p:cond delay="0"/>
                                          </p:stCondLst>
                                        </p:cTn>
                                        <p:tgtEl>
                                          <p:spTgt spid="648"/>
                                        </p:tgtEl>
                                        <p:attrNameLst>
                                          <p:attrName>style.visibility</p:attrName>
                                        </p:attrNameLst>
                                      </p:cBhvr>
                                      <p:to>
                                        <p:strVal val="visible"/>
                                      </p:to>
                                    </p:set>
                                    <p:animEffect transition="in" filter="circle(in)">
                                      <p:cBhvr>
                                        <p:cTn id="74" dur="2000"/>
                                        <p:tgtEl>
                                          <p:spTgt spid="648"/>
                                        </p:tgtEl>
                                      </p:cBhvr>
                                    </p:animEffect>
                                  </p:childTnLst>
                                </p:cTn>
                              </p:par>
                              <p:par>
                                <p:cTn id="75" presetID="6" presetClass="entr" presetSubtype="16" fill="hold" nodeType="withEffect">
                                  <p:stCondLst>
                                    <p:cond delay="0"/>
                                  </p:stCondLst>
                                  <p:childTnLst>
                                    <p:set>
                                      <p:cBhvr>
                                        <p:cTn id="76" dur="1" fill="hold">
                                          <p:stCondLst>
                                            <p:cond delay="0"/>
                                          </p:stCondLst>
                                        </p:cTn>
                                        <p:tgtEl>
                                          <p:spTgt spid="651"/>
                                        </p:tgtEl>
                                        <p:attrNameLst>
                                          <p:attrName>style.visibility</p:attrName>
                                        </p:attrNameLst>
                                      </p:cBhvr>
                                      <p:to>
                                        <p:strVal val="visible"/>
                                      </p:to>
                                    </p:set>
                                    <p:animEffect transition="in" filter="circle(in)">
                                      <p:cBhvr>
                                        <p:cTn id="77" dur="2000"/>
                                        <p:tgtEl>
                                          <p:spTgt spid="651"/>
                                        </p:tgtEl>
                                      </p:cBhvr>
                                    </p:animEffect>
                                  </p:childTnLst>
                                </p:cTn>
                              </p:par>
                              <p:par>
                                <p:cTn id="78" presetID="6" presetClass="entr" presetSubtype="16" fill="hold" nodeType="withEffect">
                                  <p:stCondLst>
                                    <p:cond delay="0"/>
                                  </p:stCondLst>
                                  <p:childTnLst>
                                    <p:set>
                                      <p:cBhvr>
                                        <p:cTn id="79" dur="1" fill="hold">
                                          <p:stCondLst>
                                            <p:cond delay="0"/>
                                          </p:stCondLst>
                                        </p:cTn>
                                        <p:tgtEl>
                                          <p:spTgt spid="652"/>
                                        </p:tgtEl>
                                        <p:attrNameLst>
                                          <p:attrName>style.visibility</p:attrName>
                                        </p:attrNameLst>
                                      </p:cBhvr>
                                      <p:to>
                                        <p:strVal val="visible"/>
                                      </p:to>
                                    </p:set>
                                    <p:animEffect transition="in" filter="circle(in)">
                                      <p:cBhvr>
                                        <p:cTn id="80" dur="2000"/>
                                        <p:tgtEl>
                                          <p:spTgt spid="652"/>
                                        </p:tgtEl>
                                      </p:cBhvr>
                                    </p:animEffect>
                                  </p:childTnLst>
                                </p:cTn>
                              </p:par>
                              <p:par>
                                <p:cTn id="81" presetID="6" presetClass="entr" presetSubtype="16" fill="hold" nodeType="withEffect">
                                  <p:stCondLst>
                                    <p:cond delay="0"/>
                                  </p:stCondLst>
                                  <p:childTnLst>
                                    <p:set>
                                      <p:cBhvr>
                                        <p:cTn id="82" dur="1" fill="hold">
                                          <p:stCondLst>
                                            <p:cond delay="0"/>
                                          </p:stCondLst>
                                        </p:cTn>
                                        <p:tgtEl>
                                          <p:spTgt spid="655"/>
                                        </p:tgtEl>
                                        <p:attrNameLst>
                                          <p:attrName>style.visibility</p:attrName>
                                        </p:attrNameLst>
                                      </p:cBhvr>
                                      <p:to>
                                        <p:strVal val="visible"/>
                                      </p:to>
                                    </p:set>
                                    <p:animEffect transition="in" filter="circle(in)">
                                      <p:cBhvr>
                                        <p:cTn id="83" dur="2000"/>
                                        <p:tgtEl>
                                          <p:spTgt spid="655"/>
                                        </p:tgtEl>
                                      </p:cBhvr>
                                    </p:animEffect>
                                  </p:childTnLst>
                                </p:cTn>
                              </p:par>
                              <p:par>
                                <p:cTn id="84" presetID="6" presetClass="entr" presetSubtype="16" fill="hold" nodeType="withEffect">
                                  <p:stCondLst>
                                    <p:cond delay="0"/>
                                  </p:stCondLst>
                                  <p:childTnLst>
                                    <p:set>
                                      <p:cBhvr>
                                        <p:cTn id="85" dur="1" fill="hold">
                                          <p:stCondLst>
                                            <p:cond delay="0"/>
                                          </p:stCondLst>
                                        </p:cTn>
                                        <p:tgtEl>
                                          <p:spTgt spid="656"/>
                                        </p:tgtEl>
                                        <p:attrNameLst>
                                          <p:attrName>style.visibility</p:attrName>
                                        </p:attrNameLst>
                                      </p:cBhvr>
                                      <p:to>
                                        <p:strVal val="visible"/>
                                      </p:to>
                                    </p:set>
                                    <p:animEffect transition="in" filter="circle(in)">
                                      <p:cBhvr>
                                        <p:cTn id="86" dur="2000"/>
                                        <p:tgtEl>
                                          <p:spTgt spid="656"/>
                                        </p:tgtEl>
                                      </p:cBhvr>
                                    </p:animEffect>
                                  </p:childTnLst>
                                </p:cTn>
                              </p:par>
                              <p:par>
                                <p:cTn id="87" presetID="6" presetClass="entr" presetSubtype="16" fill="hold" nodeType="withEffect">
                                  <p:stCondLst>
                                    <p:cond delay="0"/>
                                  </p:stCondLst>
                                  <p:childTnLst>
                                    <p:set>
                                      <p:cBhvr>
                                        <p:cTn id="88" dur="1" fill="hold">
                                          <p:stCondLst>
                                            <p:cond delay="0"/>
                                          </p:stCondLst>
                                        </p:cTn>
                                        <p:tgtEl>
                                          <p:spTgt spid="659"/>
                                        </p:tgtEl>
                                        <p:attrNameLst>
                                          <p:attrName>style.visibility</p:attrName>
                                        </p:attrNameLst>
                                      </p:cBhvr>
                                      <p:to>
                                        <p:strVal val="visible"/>
                                      </p:to>
                                    </p:set>
                                    <p:animEffect transition="in" filter="circle(in)">
                                      <p:cBhvr>
                                        <p:cTn id="89" dur="2000"/>
                                        <p:tgtEl>
                                          <p:spTgt spid="659"/>
                                        </p:tgtEl>
                                      </p:cBhvr>
                                    </p:animEffect>
                                  </p:childTnLst>
                                </p:cTn>
                              </p:par>
                              <p:par>
                                <p:cTn id="90" presetID="6" presetClass="entr" presetSubtype="16" fill="hold" nodeType="withEffect">
                                  <p:stCondLst>
                                    <p:cond delay="0"/>
                                  </p:stCondLst>
                                  <p:childTnLst>
                                    <p:set>
                                      <p:cBhvr>
                                        <p:cTn id="91" dur="1" fill="hold">
                                          <p:stCondLst>
                                            <p:cond delay="0"/>
                                          </p:stCondLst>
                                        </p:cTn>
                                        <p:tgtEl>
                                          <p:spTgt spid="660"/>
                                        </p:tgtEl>
                                        <p:attrNameLst>
                                          <p:attrName>style.visibility</p:attrName>
                                        </p:attrNameLst>
                                      </p:cBhvr>
                                      <p:to>
                                        <p:strVal val="visible"/>
                                      </p:to>
                                    </p:set>
                                    <p:animEffect transition="in" filter="circle(in)">
                                      <p:cBhvr>
                                        <p:cTn id="92" dur="2000"/>
                                        <p:tgtEl>
                                          <p:spTgt spid="660"/>
                                        </p:tgtEl>
                                      </p:cBhvr>
                                    </p:animEffect>
                                  </p:childTnLst>
                                </p:cTn>
                              </p:par>
                            </p:childTnLst>
                          </p:cTn>
                        </p:par>
                      </p:childTnLst>
                    </p:cTn>
                  </p:par>
                  <p:par>
                    <p:cTn id="93" fill="hold">
                      <p:stCondLst>
                        <p:cond delay="indefinite"/>
                      </p:stCondLst>
                      <p:childTnLst>
                        <p:par>
                          <p:cTn id="94" fill="hold">
                            <p:stCondLst>
                              <p:cond delay="0"/>
                            </p:stCondLst>
                            <p:childTnLst>
                              <p:par>
                                <p:cTn id="95" presetID="42" presetClass="entr" presetSubtype="0" fill="hold" nodeType="clickEffect">
                                  <p:stCondLst>
                                    <p:cond delay="0"/>
                                  </p:stCondLst>
                                  <p:childTnLst>
                                    <p:set>
                                      <p:cBhvr>
                                        <p:cTn id="96" dur="1" fill="hold">
                                          <p:stCondLst>
                                            <p:cond delay="0"/>
                                          </p:stCondLst>
                                        </p:cTn>
                                        <p:tgtEl>
                                          <p:spTgt spid="663"/>
                                        </p:tgtEl>
                                        <p:attrNameLst>
                                          <p:attrName>style.visibility</p:attrName>
                                        </p:attrNameLst>
                                      </p:cBhvr>
                                      <p:to>
                                        <p:strVal val="visible"/>
                                      </p:to>
                                    </p:set>
                                    <p:animEffect transition="in" filter="fade">
                                      <p:cBhvr>
                                        <p:cTn id="97" dur="1000"/>
                                        <p:tgtEl>
                                          <p:spTgt spid="663"/>
                                        </p:tgtEl>
                                      </p:cBhvr>
                                    </p:animEffect>
                                    <p:anim calcmode="lin" valueType="num">
                                      <p:cBhvr>
                                        <p:cTn id="98" dur="1000" fill="hold"/>
                                        <p:tgtEl>
                                          <p:spTgt spid="663"/>
                                        </p:tgtEl>
                                        <p:attrNameLst>
                                          <p:attrName>ppt_x</p:attrName>
                                        </p:attrNameLst>
                                      </p:cBhvr>
                                      <p:tavLst>
                                        <p:tav tm="0">
                                          <p:val>
                                            <p:strVal val="#ppt_x"/>
                                          </p:val>
                                        </p:tav>
                                        <p:tav tm="100000">
                                          <p:val>
                                            <p:strVal val="#ppt_x"/>
                                          </p:val>
                                        </p:tav>
                                      </p:tavLst>
                                    </p:anim>
                                    <p:anim calcmode="lin" valueType="num">
                                      <p:cBhvr>
                                        <p:cTn id="99" dur="1000" fill="hold"/>
                                        <p:tgtEl>
                                          <p:spTgt spid="663"/>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664"/>
                                        </p:tgtEl>
                                        <p:attrNameLst>
                                          <p:attrName>style.visibility</p:attrName>
                                        </p:attrNameLst>
                                      </p:cBhvr>
                                      <p:to>
                                        <p:strVal val="visible"/>
                                      </p:to>
                                    </p:set>
                                    <p:animEffect transition="in" filter="fade">
                                      <p:cBhvr>
                                        <p:cTn id="102" dur="1000"/>
                                        <p:tgtEl>
                                          <p:spTgt spid="664"/>
                                        </p:tgtEl>
                                      </p:cBhvr>
                                    </p:animEffect>
                                    <p:anim calcmode="lin" valueType="num">
                                      <p:cBhvr>
                                        <p:cTn id="103" dur="1000" fill="hold"/>
                                        <p:tgtEl>
                                          <p:spTgt spid="664"/>
                                        </p:tgtEl>
                                        <p:attrNameLst>
                                          <p:attrName>ppt_x</p:attrName>
                                        </p:attrNameLst>
                                      </p:cBhvr>
                                      <p:tavLst>
                                        <p:tav tm="0">
                                          <p:val>
                                            <p:strVal val="#ppt_x"/>
                                          </p:val>
                                        </p:tav>
                                        <p:tav tm="100000">
                                          <p:val>
                                            <p:strVal val="#ppt_x"/>
                                          </p:val>
                                        </p:tav>
                                      </p:tavLst>
                                    </p:anim>
                                    <p:anim calcmode="lin" valueType="num">
                                      <p:cBhvr>
                                        <p:cTn id="104" dur="1000" fill="hold"/>
                                        <p:tgtEl>
                                          <p:spTgt spid="664"/>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42" presetClass="entr" presetSubtype="0" fill="hold" nodeType="clickEffect">
                                  <p:stCondLst>
                                    <p:cond delay="0"/>
                                  </p:stCondLst>
                                  <p:childTnLst>
                                    <p:set>
                                      <p:cBhvr>
                                        <p:cTn id="108" dur="1" fill="hold">
                                          <p:stCondLst>
                                            <p:cond delay="0"/>
                                          </p:stCondLst>
                                        </p:cTn>
                                        <p:tgtEl>
                                          <p:spTgt spid="665"/>
                                        </p:tgtEl>
                                        <p:attrNameLst>
                                          <p:attrName>style.visibility</p:attrName>
                                        </p:attrNameLst>
                                      </p:cBhvr>
                                      <p:to>
                                        <p:strVal val="visible"/>
                                      </p:to>
                                    </p:set>
                                    <p:animEffect transition="in" filter="fade">
                                      <p:cBhvr>
                                        <p:cTn id="109" dur="1000"/>
                                        <p:tgtEl>
                                          <p:spTgt spid="665"/>
                                        </p:tgtEl>
                                      </p:cBhvr>
                                    </p:animEffect>
                                    <p:anim calcmode="lin" valueType="num">
                                      <p:cBhvr>
                                        <p:cTn id="110" dur="1000" fill="hold"/>
                                        <p:tgtEl>
                                          <p:spTgt spid="665"/>
                                        </p:tgtEl>
                                        <p:attrNameLst>
                                          <p:attrName>ppt_x</p:attrName>
                                        </p:attrNameLst>
                                      </p:cBhvr>
                                      <p:tavLst>
                                        <p:tav tm="0">
                                          <p:val>
                                            <p:strVal val="#ppt_x"/>
                                          </p:val>
                                        </p:tav>
                                        <p:tav tm="100000">
                                          <p:val>
                                            <p:strVal val="#ppt_x"/>
                                          </p:val>
                                        </p:tav>
                                      </p:tavLst>
                                    </p:anim>
                                    <p:anim calcmode="lin" valueType="num">
                                      <p:cBhvr>
                                        <p:cTn id="111" dur="1000" fill="hold"/>
                                        <p:tgtEl>
                                          <p:spTgt spid="665"/>
                                        </p:tgtEl>
                                        <p:attrNameLst>
                                          <p:attrName>ppt_y</p:attrName>
                                        </p:attrNameLst>
                                      </p:cBhvr>
                                      <p:tavLst>
                                        <p:tav tm="0">
                                          <p:val>
                                            <p:strVal val="#ppt_y+.1"/>
                                          </p:val>
                                        </p:tav>
                                        <p:tav tm="100000">
                                          <p:val>
                                            <p:strVal val="#ppt_y"/>
                                          </p:val>
                                        </p:tav>
                                      </p:tavLst>
                                    </p:anim>
                                  </p:childTnLst>
                                </p:cTn>
                              </p:par>
                              <p:par>
                                <p:cTn id="112" presetID="42" presetClass="entr" presetSubtype="0" fill="hold" nodeType="withEffect">
                                  <p:stCondLst>
                                    <p:cond delay="0"/>
                                  </p:stCondLst>
                                  <p:childTnLst>
                                    <p:set>
                                      <p:cBhvr>
                                        <p:cTn id="113" dur="1" fill="hold">
                                          <p:stCondLst>
                                            <p:cond delay="0"/>
                                          </p:stCondLst>
                                        </p:cTn>
                                        <p:tgtEl>
                                          <p:spTgt spid="666"/>
                                        </p:tgtEl>
                                        <p:attrNameLst>
                                          <p:attrName>style.visibility</p:attrName>
                                        </p:attrNameLst>
                                      </p:cBhvr>
                                      <p:to>
                                        <p:strVal val="visible"/>
                                      </p:to>
                                    </p:set>
                                    <p:animEffect transition="in" filter="fade">
                                      <p:cBhvr>
                                        <p:cTn id="114" dur="1000"/>
                                        <p:tgtEl>
                                          <p:spTgt spid="666"/>
                                        </p:tgtEl>
                                      </p:cBhvr>
                                    </p:animEffect>
                                    <p:anim calcmode="lin" valueType="num">
                                      <p:cBhvr>
                                        <p:cTn id="115" dur="1000" fill="hold"/>
                                        <p:tgtEl>
                                          <p:spTgt spid="666"/>
                                        </p:tgtEl>
                                        <p:attrNameLst>
                                          <p:attrName>ppt_x</p:attrName>
                                        </p:attrNameLst>
                                      </p:cBhvr>
                                      <p:tavLst>
                                        <p:tav tm="0">
                                          <p:val>
                                            <p:strVal val="#ppt_x"/>
                                          </p:val>
                                        </p:tav>
                                        <p:tav tm="100000">
                                          <p:val>
                                            <p:strVal val="#ppt_x"/>
                                          </p:val>
                                        </p:tav>
                                      </p:tavLst>
                                    </p:anim>
                                    <p:anim calcmode="lin" valueType="num">
                                      <p:cBhvr>
                                        <p:cTn id="116" dur="1000" fill="hold"/>
                                        <p:tgtEl>
                                          <p:spTgt spid="666"/>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42" presetClass="entr" presetSubtype="0" fill="hold" nodeType="clickEffect">
                                  <p:stCondLst>
                                    <p:cond delay="0"/>
                                  </p:stCondLst>
                                  <p:childTnLst>
                                    <p:set>
                                      <p:cBhvr>
                                        <p:cTn id="120" dur="1" fill="hold">
                                          <p:stCondLst>
                                            <p:cond delay="0"/>
                                          </p:stCondLst>
                                        </p:cTn>
                                        <p:tgtEl>
                                          <p:spTgt spid="668"/>
                                        </p:tgtEl>
                                        <p:attrNameLst>
                                          <p:attrName>style.visibility</p:attrName>
                                        </p:attrNameLst>
                                      </p:cBhvr>
                                      <p:to>
                                        <p:strVal val="visible"/>
                                      </p:to>
                                    </p:set>
                                    <p:animEffect transition="in" filter="fade">
                                      <p:cBhvr>
                                        <p:cTn id="121" dur="1000"/>
                                        <p:tgtEl>
                                          <p:spTgt spid="668"/>
                                        </p:tgtEl>
                                      </p:cBhvr>
                                    </p:animEffect>
                                    <p:anim calcmode="lin" valueType="num">
                                      <p:cBhvr>
                                        <p:cTn id="122" dur="1000" fill="hold"/>
                                        <p:tgtEl>
                                          <p:spTgt spid="668"/>
                                        </p:tgtEl>
                                        <p:attrNameLst>
                                          <p:attrName>ppt_x</p:attrName>
                                        </p:attrNameLst>
                                      </p:cBhvr>
                                      <p:tavLst>
                                        <p:tav tm="0">
                                          <p:val>
                                            <p:strVal val="#ppt_x"/>
                                          </p:val>
                                        </p:tav>
                                        <p:tav tm="100000">
                                          <p:val>
                                            <p:strVal val="#ppt_x"/>
                                          </p:val>
                                        </p:tav>
                                      </p:tavLst>
                                    </p:anim>
                                    <p:anim calcmode="lin" valueType="num">
                                      <p:cBhvr>
                                        <p:cTn id="123" dur="1000" fill="hold"/>
                                        <p:tgtEl>
                                          <p:spTgt spid="668"/>
                                        </p:tgtEl>
                                        <p:attrNameLst>
                                          <p:attrName>ppt_y</p:attrName>
                                        </p:attrNameLst>
                                      </p:cBhvr>
                                      <p:tavLst>
                                        <p:tav tm="0">
                                          <p:val>
                                            <p:strVal val="#ppt_y+.1"/>
                                          </p:val>
                                        </p:tav>
                                        <p:tav tm="100000">
                                          <p:val>
                                            <p:strVal val="#ppt_y"/>
                                          </p:val>
                                        </p:tav>
                                      </p:tavLst>
                                    </p:anim>
                                  </p:childTnLst>
                                </p:cTn>
                              </p:par>
                              <p:par>
                                <p:cTn id="124" presetID="42" presetClass="entr" presetSubtype="0" fill="hold" nodeType="withEffect">
                                  <p:stCondLst>
                                    <p:cond delay="0"/>
                                  </p:stCondLst>
                                  <p:childTnLst>
                                    <p:set>
                                      <p:cBhvr>
                                        <p:cTn id="125" dur="1" fill="hold">
                                          <p:stCondLst>
                                            <p:cond delay="0"/>
                                          </p:stCondLst>
                                        </p:cTn>
                                        <p:tgtEl>
                                          <p:spTgt spid="667"/>
                                        </p:tgtEl>
                                        <p:attrNameLst>
                                          <p:attrName>style.visibility</p:attrName>
                                        </p:attrNameLst>
                                      </p:cBhvr>
                                      <p:to>
                                        <p:strVal val="visible"/>
                                      </p:to>
                                    </p:set>
                                    <p:animEffect transition="in" filter="fade">
                                      <p:cBhvr>
                                        <p:cTn id="126" dur="1000"/>
                                        <p:tgtEl>
                                          <p:spTgt spid="667"/>
                                        </p:tgtEl>
                                      </p:cBhvr>
                                    </p:animEffect>
                                    <p:anim calcmode="lin" valueType="num">
                                      <p:cBhvr>
                                        <p:cTn id="127" dur="1000" fill="hold"/>
                                        <p:tgtEl>
                                          <p:spTgt spid="667"/>
                                        </p:tgtEl>
                                        <p:attrNameLst>
                                          <p:attrName>ppt_x</p:attrName>
                                        </p:attrNameLst>
                                      </p:cBhvr>
                                      <p:tavLst>
                                        <p:tav tm="0">
                                          <p:val>
                                            <p:strVal val="#ppt_x"/>
                                          </p:val>
                                        </p:tav>
                                        <p:tav tm="100000">
                                          <p:val>
                                            <p:strVal val="#ppt_x"/>
                                          </p:val>
                                        </p:tav>
                                      </p:tavLst>
                                    </p:anim>
                                    <p:anim calcmode="lin" valueType="num">
                                      <p:cBhvr>
                                        <p:cTn id="128" dur="1000" fill="hold"/>
                                        <p:tgtEl>
                                          <p:spTgt spid="667"/>
                                        </p:tgtEl>
                                        <p:attrNameLst>
                                          <p:attrName>ppt_y</p:attrName>
                                        </p:attrNameLst>
                                      </p:cBhvr>
                                      <p:tavLst>
                                        <p:tav tm="0">
                                          <p:val>
                                            <p:strVal val="#ppt_y+.1"/>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nodeType="clickEffect">
                                  <p:stCondLst>
                                    <p:cond delay="0"/>
                                  </p:stCondLst>
                                  <p:childTnLst>
                                    <p:set>
                                      <p:cBhvr>
                                        <p:cTn id="132" dur="1" fill="hold">
                                          <p:stCondLst>
                                            <p:cond delay="0"/>
                                          </p:stCondLst>
                                        </p:cTn>
                                        <p:tgtEl>
                                          <p:spTgt spid="175"/>
                                        </p:tgtEl>
                                        <p:attrNameLst>
                                          <p:attrName>style.visibility</p:attrName>
                                        </p:attrNameLst>
                                      </p:cBhvr>
                                      <p:to>
                                        <p:strVal val="visible"/>
                                      </p:to>
                                    </p:set>
                                    <p:animEffect transition="in" filter="fade">
                                      <p:cBhvr>
                                        <p:cTn id="133" dur="500"/>
                                        <p:tgtEl>
                                          <p:spTgt spid="175"/>
                                        </p:tgtEl>
                                      </p:cBhvr>
                                    </p:animEffect>
                                  </p:childTnLst>
                                </p:cTn>
                              </p:par>
                              <p:par>
                                <p:cTn id="134" presetID="10" presetClass="entr" presetSubtype="0" fill="hold" nodeType="withEffect">
                                  <p:stCondLst>
                                    <p:cond delay="0"/>
                                  </p:stCondLst>
                                  <p:childTnLst>
                                    <p:set>
                                      <p:cBhvr>
                                        <p:cTn id="135" dur="1" fill="hold">
                                          <p:stCondLst>
                                            <p:cond delay="0"/>
                                          </p:stCondLst>
                                        </p:cTn>
                                        <p:tgtEl>
                                          <p:spTgt spid="678"/>
                                        </p:tgtEl>
                                        <p:attrNameLst>
                                          <p:attrName>style.visibility</p:attrName>
                                        </p:attrNameLst>
                                      </p:cBhvr>
                                      <p:to>
                                        <p:strVal val="visible"/>
                                      </p:to>
                                    </p:set>
                                    <p:animEffect transition="in" filter="fade">
                                      <p:cBhvr>
                                        <p:cTn id="136" dur="500"/>
                                        <p:tgtEl>
                                          <p:spTgt spid="678"/>
                                        </p:tgtEl>
                                      </p:cBhvr>
                                    </p:animEffect>
                                  </p:childTnLst>
                                </p:cTn>
                              </p:par>
                              <p:par>
                                <p:cTn id="137" presetID="10" presetClass="entr" presetSubtype="0" fill="hold" nodeType="withEffect">
                                  <p:stCondLst>
                                    <p:cond delay="0"/>
                                  </p:stCondLst>
                                  <p:childTnLst>
                                    <p:set>
                                      <p:cBhvr>
                                        <p:cTn id="138" dur="1" fill="hold">
                                          <p:stCondLst>
                                            <p:cond delay="0"/>
                                          </p:stCondLst>
                                        </p:cTn>
                                        <p:tgtEl>
                                          <p:spTgt spid="675"/>
                                        </p:tgtEl>
                                        <p:attrNameLst>
                                          <p:attrName>style.visibility</p:attrName>
                                        </p:attrNameLst>
                                      </p:cBhvr>
                                      <p:to>
                                        <p:strVal val="visible"/>
                                      </p:to>
                                    </p:set>
                                    <p:animEffect transition="in" filter="fade">
                                      <p:cBhvr>
                                        <p:cTn id="139" dur="500"/>
                                        <p:tgtEl>
                                          <p:spTgt spid="675"/>
                                        </p:tgtEl>
                                      </p:cBhvr>
                                    </p:animEffect>
                                  </p:childTnLst>
                                </p:cTn>
                              </p:par>
                              <p:par>
                                <p:cTn id="140" presetID="10" presetClass="entr" presetSubtype="0" fill="hold" nodeType="withEffect">
                                  <p:stCondLst>
                                    <p:cond delay="0"/>
                                  </p:stCondLst>
                                  <p:childTnLst>
                                    <p:set>
                                      <p:cBhvr>
                                        <p:cTn id="141" dur="1" fill="hold">
                                          <p:stCondLst>
                                            <p:cond delay="0"/>
                                          </p:stCondLst>
                                        </p:cTn>
                                        <p:tgtEl>
                                          <p:spTgt spid="683"/>
                                        </p:tgtEl>
                                        <p:attrNameLst>
                                          <p:attrName>style.visibility</p:attrName>
                                        </p:attrNameLst>
                                      </p:cBhvr>
                                      <p:to>
                                        <p:strVal val="visible"/>
                                      </p:to>
                                    </p:set>
                                    <p:animEffect transition="in" filter="fade">
                                      <p:cBhvr>
                                        <p:cTn id="142" dur="500"/>
                                        <p:tgtEl>
                                          <p:spTgt spid="683"/>
                                        </p:tgtEl>
                                      </p:cBhvr>
                                    </p:animEffect>
                                  </p:childTnLst>
                                </p:cTn>
                              </p:par>
                              <p:par>
                                <p:cTn id="143" presetID="10" presetClass="entr" presetSubtype="0" fill="hold" nodeType="withEffect">
                                  <p:stCondLst>
                                    <p:cond delay="0"/>
                                  </p:stCondLst>
                                  <p:childTnLst>
                                    <p:set>
                                      <p:cBhvr>
                                        <p:cTn id="144" dur="1" fill="hold">
                                          <p:stCondLst>
                                            <p:cond delay="0"/>
                                          </p:stCondLst>
                                        </p:cTn>
                                        <p:tgtEl>
                                          <p:spTgt spid="680"/>
                                        </p:tgtEl>
                                        <p:attrNameLst>
                                          <p:attrName>style.visibility</p:attrName>
                                        </p:attrNameLst>
                                      </p:cBhvr>
                                      <p:to>
                                        <p:strVal val="visible"/>
                                      </p:to>
                                    </p:set>
                                    <p:animEffect transition="in" filter="fade">
                                      <p:cBhvr>
                                        <p:cTn id="145" dur="500"/>
                                        <p:tgtEl>
                                          <p:spTgt spid="680"/>
                                        </p:tgtEl>
                                      </p:cBhvr>
                                    </p:animEffect>
                                  </p:childTnLst>
                                </p:cTn>
                              </p:par>
                              <p:par>
                                <p:cTn id="146" presetID="10" presetClass="entr" presetSubtype="0" fill="hold" nodeType="withEffect">
                                  <p:stCondLst>
                                    <p:cond delay="0"/>
                                  </p:stCondLst>
                                  <p:childTnLst>
                                    <p:set>
                                      <p:cBhvr>
                                        <p:cTn id="147" dur="1" fill="hold">
                                          <p:stCondLst>
                                            <p:cond delay="0"/>
                                          </p:stCondLst>
                                        </p:cTn>
                                        <p:tgtEl>
                                          <p:spTgt spid="685"/>
                                        </p:tgtEl>
                                        <p:attrNameLst>
                                          <p:attrName>style.visibility</p:attrName>
                                        </p:attrNameLst>
                                      </p:cBhvr>
                                      <p:to>
                                        <p:strVal val="visible"/>
                                      </p:to>
                                    </p:set>
                                    <p:animEffect transition="in" filter="fade">
                                      <p:cBhvr>
                                        <p:cTn id="148" dur="500"/>
                                        <p:tgtEl>
                                          <p:spTgt spid="685"/>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nodeType="clickEffect">
                                  <p:stCondLst>
                                    <p:cond delay="0"/>
                                  </p:stCondLst>
                                  <p:childTnLst>
                                    <p:set>
                                      <p:cBhvr>
                                        <p:cTn id="152" dur="1" fill="hold">
                                          <p:stCondLst>
                                            <p:cond delay="0"/>
                                          </p:stCondLst>
                                        </p:cTn>
                                        <p:tgtEl>
                                          <p:spTgt spid="684"/>
                                        </p:tgtEl>
                                        <p:attrNameLst>
                                          <p:attrName>style.visibility</p:attrName>
                                        </p:attrNameLst>
                                      </p:cBhvr>
                                      <p:to>
                                        <p:strVal val="visible"/>
                                      </p:to>
                                    </p:set>
                                    <p:animEffect transition="in" filter="fade">
                                      <p:cBhvr>
                                        <p:cTn id="153" dur="500"/>
                                        <p:tgtEl>
                                          <p:spTgt spid="684"/>
                                        </p:tgtEl>
                                      </p:cBhvr>
                                    </p:animEffect>
                                  </p:childTnLst>
                                </p:cTn>
                              </p:par>
                              <p:par>
                                <p:cTn id="154" presetID="10" presetClass="entr" presetSubtype="0" fill="hold" nodeType="withEffect">
                                  <p:stCondLst>
                                    <p:cond delay="0"/>
                                  </p:stCondLst>
                                  <p:childTnLst>
                                    <p:set>
                                      <p:cBhvr>
                                        <p:cTn id="155" dur="1" fill="hold">
                                          <p:stCondLst>
                                            <p:cond delay="0"/>
                                          </p:stCondLst>
                                        </p:cTn>
                                        <p:tgtEl>
                                          <p:spTgt spid="693"/>
                                        </p:tgtEl>
                                        <p:attrNameLst>
                                          <p:attrName>style.visibility</p:attrName>
                                        </p:attrNameLst>
                                      </p:cBhvr>
                                      <p:to>
                                        <p:strVal val="visible"/>
                                      </p:to>
                                    </p:set>
                                    <p:animEffect transition="in" filter="fade">
                                      <p:cBhvr>
                                        <p:cTn id="156" dur="500"/>
                                        <p:tgtEl>
                                          <p:spTgt spid="693"/>
                                        </p:tgtEl>
                                      </p:cBhvr>
                                    </p:animEffect>
                                  </p:childTnLst>
                                </p:cTn>
                              </p:par>
                              <p:par>
                                <p:cTn id="157" presetID="10" presetClass="entr" presetSubtype="0" fill="hold" nodeType="withEffect">
                                  <p:stCondLst>
                                    <p:cond delay="0"/>
                                  </p:stCondLst>
                                  <p:childTnLst>
                                    <p:set>
                                      <p:cBhvr>
                                        <p:cTn id="158" dur="1" fill="hold">
                                          <p:stCondLst>
                                            <p:cond delay="0"/>
                                          </p:stCondLst>
                                        </p:cTn>
                                        <p:tgtEl>
                                          <p:spTgt spid="694"/>
                                        </p:tgtEl>
                                        <p:attrNameLst>
                                          <p:attrName>style.visibility</p:attrName>
                                        </p:attrNameLst>
                                      </p:cBhvr>
                                      <p:to>
                                        <p:strVal val="visible"/>
                                      </p:to>
                                    </p:set>
                                    <p:animEffect transition="in" filter="fade">
                                      <p:cBhvr>
                                        <p:cTn id="159" dur="500"/>
                                        <p:tgtEl>
                                          <p:spTgt spid="694"/>
                                        </p:tgtEl>
                                      </p:cBhvr>
                                    </p:animEffect>
                                  </p:childTnLst>
                                </p:cTn>
                              </p:par>
                              <p:par>
                                <p:cTn id="160" presetID="10" presetClass="entr" presetSubtype="0" fill="hold" nodeType="withEffect">
                                  <p:stCondLst>
                                    <p:cond delay="0"/>
                                  </p:stCondLst>
                                  <p:childTnLst>
                                    <p:set>
                                      <p:cBhvr>
                                        <p:cTn id="161" dur="1" fill="hold">
                                          <p:stCondLst>
                                            <p:cond delay="0"/>
                                          </p:stCondLst>
                                        </p:cTn>
                                        <p:tgtEl>
                                          <p:spTgt spid="689"/>
                                        </p:tgtEl>
                                        <p:attrNameLst>
                                          <p:attrName>style.visibility</p:attrName>
                                        </p:attrNameLst>
                                      </p:cBhvr>
                                      <p:to>
                                        <p:strVal val="visible"/>
                                      </p:to>
                                    </p:set>
                                    <p:animEffect transition="in" filter="fade">
                                      <p:cBhvr>
                                        <p:cTn id="162" dur="500"/>
                                        <p:tgtEl>
                                          <p:spTgt spid="689"/>
                                        </p:tgtEl>
                                      </p:cBhvr>
                                    </p:animEffect>
                                  </p:childTnLst>
                                </p:cTn>
                              </p:par>
                              <p:par>
                                <p:cTn id="163" presetID="10" presetClass="entr" presetSubtype="0" fill="hold" nodeType="withEffect">
                                  <p:stCondLst>
                                    <p:cond delay="0"/>
                                  </p:stCondLst>
                                  <p:childTnLst>
                                    <p:set>
                                      <p:cBhvr>
                                        <p:cTn id="164" dur="1" fill="hold">
                                          <p:stCondLst>
                                            <p:cond delay="0"/>
                                          </p:stCondLst>
                                        </p:cTn>
                                        <p:tgtEl>
                                          <p:spTgt spid="690"/>
                                        </p:tgtEl>
                                        <p:attrNameLst>
                                          <p:attrName>style.visibility</p:attrName>
                                        </p:attrNameLst>
                                      </p:cBhvr>
                                      <p:to>
                                        <p:strVal val="visible"/>
                                      </p:to>
                                    </p:set>
                                    <p:animEffect transition="in" filter="fade">
                                      <p:cBhvr>
                                        <p:cTn id="165" dur="500"/>
                                        <p:tgtEl>
                                          <p:spTgt spid="690"/>
                                        </p:tgtEl>
                                      </p:cBhvr>
                                    </p:animEffect>
                                  </p:childTnLst>
                                </p:cTn>
                              </p:par>
                              <p:par>
                                <p:cTn id="166" presetID="10" presetClass="entr" presetSubtype="0" fill="hold" nodeType="withEffect">
                                  <p:stCondLst>
                                    <p:cond delay="0"/>
                                  </p:stCondLst>
                                  <p:childTnLst>
                                    <p:set>
                                      <p:cBhvr>
                                        <p:cTn id="167" dur="1" fill="hold">
                                          <p:stCondLst>
                                            <p:cond delay="0"/>
                                          </p:stCondLst>
                                        </p:cTn>
                                        <p:tgtEl>
                                          <p:spTgt spid="686"/>
                                        </p:tgtEl>
                                        <p:attrNameLst>
                                          <p:attrName>style.visibility</p:attrName>
                                        </p:attrNameLst>
                                      </p:cBhvr>
                                      <p:to>
                                        <p:strVal val="visible"/>
                                      </p:to>
                                    </p:set>
                                    <p:animEffect transition="in" filter="fade">
                                      <p:cBhvr>
                                        <p:cTn id="168" dur="500"/>
                                        <p:tgtEl>
                                          <p:spTgt spid="686"/>
                                        </p:tgtEl>
                                      </p:cBhvr>
                                    </p:animEffect>
                                  </p:childTnLst>
                                </p:cTn>
                              </p:par>
                            </p:childTnLst>
                          </p:cTn>
                        </p:par>
                      </p:childTnLst>
                    </p:cTn>
                  </p:par>
                  <p:par>
                    <p:cTn id="169" fill="hold">
                      <p:stCondLst>
                        <p:cond delay="indefinite"/>
                      </p:stCondLst>
                      <p:childTnLst>
                        <p:par>
                          <p:cTn id="170" fill="hold">
                            <p:stCondLst>
                              <p:cond delay="0"/>
                            </p:stCondLst>
                            <p:childTnLst>
                              <p:par>
                                <p:cTn id="171" presetID="10" presetClass="entr" presetSubtype="0" fill="hold" nodeType="clickEffect">
                                  <p:stCondLst>
                                    <p:cond delay="0"/>
                                  </p:stCondLst>
                                  <p:childTnLst>
                                    <p:set>
                                      <p:cBhvr>
                                        <p:cTn id="172" dur="1" fill="hold">
                                          <p:stCondLst>
                                            <p:cond delay="0"/>
                                          </p:stCondLst>
                                        </p:cTn>
                                        <p:tgtEl>
                                          <p:spTgt spid="709"/>
                                        </p:tgtEl>
                                        <p:attrNameLst>
                                          <p:attrName>style.visibility</p:attrName>
                                        </p:attrNameLst>
                                      </p:cBhvr>
                                      <p:to>
                                        <p:strVal val="visible"/>
                                      </p:to>
                                    </p:set>
                                    <p:animEffect transition="in" filter="fade">
                                      <p:cBhvr>
                                        <p:cTn id="173" dur="500"/>
                                        <p:tgtEl>
                                          <p:spTgt spid="709"/>
                                        </p:tgtEl>
                                      </p:cBhvr>
                                    </p:animEffect>
                                  </p:childTnLst>
                                </p:cTn>
                              </p:par>
                              <p:par>
                                <p:cTn id="174" presetID="10" presetClass="entr" presetSubtype="0" fill="hold" nodeType="withEffect">
                                  <p:stCondLst>
                                    <p:cond delay="0"/>
                                  </p:stCondLst>
                                  <p:childTnLst>
                                    <p:set>
                                      <p:cBhvr>
                                        <p:cTn id="175" dur="1" fill="hold">
                                          <p:stCondLst>
                                            <p:cond delay="0"/>
                                          </p:stCondLst>
                                        </p:cTn>
                                        <p:tgtEl>
                                          <p:spTgt spid="704"/>
                                        </p:tgtEl>
                                        <p:attrNameLst>
                                          <p:attrName>style.visibility</p:attrName>
                                        </p:attrNameLst>
                                      </p:cBhvr>
                                      <p:to>
                                        <p:strVal val="visible"/>
                                      </p:to>
                                    </p:set>
                                    <p:animEffect transition="in" filter="fade">
                                      <p:cBhvr>
                                        <p:cTn id="176" dur="500"/>
                                        <p:tgtEl>
                                          <p:spTgt spid="704"/>
                                        </p:tgtEl>
                                      </p:cBhvr>
                                    </p:animEffect>
                                  </p:childTnLst>
                                </p:cTn>
                              </p:par>
                              <p:par>
                                <p:cTn id="177" presetID="10" presetClass="entr" presetSubtype="0" fill="hold" nodeType="withEffect">
                                  <p:stCondLst>
                                    <p:cond delay="0"/>
                                  </p:stCondLst>
                                  <p:childTnLst>
                                    <p:set>
                                      <p:cBhvr>
                                        <p:cTn id="178" dur="1" fill="hold">
                                          <p:stCondLst>
                                            <p:cond delay="0"/>
                                          </p:stCondLst>
                                        </p:cTn>
                                        <p:tgtEl>
                                          <p:spTgt spid="705"/>
                                        </p:tgtEl>
                                        <p:attrNameLst>
                                          <p:attrName>style.visibility</p:attrName>
                                        </p:attrNameLst>
                                      </p:cBhvr>
                                      <p:to>
                                        <p:strVal val="visible"/>
                                      </p:to>
                                    </p:set>
                                    <p:animEffect transition="in" filter="fade">
                                      <p:cBhvr>
                                        <p:cTn id="179" dur="500"/>
                                        <p:tgtEl>
                                          <p:spTgt spid="705"/>
                                        </p:tgtEl>
                                      </p:cBhvr>
                                    </p:animEffect>
                                  </p:childTnLst>
                                </p:cTn>
                              </p:par>
                              <p:par>
                                <p:cTn id="180" presetID="10" presetClass="entr" presetSubtype="0" fill="hold" nodeType="withEffect">
                                  <p:stCondLst>
                                    <p:cond delay="0"/>
                                  </p:stCondLst>
                                  <p:childTnLst>
                                    <p:set>
                                      <p:cBhvr>
                                        <p:cTn id="181" dur="1" fill="hold">
                                          <p:stCondLst>
                                            <p:cond delay="0"/>
                                          </p:stCondLst>
                                        </p:cTn>
                                        <p:tgtEl>
                                          <p:spTgt spid="711"/>
                                        </p:tgtEl>
                                        <p:attrNameLst>
                                          <p:attrName>style.visibility</p:attrName>
                                        </p:attrNameLst>
                                      </p:cBhvr>
                                      <p:to>
                                        <p:strVal val="visible"/>
                                      </p:to>
                                    </p:set>
                                    <p:animEffect transition="in" filter="fade">
                                      <p:cBhvr>
                                        <p:cTn id="182" dur="500"/>
                                        <p:tgtEl>
                                          <p:spTgt spid="711"/>
                                        </p:tgtEl>
                                      </p:cBhvr>
                                    </p:animEffect>
                                  </p:childTnLst>
                                </p:cTn>
                              </p:par>
                              <p:par>
                                <p:cTn id="183" presetID="10" presetClass="entr" presetSubtype="0" fill="hold" nodeType="withEffect">
                                  <p:stCondLst>
                                    <p:cond delay="0"/>
                                  </p:stCondLst>
                                  <p:childTnLst>
                                    <p:set>
                                      <p:cBhvr>
                                        <p:cTn id="184" dur="1" fill="hold">
                                          <p:stCondLst>
                                            <p:cond delay="0"/>
                                          </p:stCondLst>
                                        </p:cTn>
                                        <p:tgtEl>
                                          <p:spTgt spid="706"/>
                                        </p:tgtEl>
                                        <p:attrNameLst>
                                          <p:attrName>style.visibility</p:attrName>
                                        </p:attrNameLst>
                                      </p:cBhvr>
                                      <p:to>
                                        <p:strVal val="visible"/>
                                      </p:to>
                                    </p:set>
                                    <p:animEffect transition="in" filter="fade">
                                      <p:cBhvr>
                                        <p:cTn id="185" dur="500"/>
                                        <p:tgtEl>
                                          <p:spTgt spid="706"/>
                                        </p:tgtEl>
                                      </p:cBhvr>
                                    </p:animEffect>
                                  </p:childTnLst>
                                </p:cTn>
                              </p:par>
                              <p:par>
                                <p:cTn id="186" presetID="10" presetClass="entr" presetSubtype="0" fill="hold" nodeType="withEffect">
                                  <p:stCondLst>
                                    <p:cond delay="0"/>
                                  </p:stCondLst>
                                  <p:childTnLst>
                                    <p:set>
                                      <p:cBhvr>
                                        <p:cTn id="187" dur="1" fill="hold">
                                          <p:stCondLst>
                                            <p:cond delay="0"/>
                                          </p:stCondLst>
                                        </p:cTn>
                                        <p:tgtEl>
                                          <p:spTgt spid="701"/>
                                        </p:tgtEl>
                                        <p:attrNameLst>
                                          <p:attrName>style.visibility</p:attrName>
                                        </p:attrNameLst>
                                      </p:cBhvr>
                                      <p:to>
                                        <p:strVal val="visible"/>
                                      </p:to>
                                    </p:set>
                                    <p:animEffect transition="in" filter="fade">
                                      <p:cBhvr>
                                        <p:cTn id="188" dur="500"/>
                                        <p:tgtEl>
                                          <p:spTgt spid="701"/>
                                        </p:tgtEl>
                                      </p:cBhvr>
                                    </p:animEffect>
                                  </p:childTnLst>
                                </p:cTn>
                              </p:par>
                              <p:par>
                                <p:cTn id="189" presetID="10" presetClass="entr" presetSubtype="0" fill="hold" nodeType="withEffect">
                                  <p:stCondLst>
                                    <p:cond delay="0"/>
                                  </p:stCondLst>
                                  <p:childTnLst>
                                    <p:set>
                                      <p:cBhvr>
                                        <p:cTn id="190" dur="1" fill="hold">
                                          <p:stCondLst>
                                            <p:cond delay="0"/>
                                          </p:stCondLst>
                                        </p:cTn>
                                        <p:tgtEl>
                                          <p:spTgt spid="710"/>
                                        </p:tgtEl>
                                        <p:attrNameLst>
                                          <p:attrName>style.visibility</p:attrName>
                                        </p:attrNameLst>
                                      </p:cBhvr>
                                      <p:to>
                                        <p:strVal val="visible"/>
                                      </p:to>
                                    </p:set>
                                    <p:animEffect transition="in" filter="fade">
                                      <p:cBhvr>
                                        <p:cTn id="191" dur="500"/>
                                        <p:tgtEl>
                                          <p:spTgt spid="710"/>
                                        </p:tgtEl>
                                      </p:cBhvr>
                                    </p:animEffect>
                                  </p:childTnLst>
                                </p:cTn>
                              </p:par>
                              <p:par>
                                <p:cTn id="192" presetID="10" presetClass="entr" presetSubtype="0" fill="hold" nodeType="withEffect">
                                  <p:stCondLst>
                                    <p:cond delay="0"/>
                                  </p:stCondLst>
                                  <p:childTnLst>
                                    <p:set>
                                      <p:cBhvr>
                                        <p:cTn id="193" dur="1" fill="hold">
                                          <p:stCondLst>
                                            <p:cond delay="0"/>
                                          </p:stCondLst>
                                        </p:cTn>
                                        <p:tgtEl>
                                          <p:spTgt spid="719"/>
                                        </p:tgtEl>
                                        <p:attrNameLst>
                                          <p:attrName>style.visibility</p:attrName>
                                        </p:attrNameLst>
                                      </p:cBhvr>
                                      <p:to>
                                        <p:strVal val="visible"/>
                                      </p:to>
                                    </p:set>
                                    <p:animEffect transition="in" filter="fade">
                                      <p:cBhvr>
                                        <p:cTn id="194" dur="500"/>
                                        <p:tgtEl>
                                          <p:spTgt spid="719"/>
                                        </p:tgtEl>
                                      </p:cBhvr>
                                    </p:animEffect>
                                  </p:childTnLst>
                                </p:cTn>
                              </p:par>
                              <p:par>
                                <p:cTn id="195" presetID="10" presetClass="entr" presetSubtype="0" fill="hold" nodeType="withEffect">
                                  <p:stCondLst>
                                    <p:cond delay="0"/>
                                  </p:stCondLst>
                                  <p:childTnLst>
                                    <p:set>
                                      <p:cBhvr>
                                        <p:cTn id="196" dur="1" fill="hold">
                                          <p:stCondLst>
                                            <p:cond delay="0"/>
                                          </p:stCondLst>
                                        </p:cTn>
                                        <p:tgtEl>
                                          <p:spTgt spid="720"/>
                                        </p:tgtEl>
                                        <p:attrNameLst>
                                          <p:attrName>style.visibility</p:attrName>
                                        </p:attrNameLst>
                                      </p:cBhvr>
                                      <p:to>
                                        <p:strVal val="visible"/>
                                      </p:to>
                                    </p:set>
                                    <p:animEffect transition="in" filter="fade">
                                      <p:cBhvr>
                                        <p:cTn id="197" dur="500"/>
                                        <p:tgtEl>
                                          <p:spTgt spid="720"/>
                                        </p:tgtEl>
                                      </p:cBhvr>
                                    </p:animEffect>
                                  </p:childTnLst>
                                </p:cTn>
                              </p:par>
                              <p:par>
                                <p:cTn id="198" presetID="10" presetClass="entr" presetSubtype="0" fill="hold" nodeType="withEffect">
                                  <p:stCondLst>
                                    <p:cond delay="0"/>
                                  </p:stCondLst>
                                  <p:childTnLst>
                                    <p:set>
                                      <p:cBhvr>
                                        <p:cTn id="199" dur="1" fill="hold">
                                          <p:stCondLst>
                                            <p:cond delay="0"/>
                                          </p:stCondLst>
                                        </p:cTn>
                                        <p:tgtEl>
                                          <p:spTgt spid="715"/>
                                        </p:tgtEl>
                                        <p:attrNameLst>
                                          <p:attrName>style.visibility</p:attrName>
                                        </p:attrNameLst>
                                      </p:cBhvr>
                                      <p:to>
                                        <p:strVal val="visible"/>
                                      </p:to>
                                    </p:set>
                                    <p:animEffect transition="in" filter="fade">
                                      <p:cBhvr>
                                        <p:cTn id="200" dur="500"/>
                                        <p:tgtEl>
                                          <p:spTgt spid="715"/>
                                        </p:tgtEl>
                                      </p:cBhvr>
                                    </p:animEffect>
                                  </p:childTnLst>
                                </p:cTn>
                              </p:par>
                              <p:par>
                                <p:cTn id="201" presetID="10" presetClass="entr" presetSubtype="0" fill="hold" nodeType="withEffect">
                                  <p:stCondLst>
                                    <p:cond delay="0"/>
                                  </p:stCondLst>
                                  <p:childTnLst>
                                    <p:set>
                                      <p:cBhvr>
                                        <p:cTn id="202" dur="1" fill="hold">
                                          <p:stCondLst>
                                            <p:cond delay="0"/>
                                          </p:stCondLst>
                                        </p:cTn>
                                        <p:tgtEl>
                                          <p:spTgt spid="712"/>
                                        </p:tgtEl>
                                        <p:attrNameLst>
                                          <p:attrName>style.visibility</p:attrName>
                                        </p:attrNameLst>
                                      </p:cBhvr>
                                      <p:to>
                                        <p:strVal val="visible"/>
                                      </p:to>
                                    </p:set>
                                    <p:animEffect transition="in" filter="fade">
                                      <p:cBhvr>
                                        <p:cTn id="203" dur="500"/>
                                        <p:tgtEl>
                                          <p:spTgt spid="712"/>
                                        </p:tgtEl>
                                      </p:cBhvr>
                                    </p:animEffect>
                                  </p:childTnLst>
                                </p:cTn>
                              </p:par>
                              <p:par>
                                <p:cTn id="204" presetID="10" presetClass="entr" presetSubtype="0" fill="hold" nodeType="withEffect">
                                  <p:stCondLst>
                                    <p:cond delay="0"/>
                                  </p:stCondLst>
                                  <p:childTnLst>
                                    <p:set>
                                      <p:cBhvr>
                                        <p:cTn id="205" dur="1" fill="hold">
                                          <p:stCondLst>
                                            <p:cond delay="0"/>
                                          </p:stCondLst>
                                        </p:cTn>
                                        <p:tgtEl>
                                          <p:spTgt spid="716"/>
                                        </p:tgtEl>
                                        <p:attrNameLst>
                                          <p:attrName>style.visibility</p:attrName>
                                        </p:attrNameLst>
                                      </p:cBhvr>
                                      <p:to>
                                        <p:strVal val="visible"/>
                                      </p:to>
                                    </p:set>
                                    <p:animEffect transition="in" filter="fade">
                                      <p:cBhvr>
                                        <p:cTn id="206" dur="500"/>
                                        <p:tgtEl>
                                          <p:spTgt spid="716"/>
                                        </p:tgtEl>
                                      </p:cBhvr>
                                    </p:animEffect>
                                  </p:childTnLst>
                                </p:cTn>
                              </p:par>
                              <p:par>
                                <p:cTn id="207" presetID="10" presetClass="entr" presetSubtype="0" fill="hold" nodeType="withEffect">
                                  <p:stCondLst>
                                    <p:cond delay="0"/>
                                  </p:stCondLst>
                                  <p:childTnLst>
                                    <p:set>
                                      <p:cBhvr>
                                        <p:cTn id="208" dur="1" fill="hold">
                                          <p:stCondLst>
                                            <p:cond delay="0"/>
                                          </p:stCondLst>
                                        </p:cTn>
                                        <p:tgtEl>
                                          <p:spTgt spid="731"/>
                                        </p:tgtEl>
                                        <p:attrNameLst>
                                          <p:attrName>style.visibility</p:attrName>
                                        </p:attrNameLst>
                                      </p:cBhvr>
                                      <p:to>
                                        <p:strVal val="visible"/>
                                      </p:to>
                                    </p:set>
                                    <p:animEffect transition="in" filter="fade">
                                      <p:cBhvr>
                                        <p:cTn id="209" dur="500"/>
                                        <p:tgtEl>
                                          <p:spTgt spid="731"/>
                                        </p:tgtEl>
                                      </p:cBhvr>
                                    </p:animEffect>
                                  </p:childTnLst>
                                </p:cTn>
                              </p:par>
                              <p:par>
                                <p:cTn id="210" presetID="10" presetClass="entr" presetSubtype="0" fill="hold" nodeType="withEffect">
                                  <p:stCondLst>
                                    <p:cond delay="0"/>
                                  </p:stCondLst>
                                  <p:childTnLst>
                                    <p:set>
                                      <p:cBhvr>
                                        <p:cTn id="211" dur="1" fill="hold">
                                          <p:stCondLst>
                                            <p:cond delay="0"/>
                                          </p:stCondLst>
                                        </p:cTn>
                                        <p:tgtEl>
                                          <p:spTgt spid="737"/>
                                        </p:tgtEl>
                                        <p:attrNameLst>
                                          <p:attrName>style.visibility</p:attrName>
                                        </p:attrNameLst>
                                      </p:cBhvr>
                                      <p:to>
                                        <p:strVal val="visible"/>
                                      </p:to>
                                    </p:set>
                                    <p:animEffect transition="in" filter="fade">
                                      <p:cBhvr>
                                        <p:cTn id="212" dur="500"/>
                                        <p:tgtEl>
                                          <p:spTgt spid="737"/>
                                        </p:tgtEl>
                                      </p:cBhvr>
                                    </p:animEffect>
                                  </p:childTnLst>
                                </p:cTn>
                              </p:par>
                              <p:par>
                                <p:cTn id="213" presetID="10" presetClass="entr" presetSubtype="0" fill="hold" nodeType="withEffect">
                                  <p:stCondLst>
                                    <p:cond delay="0"/>
                                  </p:stCondLst>
                                  <p:childTnLst>
                                    <p:set>
                                      <p:cBhvr>
                                        <p:cTn id="214" dur="1" fill="hold">
                                          <p:stCondLst>
                                            <p:cond delay="0"/>
                                          </p:stCondLst>
                                        </p:cTn>
                                        <p:tgtEl>
                                          <p:spTgt spid="735"/>
                                        </p:tgtEl>
                                        <p:attrNameLst>
                                          <p:attrName>style.visibility</p:attrName>
                                        </p:attrNameLst>
                                      </p:cBhvr>
                                      <p:to>
                                        <p:strVal val="visible"/>
                                      </p:to>
                                    </p:set>
                                    <p:animEffect transition="in" filter="fade">
                                      <p:cBhvr>
                                        <p:cTn id="215" dur="500"/>
                                        <p:tgtEl>
                                          <p:spTgt spid="735"/>
                                        </p:tgtEl>
                                      </p:cBhvr>
                                    </p:animEffect>
                                  </p:childTnLst>
                                </p:cTn>
                              </p:par>
                              <p:par>
                                <p:cTn id="216" presetID="10" presetClass="entr" presetSubtype="0" fill="hold" nodeType="withEffect">
                                  <p:stCondLst>
                                    <p:cond delay="0"/>
                                  </p:stCondLst>
                                  <p:childTnLst>
                                    <p:set>
                                      <p:cBhvr>
                                        <p:cTn id="217" dur="1" fill="hold">
                                          <p:stCondLst>
                                            <p:cond delay="0"/>
                                          </p:stCondLst>
                                        </p:cTn>
                                        <p:tgtEl>
                                          <p:spTgt spid="730"/>
                                        </p:tgtEl>
                                        <p:attrNameLst>
                                          <p:attrName>style.visibility</p:attrName>
                                        </p:attrNameLst>
                                      </p:cBhvr>
                                      <p:to>
                                        <p:strVal val="visible"/>
                                      </p:to>
                                    </p:set>
                                    <p:animEffect transition="in" filter="fade">
                                      <p:cBhvr>
                                        <p:cTn id="218" dur="500"/>
                                        <p:tgtEl>
                                          <p:spTgt spid="730"/>
                                        </p:tgtEl>
                                      </p:cBhvr>
                                    </p:animEffect>
                                  </p:childTnLst>
                                </p:cTn>
                              </p:par>
                              <p:par>
                                <p:cTn id="219" presetID="10" presetClass="entr" presetSubtype="0" fill="hold" nodeType="withEffect">
                                  <p:stCondLst>
                                    <p:cond delay="0"/>
                                  </p:stCondLst>
                                  <p:childTnLst>
                                    <p:set>
                                      <p:cBhvr>
                                        <p:cTn id="220" dur="1" fill="hold">
                                          <p:stCondLst>
                                            <p:cond delay="0"/>
                                          </p:stCondLst>
                                        </p:cTn>
                                        <p:tgtEl>
                                          <p:spTgt spid="727"/>
                                        </p:tgtEl>
                                        <p:attrNameLst>
                                          <p:attrName>style.visibility</p:attrName>
                                        </p:attrNameLst>
                                      </p:cBhvr>
                                      <p:to>
                                        <p:strVal val="visible"/>
                                      </p:to>
                                    </p:set>
                                    <p:animEffect transition="in" filter="fade">
                                      <p:cBhvr>
                                        <p:cTn id="221" dur="500"/>
                                        <p:tgtEl>
                                          <p:spTgt spid="727"/>
                                        </p:tgtEl>
                                      </p:cBhvr>
                                    </p:animEffect>
                                  </p:childTnLst>
                                </p:cTn>
                              </p:par>
                              <p:par>
                                <p:cTn id="222" presetID="10" presetClass="entr" presetSubtype="0" fill="hold" nodeType="withEffect">
                                  <p:stCondLst>
                                    <p:cond delay="0"/>
                                  </p:stCondLst>
                                  <p:childTnLst>
                                    <p:set>
                                      <p:cBhvr>
                                        <p:cTn id="223" dur="1" fill="hold">
                                          <p:stCondLst>
                                            <p:cond delay="0"/>
                                          </p:stCondLst>
                                        </p:cTn>
                                        <p:tgtEl>
                                          <p:spTgt spid="732"/>
                                        </p:tgtEl>
                                        <p:attrNameLst>
                                          <p:attrName>style.visibility</p:attrName>
                                        </p:attrNameLst>
                                      </p:cBhvr>
                                      <p:to>
                                        <p:strVal val="visible"/>
                                      </p:to>
                                    </p:set>
                                    <p:animEffect transition="in" filter="fade">
                                      <p:cBhvr>
                                        <p:cTn id="224" dur="500"/>
                                        <p:tgtEl>
                                          <p:spTgt spid="732"/>
                                        </p:tgtEl>
                                      </p:cBhvr>
                                    </p:animEffect>
                                  </p:childTnLst>
                                </p:cTn>
                              </p:par>
                              <p:par>
                                <p:cTn id="225" presetID="10" presetClass="entr" presetSubtype="0" fill="hold" nodeType="withEffect">
                                  <p:stCondLst>
                                    <p:cond delay="0"/>
                                  </p:stCondLst>
                                  <p:childTnLst>
                                    <p:set>
                                      <p:cBhvr>
                                        <p:cTn id="226" dur="1" fill="hold">
                                          <p:stCondLst>
                                            <p:cond delay="0"/>
                                          </p:stCondLst>
                                        </p:cTn>
                                        <p:tgtEl>
                                          <p:spTgt spid="736"/>
                                        </p:tgtEl>
                                        <p:attrNameLst>
                                          <p:attrName>style.visibility</p:attrName>
                                        </p:attrNameLst>
                                      </p:cBhvr>
                                      <p:to>
                                        <p:strVal val="visible"/>
                                      </p:to>
                                    </p:set>
                                    <p:animEffect transition="in" filter="fade">
                                      <p:cBhvr>
                                        <p:cTn id="227" dur="500"/>
                                        <p:tgtEl>
                                          <p:spTgt spid="736"/>
                                        </p:tgtEl>
                                      </p:cBhvr>
                                    </p:animEffect>
                                  </p:childTnLst>
                                </p:cTn>
                              </p:par>
                              <p:par>
                                <p:cTn id="228" presetID="10" presetClass="entr" presetSubtype="0" fill="hold" nodeType="withEffect">
                                  <p:stCondLst>
                                    <p:cond delay="0"/>
                                  </p:stCondLst>
                                  <p:childTnLst>
                                    <p:set>
                                      <p:cBhvr>
                                        <p:cTn id="229" dur="1" fill="hold">
                                          <p:stCondLst>
                                            <p:cond delay="0"/>
                                          </p:stCondLst>
                                        </p:cTn>
                                        <p:tgtEl>
                                          <p:spTgt spid="745"/>
                                        </p:tgtEl>
                                        <p:attrNameLst>
                                          <p:attrName>style.visibility</p:attrName>
                                        </p:attrNameLst>
                                      </p:cBhvr>
                                      <p:to>
                                        <p:strVal val="visible"/>
                                      </p:to>
                                    </p:set>
                                    <p:animEffect transition="in" filter="fade">
                                      <p:cBhvr>
                                        <p:cTn id="230" dur="500"/>
                                        <p:tgtEl>
                                          <p:spTgt spid="745"/>
                                        </p:tgtEl>
                                      </p:cBhvr>
                                    </p:animEffect>
                                  </p:childTnLst>
                                </p:cTn>
                              </p:par>
                              <p:par>
                                <p:cTn id="231" presetID="10" presetClass="entr" presetSubtype="0" fill="hold" nodeType="withEffect">
                                  <p:stCondLst>
                                    <p:cond delay="0"/>
                                  </p:stCondLst>
                                  <p:childTnLst>
                                    <p:set>
                                      <p:cBhvr>
                                        <p:cTn id="232" dur="1" fill="hold">
                                          <p:stCondLst>
                                            <p:cond delay="0"/>
                                          </p:stCondLst>
                                        </p:cTn>
                                        <p:tgtEl>
                                          <p:spTgt spid="746"/>
                                        </p:tgtEl>
                                        <p:attrNameLst>
                                          <p:attrName>style.visibility</p:attrName>
                                        </p:attrNameLst>
                                      </p:cBhvr>
                                      <p:to>
                                        <p:strVal val="visible"/>
                                      </p:to>
                                    </p:set>
                                    <p:animEffect transition="in" filter="fade">
                                      <p:cBhvr>
                                        <p:cTn id="233" dur="500"/>
                                        <p:tgtEl>
                                          <p:spTgt spid="746"/>
                                        </p:tgtEl>
                                      </p:cBhvr>
                                    </p:animEffect>
                                  </p:childTnLst>
                                </p:cTn>
                              </p:par>
                              <p:par>
                                <p:cTn id="234" presetID="10" presetClass="entr" presetSubtype="0" fill="hold" nodeType="withEffect">
                                  <p:stCondLst>
                                    <p:cond delay="0"/>
                                  </p:stCondLst>
                                  <p:childTnLst>
                                    <p:set>
                                      <p:cBhvr>
                                        <p:cTn id="235" dur="1" fill="hold">
                                          <p:stCondLst>
                                            <p:cond delay="0"/>
                                          </p:stCondLst>
                                        </p:cTn>
                                        <p:tgtEl>
                                          <p:spTgt spid="741"/>
                                        </p:tgtEl>
                                        <p:attrNameLst>
                                          <p:attrName>style.visibility</p:attrName>
                                        </p:attrNameLst>
                                      </p:cBhvr>
                                      <p:to>
                                        <p:strVal val="visible"/>
                                      </p:to>
                                    </p:set>
                                    <p:animEffect transition="in" filter="fade">
                                      <p:cBhvr>
                                        <p:cTn id="236" dur="500"/>
                                        <p:tgtEl>
                                          <p:spTgt spid="741"/>
                                        </p:tgtEl>
                                      </p:cBhvr>
                                    </p:animEffect>
                                  </p:childTnLst>
                                </p:cTn>
                              </p:par>
                              <p:par>
                                <p:cTn id="237" presetID="10" presetClass="entr" presetSubtype="0" fill="hold" nodeType="withEffect">
                                  <p:stCondLst>
                                    <p:cond delay="0"/>
                                  </p:stCondLst>
                                  <p:childTnLst>
                                    <p:set>
                                      <p:cBhvr>
                                        <p:cTn id="238" dur="1" fill="hold">
                                          <p:stCondLst>
                                            <p:cond delay="0"/>
                                          </p:stCondLst>
                                        </p:cTn>
                                        <p:tgtEl>
                                          <p:spTgt spid="738"/>
                                        </p:tgtEl>
                                        <p:attrNameLst>
                                          <p:attrName>style.visibility</p:attrName>
                                        </p:attrNameLst>
                                      </p:cBhvr>
                                      <p:to>
                                        <p:strVal val="visible"/>
                                      </p:to>
                                    </p:set>
                                    <p:animEffect transition="in" filter="fade">
                                      <p:cBhvr>
                                        <p:cTn id="239" dur="500"/>
                                        <p:tgtEl>
                                          <p:spTgt spid="738"/>
                                        </p:tgtEl>
                                      </p:cBhvr>
                                    </p:animEffect>
                                  </p:childTnLst>
                                </p:cTn>
                              </p:par>
                              <p:par>
                                <p:cTn id="240" presetID="10" presetClass="entr" presetSubtype="0" fill="hold" nodeType="withEffect">
                                  <p:stCondLst>
                                    <p:cond delay="0"/>
                                  </p:stCondLst>
                                  <p:childTnLst>
                                    <p:set>
                                      <p:cBhvr>
                                        <p:cTn id="241" dur="1" fill="hold">
                                          <p:stCondLst>
                                            <p:cond delay="0"/>
                                          </p:stCondLst>
                                        </p:cTn>
                                        <p:tgtEl>
                                          <p:spTgt spid="742"/>
                                        </p:tgtEl>
                                        <p:attrNameLst>
                                          <p:attrName>style.visibility</p:attrName>
                                        </p:attrNameLst>
                                      </p:cBhvr>
                                      <p:to>
                                        <p:strVal val="visible"/>
                                      </p:to>
                                    </p:set>
                                    <p:animEffect transition="in" filter="fade">
                                      <p:cBhvr>
                                        <p:cTn id="242" dur="500"/>
                                        <p:tgtEl>
                                          <p:spTgt spid="7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Belief Propagation on Factor Graph</a:t>
            </a:r>
          </a:p>
        </p:txBody>
      </p:sp>
      <p:sp>
        <p:nvSpPr>
          <p:cNvPr id="3" name="Content Placeholder 2"/>
          <p:cNvSpPr>
            <a:spLocks noGrp="1"/>
          </p:cNvSpPr>
          <p:nvPr>
            <p:ph idx="1"/>
          </p:nvPr>
        </p:nvSpPr>
        <p:spPr/>
        <p:txBody>
          <a:bodyPr>
            <a:normAutofit/>
          </a:bodyPr>
          <a:lstStyle/>
          <a:p>
            <a:r>
              <a:rPr lang="en-US" sz="2800" dirty="0">
                <a:latin typeface="Constantia"/>
                <a:cs typeface="Constantia"/>
              </a:rPr>
              <a:t>Belief propagation</a:t>
            </a:r>
          </a:p>
          <a:p>
            <a:pPr lvl="1"/>
            <a:r>
              <a:rPr lang="en-US" sz="2400" dirty="0">
                <a:latin typeface="Constantia"/>
                <a:cs typeface="Constantia"/>
              </a:rPr>
              <a:t>A message-passing algorithm for performing inference on graphical models</a:t>
            </a:r>
          </a:p>
          <a:p>
            <a:pPr lvl="1"/>
            <a:r>
              <a:rPr lang="en-US" sz="2400" dirty="0">
                <a:latin typeface="Constantia"/>
                <a:cs typeface="Constantia"/>
              </a:rPr>
              <a:t>What does mean by message?</a:t>
            </a:r>
          </a:p>
          <a:p>
            <a:pPr lvl="2"/>
            <a:r>
              <a:rPr lang="en-US" sz="2000" dirty="0">
                <a:latin typeface="Constantia"/>
                <a:cs typeface="Constantia"/>
              </a:rPr>
              <a:t>A message is basically the belief about some variables’ probability of being in 0 or 1 for trait; BB, Bb, bb for SNPs</a:t>
            </a:r>
          </a:p>
        </p:txBody>
      </p:sp>
      <p:sp>
        <p:nvSpPr>
          <p:cNvPr id="23" name="Arrow: Right 22">
            <a:extLst>
              <a:ext uri="{FF2B5EF4-FFF2-40B4-BE49-F238E27FC236}">
                <a16:creationId xmlns:a16="http://schemas.microsoft.com/office/drawing/2014/main" id="{3C5BC54D-21D5-4015-8D18-916B3C033C9A}"/>
              </a:ext>
            </a:extLst>
          </p:cNvPr>
          <p:cNvSpPr/>
          <p:nvPr/>
        </p:nvSpPr>
        <p:spPr>
          <a:xfrm rot="5400000">
            <a:off x="5617801" y="5058756"/>
            <a:ext cx="390950" cy="205600"/>
          </a:xfrm>
          <a:prstGeom prst="rightArrow">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685800" eaLnBrk="1" fontAlgn="auto" hangingPunct="1">
              <a:spcBef>
                <a:spcPts val="0"/>
              </a:spcBef>
              <a:spcAft>
                <a:spcPts val="0"/>
              </a:spcAft>
              <a:defRPr/>
            </a:pPr>
            <a:endParaRPr lang="zh-CN" altLang="en-US" sz="1350" kern="0" dirty="0">
              <a:solidFill>
                <a:prstClr val="white"/>
              </a:solidFill>
              <a:latin typeface="Calibri"/>
            </a:endParaRPr>
          </a:p>
        </p:txBody>
      </p:sp>
      <p:sp>
        <p:nvSpPr>
          <p:cNvPr id="24" name="Rectangle 23">
            <a:extLst>
              <a:ext uri="{FF2B5EF4-FFF2-40B4-BE49-F238E27FC236}">
                <a16:creationId xmlns:a16="http://schemas.microsoft.com/office/drawing/2014/main" id="{9704FB1A-7455-425F-8522-60CD06C59286}"/>
              </a:ext>
            </a:extLst>
          </p:cNvPr>
          <p:cNvSpPr/>
          <p:nvPr/>
        </p:nvSpPr>
        <p:spPr>
          <a:xfrm>
            <a:off x="3815994" y="5495149"/>
            <a:ext cx="5404342" cy="668780"/>
          </a:xfrm>
          <a:prstGeom prst="rect">
            <a:avLst/>
          </a:prstGeom>
          <a:noFill/>
          <a:ln w="19050" cap="flat" cmpd="sng" algn="ctr">
            <a:solidFill>
              <a:srgbClr val="0070C0"/>
            </a:solidFill>
            <a:prstDash val="solid"/>
            <a:miter lim="800000"/>
          </a:ln>
          <a:effectLst/>
        </p:spPr>
        <p:txBody>
          <a:bodyPr rtlCol="0" anchor="ctr"/>
          <a:lstStyle/>
          <a:p>
            <a:pPr algn="ctr" defTabSz="685800" eaLnBrk="1" fontAlgn="auto" hangingPunct="1">
              <a:spcBef>
                <a:spcPts val="0"/>
              </a:spcBef>
              <a:spcAft>
                <a:spcPts val="0"/>
              </a:spcAft>
              <a:defRPr/>
            </a:pPr>
            <a:endParaRPr lang="zh-CN" altLang="en-US" sz="1350" kern="0">
              <a:solidFill>
                <a:prstClr val="white"/>
              </a:solidFill>
              <a:latin typeface="Calibri"/>
            </a:endParaRPr>
          </a:p>
        </p:txBody>
      </p:sp>
      <p:sp>
        <p:nvSpPr>
          <p:cNvPr id="27" name="Rectangle 26">
            <a:extLst>
              <a:ext uri="{FF2B5EF4-FFF2-40B4-BE49-F238E27FC236}">
                <a16:creationId xmlns:a16="http://schemas.microsoft.com/office/drawing/2014/main" id="{966B7626-1442-46BD-B8B7-E6FE756D6ED6}"/>
              </a:ext>
            </a:extLst>
          </p:cNvPr>
          <p:cNvSpPr/>
          <p:nvPr/>
        </p:nvSpPr>
        <p:spPr>
          <a:xfrm>
            <a:off x="3082157" y="4284650"/>
            <a:ext cx="3457145" cy="555491"/>
          </a:xfrm>
          <a:prstGeom prst="rect">
            <a:avLst/>
          </a:prstGeom>
          <a:noFill/>
          <a:ln w="19050" cap="flat" cmpd="sng" algn="ctr">
            <a:solidFill>
              <a:srgbClr val="0070C0"/>
            </a:solidFill>
            <a:prstDash val="solid"/>
            <a:miter lim="800000"/>
          </a:ln>
          <a:effectLst/>
        </p:spPr>
        <p:txBody>
          <a:bodyPr rtlCol="0" anchor="ctr"/>
          <a:lstStyle/>
          <a:p>
            <a:pPr algn="ctr" defTabSz="685800" eaLnBrk="1" fontAlgn="auto" hangingPunct="1">
              <a:spcBef>
                <a:spcPts val="0"/>
              </a:spcBef>
              <a:spcAft>
                <a:spcPts val="0"/>
              </a:spcAft>
              <a:defRPr/>
            </a:pPr>
            <a:endParaRPr lang="zh-CN" altLang="en-US" sz="1350" kern="0">
              <a:solidFill>
                <a:prstClr val="white"/>
              </a:solidFill>
              <a:latin typeface="Calibri"/>
            </a:endParaRPr>
          </a:p>
        </p:txBody>
      </p:sp>
      <p:sp>
        <p:nvSpPr>
          <p:cNvPr id="29" name="Arrow: Right 28">
            <a:extLst>
              <a:ext uri="{FF2B5EF4-FFF2-40B4-BE49-F238E27FC236}">
                <a16:creationId xmlns:a16="http://schemas.microsoft.com/office/drawing/2014/main" id="{AD756E2C-A8DC-4493-AD29-2BBE606A7CAB}"/>
              </a:ext>
            </a:extLst>
          </p:cNvPr>
          <p:cNvSpPr/>
          <p:nvPr/>
        </p:nvSpPr>
        <p:spPr>
          <a:xfrm>
            <a:off x="6729414" y="4472205"/>
            <a:ext cx="180975" cy="180380"/>
          </a:xfrm>
          <a:prstGeom prst="rightArrow">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685800" eaLnBrk="1" fontAlgn="auto" hangingPunct="1">
              <a:spcBef>
                <a:spcPts val="0"/>
              </a:spcBef>
              <a:spcAft>
                <a:spcPts val="0"/>
              </a:spcAft>
              <a:defRPr/>
            </a:pPr>
            <a:endParaRPr lang="zh-CN" altLang="en-US" sz="1350" kern="0">
              <a:solidFill>
                <a:prstClr val="white"/>
              </a:solidFill>
              <a:latin typeface="Calibri"/>
            </a:endParaRPr>
          </a:p>
        </p:txBody>
      </p:sp>
      <p:sp>
        <p:nvSpPr>
          <p:cNvPr id="30" name="TextBox 29">
            <a:extLst>
              <a:ext uri="{FF2B5EF4-FFF2-40B4-BE49-F238E27FC236}">
                <a16:creationId xmlns:a16="http://schemas.microsoft.com/office/drawing/2014/main" id="{EFE7F532-86CD-469E-997B-162C262263DA}"/>
              </a:ext>
            </a:extLst>
          </p:cNvPr>
          <p:cNvSpPr txBox="1"/>
          <p:nvPr/>
        </p:nvSpPr>
        <p:spPr>
          <a:xfrm>
            <a:off x="7100499" y="4325711"/>
            <a:ext cx="2401892" cy="507831"/>
          </a:xfrm>
          <a:prstGeom prst="rect">
            <a:avLst/>
          </a:prstGeom>
          <a:noFill/>
          <a:ln>
            <a:solidFill>
              <a:srgbClr val="FF0000"/>
            </a:solidFill>
          </a:ln>
        </p:spPr>
        <p:txBody>
          <a:bodyPr wrap="square" rtlCol="0">
            <a:spAutoFit/>
          </a:bodyPr>
          <a:lstStyle/>
          <a:p>
            <a:pPr marL="257175" indent="-257175" defTabSz="685800" eaLnBrk="1" fontAlgn="auto" hangingPunct="1">
              <a:spcBef>
                <a:spcPts val="0"/>
              </a:spcBef>
              <a:spcAft>
                <a:spcPts val="0"/>
              </a:spcAft>
              <a:buFont typeface="+mj-lt"/>
              <a:buAutoNum type="arabicPeriod"/>
            </a:pPr>
            <a:r>
              <a:rPr lang="en-US" altLang="zh-CN" sz="1350" dirty="0">
                <a:solidFill>
                  <a:prstClr val="black"/>
                </a:solidFill>
                <a:latin typeface="Constantia" panose="02030602050306030303" pitchFamily="18" charset="0"/>
              </a:rPr>
              <a:t>exponential complexity</a:t>
            </a:r>
          </a:p>
          <a:p>
            <a:pPr marL="257175" indent="-257175" defTabSz="685800" eaLnBrk="1" fontAlgn="auto" hangingPunct="1">
              <a:spcBef>
                <a:spcPts val="0"/>
              </a:spcBef>
              <a:spcAft>
                <a:spcPts val="0"/>
              </a:spcAft>
              <a:buFont typeface="+mj-lt"/>
              <a:buAutoNum type="arabicPeriod"/>
            </a:pPr>
            <a:r>
              <a:rPr lang="en-US" altLang="zh-CN" sz="1350" dirty="0">
                <a:solidFill>
                  <a:prstClr val="black"/>
                </a:solidFill>
                <a:latin typeface="Constantia" panose="02030602050306030303" pitchFamily="18" charset="0"/>
              </a:rPr>
              <a:t>tens of million of SNPs</a:t>
            </a:r>
          </a:p>
        </p:txBody>
      </p:sp>
      <p:cxnSp>
        <p:nvCxnSpPr>
          <p:cNvPr id="31" name="Straight Connector 30">
            <a:extLst>
              <a:ext uri="{FF2B5EF4-FFF2-40B4-BE49-F238E27FC236}">
                <a16:creationId xmlns:a16="http://schemas.microsoft.com/office/drawing/2014/main" id="{2EF2E512-9D54-4B34-8D58-4B23180781CC}"/>
              </a:ext>
            </a:extLst>
          </p:cNvPr>
          <p:cNvCxnSpPr/>
          <p:nvPr/>
        </p:nvCxnSpPr>
        <p:spPr>
          <a:xfrm>
            <a:off x="5127002" y="4662110"/>
            <a:ext cx="1372553" cy="0"/>
          </a:xfrm>
          <a:prstGeom prst="line">
            <a:avLst/>
          </a:prstGeom>
          <a:noFill/>
          <a:ln w="12700" cap="flat" cmpd="sng" algn="ctr">
            <a:solidFill>
              <a:srgbClr val="FF0000"/>
            </a:solidFill>
            <a:prstDash val="solid"/>
            <a:miter lim="800000"/>
          </a:ln>
          <a:effectLst/>
        </p:spPr>
      </p:cxnSp>
      <p:sp>
        <p:nvSpPr>
          <p:cNvPr id="32" name="Rectangle 31">
            <a:extLst>
              <a:ext uri="{FF2B5EF4-FFF2-40B4-BE49-F238E27FC236}">
                <a16:creationId xmlns:a16="http://schemas.microsoft.com/office/drawing/2014/main" id="{2CDAF731-80D2-41ED-9E24-351EF2C54BF1}"/>
              </a:ext>
            </a:extLst>
          </p:cNvPr>
          <p:cNvSpPr/>
          <p:nvPr/>
        </p:nvSpPr>
        <p:spPr>
          <a:xfrm>
            <a:off x="5986710" y="5002646"/>
            <a:ext cx="2401892" cy="300082"/>
          </a:xfrm>
          <a:prstGeom prst="rect">
            <a:avLst/>
          </a:prstGeom>
        </p:spPr>
        <p:txBody>
          <a:bodyPr wrap="square">
            <a:spAutoFit/>
          </a:bodyPr>
          <a:lstStyle/>
          <a:p>
            <a:pPr defTabSz="685800" eaLnBrk="1" fontAlgn="auto" hangingPunct="1">
              <a:spcBef>
                <a:spcPts val="0"/>
              </a:spcBef>
              <a:spcAft>
                <a:spcPts val="0"/>
              </a:spcAft>
            </a:pPr>
            <a:r>
              <a:rPr lang="en-US" altLang="zh-CN" sz="1350" dirty="0">
                <a:solidFill>
                  <a:prstClr val="black"/>
                </a:solidFill>
                <a:latin typeface="Constantia" panose="02030602050306030303" pitchFamily="18" charset="0"/>
              </a:rPr>
              <a:t>Factorize to local functions</a:t>
            </a:r>
            <a:endParaRPr lang="zh-CN" altLang="en-US" sz="1350" dirty="0">
              <a:solidFill>
                <a:prstClr val="black"/>
              </a:solidFill>
              <a:latin typeface="Constantia" panose="02030602050306030303" pitchFamily="18" charset="0"/>
            </a:endParaRPr>
          </a:p>
        </p:txBody>
      </p:sp>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EF5EE95F-F27A-4594-B68C-9B17D5231963}"/>
                  </a:ext>
                </a:extLst>
              </p:cNvPr>
              <p:cNvSpPr txBox="1"/>
              <p:nvPr/>
            </p:nvSpPr>
            <p:spPr>
              <a:xfrm>
                <a:off x="3252997" y="4290367"/>
                <a:ext cx="3224024" cy="530145"/>
              </a:xfrm>
              <a:prstGeom prst="rect">
                <a:avLst/>
              </a:prstGeom>
              <a:noFill/>
            </p:spPr>
            <p:txBody>
              <a:bodyPr wrap="square" lIns="0" tIns="0" rIns="0" bIns="0" rtlCol="0">
                <a:spAutoFit/>
              </a:bodyPr>
              <a:lstStyle/>
              <a:p>
                <a:pPr defTabSz="68580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1350" i="1">
                          <a:solidFill>
                            <a:prstClr val="black"/>
                          </a:solidFill>
                          <a:latin typeface="Cambria Math" panose="02040503050406030204" pitchFamily="18" charset="0"/>
                        </a:rPr>
                        <m:t>𝑝</m:t>
                      </m:r>
                      <m:d>
                        <m:dPr>
                          <m:ctrlPr>
                            <a:rPr lang="pt-BR" altLang="zh-CN" sz="1350" i="1">
                              <a:solidFill>
                                <a:prstClr val="black"/>
                              </a:solidFill>
                              <a:latin typeface="Cambria Math" panose="02040503050406030204" pitchFamily="18" charset="0"/>
                            </a:rPr>
                          </m:ctrlPr>
                        </m:dPr>
                        <m:e>
                          <m:r>
                            <a:rPr lang="pt-BR" altLang="zh-CN" sz="1350" i="1">
                              <a:solidFill>
                                <a:prstClr val="black"/>
                              </a:solidFill>
                              <a:latin typeface="Cambria Math" panose="02040503050406030204" pitchFamily="18" charset="0"/>
                            </a:rPr>
                            <m:t>𝑥</m:t>
                          </m:r>
                          <m:r>
                            <a:rPr lang="en-US" altLang="zh-CN" sz="1350" i="1">
                              <a:solidFill>
                                <a:prstClr val="black"/>
                              </a:solidFill>
                              <a:latin typeface="Cambria Math" panose="02040503050406030204" pitchFamily="18" charset="0"/>
                            </a:rPr>
                            <m:t>|</m:t>
                          </m:r>
                          <m:sSub>
                            <m:sSubPr>
                              <m:ctrlPr>
                                <a:rPr lang="en-US" altLang="zh-CN" sz="1350" i="1">
                                  <a:solidFill>
                                    <a:prstClr val="black"/>
                                  </a:solidFill>
                                  <a:latin typeface="Cambria Math" panose="02040503050406030204" pitchFamily="18" charset="0"/>
                                </a:rPr>
                              </m:ctrlPr>
                            </m:sSubPr>
                            <m:e>
                              <m:r>
                                <a:rPr lang="zh-CN" altLang="en-US" sz="1350" i="1">
                                  <a:solidFill>
                                    <a:prstClr val="black"/>
                                  </a:solidFill>
                                  <a:latin typeface="Cambria Math" panose="02040503050406030204" pitchFamily="18" charset="0"/>
                                </a:rPr>
                                <m:t>𝒮</m:t>
                              </m:r>
                            </m:e>
                            <m:sub>
                              <m:r>
                                <a:rPr lang="en-US" altLang="zh-CN" sz="1350" i="1">
                                  <a:solidFill>
                                    <a:prstClr val="black"/>
                                  </a:solidFill>
                                  <a:latin typeface="Cambria Math" panose="02040503050406030204" pitchFamily="18" charset="0"/>
                                </a:rPr>
                                <m:t>𝐾</m:t>
                              </m:r>
                            </m:sub>
                          </m:sSub>
                          <m:r>
                            <a:rPr lang="en-US" altLang="zh-CN" sz="1350" i="1">
                              <a:solidFill>
                                <a:prstClr val="black"/>
                              </a:solidFill>
                              <a:latin typeface="Cambria Math" panose="02040503050406030204" pitchFamily="18" charset="0"/>
                            </a:rPr>
                            <m:t>, </m:t>
                          </m:r>
                          <m:sSub>
                            <m:sSubPr>
                              <m:ctrlPr>
                                <a:rPr lang="en-US" altLang="zh-CN" sz="1350" i="1">
                                  <a:solidFill>
                                    <a:prstClr val="black"/>
                                  </a:solidFill>
                                  <a:latin typeface="Cambria Math" panose="02040503050406030204" pitchFamily="18" charset="0"/>
                                </a:rPr>
                              </m:ctrlPr>
                            </m:sSubPr>
                            <m:e>
                              <m:r>
                                <a:rPr lang="zh-CN" altLang="en-US" sz="1350" i="1">
                                  <a:solidFill>
                                    <a:prstClr val="black"/>
                                  </a:solidFill>
                                  <a:latin typeface="Cambria Math" panose="02040503050406030204" pitchFamily="18" charset="0"/>
                                </a:rPr>
                                <m:t>𝒯</m:t>
                              </m:r>
                            </m:e>
                            <m:sub>
                              <m:r>
                                <a:rPr lang="en-US" altLang="zh-CN" sz="1350" i="1">
                                  <a:solidFill>
                                    <a:prstClr val="black"/>
                                  </a:solidFill>
                                  <a:latin typeface="Cambria Math" panose="02040503050406030204" pitchFamily="18" charset="0"/>
                                </a:rPr>
                                <m:t>𝐾</m:t>
                              </m:r>
                            </m:sub>
                          </m:sSub>
                          <m:r>
                            <a:rPr lang="en-US" altLang="zh-CN" sz="1350" i="1">
                              <a:solidFill>
                                <a:prstClr val="black"/>
                              </a:solidFill>
                              <a:latin typeface="Cambria Math" panose="02040503050406030204" pitchFamily="18" charset="0"/>
                            </a:rPr>
                            <m:t>, </m:t>
                          </m:r>
                          <m:r>
                            <a:rPr lang="en-US" altLang="zh-CN" sz="1350" i="1">
                              <a:solidFill>
                                <a:prstClr val="black"/>
                              </a:solidFill>
                              <a:latin typeface="Cambria Math" panose="02040503050406030204" pitchFamily="18" charset="0"/>
                              <a:ea typeface="Cambria Math" panose="02040503050406030204" pitchFamily="18" charset="0"/>
                            </a:rPr>
                            <m:t>ℱ</m:t>
                          </m:r>
                          <m:r>
                            <a:rPr lang="en-US" altLang="zh-CN" sz="1350" i="1">
                              <a:solidFill>
                                <a:prstClr val="black"/>
                              </a:solidFill>
                              <a:latin typeface="Cambria Math" panose="02040503050406030204" pitchFamily="18" charset="0"/>
                              <a:ea typeface="Cambria Math" panose="02040503050406030204" pitchFamily="18" charset="0"/>
                            </a:rPr>
                            <m:t>, </m:t>
                          </m:r>
                          <m:r>
                            <m:rPr>
                              <m:sty m:val="p"/>
                            </m:rPr>
                            <a:rPr lang="el-GR" altLang="zh-CN" sz="1350" i="1">
                              <a:solidFill>
                                <a:prstClr val="black"/>
                              </a:solidFill>
                              <a:latin typeface="Cambria Math" panose="02040503050406030204" pitchFamily="18" charset="0"/>
                              <a:ea typeface="Cambria Math" panose="02040503050406030204" pitchFamily="18" charset="0"/>
                            </a:rPr>
                            <m:t>Λ</m:t>
                          </m:r>
                        </m:e>
                      </m:d>
                      <m:r>
                        <a:rPr lang="pt-BR" altLang="zh-CN" sz="1350" i="1">
                          <a:solidFill>
                            <a:prstClr val="black"/>
                          </a:solidFill>
                          <a:latin typeface="Cambria Math" panose="02040503050406030204" pitchFamily="18" charset="0"/>
                        </a:rPr>
                        <m:t>=</m:t>
                      </m:r>
                      <m:f>
                        <m:fPr>
                          <m:ctrlPr>
                            <a:rPr lang="pt-BR" altLang="zh-CN" sz="1350" i="1">
                              <a:solidFill>
                                <a:prstClr val="black"/>
                              </a:solidFill>
                              <a:latin typeface="Cambria Math" panose="02040503050406030204" pitchFamily="18" charset="0"/>
                            </a:rPr>
                          </m:ctrlPr>
                        </m:fPr>
                        <m:num>
                          <m:r>
                            <a:rPr lang="en-US" altLang="zh-CN" sz="1350" i="1">
                              <a:solidFill>
                                <a:prstClr val="black"/>
                              </a:solidFill>
                              <a:latin typeface="Cambria Math" panose="02040503050406030204" pitchFamily="18" charset="0"/>
                            </a:rPr>
                            <m:t>1</m:t>
                          </m:r>
                        </m:num>
                        <m:den>
                          <m:r>
                            <a:rPr lang="en-US" altLang="zh-CN" sz="1350" i="1">
                              <a:solidFill>
                                <a:prstClr val="black"/>
                              </a:solidFill>
                              <a:latin typeface="Cambria Math" panose="02040503050406030204" pitchFamily="18" charset="0"/>
                            </a:rPr>
                            <m:t>𝑍</m:t>
                          </m:r>
                        </m:den>
                      </m:f>
                      <m:nary>
                        <m:naryPr>
                          <m:chr m:val="∑"/>
                          <m:supHide m:val="on"/>
                          <m:ctrlPr>
                            <a:rPr lang="pt-BR" altLang="zh-CN" sz="1350" i="1">
                              <a:solidFill>
                                <a:prstClr val="black"/>
                              </a:solidFill>
                              <a:latin typeface="Cambria Math" panose="02040503050406030204" pitchFamily="18" charset="0"/>
                            </a:rPr>
                          </m:ctrlPr>
                        </m:naryPr>
                        <m:sub>
                          <m:sSub>
                            <m:sSubPr>
                              <m:ctrlPr>
                                <a:rPr lang="pt-BR" altLang="zh-CN" sz="1350" i="1">
                                  <a:solidFill>
                                    <a:prstClr val="black"/>
                                  </a:solidFill>
                                  <a:latin typeface="Cambria Math" panose="02040503050406030204" pitchFamily="18" charset="0"/>
                                </a:rPr>
                              </m:ctrlPr>
                            </m:sSubPr>
                            <m:e>
                              <m:r>
                                <a:rPr lang="en-US" altLang="zh-CN" sz="1350" i="1">
                                  <a:solidFill>
                                    <a:prstClr val="black"/>
                                  </a:solidFill>
                                  <a:latin typeface="Cambria Math" panose="02040503050406030204" pitchFamily="18" charset="0"/>
                                </a:rPr>
                                <m:t>𝑋</m:t>
                              </m:r>
                            </m:e>
                            <m:sub>
                              <m:r>
                                <a:rPr lang="en-US" altLang="zh-CN" sz="1350" i="1">
                                  <a:solidFill>
                                    <a:prstClr val="black"/>
                                  </a:solidFill>
                                  <a:latin typeface="Cambria Math" panose="02040503050406030204" pitchFamily="18" charset="0"/>
                                </a:rPr>
                                <m:t>𝑈</m:t>
                              </m:r>
                            </m:sub>
                          </m:sSub>
                          <m:r>
                            <m:rPr>
                              <m:brk m:alnAt="7"/>
                            </m:rPr>
                            <a:rPr lang="en-US" altLang="zh-CN" sz="1350" i="1">
                              <a:solidFill>
                                <a:prstClr val="black"/>
                              </a:solidFill>
                              <a:latin typeface="Cambria Math" panose="02040503050406030204" pitchFamily="18" charset="0"/>
                            </a:rPr>
                            <m:t>\</m:t>
                          </m:r>
                          <m:r>
                            <m:rPr>
                              <m:sty m:val="p"/>
                            </m:rPr>
                            <a:rPr lang="en-US" altLang="zh-CN" sz="1350" i="1">
                              <a:solidFill>
                                <a:prstClr val="black"/>
                              </a:solidFill>
                              <a:latin typeface="Cambria Math" panose="02040503050406030204" pitchFamily="18" charset="0"/>
                            </a:rPr>
                            <m:t>x</m:t>
                          </m:r>
                        </m:sub>
                        <m:sup/>
                        <m:e>
                          <m:r>
                            <a:rPr lang="en-US" altLang="zh-CN" sz="1350" i="1">
                              <a:solidFill>
                                <a:prstClr val="black"/>
                              </a:solidFill>
                              <a:latin typeface="Cambria Math" panose="02040503050406030204" pitchFamily="18" charset="0"/>
                            </a:rPr>
                            <m:t>𝑝</m:t>
                          </m:r>
                          <m:d>
                            <m:dPr>
                              <m:ctrlPr>
                                <a:rPr lang="pt-BR" altLang="zh-CN" sz="1350" i="1">
                                  <a:solidFill>
                                    <a:prstClr val="black"/>
                                  </a:solidFill>
                                  <a:latin typeface="Cambria Math" panose="02040503050406030204" pitchFamily="18" charset="0"/>
                                </a:rPr>
                              </m:ctrlPr>
                            </m:dPr>
                            <m:e>
                              <m:sSub>
                                <m:sSubPr>
                                  <m:ctrlPr>
                                    <a:rPr lang="pt-BR" altLang="zh-CN" sz="1350" i="1">
                                      <a:solidFill>
                                        <a:prstClr val="black"/>
                                      </a:solidFill>
                                      <a:latin typeface="Cambria Math" panose="02040503050406030204" pitchFamily="18" charset="0"/>
                                    </a:rPr>
                                  </m:ctrlPr>
                                </m:sSubPr>
                                <m:e>
                                  <m:r>
                                    <a:rPr lang="en-US" altLang="zh-CN" sz="1350" i="1">
                                      <a:solidFill>
                                        <a:prstClr val="black"/>
                                      </a:solidFill>
                                      <a:latin typeface="Cambria Math" panose="02040503050406030204" pitchFamily="18" charset="0"/>
                                    </a:rPr>
                                    <m:t>𝑋</m:t>
                                  </m:r>
                                </m:e>
                                <m:sub>
                                  <m:r>
                                    <a:rPr lang="en-US" altLang="zh-CN" sz="1350" i="1">
                                      <a:solidFill>
                                        <a:prstClr val="black"/>
                                      </a:solidFill>
                                      <a:latin typeface="Cambria Math" panose="02040503050406030204" pitchFamily="18" charset="0"/>
                                    </a:rPr>
                                    <m:t>𝑈</m:t>
                                  </m:r>
                                </m:sub>
                              </m:sSub>
                              <m:r>
                                <a:rPr lang="en-US" altLang="zh-CN" sz="1350" i="1">
                                  <a:solidFill>
                                    <a:prstClr val="black"/>
                                  </a:solidFill>
                                  <a:latin typeface="Cambria Math" panose="02040503050406030204" pitchFamily="18" charset="0"/>
                                </a:rPr>
                                <m:t>|</m:t>
                              </m:r>
                              <m:sSub>
                                <m:sSubPr>
                                  <m:ctrlPr>
                                    <a:rPr lang="en-US" altLang="zh-CN" sz="1350" i="1">
                                      <a:solidFill>
                                        <a:prstClr val="black"/>
                                      </a:solidFill>
                                      <a:latin typeface="Cambria Math" panose="02040503050406030204" pitchFamily="18" charset="0"/>
                                    </a:rPr>
                                  </m:ctrlPr>
                                </m:sSubPr>
                                <m:e>
                                  <m:r>
                                    <a:rPr lang="zh-CN" altLang="en-US" sz="1350" i="1">
                                      <a:solidFill>
                                        <a:prstClr val="black"/>
                                      </a:solidFill>
                                      <a:latin typeface="Cambria Math" panose="02040503050406030204" pitchFamily="18" charset="0"/>
                                    </a:rPr>
                                    <m:t>𝒮</m:t>
                                  </m:r>
                                </m:e>
                                <m:sub>
                                  <m:r>
                                    <a:rPr lang="en-US" altLang="zh-CN" sz="1350" i="1">
                                      <a:solidFill>
                                        <a:prstClr val="black"/>
                                      </a:solidFill>
                                      <a:latin typeface="Cambria Math" panose="02040503050406030204" pitchFamily="18" charset="0"/>
                                    </a:rPr>
                                    <m:t>𝐾</m:t>
                                  </m:r>
                                </m:sub>
                              </m:sSub>
                              <m:r>
                                <a:rPr lang="en-US" altLang="zh-CN" sz="1350" i="1">
                                  <a:solidFill>
                                    <a:prstClr val="black"/>
                                  </a:solidFill>
                                  <a:latin typeface="Cambria Math" panose="02040503050406030204" pitchFamily="18" charset="0"/>
                                </a:rPr>
                                <m:t>, </m:t>
                              </m:r>
                              <m:sSub>
                                <m:sSubPr>
                                  <m:ctrlPr>
                                    <a:rPr lang="en-US" altLang="zh-CN" sz="1350" i="1">
                                      <a:solidFill>
                                        <a:prstClr val="black"/>
                                      </a:solidFill>
                                      <a:latin typeface="Cambria Math" panose="02040503050406030204" pitchFamily="18" charset="0"/>
                                    </a:rPr>
                                  </m:ctrlPr>
                                </m:sSubPr>
                                <m:e>
                                  <m:r>
                                    <a:rPr lang="zh-CN" altLang="en-US" sz="1350" i="1">
                                      <a:solidFill>
                                        <a:prstClr val="black"/>
                                      </a:solidFill>
                                      <a:latin typeface="Cambria Math" panose="02040503050406030204" pitchFamily="18" charset="0"/>
                                    </a:rPr>
                                    <m:t>𝒯</m:t>
                                  </m:r>
                                </m:e>
                                <m:sub>
                                  <m:r>
                                    <a:rPr lang="en-US" altLang="zh-CN" sz="1350" i="1">
                                      <a:solidFill>
                                        <a:prstClr val="black"/>
                                      </a:solidFill>
                                      <a:latin typeface="Cambria Math" panose="02040503050406030204" pitchFamily="18" charset="0"/>
                                    </a:rPr>
                                    <m:t>𝐾</m:t>
                                  </m:r>
                                </m:sub>
                              </m:sSub>
                              <m:r>
                                <a:rPr lang="en-US" altLang="zh-CN" sz="1350" i="1">
                                  <a:solidFill>
                                    <a:prstClr val="black"/>
                                  </a:solidFill>
                                  <a:latin typeface="Cambria Math" panose="02040503050406030204" pitchFamily="18" charset="0"/>
                                </a:rPr>
                                <m:t>, </m:t>
                              </m:r>
                              <m:r>
                                <a:rPr lang="en-US" altLang="zh-CN" sz="1350" i="1">
                                  <a:solidFill>
                                    <a:prstClr val="black"/>
                                  </a:solidFill>
                                  <a:latin typeface="Cambria Math" panose="02040503050406030204" pitchFamily="18" charset="0"/>
                                  <a:ea typeface="Cambria Math" panose="02040503050406030204" pitchFamily="18" charset="0"/>
                                </a:rPr>
                                <m:t>ℱ</m:t>
                              </m:r>
                              <m:r>
                                <a:rPr lang="en-US" altLang="zh-CN" sz="1350" i="1">
                                  <a:solidFill>
                                    <a:prstClr val="black"/>
                                  </a:solidFill>
                                  <a:latin typeface="Cambria Math" panose="02040503050406030204" pitchFamily="18" charset="0"/>
                                  <a:ea typeface="Cambria Math" panose="02040503050406030204" pitchFamily="18" charset="0"/>
                                </a:rPr>
                                <m:t>, </m:t>
                              </m:r>
                              <m:r>
                                <m:rPr>
                                  <m:sty m:val="p"/>
                                </m:rPr>
                                <a:rPr lang="el-GR" altLang="zh-CN" sz="1350" i="1">
                                  <a:solidFill>
                                    <a:prstClr val="black"/>
                                  </a:solidFill>
                                  <a:latin typeface="Cambria Math" panose="02040503050406030204" pitchFamily="18" charset="0"/>
                                  <a:ea typeface="Cambria Math" panose="02040503050406030204" pitchFamily="18" charset="0"/>
                                </a:rPr>
                                <m:t>Λ</m:t>
                              </m:r>
                            </m:e>
                          </m:d>
                        </m:e>
                      </m:nary>
                    </m:oMath>
                  </m:oMathPara>
                </a14:m>
                <a:endParaRPr lang="zh-CN" altLang="en-US" sz="1350" dirty="0">
                  <a:solidFill>
                    <a:prstClr val="black"/>
                  </a:solidFill>
                  <a:latin typeface="Constantia" panose="02030602050306030303" pitchFamily="18" charset="0"/>
                </a:endParaRPr>
              </a:p>
            </p:txBody>
          </p:sp>
        </mc:Choice>
        <mc:Fallback>
          <p:sp>
            <p:nvSpPr>
              <p:cNvPr id="33" name="TextBox 32">
                <a:extLst>
                  <a:ext uri="{FF2B5EF4-FFF2-40B4-BE49-F238E27FC236}">
                    <a16:creationId xmlns:a16="http://schemas.microsoft.com/office/drawing/2014/main" id="{EF5EE95F-F27A-4594-B68C-9B17D5231963}"/>
                  </a:ext>
                </a:extLst>
              </p:cNvPr>
              <p:cNvSpPr txBox="1">
                <a:spLocks noRot="1" noChangeAspect="1" noMove="1" noResize="1" noEditPoints="1" noAdjustHandles="1" noChangeArrowheads="1" noChangeShapeType="1" noTextEdit="1"/>
              </p:cNvSpPr>
              <p:nvPr/>
            </p:nvSpPr>
            <p:spPr>
              <a:xfrm>
                <a:off x="3252997" y="4290367"/>
                <a:ext cx="3224024" cy="530145"/>
              </a:xfrm>
              <a:prstGeom prst="rect">
                <a:avLst/>
              </a:prstGeom>
              <a:blipFill>
                <a:blip r:embed="rId3"/>
                <a:stretch>
                  <a:fillRect l="-756" t="-143678" b="-19195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47EFE4BF-BAE1-49F8-BA6B-A876CCF9881F}"/>
                  </a:ext>
                </a:extLst>
              </p:cNvPr>
              <p:cNvSpPr txBox="1"/>
              <p:nvPr/>
            </p:nvSpPr>
            <p:spPr>
              <a:xfrm>
                <a:off x="3799268" y="5546369"/>
                <a:ext cx="5346144" cy="538865"/>
              </a:xfrm>
              <a:prstGeom prst="rect">
                <a:avLst/>
              </a:prstGeom>
              <a:noFill/>
            </p:spPr>
            <p:txBody>
              <a:bodyPr wrap="none" lIns="0" tIns="0" rIns="0" bIns="0" rtlCol="0">
                <a:spAutoFit/>
              </a:bodyPr>
              <a:lstStyle/>
              <a:p>
                <a:pPr defTabSz="685800"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1350" i="1">
                          <a:solidFill>
                            <a:prstClr val="black"/>
                          </a:solidFill>
                          <a:latin typeface="Cambria Math" panose="02040503050406030204" pitchFamily="18" charset="0"/>
                        </a:rPr>
                        <m:t>𝑝</m:t>
                      </m:r>
                      <m:d>
                        <m:dPr>
                          <m:ctrlPr>
                            <a:rPr lang="pt-BR" altLang="zh-CN" sz="1350" i="1">
                              <a:solidFill>
                                <a:prstClr val="black"/>
                              </a:solidFill>
                              <a:latin typeface="Cambria Math" panose="02040503050406030204" pitchFamily="18" charset="0"/>
                            </a:rPr>
                          </m:ctrlPr>
                        </m:dPr>
                        <m:e>
                          <m:sSub>
                            <m:sSubPr>
                              <m:ctrlPr>
                                <a:rPr lang="pt-BR" altLang="zh-CN" sz="1350" i="1">
                                  <a:solidFill>
                                    <a:prstClr val="black"/>
                                  </a:solidFill>
                                  <a:latin typeface="Cambria Math" panose="02040503050406030204" pitchFamily="18" charset="0"/>
                                </a:rPr>
                              </m:ctrlPr>
                            </m:sSubPr>
                            <m:e>
                              <m:r>
                                <a:rPr lang="en-US" altLang="zh-CN" sz="1350" i="1">
                                  <a:solidFill>
                                    <a:prstClr val="black"/>
                                  </a:solidFill>
                                  <a:latin typeface="Cambria Math" panose="02040503050406030204" pitchFamily="18" charset="0"/>
                                </a:rPr>
                                <m:t>𝑋</m:t>
                              </m:r>
                            </m:e>
                            <m:sub>
                              <m:r>
                                <a:rPr lang="en-US" altLang="zh-CN" sz="1350" i="1">
                                  <a:solidFill>
                                    <a:prstClr val="black"/>
                                  </a:solidFill>
                                  <a:latin typeface="Cambria Math" panose="02040503050406030204" pitchFamily="18" charset="0"/>
                                </a:rPr>
                                <m:t>𝑈</m:t>
                              </m:r>
                            </m:sub>
                          </m:sSub>
                          <m:r>
                            <a:rPr lang="en-US" altLang="zh-CN" sz="1350" i="1">
                              <a:solidFill>
                                <a:prstClr val="black"/>
                              </a:solidFill>
                              <a:latin typeface="Cambria Math" panose="02040503050406030204" pitchFamily="18" charset="0"/>
                            </a:rPr>
                            <m:t>|</m:t>
                          </m:r>
                          <m:sSub>
                            <m:sSubPr>
                              <m:ctrlPr>
                                <a:rPr lang="en-US" altLang="zh-CN" sz="1350" i="1">
                                  <a:solidFill>
                                    <a:prstClr val="black"/>
                                  </a:solidFill>
                                  <a:latin typeface="Cambria Math" panose="02040503050406030204" pitchFamily="18" charset="0"/>
                                </a:rPr>
                              </m:ctrlPr>
                            </m:sSubPr>
                            <m:e>
                              <m:r>
                                <a:rPr lang="zh-CN" altLang="en-US" sz="1350" i="1">
                                  <a:solidFill>
                                    <a:prstClr val="black"/>
                                  </a:solidFill>
                                  <a:latin typeface="Cambria Math" panose="02040503050406030204" pitchFamily="18" charset="0"/>
                                </a:rPr>
                                <m:t>𝒮</m:t>
                              </m:r>
                            </m:e>
                            <m:sub>
                              <m:r>
                                <a:rPr lang="en-US" altLang="zh-CN" sz="1350" i="1">
                                  <a:solidFill>
                                    <a:prstClr val="black"/>
                                  </a:solidFill>
                                  <a:latin typeface="Cambria Math" panose="02040503050406030204" pitchFamily="18" charset="0"/>
                                </a:rPr>
                                <m:t>𝐾</m:t>
                              </m:r>
                            </m:sub>
                          </m:sSub>
                          <m:r>
                            <a:rPr lang="en-US" altLang="zh-CN" sz="1350" i="1">
                              <a:solidFill>
                                <a:prstClr val="black"/>
                              </a:solidFill>
                              <a:latin typeface="Cambria Math" panose="02040503050406030204" pitchFamily="18" charset="0"/>
                            </a:rPr>
                            <m:t>, </m:t>
                          </m:r>
                          <m:sSub>
                            <m:sSubPr>
                              <m:ctrlPr>
                                <a:rPr lang="en-US" altLang="zh-CN" sz="1350" i="1">
                                  <a:solidFill>
                                    <a:prstClr val="black"/>
                                  </a:solidFill>
                                  <a:latin typeface="Cambria Math" panose="02040503050406030204" pitchFamily="18" charset="0"/>
                                </a:rPr>
                              </m:ctrlPr>
                            </m:sSubPr>
                            <m:e>
                              <m:r>
                                <a:rPr lang="zh-CN" altLang="en-US" sz="1350" i="1">
                                  <a:solidFill>
                                    <a:prstClr val="black"/>
                                  </a:solidFill>
                                  <a:latin typeface="Cambria Math" panose="02040503050406030204" pitchFamily="18" charset="0"/>
                                </a:rPr>
                                <m:t>𝒯</m:t>
                              </m:r>
                            </m:e>
                            <m:sub>
                              <m:r>
                                <a:rPr lang="en-US" altLang="zh-CN" sz="1350" i="1">
                                  <a:solidFill>
                                    <a:prstClr val="black"/>
                                  </a:solidFill>
                                  <a:latin typeface="Cambria Math" panose="02040503050406030204" pitchFamily="18" charset="0"/>
                                </a:rPr>
                                <m:t>𝐾</m:t>
                              </m:r>
                            </m:sub>
                          </m:sSub>
                          <m:r>
                            <a:rPr lang="en-US" altLang="zh-CN" sz="1350" i="1">
                              <a:solidFill>
                                <a:prstClr val="black"/>
                              </a:solidFill>
                              <a:latin typeface="Cambria Math" panose="02040503050406030204" pitchFamily="18" charset="0"/>
                            </a:rPr>
                            <m:t>, </m:t>
                          </m:r>
                          <m:r>
                            <a:rPr lang="en-US" altLang="zh-CN" sz="1350" i="1">
                              <a:solidFill>
                                <a:prstClr val="black"/>
                              </a:solidFill>
                              <a:latin typeface="Cambria Math" panose="02040503050406030204" pitchFamily="18" charset="0"/>
                              <a:ea typeface="Cambria Math" panose="02040503050406030204" pitchFamily="18" charset="0"/>
                            </a:rPr>
                            <m:t>ℱ</m:t>
                          </m:r>
                          <m:r>
                            <a:rPr lang="en-US" altLang="zh-CN" sz="1350" i="1">
                              <a:solidFill>
                                <a:prstClr val="black"/>
                              </a:solidFill>
                              <a:latin typeface="Cambria Math" panose="02040503050406030204" pitchFamily="18" charset="0"/>
                              <a:ea typeface="Cambria Math" panose="02040503050406030204" pitchFamily="18" charset="0"/>
                            </a:rPr>
                            <m:t>, </m:t>
                          </m:r>
                          <m:r>
                            <m:rPr>
                              <m:sty m:val="p"/>
                            </m:rPr>
                            <a:rPr lang="el-GR" altLang="zh-CN" sz="1350" i="1">
                              <a:solidFill>
                                <a:prstClr val="black"/>
                              </a:solidFill>
                              <a:latin typeface="Cambria Math" panose="02040503050406030204" pitchFamily="18" charset="0"/>
                              <a:ea typeface="Cambria Math" panose="02040503050406030204" pitchFamily="18" charset="0"/>
                            </a:rPr>
                            <m:t>Λ</m:t>
                          </m:r>
                        </m:e>
                      </m:d>
                      <m:r>
                        <a:rPr lang="pt-BR" altLang="zh-CN" sz="1350" i="1">
                          <a:solidFill>
                            <a:prstClr val="black"/>
                          </a:solidFill>
                          <a:latin typeface="Cambria Math" panose="02040503050406030204" pitchFamily="18" charset="0"/>
                        </a:rPr>
                        <m:t>=</m:t>
                      </m:r>
                      <m:f>
                        <m:fPr>
                          <m:ctrlPr>
                            <a:rPr lang="pt-BR" altLang="zh-CN" sz="1350" i="1">
                              <a:solidFill>
                                <a:prstClr val="black"/>
                              </a:solidFill>
                              <a:latin typeface="Cambria Math" panose="02040503050406030204" pitchFamily="18" charset="0"/>
                            </a:rPr>
                          </m:ctrlPr>
                        </m:fPr>
                        <m:num>
                          <m:r>
                            <a:rPr lang="en-US" altLang="zh-CN" sz="1350" i="1">
                              <a:solidFill>
                                <a:prstClr val="black"/>
                              </a:solidFill>
                              <a:latin typeface="Cambria Math" panose="02040503050406030204" pitchFamily="18" charset="0"/>
                            </a:rPr>
                            <m:t>1</m:t>
                          </m:r>
                        </m:num>
                        <m:den>
                          <m:r>
                            <a:rPr lang="en-US" altLang="zh-CN" sz="1350" i="1">
                              <a:solidFill>
                                <a:prstClr val="black"/>
                              </a:solidFill>
                              <a:latin typeface="Cambria Math" panose="02040503050406030204" pitchFamily="18" charset="0"/>
                            </a:rPr>
                            <m:t>𝑍</m:t>
                          </m:r>
                        </m:den>
                      </m:f>
                      <m:d>
                        <m:dPr>
                          <m:begChr m:val="["/>
                          <m:endChr m:val="]"/>
                          <m:ctrlPr>
                            <a:rPr lang="pt-BR" altLang="zh-CN" sz="1350" i="1">
                              <a:solidFill>
                                <a:prstClr val="black"/>
                              </a:solidFill>
                              <a:latin typeface="Cambria Math" panose="02040503050406030204" pitchFamily="18" charset="0"/>
                            </a:rPr>
                          </m:ctrlPr>
                        </m:dPr>
                        <m:e>
                          <m:nary>
                            <m:naryPr>
                              <m:chr m:val="∏"/>
                              <m:supHide m:val="on"/>
                              <m:ctrlPr>
                                <a:rPr lang="pt-BR" altLang="zh-CN" sz="1350" i="1">
                                  <a:solidFill>
                                    <a:prstClr val="black"/>
                                  </a:solidFill>
                                  <a:latin typeface="Cambria Math" panose="02040503050406030204" pitchFamily="18" charset="0"/>
                                </a:rPr>
                              </m:ctrlPr>
                            </m:naryPr>
                            <m:sub>
                              <m:r>
                                <m:rPr>
                                  <m:brk m:alnAt="7"/>
                                </m:rPr>
                                <a:rPr lang="en-US" altLang="zh-CN" sz="1350" i="1">
                                  <a:solidFill>
                                    <a:prstClr val="black"/>
                                  </a:solidFill>
                                  <a:latin typeface="Cambria Math" panose="02040503050406030204" pitchFamily="18" charset="0"/>
                                </a:rPr>
                                <m:t>𝑖</m:t>
                              </m:r>
                              <m:r>
                                <a:rPr lang="en-US" altLang="zh-CN" sz="1350" i="1">
                                  <a:solidFill>
                                    <a:prstClr val="black"/>
                                  </a:solidFill>
                                  <a:latin typeface="Cambria Math" panose="02040503050406030204" pitchFamily="18" charset="0"/>
                                  <a:ea typeface="Cambria Math" panose="02040503050406030204" pitchFamily="18" charset="0"/>
                                </a:rPr>
                                <m:t>∈</m:t>
                              </m:r>
                              <m:r>
                                <a:rPr lang="en-US" altLang="zh-CN" sz="1350" i="1">
                                  <a:solidFill>
                                    <a:prstClr val="black"/>
                                  </a:solidFill>
                                  <a:latin typeface="Cambria Math" panose="02040503050406030204" pitchFamily="18" charset="0"/>
                                  <a:ea typeface="Cambria Math" panose="02040503050406030204" pitchFamily="18" charset="0"/>
                                </a:rPr>
                                <m:t>ℱ</m:t>
                              </m:r>
                            </m:sub>
                            <m:sup/>
                            <m:e>
                              <m:nary>
                                <m:naryPr>
                                  <m:chr m:val="∏"/>
                                  <m:supHide m:val="on"/>
                                  <m:ctrlPr>
                                    <a:rPr lang="pt-BR" altLang="zh-CN" sz="1350" i="1">
                                      <a:solidFill>
                                        <a:prstClr val="black"/>
                                      </a:solidFill>
                                      <a:latin typeface="Cambria Math" panose="02040503050406030204" pitchFamily="18" charset="0"/>
                                    </a:rPr>
                                  </m:ctrlPr>
                                </m:naryPr>
                                <m:sub>
                                  <m:r>
                                    <m:rPr>
                                      <m:brk m:alnAt="7"/>
                                    </m:rPr>
                                    <a:rPr lang="en-US" altLang="zh-CN" sz="1350" i="1">
                                      <a:solidFill>
                                        <a:prstClr val="black"/>
                                      </a:solidFill>
                                      <a:latin typeface="Cambria Math" panose="02040503050406030204" pitchFamily="18" charset="0"/>
                                    </a:rPr>
                                    <m:t>𝑗</m:t>
                                  </m:r>
                                  <m:r>
                                    <a:rPr lang="en-US" altLang="zh-CN" sz="1350" i="1">
                                      <a:solidFill>
                                        <a:prstClr val="black"/>
                                      </a:solidFill>
                                      <a:latin typeface="Cambria Math" panose="02040503050406030204" pitchFamily="18" charset="0"/>
                                      <a:ea typeface="Cambria Math" panose="02040503050406030204" pitchFamily="18" charset="0"/>
                                    </a:rPr>
                                    <m:t>∈</m:t>
                                  </m:r>
                                  <m:r>
                                    <a:rPr lang="zh-CN" altLang="en-US" sz="1350" i="1">
                                      <a:solidFill>
                                        <a:prstClr val="black"/>
                                      </a:solidFill>
                                      <a:latin typeface="Cambria Math" panose="02040503050406030204" pitchFamily="18" charset="0"/>
                                      <a:ea typeface="Cambria Math" panose="02040503050406030204" pitchFamily="18" charset="0"/>
                                    </a:rPr>
                                    <m:t>𝒮</m:t>
                                  </m:r>
                                </m:sub>
                                <m:sup/>
                                <m:e>
                                  <m:sSubSup>
                                    <m:sSubSupPr>
                                      <m:ctrlPr>
                                        <a:rPr lang="pt-BR" altLang="zh-CN" sz="1350" i="1">
                                          <a:solidFill>
                                            <a:prstClr val="black"/>
                                          </a:solidFill>
                                          <a:latin typeface="Cambria Math" panose="02040503050406030204" pitchFamily="18" charset="0"/>
                                        </a:rPr>
                                      </m:ctrlPr>
                                    </m:sSubSupPr>
                                    <m:e>
                                      <m:r>
                                        <a:rPr lang="en-US" altLang="zh-CN" sz="1350" i="1">
                                          <a:solidFill>
                                            <a:prstClr val="black"/>
                                          </a:solidFill>
                                          <a:latin typeface="Cambria Math" panose="02040503050406030204" pitchFamily="18" charset="0"/>
                                        </a:rPr>
                                        <m:t>𝑓</m:t>
                                      </m:r>
                                    </m:e>
                                    <m:sub>
                                      <m:r>
                                        <a:rPr lang="en-US" altLang="zh-CN" sz="1350" i="1">
                                          <a:solidFill>
                                            <a:prstClr val="black"/>
                                          </a:solidFill>
                                          <a:latin typeface="Cambria Math" panose="02040503050406030204" pitchFamily="18" charset="0"/>
                                        </a:rPr>
                                        <m:t>𝑗</m:t>
                                      </m:r>
                                    </m:sub>
                                    <m:sup>
                                      <m:r>
                                        <a:rPr lang="en-US" altLang="zh-CN" sz="1350" i="1">
                                          <a:solidFill>
                                            <a:prstClr val="black"/>
                                          </a:solidFill>
                                          <a:latin typeface="Cambria Math" panose="02040503050406030204" pitchFamily="18" charset="0"/>
                                        </a:rPr>
                                        <m:t>𝑖</m:t>
                                      </m:r>
                                    </m:sup>
                                  </m:sSubSup>
                                  <m:r>
                                    <a:rPr lang="en-US" altLang="zh-CN" sz="1350" i="1">
                                      <a:solidFill>
                                        <a:prstClr val="black"/>
                                      </a:solidFill>
                                      <a:latin typeface="Cambria Math" panose="02040503050406030204" pitchFamily="18" charset="0"/>
                                    </a:rPr>
                                    <m:t>(</m:t>
                                  </m:r>
                                  <m:sSubSup>
                                    <m:sSubSupPr>
                                      <m:ctrlPr>
                                        <a:rPr lang="en-US" altLang="zh-CN" sz="1350" i="1">
                                          <a:solidFill>
                                            <a:prstClr val="black"/>
                                          </a:solidFill>
                                          <a:latin typeface="Cambria Math" panose="02040503050406030204" pitchFamily="18" charset="0"/>
                                        </a:rPr>
                                      </m:ctrlPr>
                                    </m:sSubSupPr>
                                    <m:e>
                                      <m:r>
                                        <a:rPr lang="en-US" altLang="zh-CN" sz="1350" i="1">
                                          <a:solidFill>
                                            <a:prstClr val="black"/>
                                          </a:solidFill>
                                          <a:latin typeface="Cambria Math" panose="02040503050406030204" pitchFamily="18" charset="0"/>
                                        </a:rPr>
                                        <m:t>𝑠</m:t>
                                      </m:r>
                                    </m:e>
                                    <m:sub>
                                      <m:r>
                                        <a:rPr lang="en-US" altLang="zh-CN" sz="1350" i="1">
                                          <a:solidFill>
                                            <a:prstClr val="black"/>
                                          </a:solidFill>
                                          <a:latin typeface="Cambria Math" panose="02040503050406030204" pitchFamily="18" charset="0"/>
                                        </a:rPr>
                                        <m:t>𝑗</m:t>
                                      </m:r>
                                    </m:sub>
                                    <m:sup>
                                      <m:r>
                                        <a:rPr lang="en-US" altLang="zh-CN" sz="1350" i="1">
                                          <a:solidFill>
                                            <a:prstClr val="black"/>
                                          </a:solidFill>
                                          <a:latin typeface="Cambria Math" panose="02040503050406030204" pitchFamily="18" charset="0"/>
                                        </a:rPr>
                                        <m:t>𝑖</m:t>
                                      </m:r>
                                    </m:sup>
                                  </m:sSubSup>
                                  <m:r>
                                    <a:rPr lang="en-US" altLang="zh-CN" sz="1350" i="1">
                                      <a:solidFill>
                                        <a:prstClr val="black"/>
                                      </a:solidFill>
                                      <a:latin typeface="Cambria Math" panose="02040503050406030204" pitchFamily="18" charset="0"/>
                                    </a:rPr>
                                    <m:t>,</m:t>
                                  </m:r>
                                  <m:sSubSup>
                                    <m:sSubSupPr>
                                      <m:ctrlPr>
                                        <a:rPr lang="en-US" altLang="zh-CN" sz="1350" i="1">
                                          <a:solidFill>
                                            <a:prstClr val="black"/>
                                          </a:solidFill>
                                          <a:latin typeface="Cambria Math" panose="02040503050406030204" pitchFamily="18" charset="0"/>
                                        </a:rPr>
                                      </m:ctrlPr>
                                    </m:sSubSupPr>
                                    <m:e>
                                      <m:r>
                                        <a:rPr lang="en-US" altLang="zh-CN" sz="1350" i="1">
                                          <a:solidFill>
                                            <a:prstClr val="black"/>
                                          </a:solidFill>
                                          <a:latin typeface="Cambria Math" panose="02040503050406030204" pitchFamily="18" charset="0"/>
                                        </a:rPr>
                                        <m:t>𝑠</m:t>
                                      </m:r>
                                    </m:e>
                                    <m:sub>
                                      <m:r>
                                        <a:rPr lang="en-US" altLang="zh-CN" sz="1350" i="1">
                                          <a:solidFill>
                                            <a:prstClr val="black"/>
                                          </a:solidFill>
                                          <a:latin typeface="Cambria Math" panose="02040503050406030204" pitchFamily="18" charset="0"/>
                                        </a:rPr>
                                        <m:t>𝑗</m:t>
                                      </m:r>
                                    </m:sub>
                                    <m:sup>
                                      <m:r>
                                        <a:rPr lang="en-US" altLang="zh-CN" sz="1350" i="1">
                                          <a:solidFill>
                                            <a:prstClr val="black"/>
                                          </a:solidFill>
                                          <a:latin typeface="Cambria Math" panose="02040503050406030204" pitchFamily="18" charset="0"/>
                                        </a:rPr>
                                        <m:t>𝐹</m:t>
                                      </m:r>
                                    </m:sup>
                                  </m:sSubSup>
                                  <m:r>
                                    <a:rPr lang="en-US" altLang="zh-CN" sz="1350" i="1">
                                      <a:solidFill>
                                        <a:prstClr val="black"/>
                                      </a:solidFill>
                                      <a:latin typeface="Cambria Math" panose="02040503050406030204" pitchFamily="18" charset="0"/>
                                    </a:rPr>
                                    <m:t>,</m:t>
                                  </m:r>
                                  <m:sSubSup>
                                    <m:sSubSupPr>
                                      <m:ctrlPr>
                                        <a:rPr lang="en-US" altLang="zh-CN" sz="1350" i="1">
                                          <a:solidFill>
                                            <a:prstClr val="black"/>
                                          </a:solidFill>
                                          <a:latin typeface="Cambria Math" panose="02040503050406030204" pitchFamily="18" charset="0"/>
                                        </a:rPr>
                                      </m:ctrlPr>
                                    </m:sSubSupPr>
                                    <m:e>
                                      <m:r>
                                        <a:rPr lang="en-US" altLang="zh-CN" sz="1350" i="1">
                                          <a:solidFill>
                                            <a:prstClr val="black"/>
                                          </a:solidFill>
                                          <a:latin typeface="Cambria Math" panose="02040503050406030204" pitchFamily="18" charset="0"/>
                                        </a:rPr>
                                        <m:t>𝑠</m:t>
                                      </m:r>
                                    </m:e>
                                    <m:sub>
                                      <m:r>
                                        <a:rPr lang="en-US" altLang="zh-CN" sz="1350" i="1">
                                          <a:solidFill>
                                            <a:prstClr val="black"/>
                                          </a:solidFill>
                                          <a:latin typeface="Cambria Math" panose="02040503050406030204" pitchFamily="18" charset="0"/>
                                        </a:rPr>
                                        <m:t>𝑗</m:t>
                                      </m:r>
                                    </m:sub>
                                    <m:sup>
                                      <m:r>
                                        <a:rPr lang="en-US" altLang="zh-CN" sz="1350" i="1">
                                          <a:solidFill>
                                            <a:prstClr val="black"/>
                                          </a:solidFill>
                                          <a:latin typeface="Cambria Math" panose="02040503050406030204" pitchFamily="18" charset="0"/>
                                        </a:rPr>
                                        <m:t>𝑀</m:t>
                                      </m:r>
                                    </m:sup>
                                  </m:sSubSup>
                                  <m:r>
                                    <a:rPr lang="en-US" altLang="zh-CN" sz="1350" i="1">
                                      <a:solidFill>
                                        <a:prstClr val="black"/>
                                      </a:solidFill>
                                      <a:latin typeface="Cambria Math" panose="02040503050406030204" pitchFamily="18" charset="0"/>
                                    </a:rPr>
                                    <m:t>)</m:t>
                                  </m:r>
                                </m:e>
                              </m:nary>
                            </m:e>
                          </m:nary>
                        </m:e>
                      </m:d>
                      <m:r>
                        <a:rPr lang="en-US" altLang="zh-CN" sz="1350" i="1" dirty="0">
                          <a:solidFill>
                            <a:prstClr val="black"/>
                          </a:solidFill>
                          <a:latin typeface="Cambria Math" panose="02040503050406030204" pitchFamily="18" charset="0"/>
                          <a:ea typeface="Cambria Math" panose="02040503050406030204" pitchFamily="18" charset="0"/>
                        </a:rPr>
                        <m:t>×</m:t>
                      </m:r>
                      <m:d>
                        <m:dPr>
                          <m:begChr m:val="["/>
                          <m:endChr m:val="]"/>
                          <m:ctrlPr>
                            <a:rPr lang="en-US" altLang="zh-CN" sz="1350" i="1" dirty="0">
                              <a:solidFill>
                                <a:prstClr val="black"/>
                              </a:solidFill>
                              <a:latin typeface="Cambria Math" panose="02040503050406030204" pitchFamily="18" charset="0"/>
                              <a:ea typeface="Cambria Math" panose="02040503050406030204" pitchFamily="18" charset="0"/>
                            </a:rPr>
                          </m:ctrlPr>
                        </m:dPr>
                        <m:e>
                          <m:nary>
                            <m:naryPr>
                              <m:chr m:val="∏"/>
                              <m:supHide m:val="on"/>
                              <m:ctrlPr>
                                <a:rPr lang="en-US" altLang="zh-CN" sz="1350" i="1" dirty="0">
                                  <a:solidFill>
                                    <a:prstClr val="black"/>
                                  </a:solidFill>
                                  <a:latin typeface="Cambria Math" panose="02040503050406030204" pitchFamily="18" charset="0"/>
                                  <a:ea typeface="Cambria Math" panose="02040503050406030204" pitchFamily="18" charset="0"/>
                                </a:rPr>
                              </m:ctrlPr>
                            </m:naryPr>
                            <m:sub>
                              <m:r>
                                <m:rPr>
                                  <m:brk m:alnAt="7"/>
                                </m:rPr>
                                <a:rPr lang="en-US" altLang="zh-CN" sz="1350" i="1" dirty="0">
                                  <a:solidFill>
                                    <a:prstClr val="black"/>
                                  </a:solidFill>
                                  <a:latin typeface="Cambria Math" panose="02040503050406030204" pitchFamily="18" charset="0"/>
                                  <a:ea typeface="Cambria Math" panose="02040503050406030204" pitchFamily="18" charset="0"/>
                                </a:rPr>
                                <m:t>𝑖</m:t>
                              </m:r>
                              <m:r>
                                <a:rPr lang="en-US" altLang="zh-CN" sz="1350" i="1" dirty="0">
                                  <a:solidFill>
                                    <a:prstClr val="black"/>
                                  </a:solidFill>
                                  <a:latin typeface="Cambria Math" panose="02040503050406030204" pitchFamily="18" charset="0"/>
                                  <a:ea typeface="Cambria Math" panose="02040503050406030204" pitchFamily="18" charset="0"/>
                                </a:rPr>
                                <m:t>∈</m:t>
                              </m:r>
                              <m:r>
                                <a:rPr lang="en-US" altLang="zh-CN" sz="1350" i="1" dirty="0">
                                  <a:solidFill>
                                    <a:prstClr val="black"/>
                                  </a:solidFill>
                                  <a:latin typeface="Cambria Math" panose="02040503050406030204" pitchFamily="18" charset="0"/>
                                  <a:ea typeface="Cambria Math" panose="02040503050406030204" pitchFamily="18" charset="0"/>
                                </a:rPr>
                                <m:t>ℱ</m:t>
                              </m:r>
                            </m:sub>
                            <m:sup/>
                            <m:e>
                              <m:nary>
                                <m:naryPr>
                                  <m:chr m:val="∏"/>
                                  <m:supHide m:val="on"/>
                                  <m:ctrlPr>
                                    <a:rPr lang="en-US" altLang="zh-CN" sz="1350" i="1" dirty="0">
                                      <a:solidFill>
                                        <a:prstClr val="black"/>
                                      </a:solidFill>
                                      <a:latin typeface="Cambria Math" panose="02040503050406030204" pitchFamily="18" charset="0"/>
                                      <a:ea typeface="Cambria Math" panose="02040503050406030204" pitchFamily="18" charset="0"/>
                                    </a:rPr>
                                  </m:ctrlPr>
                                </m:naryPr>
                                <m:sub>
                                  <m:r>
                                    <m:rPr>
                                      <m:brk m:alnAt="7"/>
                                    </m:rPr>
                                    <a:rPr lang="en-US" altLang="zh-CN" sz="1350" i="1" dirty="0">
                                      <a:solidFill>
                                        <a:prstClr val="black"/>
                                      </a:solidFill>
                                      <a:latin typeface="Cambria Math" panose="02040503050406030204" pitchFamily="18" charset="0"/>
                                      <a:ea typeface="Cambria Math" panose="02040503050406030204" pitchFamily="18" charset="0"/>
                                    </a:rPr>
                                    <m:t>𝑗</m:t>
                                  </m:r>
                                  <m:r>
                                    <a:rPr lang="en-US" altLang="zh-CN" sz="1350" i="1" dirty="0">
                                      <a:solidFill>
                                        <a:prstClr val="black"/>
                                      </a:solidFill>
                                      <a:latin typeface="Cambria Math" panose="02040503050406030204" pitchFamily="18" charset="0"/>
                                      <a:ea typeface="Cambria Math" panose="02040503050406030204" pitchFamily="18" charset="0"/>
                                    </a:rPr>
                                    <m:t>∈</m:t>
                                  </m:r>
                                  <m:r>
                                    <a:rPr lang="zh-CN" altLang="en-US" sz="1350" i="1" dirty="0">
                                      <a:solidFill>
                                        <a:prstClr val="black"/>
                                      </a:solidFill>
                                      <a:latin typeface="Cambria Math" panose="02040503050406030204" pitchFamily="18" charset="0"/>
                                      <a:ea typeface="Cambria Math" panose="02040503050406030204" pitchFamily="18" charset="0"/>
                                    </a:rPr>
                                    <m:t>𝒮</m:t>
                                  </m:r>
                                </m:sub>
                                <m:sup/>
                                <m:e>
                                  <m:nary>
                                    <m:naryPr>
                                      <m:chr m:val="∏"/>
                                      <m:supHide m:val="on"/>
                                      <m:ctrlPr>
                                        <a:rPr lang="en-US" altLang="zh-CN" sz="1350" i="1" dirty="0">
                                          <a:solidFill>
                                            <a:prstClr val="black"/>
                                          </a:solidFill>
                                          <a:latin typeface="Cambria Math" panose="02040503050406030204" pitchFamily="18" charset="0"/>
                                          <a:ea typeface="Cambria Math" panose="02040503050406030204" pitchFamily="18" charset="0"/>
                                        </a:rPr>
                                      </m:ctrlPr>
                                    </m:naryPr>
                                    <m:sub>
                                      <m:r>
                                        <m:rPr>
                                          <m:brk m:alnAt="7"/>
                                        </m:rPr>
                                        <a:rPr lang="en-US" altLang="zh-CN" sz="1350" i="1" dirty="0">
                                          <a:solidFill>
                                            <a:prstClr val="black"/>
                                          </a:solidFill>
                                          <a:latin typeface="Cambria Math" panose="02040503050406030204" pitchFamily="18" charset="0"/>
                                          <a:ea typeface="Cambria Math" panose="02040503050406030204" pitchFamily="18" charset="0"/>
                                        </a:rPr>
                                        <m:t>𝑘</m:t>
                                      </m:r>
                                      <m:r>
                                        <a:rPr lang="en-US" altLang="zh-CN" sz="1350" i="1" dirty="0">
                                          <a:solidFill>
                                            <a:prstClr val="black"/>
                                          </a:solidFill>
                                          <a:latin typeface="Cambria Math" panose="02040503050406030204" pitchFamily="18" charset="0"/>
                                          <a:ea typeface="Cambria Math" panose="02040503050406030204" pitchFamily="18" charset="0"/>
                                        </a:rPr>
                                        <m:t>∈</m:t>
                                      </m:r>
                                      <m:r>
                                        <a:rPr lang="zh-CN" altLang="en-US" sz="1350" i="1" dirty="0">
                                          <a:solidFill>
                                            <a:prstClr val="black"/>
                                          </a:solidFill>
                                          <a:latin typeface="Cambria Math" panose="02040503050406030204" pitchFamily="18" charset="0"/>
                                          <a:ea typeface="Cambria Math" panose="02040503050406030204" pitchFamily="18" charset="0"/>
                                        </a:rPr>
                                        <m:t>𝒯</m:t>
                                      </m:r>
                                    </m:sub>
                                    <m:sup/>
                                    <m:e>
                                      <m:sSubSup>
                                        <m:sSubSupPr>
                                          <m:ctrlPr>
                                            <a:rPr lang="en-US" altLang="zh-CN" sz="1350" i="1" dirty="0">
                                              <a:solidFill>
                                                <a:prstClr val="black"/>
                                              </a:solidFill>
                                              <a:latin typeface="Cambria Math" panose="02040503050406030204" pitchFamily="18" charset="0"/>
                                              <a:ea typeface="Cambria Math" panose="02040503050406030204" pitchFamily="18" charset="0"/>
                                            </a:rPr>
                                          </m:ctrlPr>
                                        </m:sSubSupPr>
                                        <m:e>
                                          <m:r>
                                            <a:rPr lang="en-US" altLang="zh-CN" sz="1350" i="1" dirty="0">
                                              <a:solidFill>
                                                <a:prstClr val="black"/>
                                              </a:solidFill>
                                              <a:latin typeface="Cambria Math" panose="02040503050406030204" pitchFamily="18" charset="0"/>
                                              <a:ea typeface="Cambria Math" panose="02040503050406030204" pitchFamily="18" charset="0"/>
                                            </a:rPr>
                                            <m:t>𝑔</m:t>
                                          </m:r>
                                        </m:e>
                                        <m:sub>
                                          <m:r>
                                            <a:rPr lang="en-US" altLang="zh-CN" sz="1350" i="1" dirty="0">
                                              <a:solidFill>
                                                <a:prstClr val="black"/>
                                              </a:solidFill>
                                              <a:latin typeface="Cambria Math" panose="02040503050406030204" pitchFamily="18" charset="0"/>
                                              <a:ea typeface="Cambria Math" panose="02040503050406030204" pitchFamily="18" charset="0"/>
                                            </a:rPr>
                                            <m:t>𝑗𝑘</m:t>
                                          </m:r>
                                        </m:sub>
                                        <m:sup>
                                          <m:r>
                                            <a:rPr lang="en-US" altLang="zh-CN" sz="1350" i="1" dirty="0">
                                              <a:solidFill>
                                                <a:prstClr val="black"/>
                                              </a:solidFill>
                                              <a:latin typeface="Cambria Math" panose="02040503050406030204" pitchFamily="18" charset="0"/>
                                              <a:ea typeface="Cambria Math" panose="02040503050406030204" pitchFamily="18" charset="0"/>
                                            </a:rPr>
                                            <m:t>𝑖</m:t>
                                          </m:r>
                                        </m:sup>
                                      </m:sSubSup>
                                      <m:r>
                                        <a:rPr lang="en-US" altLang="zh-CN" sz="1350" i="1" dirty="0">
                                          <a:solidFill>
                                            <a:prstClr val="black"/>
                                          </a:solidFill>
                                          <a:latin typeface="Cambria Math" panose="02040503050406030204" pitchFamily="18" charset="0"/>
                                          <a:ea typeface="Cambria Math" panose="02040503050406030204" pitchFamily="18" charset="0"/>
                                        </a:rPr>
                                        <m:t>(</m:t>
                                      </m:r>
                                      <m:sSubSup>
                                        <m:sSubSupPr>
                                          <m:ctrlPr>
                                            <a:rPr lang="en-US" altLang="zh-CN" sz="1350" i="1" dirty="0">
                                              <a:solidFill>
                                                <a:prstClr val="black"/>
                                              </a:solidFill>
                                              <a:latin typeface="Cambria Math" panose="02040503050406030204" pitchFamily="18" charset="0"/>
                                              <a:ea typeface="Cambria Math" panose="02040503050406030204" pitchFamily="18" charset="0"/>
                                            </a:rPr>
                                          </m:ctrlPr>
                                        </m:sSubSupPr>
                                        <m:e>
                                          <m:r>
                                            <a:rPr lang="en-US" altLang="zh-CN" sz="1350" i="1" dirty="0">
                                              <a:solidFill>
                                                <a:prstClr val="black"/>
                                              </a:solidFill>
                                              <a:latin typeface="Cambria Math" panose="02040503050406030204" pitchFamily="18" charset="0"/>
                                              <a:ea typeface="Cambria Math" panose="02040503050406030204" pitchFamily="18" charset="0"/>
                                            </a:rPr>
                                            <m:t>𝑠</m:t>
                                          </m:r>
                                        </m:e>
                                        <m:sub>
                                          <m:r>
                                            <a:rPr lang="en-US" altLang="zh-CN" sz="1350" i="1" dirty="0">
                                              <a:solidFill>
                                                <a:prstClr val="black"/>
                                              </a:solidFill>
                                              <a:latin typeface="Cambria Math" panose="02040503050406030204" pitchFamily="18" charset="0"/>
                                              <a:ea typeface="Cambria Math" panose="02040503050406030204" pitchFamily="18" charset="0"/>
                                            </a:rPr>
                                            <m:t>𝑗</m:t>
                                          </m:r>
                                        </m:sub>
                                        <m:sup>
                                          <m:r>
                                            <a:rPr lang="en-US" altLang="zh-CN" sz="1350" i="1" dirty="0">
                                              <a:solidFill>
                                                <a:prstClr val="black"/>
                                              </a:solidFill>
                                              <a:latin typeface="Cambria Math" panose="02040503050406030204" pitchFamily="18" charset="0"/>
                                              <a:ea typeface="Cambria Math" panose="02040503050406030204" pitchFamily="18" charset="0"/>
                                            </a:rPr>
                                            <m:t>𝑖</m:t>
                                          </m:r>
                                        </m:sup>
                                      </m:sSubSup>
                                      <m:r>
                                        <a:rPr lang="en-US" altLang="zh-CN" sz="1350" i="1" dirty="0">
                                          <a:solidFill>
                                            <a:prstClr val="black"/>
                                          </a:solidFill>
                                          <a:latin typeface="Cambria Math" panose="02040503050406030204" pitchFamily="18" charset="0"/>
                                          <a:ea typeface="Cambria Math" panose="02040503050406030204" pitchFamily="18" charset="0"/>
                                        </a:rPr>
                                        <m:t>,</m:t>
                                      </m:r>
                                      <m:sSubSup>
                                        <m:sSubSupPr>
                                          <m:ctrlPr>
                                            <a:rPr lang="en-US" altLang="zh-CN" sz="1350" i="1" dirty="0">
                                              <a:solidFill>
                                                <a:prstClr val="black"/>
                                              </a:solidFill>
                                              <a:latin typeface="Cambria Math" panose="02040503050406030204" pitchFamily="18" charset="0"/>
                                              <a:ea typeface="Cambria Math" panose="02040503050406030204" pitchFamily="18" charset="0"/>
                                            </a:rPr>
                                          </m:ctrlPr>
                                        </m:sSubSupPr>
                                        <m:e>
                                          <m:r>
                                            <a:rPr lang="en-US" altLang="zh-CN" sz="1350" i="1" dirty="0">
                                              <a:solidFill>
                                                <a:prstClr val="black"/>
                                              </a:solidFill>
                                              <a:latin typeface="Cambria Math" panose="02040503050406030204" pitchFamily="18" charset="0"/>
                                              <a:ea typeface="Cambria Math" panose="02040503050406030204" pitchFamily="18" charset="0"/>
                                            </a:rPr>
                                            <m:t>𝑡</m:t>
                                          </m:r>
                                        </m:e>
                                        <m:sub>
                                          <m:r>
                                            <a:rPr lang="en-US" altLang="zh-CN" sz="1350" i="1" dirty="0">
                                              <a:solidFill>
                                                <a:prstClr val="black"/>
                                              </a:solidFill>
                                              <a:latin typeface="Cambria Math" panose="02040503050406030204" pitchFamily="18" charset="0"/>
                                              <a:ea typeface="Cambria Math" panose="02040503050406030204" pitchFamily="18" charset="0"/>
                                            </a:rPr>
                                            <m:t>𝑘</m:t>
                                          </m:r>
                                        </m:sub>
                                        <m:sup>
                                          <m:r>
                                            <a:rPr lang="en-US" altLang="zh-CN" sz="1350" i="1" dirty="0">
                                              <a:solidFill>
                                                <a:prstClr val="black"/>
                                              </a:solidFill>
                                              <a:latin typeface="Cambria Math" panose="02040503050406030204" pitchFamily="18" charset="0"/>
                                              <a:ea typeface="Cambria Math" panose="02040503050406030204" pitchFamily="18" charset="0"/>
                                            </a:rPr>
                                            <m:t>𝑖</m:t>
                                          </m:r>
                                        </m:sup>
                                      </m:sSubSup>
                                      <m:r>
                                        <a:rPr lang="en-US" altLang="zh-CN" sz="1350" i="1" dirty="0">
                                          <a:solidFill>
                                            <a:prstClr val="black"/>
                                          </a:solidFill>
                                          <a:latin typeface="Cambria Math" panose="02040503050406030204" pitchFamily="18" charset="0"/>
                                          <a:ea typeface="Cambria Math" panose="02040503050406030204" pitchFamily="18" charset="0"/>
                                        </a:rPr>
                                        <m:t>)</m:t>
                                      </m:r>
                                    </m:e>
                                  </m:nary>
                                </m:e>
                              </m:nary>
                            </m:e>
                          </m:nary>
                        </m:e>
                      </m:d>
                    </m:oMath>
                  </m:oMathPara>
                </a14:m>
                <a:endParaRPr lang="zh-CN" altLang="en-US" sz="1350" dirty="0">
                  <a:solidFill>
                    <a:prstClr val="black"/>
                  </a:solidFill>
                  <a:latin typeface="Calibri"/>
                </a:endParaRPr>
              </a:p>
            </p:txBody>
          </p:sp>
        </mc:Choice>
        <mc:Fallback>
          <p:sp>
            <p:nvSpPr>
              <p:cNvPr id="34" name="TextBox 33">
                <a:extLst>
                  <a:ext uri="{FF2B5EF4-FFF2-40B4-BE49-F238E27FC236}">
                    <a16:creationId xmlns:a16="http://schemas.microsoft.com/office/drawing/2014/main" id="{47EFE4BF-BAE1-49F8-BA6B-A876CCF9881F}"/>
                  </a:ext>
                </a:extLst>
              </p:cNvPr>
              <p:cNvSpPr txBox="1">
                <a:spLocks noRot="1" noChangeAspect="1" noMove="1" noResize="1" noEditPoints="1" noAdjustHandles="1" noChangeArrowheads="1" noChangeShapeType="1" noTextEdit="1"/>
              </p:cNvSpPr>
              <p:nvPr/>
            </p:nvSpPr>
            <p:spPr>
              <a:xfrm>
                <a:off x="3799268" y="5546369"/>
                <a:ext cx="5346144" cy="538865"/>
              </a:xfrm>
              <a:prstGeom prst="rect">
                <a:avLst/>
              </a:prstGeom>
              <a:blipFill>
                <a:blip r:embed="rId4"/>
                <a:stretch>
                  <a:fillRect l="-342" t="-140909" r="-9236" b="-1897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137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7" grpId="0" animBg="1"/>
      <p:bldP spid="29" grpId="0" animBg="1"/>
      <p:bldP spid="30" grpId="0" animBg="1"/>
      <p:bldP spid="32" grpId="0"/>
      <p:bldP spid="33" grpId="0"/>
      <p:bldP spid="34"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t>Differentially Private Kin-Genomic Data Publishing</a:t>
            </a:r>
            <a:endParaRPr lang="en-US" dirty="0"/>
          </a:p>
        </p:txBody>
      </p:sp>
      <p:sp>
        <p:nvSpPr>
          <p:cNvPr id="3" name="Content Placeholder 2"/>
          <p:cNvSpPr>
            <a:spLocks noGrp="1"/>
          </p:cNvSpPr>
          <p:nvPr>
            <p:ph idx="1"/>
          </p:nvPr>
        </p:nvSpPr>
        <p:spPr/>
        <p:txBody>
          <a:bodyPr>
            <a:normAutofit/>
          </a:bodyPr>
          <a:lstStyle/>
          <a:p>
            <a:r>
              <a:rPr lang="en-US" sz="2800" dirty="0">
                <a:latin typeface="Constantia"/>
                <a:cs typeface="Constantia"/>
              </a:rPr>
              <a:t>Target: </a:t>
            </a:r>
          </a:p>
          <a:p>
            <a:pPr lvl="1"/>
            <a:r>
              <a:rPr lang="en-US" sz="2400" dirty="0">
                <a:latin typeface="Constantia"/>
                <a:cs typeface="Constantia"/>
              </a:rPr>
              <a:t>Publishing familial genomic data with differential privacy guarantee</a:t>
            </a:r>
          </a:p>
          <a:p>
            <a:pPr lvl="1"/>
            <a:r>
              <a:rPr lang="en-US" sz="2400" dirty="0">
                <a:latin typeface="Constantia"/>
                <a:cs typeface="Constantia"/>
              </a:rPr>
              <a:t>Data utility is threatened!</a:t>
            </a:r>
          </a:p>
          <a:p>
            <a:pPr lvl="1"/>
            <a:endParaRPr lang="en-US" sz="2400" dirty="0">
              <a:latin typeface="Constantia"/>
              <a:cs typeface="Constantia"/>
            </a:endParaRPr>
          </a:p>
          <a:p>
            <a:r>
              <a:rPr lang="en-US" sz="2800" dirty="0">
                <a:latin typeface="Constantia"/>
                <a:cs typeface="Constantia"/>
              </a:rPr>
              <a:t>A database with differential privacy guarantee</a:t>
            </a:r>
          </a:p>
          <a:p>
            <a:endParaRPr lang="en-US" sz="2400" dirty="0">
              <a:latin typeface="Constantia"/>
              <a:cs typeface="Constantia"/>
            </a:endParaRPr>
          </a:p>
        </p:txBody>
      </p:sp>
      <p:pic>
        <p:nvPicPr>
          <p:cNvPr id="4" name="Picture 3">
            <a:extLst>
              <a:ext uri="{FF2B5EF4-FFF2-40B4-BE49-F238E27FC236}">
                <a16:creationId xmlns:a16="http://schemas.microsoft.com/office/drawing/2014/main" id="{94D29018-18BE-4F01-92C4-13429D79EA0A}"/>
              </a:ext>
            </a:extLst>
          </p:cNvPr>
          <p:cNvPicPr>
            <a:picLocks noChangeAspect="1"/>
          </p:cNvPicPr>
          <p:nvPr/>
        </p:nvPicPr>
        <p:blipFill>
          <a:blip r:embed="rId3"/>
          <a:stretch>
            <a:fillRect/>
          </a:stretch>
        </p:blipFill>
        <p:spPr>
          <a:xfrm>
            <a:off x="2174457" y="4521128"/>
            <a:ext cx="487996" cy="511610"/>
          </a:xfrm>
          <a:prstGeom prst="rect">
            <a:avLst/>
          </a:prstGeom>
        </p:spPr>
      </p:pic>
      <p:pic>
        <p:nvPicPr>
          <p:cNvPr id="5" name="Picture 4">
            <a:extLst>
              <a:ext uri="{FF2B5EF4-FFF2-40B4-BE49-F238E27FC236}">
                <a16:creationId xmlns:a16="http://schemas.microsoft.com/office/drawing/2014/main" id="{487F33CE-B76C-48EE-8C38-C85DA7070921}"/>
              </a:ext>
            </a:extLst>
          </p:cNvPr>
          <p:cNvPicPr>
            <a:picLocks noChangeAspect="1"/>
          </p:cNvPicPr>
          <p:nvPr/>
        </p:nvPicPr>
        <p:blipFill>
          <a:blip r:embed="rId4"/>
          <a:stretch>
            <a:fillRect/>
          </a:stretch>
        </p:blipFill>
        <p:spPr>
          <a:xfrm>
            <a:off x="2244713" y="5631280"/>
            <a:ext cx="417159" cy="527351"/>
          </a:xfrm>
          <a:prstGeom prst="rect">
            <a:avLst/>
          </a:prstGeom>
        </p:spPr>
      </p:pic>
      <p:pic>
        <p:nvPicPr>
          <p:cNvPr id="6" name="Picture 5">
            <a:extLst>
              <a:ext uri="{FF2B5EF4-FFF2-40B4-BE49-F238E27FC236}">
                <a16:creationId xmlns:a16="http://schemas.microsoft.com/office/drawing/2014/main" id="{8797DCAF-D939-490C-8CAA-A22C97E45D0F}"/>
              </a:ext>
            </a:extLst>
          </p:cNvPr>
          <p:cNvPicPr>
            <a:picLocks noChangeAspect="1"/>
          </p:cNvPicPr>
          <p:nvPr/>
        </p:nvPicPr>
        <p:blipFill>
          <a:blip r:embed="rId5"/>
          <a:stretch>
            <a:fillRect/>
          </a:stretch>
        </p:blipFill>
        <p:spPr>
          <a:xfrm>
            <a:off x="1714057" y="5112874"/>
            <a:ext cx="574577" cy="503739"/>
          </a:xfrm>
          <a:prstGeom prst="rect">
            <a:avLst/>
          </a:prstGeom>
        </p:spPr>
      </p:pic>
      <p:cxnSp>
        <p:nvCxnSpPr>
          <p:cNvPr id="7" name="Straight Arrow Connector 6">
            <a:extLst>
              <a:ext uri="{FF2B5EF4-FFF2-40B4-BE49-F238E27FC236}">
                <a16:creationId xmlns:a16="http://schemas.microsoft.com/office/drawing/2014/main" id="{2DACCC24-0DA7-43E0-AED2-38E0B822CB67}"/>
              </a:ext>
            </a:extLst>
          </p:cNvPr>
          <p:cNvCxnSpPr>
            <a:cxnSpLocks/>
          </p:cNvCxnSpPr>
          <p:nvPr/>
        </p:nvCxnSpPr>
        <p:spPr>
          <a:xfrm>
            <a:off x="2349141" y="5364742"/>
            <a:ext cx="1133554" cy="0"/>
          </a:xfrm>
          <a:prstGeom prst="straightConnector1">
            <a:avLst/>
          </a:prstGeom>
          <a:noFill/>
          <a:ln w="19050" cap="flat" cmpd="sng" algn="ctr">
            <a:solidFill>
              <a:sysClr val="windowText" lastClr="000000"/>
            </a:solidFill>
            <a:prstDash val="solid"/>
            <a:miter lim="800000"/>
            <a:tailEnd type="triangle"/>
          </a:ln>
          <a:effectLst/>
        </p:spPr>
      </p:cxnSp>
      <p:cxnSp>
        <p:nvCxnSpPr>
          <p:cNvPr id="8" name="Straight Arrow Connector 7">
            <a:extLst>
              <a:ext uri="{FF2B5EF4-FFF2-40B4-BE49-F238E27FC236}">
                <a16:creationId xmlns:a16="http://schemas.microsoft.com/office/drawing/2014/main" id="{97285EB6-94FE-4926-8F54-295680799F54}"/>
              </a:ext>
            </a:extLst>
          </p:cNvPr>
          <p:cNvCxnSpPr>
            <a:cxnSpLocks/>
          </p:cNvCxnSpPr>
          <p:nvPr/>
        </p:nvCxnSpPr>
        <p:spPr>
          <a:xfrm>
            <a:off x="2670837" y="4973527"/>
            <a:ext cx="791559" cy="257035"/>
          </a:xfrm>
          <a:prstGeom prst="straightConnector1">
            <a:avLst/>
          </a:prstGeom>
          <a:noFill/>
          <a:ln w="19050" cap="flat" cmpd="sng" algn="ctr">
            <a:solidFill>
              <a:sysClr val="windowText" lastClr="000000"/>
            </a:solidFill>
            <a:prstDash val="solid"/>
            <a:miter lim="800000"/>
            <a:tailEnd type="triangle"/>
          </a:ln>
          <a:effectLst/>
        </p:spPr>
      </p:cxnSp>
      <p:pic>
        <p:nvPicPr>
          <p:cNvPr id="9" name="Picture 8" descr="A picture containing indoor, table, cup, sitting&#10;&#10;Description generated with very high confidence">
            <a:extLst>
              <a:ext uri="{FF2B5EF4-FFF2-40B4-BE49-F238E27FC236}">
                <a16:creationId xmlns:a16="http://schemas.microsoft.com/office/drawing/2014/main" id="{FD1EB401-A560-47C7-89C0-512A16637EE6}"/>
              </a:ext>
            </a:extLst>
          </p:cNvPr>
          <p:cNvPicPr>
            <a:picLocks noChangeAspect="1"/>
          </p:cNvPicPr>
          <p:nvPr/>
        </p:nvPicPr>
        <p:blipFill rotWithShape="1">
          <a:blip r:embed="rId6"/>
          <a:srcRect l="1925"/>
          <a:stretch/>
        </p:blipFill>
        <p:spPr>
          <a:xfrm>
            <a:off x="3534840" y="4931411"/>
            <a:ext cx="767144" cy="866662"/>
          </a:xfrm>
          <a:prstGeom prst="rect">
            <a:avLst/>
          </a:prstGeom>
        </p:spPr>
      </p:pic>
      <p:cxnSp>
        <p:nvCxnSpPr>
          <p:cNvPr id="10" name="Straight Arrow Connector 9">
            <a:extLst>
              <a:ext uri="{FF2B5EF4-FFF2-40B4-BE49-F238E27FC236}">
                <a16:creationId xmlns:a16="http://schemas.microsoft.com/office/drawing/2014/main" id="{521DF745-8C98-4F8D-A238-B00E089900FB}"/>
              </a:ext>
            </a:extLst>
          </p:cNvPr>
          <p:cNvCxnSpPr>
            <a:cxnSpLocks/>
            <a:stCxn id="5" idx="3"/>
          </p:cNvCxnSpPr>
          <p:nvPr/>
        </p:nvCxnSpPr>
        <p:spPr>
          <a:xfrm flipV="1">
            <a:off x="2661872" y="5542737"/>
            <a:ext cx="797903" cy="352218"/>
          </a:xfrm>
          <a:prstGeom prst="straightConnector1">
            <a:avLst/>
          </a:prstGeom>
          <a:noFill/>
          <a:ln w="19050" cap="flat" cmpd="sng" algn="ctr">
            <a:solidFill>
              <a:sysClr val="windowText" lastClr="000000"/>
            </a:solidFill>
            <a:prstDash val="solid"/>
            <a:miter lim="800000"/>
            <a:tailEnd type="triangle"/>
          </a:ln>
          <a:effectLst/>
        </p:spPr>
      </p:cxnSp>
      <p:cxnSp>
        <p:nvCxnSpPr>
          <p:cNvPr id="11" name="Straight Arrow Connector 10">
            <a:extLst>
              <a:ext uri="{FF2B5EF4-FFF2-40B4-BE49-F238E27FC236}">
                <a16:creationId xmlns:a16="http://schemas.microsoft.com/office/drawing/2014/main" id="{22188A4C-12A5-4990-A35C-80BD512BE3DC}"/>
              </a:ext>
            </a:extLst>
          </p:cNvPr>
          <p:cNvCxnSpPr/>
          <p:nvPr/>
        </p:nvCxnSpPr>
        <p:spPr>
          <a:xfrm>
            <a:off x="4301984" y="5346549"/>
            <a:ext cx="618302" cy="0"/>
          </a:xfrm>
          <a:prstGeom prst="straightConnector1">
            <a:avLst/>
          </a:prstGeom>
          <a:noFill/>
          <a:ln w="19050" cap="flat" cmpd="sng" algn="ctr">
            <a:solidFill>
              <a:sysClr val="windowText" lastClr="000000"/>
            </a:solidFill>
            <a:prstDash val="solid"/>
            <a:miter lim="800000"/>
            <a:headEnd type="triangle"/>
            <a:tailEnd type="triangle"/>
          </a:ln>
          <a:effectLst/>
        </p:spPr>
      </p:cxnSp>
      <p:pic>
        <p:nvPicPr>
          <p:cNvPr id="12" name="Picture 11" descr="A brick building&#10;&#10;Description generated with high confidence">
            <a:extLst>
              <a:ext uri="{FF2B5EF4-FFF2-40B4-BE49-F238E27FC236}">
                <a16:creationId xmlns:a16="http://schemas.microsoft.com/office/drawing/2014/main" id="{BEC35915-92CA-4DC3-91E6-BDD15CB8748A}"/>
              </a:ext>
            </a:extLst>
          </p:cNvPr>
          <p:cNvPicPr>
            <a:picLocks noChangeAspect="1"/>
          </p:cNvPicPr>
          <p:nvPr/>
        </p:nvPicPr>
        <p:blipFill rotWithShape="1">
          <a:blip r:embed="rId7"/>
          <a:srcRect l="12650" t="12792" r="12649" b="7355"/>
          <a:stretch/>
        </p:blipFill>
        <p:spPr>
          <a:xfrm>
            <a:off x="4979503" y="4863596"/>
            <a:ext cx="939839" cy="923078"/>
          </a:xfrm>
          <a:prstGeom prst="rect">
            <a:avLst/>
          </a:prstGeom>
        </p:spPr>
      </p:pic>
      <p:sp>
        <p:nvSpPr>
          <p:cNvPr id="13" name="TextBox 12">
            <a:extLst>
              <a:ext uri="{FF2B5EF4-FFF2-40B4-BE49-F238E27FC236}">
                <a16:creationId xmlns:a16="http://schemas.microsoft.com/office/drawing/2014/main" id="{6CDC0BA4-7152-4A2D-8999-380EEF88E509}"/>
              </a:ext>
            </a:extLst>
          </p:cNvPr>
          <p:cNvSpPr txBox="1"/>
          <p:nvPr/>
        </p:nvSpPr>
        <p:spPr>
          <a:xfrm>
            <a:off x="3076842" y="5899704"/>
            <a:ext cx="1548243" cy="369332"/>
          </a:xfrm>
          <a:prstGeom prst="rect">
            <a:avLst/>
          </a:prstGeom>
          <a:noFill/>
        </p:spPr>
        <p:txBody>
          <a:bodyPr wrap="square" rtlCol="0">
            <a:spAutoFit/>
          </a:bodyPr>
          <a:lstStyle/>
          <a:p>
            <a:pPr eaLnBrk="1" fontAlgn="auto" hangingPunct="1">
              <a:spcBef>
                <a:spcPts val="0"/>
              </a:spcBef>
              <a:spcAft>
                <a:spcPts val="0"/>
              </a:spcAft>
              <a:defRPr/>
            </a:pPr>
            <a:r>
              <a:rPr lang="en-US" altLang="zh-CN" kern="0" dirty="0">
                <a:solidFill>
                  <a:prstClr val="black"/>
                </a:solidFill>
                <a:latin typeface="Constantia" panose="02030602050306030303" pitchFamily="18" charset="0"/>
              </a:rPr>
              <a:t>genomic data</a:t>
            </a:r>
            <a:endParaRPr lang="zh-CN" altLang="en-US" kern="0" dirty="0">
              <a:solidFill>
                <a:prstClr val="black"/>
              </a:solidFill>
              <a:latin typeface="Constantia" panose="02030602050306030303" pitchFamily="18" charset="0"/>
            </a:endParaRPr>
          </a:p>
        </p:txBody>
      </p:sp>
      <p:sp>
        <p:nvSpPr>
          <p:cNvPr id="14" name="TextBox 13">
            <a:extLst>
              <a:ext uri="{FF2B5EF4-FFF2-40B4-BE49-F238E27FC236}">
                <a16:creationId xmlns:a16="http://schemas.microsoft.com/office/drawing/2014/main" id="{939EA290-C875-46EF-B36E-7901A7CF494E}"/>
              </a:ext>
            </a:extLst>
          </p:cNvPr>
          <p:cNvSpPr txBox="1"/>
          <p:nvPr/>
        </p:nvSpPr>
        <p:spPr>
          <a:xfrm>
            <a:off x="4735082" y="5892949"/>
            <a:ext cx="1548243" cy="369332"/>
          </a:xfrm>
          <a:prstGeom prst="rect">
            <a:avLst/>
          </a:prstGeom>
          <a:noFill/>
        </p:spPr>
        <p:txBody>
          <a:bodyPr wrap="square" rtlCol="0">
            <a:spAutoFit/>
          </a:bodyPr>
          <a:lstStyle/>
          <a:p>
            <a:pPr eaLnBrk="1" fontAlgn="auto" hangingPunct="1">
              <a:spcBef>
                <a:spcPts val="0"/>
              </a:spcBef>
              <a:spcAft>
                <a:spcPts val="0"/>
              </a:spcAft>
              <a:defRPr/>
            </a:pPr>
            <a:r>
              <a:rPr lang="en-US" altLang="zh-CN" kern="0" dirty="0">
                <a:solidFill>
                  <a:prstClr val="black"/>
                </a:solidFill>
                <a:latin typeface="Constantia" panose="02030602050306030303" pitchFamily="18" charset="0"/>
              </a:rPr>
              <a:t>DP algorithm</a:t>
            </a:r>
            <a:endParaRPr lang="zh-CN" altLang="en-US" kern="0" dirty="0">
              <a:solidFill>
                <a:prstClr val="black"/>
              </a:solidFill>
              <a:latin typeface="Constantia" panose="02030602050306030303" pitchFamily="18" charset="0"/>
            </a:endParaRPr>
          </a:p>
        </p:txBody>
      </p:sp>
      <p:pic>
        <p:nvPicPr>
          <p:cNvPr id="15" name="Picture 2" descr="C:\Users\Administrator\Dropbox\NTU\Research\Projects\Bayesian Network\Presentations\Database_1.png">
            <a:extLst>
              <a:ext uri="{FF2B5EF4-FFF2-40B4-BE49-F238E27FC236}">
                <a16:creationId xmlns:a16="http://schemas.microsoft.com/office/drawing/2014/main" id="{86F361C9-BFE8-422B-8CA5-9FDFDEAE5BCA}"/>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artisticGlass/>
                    </a14:imgEffect>
                  </a14:imgLayer>
                </a14:imgProps>
              </a:ext>
              <a:ext uri="{28A0092B-C50C-407E-A947-70E740481C1C}">
                <a14:useLocalDpi xmlns:a14="http://schemas.microsoft.com/office/drawing/2010/main" val="0"/>
              </a:ext>
            </a:extLst>
          </a:blip>
          <a:srcRect/>
          <a:stretch>
            <a:fillRect/>
          </a:stretch>
        </p:blipFill>
        <p:spPr bwMode="auto">
          <a:xfrm>
            <a:off x="6612836" y="4898888"/>
            <a:ext cx="895323" cy="895323"/>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D3E53DDA-11F4-465D-B67B-414B0EB88702}"/>
              </a:ext>
            </a:extLst>
          </p:cNvPr>
          <p:cNvCxnSpPr/>
          <p:nvPr/>
        </p:nvCxnSpPr>
        <p:spPr>
          <a:xfrm>
            <a:off x="5994533" y="5352541"/>
            <a:ext cx="618302" cy="0"/>
          </a:xfrm>
          <a:prstGeom prst="straightConnector1">
            <a:avLst/>
          </a:prstGeom>
          <a:noFill/>
          <a:ln w="19050" cap="flat" cmpd="sng" algn="ctr">
            <a:solidFill>
              <a:sysClr val="windowText" lastClr="000000"/>
            </a:solidFill>
            <a:prstDash val="solid"/>
            <a:miter lim="800000"/>
            <a:headEnd type="triangle"/>
            <a:tailEnd type="triangle"/>
          </a:ln>
          <a:effectLst/>
        </p:spPr>
      </p:cxnSp>
      <p:cxnSp>
        <p:nvCxnSpPr>
          <p:cNvPr id="17" name="Straight Arrow Connector 16">
            <a:extLst>
              <a:ext uri="{FF2B5EF4-FFF2-40B4-BE49-F238E27FC236}">
                <a16:creationId xmlns:a16="http://schemas.microsoft.com/office/drawing/2014/main" id="{2B124C15-1639-4B04-BA38-D9A3A8B60F01}"/>
              </a:ext>
            </a:extLst>
          </p:cNvPr>
          <p:cNvCxnSpPr>
            <a:cxnSpLocks/>
          </p:cNvCxnSpPr>
          <p:nvPr/>
        </p:nvCxnSpPr>
        <p:spPr>
          <a:xfrm>
            <a:off x="7514090" y="5451457"/>
            <a:ext cx="1162518" cy="0"/>
          </a:xfrm>
          <a:prstGeom prst="straightConnector1">
            <a:avLst/>
          </a:prstGeom>
          <a:noFill/>
          <a:ln w="19050" cap="flat" cmpd="sng" algn="ctr">
            <a:solidFill>
              <a:sysClr val="windowText" lastClr="000000"/>
            </a:solidFill>
            <a:prstDash val="solid"/>
            <a:miter lim="800000"/>
            <a:tailEnd type="triangle"/>
          </a:ln>
          <a:effectLst/>
        </p:spPr>
      </p:cxnSp>
      <p:cxnSp>
        <p:nvCxnSpPr>
          <p:cNvPr id="18" name="Straight Arrow Connector 17">
            <a:extLst>
              <a:ext uri="{FF2B5EF4-FFF2-40B4-BE49-F238E27FC236}">
                <a16:creationId xmlns:a16="http://schemas.microsoft.com/office/drawing/2014/main" id="{F30350B7-0547-4B75-B7F3-B23F6469005C}"/>
              </a:ext>
            </a:extLst>
          </p:cNvPr>
          <p:cNvCxnSpPr>
            <a:cxnSpLocks/>
          </p:cNvCxnSpPr>
          <p:nvPr/>
        </p:nvCxnSpPr>
        <p:spPr>
          <a:xfrm flipH="1">
            <a:off x="7478135" y="5221117"/>
            <a:ext cx="1191702" cy="0"/>
          </a:xfrm>
          <a:prstGeom prst="straightConnector1">
            <a:avLst/>
          </a:prstGeom>
          <a:noFill/>
          <a:ln w="19050" cap="flat" cmpd="sng" algn="ctr">
            <a:solidFill>
              <a:sysClr val="windowText" lastClr="000000"/>
            </a:solidFill>
            <a:prstDash val="solid"/>
            <a:miter lim="800000"/>
            <a:tailEnd type="triangle"/>
          </a:ln>
          <a:effectLst/>
        </p:spPr>
      </p:cxnSp>
      <p:grpSp>
        <p:nvGrpSpPr>
          <p:cNvPr id="19" name="Group 18">
            <a:extLst>
              <a:ext uri="{FF2B5EF4-FFF2-40B4-BE49-F238E27FC236}">
                <a16:creationId xmlns:a16="http://schemas.microsoft.com/office/drawing/2014/main" id="{C4640E86-28D6-401C-9E6C-D80ABC3FF7F0}"/>
              </a:ext>
            </a:extLst>
          </p:cNvPr>
          <p:cNvGrpSpPr/>
          <p:nvPr/>
        </p:nvGrpSpPr>
        <p:grpSpPr>
          <a:xfrm>
            <a:off x="8729053" y="4901076"/>
            <a:ext cx="1750716" cy="1369322"/>
            <a:chOff x="7271744" y="3042717"/>
            <a:chExt cx="1750716" cy="1369322"/>
          </a:xfrm>
        </p:grpSpPr>
        <p:pic>
          <p:nvPicPr>
            <p:cNvPr id="20" name="Picture 19">
              <a:extLst>
                <a:ext uri="{FF2B5EF4-FFF2-40B4-BE49-F238E27FC236}">
                  <a16:creationId xmlns:a16="http://schemas.microsoft.com/office/drawing/2014/main" id="{82188A88-3F08-4AA9-A607-BAAAC4D5C3F5}"/>
                </a:ext>
              </a:extLst>
            </p:cNvPr>
            <p:cNvPicPr>
              <a:picLocks noChangeAspect="1"/>
            </p:cNvPicPr>
            <p:nvPr/>
          </p:nvPicPr>
          <p:blipFill>
            <a:blip r:embed="rId10"/>
            <a:stretch>
              <a:fillRect/>
            </a:stretch>
          </p:blipFill>
          <p:spPr>
            <a:xfrm>
              <a:off x="7271744" y="3042717"/>
              <a:ext cx="1728621" cy="915152"/>
            </a:xfrm>
            <a:prstGeom prst="rect">
              <a:avLst/>
            </a:prstGeom>
          </p:spPr>
        </p:pic>
        <p:sp>
          <p:nvSpPr>
            <p:cNvPr id="21" name="TextBox 20">
              <a:extLst>
                <a:ext uri="{FF2B5EF4-FFF2-40B4-BE49-F238E27FC236}">
                  <a16:creationId xmlns:a16="http://schemas.microsoft.com/office/drawing/2014/main" id="{9BDA2425-671B-4890-B33D-7F5049F38716}"/>
                </a:ext>
              </a:extLst>
            </p:cNvPr>
            <p:cNvSpPr txBox="1"/>
            <p:nvPr/>
          </p:nvSpPr>
          <p:spPr>
            <a:xfrm>
              <a:off x="7349178" y="4042707"/>
              <a:ext cx="1673282" cy="369332"/>
            </a:xfrm>
            <a:prstGeom prst="rect">
              <a:avLst/>
            </a:prstGeom>
            <a:noFill/>
          </p:spPr>
          <p:txBody>
            <a:bodyPr wrap="square" rtlCol="0">
              <a:spAutoFit/>
            </a:bodyPr>
            <a:lstStyle/>
            <a:p>
              <a:pPr eaLnBrk="1" fontAlgn="auto" hangingPunct="1">
                <a:spcBef>
                  <a:spcPts val="0"/>
                </a:spcBef>
                <a:spcAft>
                  <a:spcPts val="0"/>
                </a:spcAft>
                <a:defRPr/>
              </a:pPr>
              <a:r>
                <a:rPr lang="en-US" altLang="zh-CN" kern="0" dirty="0">
                  <a:solidFill>
                    <a:prstClr val="black"/>
                  </a:solidFill>
                  <a:latin typeface="Constantia" panose="02030602050306030303" pitchFamily="18" charset="0"/>
                </a:rPr>
                <a:t>data requester </a:t>
              </a:r>
              <a:endParaRPr lang="zh-CN" altLang="en-US" kern="0" dirty="0">
                <a:solidFill>
                  <a:prstClr val="black"/>
                </a:solidFill>
                <a:latin typeface="Constantia" panose="02030602050306030303" pitchFamily="18" charset="0"/>
              </a:endParaRPr>
            </a:p>
          </p:txBody>
        </p:sp>
      </p:grpSp>
      <p:sp>
        <p:nvSpPr>
          <p:cNvPr id="22" name="TextBox 21">
            <a:extLst>
              <a:ext uri="{FF2B5EF4-FFF2-40B4-BE49-F238E27FC236}">
                <a16:creationId xmlns:a16="http://schemas.microsoft.com/office/drawing/2014/main" id="{70C01DD9-3356-4980-B367-82A00551E5B7}"/>
              </a:ext>
            </a:extLst>
          </p:cNvPr>
          <p:cNvSpPr txBox="1"/>
          <p:nvPr/>
        </p:nvSpPr>
        <p:spPr>
          <a:xfrm>
            <a:off x="6461894" y="5899704"/>
            <a:ext cx="1311547" cy="369332"/>
          </a:xfrm>
          <a:prstGeom prst="rect">
            <a:avLst/>
          </a:prstGeom>
          <a:noFill/>
        </p:spPr>
        <p:txBody>
          <a:bodyPr wrap="square" rtlCol="0">
            <a:spAutoFit/>
          </a:bodyPr>
          <a:lstStyle/>
          <a:p>
            <a:pPr eaLnBrk="1" fontAlgn="auto" hangingPunct="1">
              <a:spcBef>
                <a:spcPts val="0"/>
              </a:spcBef>
              <a:spcAft>
                <a:spcPts val="0"/>
              </a:spcAft>
              <a:defRPr/>
            </a:pPr>
            <a:r>
              <a:rPr lang="en-US" altLang="zh-CN" kern="0" dirty="0">
                <a:solidFill>
                  <a:prstClr val="black"/>
                </a:solidFill>
                <a:latin typeface="Constantia" panose="02030602050306030303" pitchFamily="18" charset="0"/>
              </a:rPr>
              <a:t>noise data</a:t>
            </a:r>
            <a:endParaRPr lang="zh-CN" altLang="en-US" kern="0" dirty="0">
              <a:solidFill>
                <a:prstClr val="black"/>
              </a:solidFill>
              <a:latin typeface="Constantia" panose="02030602050306030303" pitchFamily="18" charset="0"/>
            </a:endParaRPr>
          </a:p>
        </p:txBody>
      </p:sp>
    </p:spTree>
    <p:extLst>
      <p:ext uri="{BB962C8B-B14F-4D97-AF65-F5344CB8AC3E}">
        <p14:creationId xmlns:p14="http://schemas.microsoft.com/office/powerpoint/2010/main" val="4115153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2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What is Differential Privacy (DP)</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000" dirty="0">
                    <a:latin typeface="Constantia"/>
                    <a:cs typeface="Constantia"/>
                  </a:rPr>
                  <a:t>Definition of </a:t>
                </a:r>
                <a14:m>
                  <m:oMath xmlns:m="http://schemas.openxmlformats.org/officeDocument/2006/math">
                    <m:r>
                      <a:rPr lang="el-GR" sz="2000" i="1">
                        <a:latin typeface="Cambria Math" panose="02040503050406030204" pitchFamily="18" charset="0"/>
                        <a:ea typeface="Cambria Math" panose="02040503050406030204" pitchFamily="18" charset="0"/>
                        <a:cs typeface="Constantia"/>
                      </a:rPr>
                      <m:t>𝜖</m:t>
                    </m:r>
                  </m:oMath>
                </a14:m>
                <a:r>
                  <a:rPr lang="en-US" sz="2000" dirty="0">
                    <a:latin typeface="Constantia"/>
                    <a:cs typeface="Constantia"/>
                  </a:rPr>
                  <a:t>-Differential Privacy [</a:t>
                </a:r>
                <a:r>
                  <a:rPr lang="en-US" sz="2000" dirty="0" err="1">
                    <a:latin typeface="Constantia"/>
                    <a:cs typeface="Constantia"/>
                  </a:rPr>
                  <a:t>TCC</a:t>
                </a:r>
                <a:r>
                  <a:rPr lang="en-US" sz="2000" dirty="0">
                    <a:latin typeface="Constantia"/>
                    <a:cs typeface="Constantia"/>
                  </a:rPr>
                  <a:t>’ 06]</a:t>
                </a:r>
              </a:p>
              <a:p>
                <a:r>
                  <a:rPr lang="en-US" sz="2000" dirty="0">
                    <a:latin typeface="Constantia"/>
                    <a:cs typeface="Constantia"/>
                  </a:rPr>
                  <a:t>A randomized data release algorithm 𝑨 </a:t>
                </a:r>
                <a14:m>
                  <m:oMath xmlns:m="http://schemas.openxmlformats.org/officeDocument/2006/math">
                    <m:r>
                      <a:rPr lang="el-GR" altLang="zh-CN" sz="2000" i="1">
                        <a:solidFill>
                          <a:prstClr val="black"/>
                        </a:solidFill>
                        <a:latin typeface="Cambria Math" panose="02040503050406030204" pitchFamily="18" charset="0"/>
                        <a:ea typeface="Cambria Math" panose="02040503050406030204" pitchFamily="18" charset="0"/>
                        <a:cs typeface="Constantia"/>
                      </a:rPr>
                      <m:t>𝜖</m:t>
                    </m:r>
                  </m:oMath>
                </a14:m>
                <a:r>
                  <a:rPr lang="en-US" altLang="zh-CN" sz="2000" dirty="0">
                    <a:solidFill>
                      <a:prstClr val="black"/>
                    </a:solidFill>
                    <a:latin typeface="Constantia"/>
                    <a:cs typeface="Constantia"/>
                  </a:rPr>
                  <a:t>-differential privacy </a:t>
                </a:r>
                <a:r>
                  <a:rPr lang="en-US" sz="2000" dirty="0">
                    <a:latin typeface="Constantia"/>
                    <a:cs typeface="Constantia"/>
                  </a:rPr>
                  <a:t>, if for any two neighboring datasets </a:t>
                </a:r>
                <a14:m>
                  <m:oMath xmlns:m="http://schemas.openxmlformats.org/officeDocument/2006/math">
                    <m:sSup>
                      <m:sSupPr>
                        <m:ctrlPr>
                          <a:rPr lang="en-US" altLang="zh-CN" sz="2000" b="1" i="1">
                            <a:latin typeface="Cambria Math" panose="02040503050406030204" pitchFamily="18" charset="0"/>
                          </a:rPr>
                        </m:ctrlPr>
                      </m:sSupPr>
                      <m:e>
                        <m:r>
                          <a:rPr lang="en-US" altLang="zh-CN" sz="2000" b="1" i="1">
                            <a:latin typeface="Cambria Math" panose="02040503050406030204" pitchFamily="18" charset="0"/>
                          </a:rPr>
                          <m:t>𝑫</m:t>
                        </m:r>
                        <m:r>
                          <a:rPr lang="en-US" altLang="zh-CN" sz="2000" b="1" i="1">
                            <a:latin typeface="Cambria Math" panose="02040503050406030204" pitchFamily="18" charset="0"/>
                          </a:rPr>
                          <m:t>, </m:t>
                        </m:r>
                        <m:r>
                          <a:rPr lang="en-US" altLang="zh-CN" sz="2000" b="1" i="1">
                            <a:latin typeface="Cambria Math" panose="02040503050406030204" pitchFamily="18" charset="0"/>
                          </a:rPr>
                          <m:t>𝑫</m:t>
                        </m:r>
                      </m:e>
                      <m:sup>
                        <m:r>
                          <a:rPr lang="en-US" altLang="zh-CN" sz="2000" b="1" i="1">
                            <a:latin typeface="Cambria Math" panose="02040503050406030204" pitchFamily="18" charset="0"/>
                          </a:rPr>
                          <m:t>′</m:t>
                        </m:r>
                      </m:sup>
                    </m:sSup>
                  </m:oMath>
                </a14:m>
                <a:r>
                  <a:rPr lang="en-US" sz="2000" dirty="0">
                    <a:latin typeface="Constantia"/>
                    <a:cs typeface="Constantia"/>
                  </a:rPr>
                  <a:t> and for any possible synthetic data 𝑫*, </a:t>
                </a:r>
              </a:p>
              <a:p>
                <a:endParaRPr lang="en-US" sz="2400" dirty="0">
                  <a:latin typeface="Constantia"/>
                  <a:cs typeface="Constantia"/>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67" t="-809" r="-51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89E4E9F1-FCD8-46E6-9270-EB475E695DB7}"/>
                  </a:ext>
                </a:extLst>
              </p:cNvPr>
              <p:cNvSpPr/>
              <p:nvPr/>
            </p:nvSpPr>
            <p:spPr>
              <a:xfrm>
                <a:off x="3724877" y="2892922"/>
                <a:ext cx="3309688" cy="734432"/>
              </a:xfrm>
              <a:prstGeom prst="rect">
                <a:avLst/>
              </a:prstGeom>
            </p:spPr>
            <p:txBody>
              <a:bodyPr wrap="none">
                <a:spAutoFit/>
              </a:bodyPr>
              <a:lstStyle/>
              <a:p>
                <a:pPr marL="300038" lvl="1" defTabSz="685800"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f>
                        <m:fPr>
                          <m:ctrlPr>
                            <a:rPr lang="en-US" altLang="zh-CN" sz="2000" i="1" dirty="0">
                              <a:solidFill>
                                <a:prstClr val="black"/>
                              </a:solidFill>
                              <a:latin typeface="Cambria Math" panose="02040503050406030204" pitchFamily="18" charset="0"/>
                            </a:rPr>
                          </m:ctrlPr>
                        </m:fPr>
                        <m:num>
                          <m:func>
                            <m:funcPr>
                              <m:ctrlPr>
                                <a:rPr lang="en-US" altLang="zh-CN" sz="2000" i="1" dirty="0">
                                  <a:solidFill>
                                    <a:prstClr val="black"/>
                                  </a:solidFill>
                                  <a:latin typeface="Cambria Math" panose="02040503050406030204" pitchFamily="18" charset="0"/>
                                </a:rPr>
                              </m:ctrlPr>
                            </m:funcPr>
                            <m:fName>
                              <m:r>
                                <m:rPr>
                                  <m:sty m:val="p"/>
                                </m:rPr>
                                <a:rPr lang="en-US" altLang="zh-CN" sz="2000" dirty="0">
                                  <a:solidFill>
                                    <a:prstClr val="black"/>
                                  </a:solidFill>
                                  <a:latin typeface="Cambria Math"/>
                                </a:rPr>
                                <m:t>Pr</m:t>
                              </m:r>
                            </m:fName>
                            <m:e>
                              <m:d>
                                <m:dPr>
                                  <m:begChr m:val="["/>
                                  <m:endChr m:val="]"/>
                                  <m:ctrlPr>
                                    <a:rPr lang="en-US" altLang="zh-CN" sz="2000" i="1" dirty="0">
                                      <a:solidFill>
                                        <a:prstClr val="black"/>
                                      </a:solidFill>
                                      <a:latin typeface="Cambria Math" panose="02040503050406030204" pitchFamily="18" charset="0"/>
                                    </a:rPr>
                                  </m:ctrlPr>
                                </m:dPr>
                                <m:e>
                                  <m:r>
                                    <a:rPr lang="en-US" altLang="zh-CN" sz="2000" b="1" i="1" dirty="0">
                                      <a:solidFill>
                                        <a:prstClr val="black"/>
                                      </a:solidFill>
                                      <a:latin typeface="Cambria Math"/>
                                    </a:rPr>
                                    <m:t>𝑨</m:t>
                                  </m:r>
                                  <m:d>
                                    <m:dPr>
                                      <m:ctrlPr>
                                        <a:rPr lang="en-US" altLang="zh-CN" sz="2000" i="1" dirty="0">
                                          <a:solidFill>
                                            <a:prstClr val="black"/>
                                          </a:solidFill>
                                          <a:latin typeface="Cambria Math" panose="02040503050406030204" pitchFamily="18" charset="0"/>
                                        </a:rPr>
                                      </m:ctrlPr>
                                    </m:dPr>
                                    <m:e>
                                      <m:r>
                                        <a:rPr lang="en-US" altLang="zh-CN" sz="2000" b="1" i="1" dirty="0">
                                          <a:solidFill>
                                            <a:srgbClr val="44546A"/>
                                          </a:solidFill>
                                          <a:latin typeface="Cambria Math"/>
                                        </a:rPr>
                                        <m:t>𝑫</m:t>
                                      </m:r>
                                    </m:e>
                                  </m:d>
                                  <m:r>
                                    <a:rPr lang="en-US" altLang="zh-CN" sz="2000" i="1" dirty="0">
                                      <a:solidFill>
                                        <a:prstClr val="black"/>
                                      </a:solidFill>
                                      <a:latin typeface="Cambria Math"/>
                                    </a:rPr>
                                    <m:t>=</m:t>
                                  </m:r>
                                  <m:sSup>
                                    <m:sSupPr>
                                      <m:ctrlPr>
                                        <a:rPr lang="en-US" altLang="zh-CN" sz="2000" b="1" i="1" dirty="0">
                                          <a:solidFill>
                                            <a:prstClr val="black"/>
                                          </a:solidFill>
                                          <a:latin typeface="Cambria Math" panose="02040503050406030204" pitchFamily="18" charset="0"/>
                                        </a:rPr>
                                      </m:ctrlPr>
                                    </m:sSupPr>
                                    <m:e>
                                      <m:r>
                                        <a:rPr lang="en-US" altLang="zh-CN" sz="2000" b="1" i="1" dirty="0">
                                          <a:solidFill>
                                            <a:prstClr val="black"/>
                                          </a:solidFill>
                                          <a:latin typeface="Cambria Math" panose="02040503050406030204" pitchFamily="18" charset="0"/>
                                        </a:rPr>
                                        <m:t>𝑫</m:t>
                                      </m:r>
                                    </m:e>
                                    <m:sup>
                                      <m:r>
                                        <a:rPr lang="en-US" altLang="zh-CN" sz="2000" b="1" i="1" dirty="0">
                                          <a:solidFill>
                                            <a:prstClr val="black"/>
                                          </a:solidFill>
                                          <a:latin typeface="Cambria Math" panose="02040503050406030204" pitchFamily="18" charset="0"/>
                                        </a:rPr>
                                        <m:t>∗</m:t>
                                      </m:r>
                                    </m:sup>
                                  </m:sSup>
                                </m:e>
                              </m:d>
                            </m:e>
                          </m:func>
                        </m:num>
                        <m:den>
                          <m:func>
                            <m:funcPr>
                              <m:ctrlPr>
                                <a:rPr lang="en-US" altLang="zh-CN" sz="2000" i="1" dirty="0">
                                  <a:solidFill>
                                    <a:prstClr val="black"/>
                                  </a:solidFill>
                                  <a:latin typeface="Cambria Math" panose="02040503050406030204" pitchFamily="18" charset="0"/>
                                </a:rPr>
                              </m:ctrlPr>
                            </m:funcPr>
                            <m:fName>
                              <m:r>
                                <m:rPr>
                                  <m:sty m:val="p"/>
                                </m:rPr>
                                <a:rPr lang="en-US" altLang="zh-CN" sz="2000" dirty="0">
                                  <a:solidFill>
                                    <a:prstClr val="black"/>
                                  </a:solidFill>
                                  <a:latin typeface="Cambria Math"/>
                                </a:rPr>
                                <m:t>Pr</m:t>
                              </m:r>
                            </m:fName>
                            <m:e>
                              <m:d>
                                <m:dPr>
                                  <m:begChr m:val="["/>
                                  <m:endChr m:val="]"/>
                                  <m:ctrlPr>
                                    <a:rPr lang="en-US" altLang="zh-CN" sz="2000" i="1" dirty="0">
                                      <a:solidFill>
                                        <a:prstClr val="black"/>
                                      </a:solidFill>
                                      <a:latin typeface="Cambria Math" panose="02040503050406030204" pitchFamily="18" charset="0"/>
                                    </a:rPr>
                                  </m:ctrlPr>
                                </m:dPr>
                                <m:e>
                                  <m:r>
                                    <a:rPr lang="en-US" altLang="zh-CN" sz="2000" b="1" i="1" dirty="0">
                                      <a:solidFill>
                                        <a:prstClr val="black"/>
                                      </a:solidFill>
                                      <a:latin typeface="Cambria Math"/>
                                    </a:rPr>
                                    <m:t>𝑨</m:t>
                                  </m:r>
                                  <m:d>
                                    <m:dPr>
                                      <m:ctrlPr>
                                        <a:rPr lang="en-US" altLang="zh-CN" sz="2000" i="1" dirty="0">
                                          <a:solidFill>
                                            <a:prstClr val="black"/>
                                          </a:solidFill>
                                          <a:latin typeface="Cambria Math" panose="02040503050406030204" pitchFamily="18" charset="0"/>
                                        </a:rPr>
                                      </m:ctrlPr>
                                    </m:dPr>
                                    <m:e>
                                      <m:r>
                                        <a:rPr lang="en-US" altLang="zh-CN" sz="2000" b="1" i="1" dirty="0">
                                          <a:solidFill>
                                            <a:srgbClr val="C00000"/>
                                          </a:solidFill>
                                          <a:latin typeface="Cambria Math"/>
                                        </a:rPr>
                                        <m:t>𝑫</m:t>
                                      </m:r>
                                      <m:r>
                                        <a:rPr lang="en-US" altLang="zh-CN" sz="2000" b="1" i="1" dirty="0">
                                          <a:solidFill>
                                            <a:srgbClr val="C00000"/>
                                          </a:solidFill>
                                          <a:latin typeface="Cambria Math"/>
                                        </a:rPr>
                                        <m:t>′</m:t>
                                      </m:r>
                                    </m:e>
                                  </m:d>
                                  <m:r>
                                    <a:rPr lang="en-US" altLang="zh-CN" sz="2000" i="1" dirty="0">
                                      <a:solidFill>
                                        <a:prstClr val="black"/>
                                      </a:solidFill>
                                      <a:latin typeface="Cambria Math"/>
                                    </a:rPr>
                                    <m:t>=</m:t>
                                  </m:r>
                                  <m:sSup>
                                    <m:sSupPr>
                                      <m:ctrlPr>
                                        <a:rPr lang="en-US" altLang="zh-CN" sz="2000" b="1" i="1" dirty="0">
                                          <a:solidFill>
                                            <a:prstClr val="black"/>
                                          </a:solidFill>
                                          <a:latin typeface="Cambria Math" panose="02040503050406030204" pitchFamily="18" charset="0"/>
                                        </a:rPr>
                                      </m:ctrlPr>
                                    </m:sSupPr>
                                    <m:e>
                                      <m:r>
                                        <a:rPr lang="en-US" altLang="zh-CN" sz="2000" b="1" i="1" dirty="0">
                                          <a:solidFill>
                                            <a:prstClr val="black"/>
                                          </a:solidFill>
                                          <a:latin typeface="Cambria Math" panose="02040503050406030204" pitchFamily="18" charset="0"/>
                                        </a:rPr>
                                        <m:t>𝑫</m:t>
                                      </m:r>
                                    </m:e>
                                    <m:sup>
                                      <m:r>
                                        <a:rPr lang="en-US" altLang="zh-CN" sz="2000" b="1" i="1" dirty="0">
                                          <a:solidFill>
                                            <a:prstClr val="black"/>
                                          </a:solidFill>
                                          <a:latin typeface="Cambria Math" panose="02040503050406030204" pitchFamily="18" charset="0"/>
                                        </a:rPr>
                                        <m:t>∗</m:t>
                                      </m:r>
                                    </m:sup>
                                  </m:sSup>
                                </m:e>
                              </m:d>
                            </m:e>
                          </m:func>
                        </m:den>
                      </m:f>
                      <m:r>
                        <a:rPr lang="en-US" altLang="zh-CN" sz="2000" i="1" dirty="0">
                          <a:solidFill>
                            <a:prstClr val="black"/>
                          </a:solidFill>
                          <a:latin typeface="Cambria Math"/>
                          <a:ea typeface="Cambria Math"/>
                        </a:rPr>
                        <m:t>≤</m:t>
                      </m:r>
                      <m:r>
                        <m:rPr>
                          <m:sty m:val="p"/>
                        </m:rPr>
                        <a:rPr lang="en-US" altLang="zh-CN" sz="2000" dirty="0">
                          <a:solidFill>
                            <a:prstClr val="black"/>
                          </a:solidFill>
                          <a:latin typeface="Cambria Math"/>
                          <a:ea typeface="Cambria Math"/>
                        </a:rPr>
                        <m:t>exp</m:t>
                      </m:r>
                      <m:r>
                        <a:rPr lang="en-US" altLang="zh-CN" sz="2000" i="1" dirty="0">
                          <a:solidFill>
                            <a:prstClr val="black"/>
                          </a:solidFill>
                          <a:latin typeface="Cambria Math"/>
                          <a:ea typeface="Cambria Math"/>
                        </a:rPr>
                        <m:t>⁡(</m:t>
                      </m:r>
                      <m:r>
                        <a:rPr lang="el-GR" altLang="zh-CN" sz="2000" i="1">
                          <a:solidFill>
                            <a:prstClr val="black"/>
                          </a:solidFill>
                          <a:latin typeface="Cambria Math" panose="02040503050406030204" pitchFamily="18" charset="0"/>
                          <a:ea typeface="Cambria Math" panose="02040503050406030204" pitchFamily="18" charset="0"/>
                          <a:cs typeface="Constantia"/>
                        </a:rPr>
                        <m:t>𝜖</m:t>
                      </m:r>
                      <m:r>
                        <a:rPr lang="en-US" altLang="zh-CN" sz="2000" i="1" dirty="0">
                          <a:solidFill>
                            <a:prstClr val="black"/>
                          </a:solidFill>
                          <a:latin typeface="Cambria Math"/>
                          <a:ea typeface="Cambria Math"/>
                        </a:rPr>
                        <m:t>)</m:t>
                      </m:r>
                    </m:oMath>
                  </m:oMathPara>
                </a14:m>
                <a:endParaRPr lang="en-US" altLang="zh-CN" sz="1350" dirty="0">
                  <a:solidFill>
                    <a:prstClr val="black"/>
                  </a:solidFill>
                  <a:latin typeface="Calibri" pitchFamily="34" charset="0"/>
                  <a:cs typeface="Calibri" pitchFamily="34" charset="0"/>
                </a:endParaRPr>
              </a:p>
            </p:txBody>
          </p:sp>
        </mc:Choice>
        <mc:Fallback>
          <p:sp>
            <p:nvSpPr>
              <p:cNvPr id="4" name="Rectangle 3">
                <a:extLst>
                  <a:ext uri="{FF2B5EF4-FFF2-40B4-BE49-F238E27FC236}">
                    <a16:creationId xmlns:a16="http://schemas.microsoft.com/office/drawing/2014/main" id="{89E4E9F1-FCD8-46E6-9270-EB475E695DB7}"/>
                  </a:ext>
                </a:extLst>
              </p:cNvPr>
              <p:cNvSpPr>
                <a:spLocks noRot="1" noChangeAspect="1" noMove="1" noResize="1" noEditPoints="1" noAdjustHandles="1" noChangeArrowheads="1" noChangeShapeType="1" noTextEdit="1"/>
              </p:cNvSpPr>
              <p:nvPr/>
            </p:nvSpPr>
            <p:spPr>
              <a:xfrm>
                <a:off x="3724877" y="2892922"/>
                <a:ext cx="3309688" cy="734432"/>
              </a:xfrm>
              <a:prstGeom prst="rect">
                <a:avLst/>
              </a:prstGeom>
              <a:blipFill>
                <a:blip r:embed="rId4"/>
                <a:stretch>
                  <a:fillRect/>
                </a:stretch>
              </a:blipFill>
            </p:spPr>
            <p:txBody>
              <a:bodyPr/>
              <a:lstStyle/>
              <a:p>
                <a:r>
                  <a:rPr lang="zh-CN" altLang="en-US">
                    <a:noFill/>
                  </a:rPr>
                  <a:t> </a:t>
                </a:r>
              </a:p>
            </p:txBody>
          </p:sp>
        </mc:Fallback>
      </mc:AlternateContent>
      <p:graphicFrame>
        <p:nvGraphicFramePr>
          <p:cNvPr id="5" name="Table 25">
            <a:extLst>
              <a:ext uri="{FF2B5EF4-FFF2-40B4-BE49-F238E27FC236}">
                <a16:creationId xmlns:a16="http://schemas.microsoft.com/office/drawing/2014/main" id="{AC3E5548-EC36-4310-BDA5-1795C9FBCC25}"/>
              </a:ext>
            </a:extLst>
          </p:cNvPr>
          <p:cNvGraphicFramePr>
            <a:graphicFrameLocks noGrp="1"/>
          </p:cNvGraphicFramePr>
          <p:nvPr/>
        </p:nvGraphicFramePr>
        <p:xfrm>
          <a:off x="3487707" y="3922696"/>
          <a:ext cx="2366832" cy="2186940"/>
        </p:xfrm>
        <a:graphic>
          <a:graphicData uri="http://schemas.openxmlformats.org/drawingml/2006/table">
            <a:tbl>
              <a:tblPr firstRow="1" bandRow="1">
                <a:tableStyleId>{5C22544A-7EE6-4342-B048-85BDC9FD1C3A}</a:tableStyleId>
              </a:tblPr>
              <a:tblGrid>
                <a:gridCol w="880932">
                  <a:extLst>
                    <a:ext uri="{9D8B030D-6E8A-4147-A177-3AD203B41FA5}">
                      <a16:colId xmlns:a16="http://schemas.microsoft.com/office/drawing/2014/main" val="20000"/>
                    </a:ext>
                  </a:extLst>
                </a:gridCol>
                <a:gridCol w="1485900">
                  <a:extLst>
                    <a:ext uri="{9D8B030D-6E8A-4147-A177-3AD203B41FA5}">
                      <a16:colId xmlns:a16="http://schemas.microsoft.com/office/drawing/2014/main" val="20001"/>
                    </a:ext>
                  </a:extLst>
                </a:gridCol>
              </a:tblGrid>
              <a:tr h="274320">
                <a:tc>
                  <a:txBody>
                    <a:bodyPr/>
                    <a:lstStyle>
                      <a:lvl1pPr marL="0" algn="l" rtl="0" eaLnBrk="1" latinLnBrk="0" hangingPunct="1">
                        <a:defRPr kumimoji="0" b="1" kern="1200">
                          <a:solidFill>
                            <a:schemeClr val="lt1"/>
                          </a:solidFill>
                          <a:latin typeface="Calibri"/>
                          <a:ea typeface=""/>
                          <a:cs typeface=""/>
                        </a:defRPr>
                      </a:lvl1pPr>
                      <a:lvl2pPr marL="457200" algn="l" rtl="0" eaLnBrk="1" latinLnBrk="0" hangingPunct="1">
                        <a:defRPr kumimoji="0" b="1" kern="1200">
                          <a:solidFill>
                            <a:schemeClr val="lt1"/>
                          </a:solidFill>
                          <a:latin typeface="Calibri"/>
                          <a:ea typeface=""/>
                          <a:cs typeface=""/>
                        </a:defRPr>
                      </a:lvl2pPr>
                      <a:lvl3pPr marL="914400" algn="l" rtl="0" eaLnBrk="1" latinLnBrk="0" hangingPunct="1">
                        <a:defRPr kumimoji="0" b="1" kern="1200">
                          <a:solidFill>
                            <a:schemeClr val="lt1"/>
                          </a:solidFill>
                          <a:latin typeface="Calibri"/>
                          <a:ea typeface=""/>
                          <a:cs typeface=""/>
                        </a:defRPr>
                      </a:lvl3pPr>
                      <a:lvl4pPr marL="1371600" algn="l" rtl="0" eaLnBrk="1" latinLnBrk="0" hangingPunct="1">
                        <a:defRPr kumimoji="0" b="1" kern="1200">
                          <a:solidFill>
                            <a:schemeClr val="lt1"/>
                          </a:solidFill>
                          <a:latin typeface="Calibri"/>
                          <a:ea typeface=""/>
                          <a:cs typeface=""/>
                        </a:defRPr>
                      </a:lvl4pPr>
                      <a:lvl5pPr marL="1828800" algn="l" rtl="0" eaLnBrk="1" latinLnBrk="0" hangingPunct="1">
                        <a:defRPr kumimoji="0" b="1" kern="1200">
                          <a:solidFill>
                            <a:schemeClr val="lt1"/>
                          </a:solidFill>
                          <a:latin typeface="Calibri"/>
                          <a:ea typeface=""/>
                          <a:cs typeface=""/>
                        </a:defRPr>
                      </a:lvl5pPr>
                      <a:lvl6pPr marL="2286000" algn="l" rtl="0" eaLnBrk="1" latinLnBrk="0" hangingPunct="1">
                        <a:defRPr kumimoji="0" b="1" kern="1200">
                          <a:solidFill>
                            <a:schemeClr val="lt1"/>
                          </a:solidFill>
                          <a:latin typeface="Calibri"/>
                          <a:ea typeface=""/>
                          <a:cs typeface=""/>
                        </a:defRPr>
                      </a:lvl6pPr>
                      <a:lvl7pPr marL="2743200" algn="l" rtl="0" eaLnBrk="1" latinLnBrk="0" hangingPunct="1">
                        <a:defRPr kumimoji="0" b="1" kern="1200">
                          <a:solidFill>
                            <a:schemeClr val="lt1"/>
                          </a:solidFill>
                          <a:latin typeface="Calibri"/>
                          <a:ea typeface=""/>
                          <a:cs typeface=""/>
                        </a:defRPr>
                      </a:lvl7pPr>
                      <a:lvl8pPr marL="3200400" algn="l" rtl="0" eaLnBrk="1" latinLnBrk="0" hangingPunct="1">
                        <a:defRPr kumimoji="0" b="1" kern="1200">
                          <a:solidFill>
                            <a:schemeClr val="lt1"/>
                          </a:solidFill>
                          <a:latin typeface="Calibri"/>
                          <a:ea typeface=""/>
                          <a:cs typeface=""/>
                        </a:defRPr>
                      </a:lvl8pPr>
                      <a:lvl9pPr marL="3657600" algn="l" rtl="0" eaLnBrk="1" latinLnBrk="0" hangingPunct="1">
                        <a:defRPr kumimoji="0" b="1" kern="1200">
                          <a:solidFill>
                            <a:schemeClr val="lt1"/>
                          </a:solidFill>
                          <a:latin typeface="Calibri"/>
                          <a:ea typeface=""/>
                          <a:cs typeface=""/>
                        </a:defRPr>
                      </a:lvl9pPr>
                    </a:lstStyle>
                    <a:p>
                      <a:pPr algn="ctr"/>
                      <a:r>
                        <a:rPr lang="en-US" sz="1600" dirty="0"/>
                        <a:t>Name</a:t>
                      </a:r>
                      <a:endParaRPr lang="en-SG" sz="1600" b="1" dirty="0">
                        <a:solidFill>
                          <a:schemeClr val="bg1"/>
                        </a:solidFill>
                      </a:endParaRPr>
                    </a:p>
                  </a:txBody>
                  <a:tcPr marL="68580" marR="68580" marT="34290" marB="34290"/>
                </a:tc>
                <a:tc>
                  <a:txBody>
                    <a:bodyPr/>
                    <a:lstStyle>
                      <a:lvl1pPr marL="0" algn="l" rtl="0" eaLnBrk="1" latinLnBrk="0" hangingPunct="1">
                        <a:defRPr kumimoji="0" b="1" kern="1200">
                          <a:solidFill>
                            <a:schemeClr val="lt1"/>
                          </a:solidFill>
                          <a:latin typeface="Calibri"/>
                          <a:ea typeface=""/>
                          <a:cs typeface=""/>
                        </a:defRPr>
                      </a:lvl1pPr>
                      <a:lvl2pPr marL="457200" algn="l" rtl="0" eaLnBrk="1" latinLnBrk="0" hangingPunct="1">
                        <a:defRPr kumimoji="0" b="1" kern="1200">
                          <a:solidFill>
                            <a:schemeClr val="lt1"/>
                          </a:solidFill>
                          <a:latin typeface="Calibri"/>
                          <a:ea typeface=""/>
                          <a:cs typeface=""/>
                        </a:defRPr>
                      </a:lvl2pPr>
                      <a:lvl3pPr marL="914400" algn="l" rtl="0" eaLnBrk="1" latinLnBrk="0" hangingPunct="1">
                        <a:defRPr kumimoji="0" b="1" kern="1200">
                          <a:solidFill>
                            <a:schemeClr val="lt1"/>
                          </a:solidFill>
                          <a:latin typeface="Calibri"/>
                          <a:ea typeface=""/>
                          <a:cs typeface=""/>
                        </a:defRPr>
                      </a:lvl3pPr>
                      <a:lvl4pPr marL="1371600" algn="l" rtl="0" eaLnBrk="1" latinLnBrk="0" hangingPunct="1">
                        <a:defRPr kumimoji="0" b="1" kern="1200">
                          <a:solidFill>
                            <a:schemeClr val="lt1"/>
                          </a:solidFill>
                          <a:latin typeface="Calibri"/>
                          <a:ea typeface=""/>
                          <a:cs typeface=""/>
                        </a:defRPr>
                      </a:lvl4pPr>
                      <a:lvl5pPr marL="1828800" algn="l" rtl="0" eaLnBrk="1" latinLnBrk="0" hangingPunct="1">
                        <a:defRPr kumimoji="0" b="1" kern="1200">
                          <a:solidFill>
                            <a:schemeClr val="lt1"/>
                          </a:solidFill>
                          <a:latin typeface="Calibri"/>
                          <a:ea typeface=""/>
                          <a:cs typeface=""/>
                        </a:defRPr>
                      </a:lvl5pPr>
                      <a:lvl6pPr marL="2286000" algn="l" rtl="0" eaLnBrk="1" latinLnBrk="0" hangingPunct="1">
                        <a:defRPr kumimoji="0" b="1" kern="1200">
                          <a:solidFill>
                            <a:schemeClr val="lt1"/>
                          </a:solidFill>
                          <a:latin typeface="Calibri"/>
                          <a:ea typeface=""/>
                          <a:cs typeface=""/>
                        </a:defRPr>
                      </a:lvl6pPr>
                      <a:lvl7pPr marL="2743200" algn="l" rtl="0" eaLnBrk="1" latinLnBrk="0" hangingPunct="1">
                        <a:defRPr kumimoji="0" b="1" kern="1200">
                          <a:solidFill>
                            <a:schemeClr val="lt1"/>
                          </a:solidFill>
                          <a:latin typeface="Calibri"/>
                          <a:ea typeface=""/>
                          <a:cs typeface=""/>
                        </a:defRPr>
                      </a:lvl7pPr>
                      <a:lvl8pPr marL="3200400" algn="l" rtl="0" eaLnBrk="1" latinLnBrk="0" hangingPunct="1">
                        <a:defRPr kumimoji="0" b="1" kern="1200">
                          <a:solidFill>
                            <a:schemeClr val="lt1"/>
                          </a:solidFill>
                          <a:latin typeface="Calibri"/>
                          <a:ea typeface=""/>
                          <a:cs typeface=""/>
                        </a:defRPr>
                      </a:lvl8pPr>
                      <a:lvl9pPr marL="3657600" algn="l" rtl="0" eaLnBrk="1" latinLnBrk="0" hangingPunct="1">
                        <a:defRPr kumimoji="0" b="1" kern="1200">
                          <a:solidFill>
                            <a:schemeClr val="lt1"/>
                          </a:solidFill>
                          <a:latin typeface="Calibri"/>
                          <a:ea typeface=""/>
                          <a:cs typeface=""/>
                        </a:defRPr>
                      </a:lvl9pPr>
                    </a:lstStyle>
                    <a:p>
                      <a:pPr algn="ctr"/>
                      <a:r>
                        <a:rPr lang="en-US" sz="1600" dirty="0"/>
                        <a:t>Has</a:t>
                      </a:r>
                      <a:r>
                        <a:rPr lang="en-US" sz="1600" baseline="0" dirty="0"/>
                        <a:t> cancer?</a:t>
                      </a:r>
                      <a:endParaRPr lang="en-SG" sz="1600" b="1" dirty="0">
                        <a:solidFill>
                          <a:schemeClr val="bg1"/>
                        </a:solidFill>
                      </a:endParaRPr>
                    </a:p>
                  </a:txBody>
                  <a:tcPr marL="68580" marR="68580" marT="34290" marB="34290"/>
                </a:tc>
                <a:extLst>
                  <a:ext uri="{0D108BD9-81ED-4DB2-BD59-A6C34878D82A}">
                    <a16:rowId xmlns:a16="http://schemas.microsoft.com/office/drawing/2014/main" val="10000"/>
                  </a:ext>
                </a:extLst>
              </a:tr>
              <a:tr h="274320">
                <a:tc>
                  <a:txBody>
                    <a:bodyPr/>
                    <a:lstStyle>
                      <a:lvl1pPr marL="0" algn="l" rtl="0" eaLnBrk="1" latinLnBrk="0" hangingPunct="1">
                        <a:defRPr kumimoji="0" kern="1200">
                          <a:solidFill>
                            <a:schemeClr val="dk1"/>
                          </a:solidFill>
                          <a:latin typeface="Calibri"/>
                          <a:ea typeface=""/>
                          <a:cs typeface=""/>
                        </a:defRPr>
                      </a:lvl1pPr>
                      <a:lvl2pPr marL="457200" algn="l" rtl="0" eaLnBrk="1" latinLnBrk="0" hangingPunct="1">
                        <a:defRPr kumimoji="0" kern="1200">
                          <a:solidFill>
                            <a:schemeClr val="dk1"/>
                          </a:solidFill>
                          <a:latin typeface="Calibri"/>
                          <a:ea typeface=""/>
                          <a:cs typeface=""/>
                        </a:defRPr>
                      </a:lvl2pPr>
                      <a:lvl3pPr marL="914400" algn="l" rtl="0" eaLnBrk="1" latinLnBrk="0" hangingPunct="1">
                        <a:defRPr kumimoji="0" kern="1200">
                          <a:solidFill>
                            <a:schemeClr val="dk1"/>
                          </a:solidFill>
                          <a:latin typeface="Calibri"/>
                          <a:ea typeface=""/>
                          <a:cs typeface=""/>
                        </a:defRPr>
                      </a:lvl3pPr>
                      <a:lvl4pPr marL="1371600" algn="l" rtl="0" eaLnBrk="1" latinLnBrk="0" hangingPunct="1">
                        <a:defRPr kumimoji="0" kern="1200">
                          <a:solidFill>
                            <a:schemeClr val="dk1"/>
                          </a:solidFill>
                          <a:latin typeface="Calibri"/>
                          <a:ea typeface=""/>
                          <a:cs typeface=""/>
                        </a:defRPr>
                      </a:lvl4pPr>
                      <a:lvl5pPr marL="1828800" algn="l" rtl="0" eaLnBrk="1" latinLnBrk="0" hangingPunct="1">
                        <a:defRPr kumimoji="0" kern="1200">
                          <a:solidFill>
                            <a:schemeClr val="dk1"/>
                          </a:solidFill>
                          <a:latin typeface="Calibri"/>
                          <a:ea typeface=""/>
                          <a:cs typeface=""/>
                        </a:defRPr>
                      </a:lvl5pPr>
                      <a:lvl6pPr marL="2286000" algn="l" rtl="0" eaLnBrk="1" latinLnBrk="0" hangingPunct="1">
                        <a:defRPr kumimoji="0" kern="1200">
                          <a:solidFill>
                            <a:schemeClr val="dk1"/>
                          </a:solidFill>
                          <a:latin typeface="Calibri"/>
                          <a:ea typeface=""/>
                          <a:cs typeface=""/>
                        </a:defRPr>
                      </a:lvl6pPr>
                      <a:lvl7pPr marL="2743200" algn="l" rtl="0" eaLnBrk="1" latinLnBrk="0" hangingPunct="1">
                        <a:defRPr kumimoji="0" kern="1200">
                          <a:solidFill>
                            <a:schemeClr val="dk1"/>
                          </a:solidFill>
                          <a:latin typeface="Calibri"/>
                          <a:ea typeface=""/>
                          <a:cs typeface=""/>
                        </a:defRPr>
                      </a:lvl7pPr>
                      <a:lvl8pPr marL="3200400" algn="l" rtl="0" eaLnBrk="1" latinLnBrk="0" hangingPunct="1">
                        <a:defRPr kumimoji="0" kern="1200">
                          <a:solidFill>
                            <a:schemeClr val="dk1"/>
                          </a:solidFill>
                          <a:latin typeface="Calibri"/>
                          <a:ea typeface=""/>
                          <a:cs typeface=""/>
                        </a:defRPr>
                      </a:lvl8pPr>
                      <a:lvl9pPr marL="3657600" algn="l" rtl="0" eaLnBrk="1" latinLnBrk="0" hangingPunct="1">
                        <a:defRPr kumimoji="0" kern="1200">
                          <a:solidFill>
                            <a:schemeClr val="dk1"/>
                          </a:solidFill>
                          <a:latin typeface="Calibri"/>
                          <a:ea typeface=""/>
                          <a:cs typeface=""/>
                        </a:defRPr>
                      </a:lvl9pPr>
                    </a:lstStyle>
                    <a:p>
                      <a:pPr algn="ctr"/>
                      <a:r>
                        <a:rPr lang="en-US" sz="1600" dirty="0"/>
                        <a:t>Alice</a:t>
                      </a:r>
                      <a:endParaRPr lang="en-SG" sz="1600" b="0" dirty="0"/>
                    </a:p>
                  </a:txBody>
                  <a:tcPr marL="68580" marR="68580" marT="34290" marB="34290"/>
                </a:tc>
                <a:tc>
                  <a:txBody>
                    <a:bodyPr/>
                    <a:lstStyle>
                      <a:lvl1pPr marL="0" algn="l" rtl="0" eaLnBrk="1" latinLnBrk="0" hangingPunct="1">
                        <a:defRPr kumimoji="0" kern="1200">
                          <a:solidFill>
                            <a:schemeClr val="dk1"/>
                          </a:solidFill>
                          <a:latin typeface="Calibri"/>
                          <a:ea typeface=""/>
                          <a:cs typeface=""/>
                        </a:defRPr>
                      </a:lvl1pPr>
                      <a:lvl2pPr marL="457200" algn="l" rtl="0" eaLnBrk="1" latinLnBrk="0" hangingPunct="1">
                        <a:defRPr kumimoji="0" kern="1200">
                          <a:solidFill>
                            <a:schemeClr val="dk1"/>
                          </a:solidFill>
                          <a:latin typeface="Calibri"/>
                          <a:ea typeface=""/>
                          <a:cs typeface=""/>
                        </a:defRPr>
                      </a:lvl2pPr>
                      <a:lvl3pPr marL="914400" algn="l" rtl="0" eaLnBrk="1" latinLnBrk="0" hangingPunct="1">
                        <a:defRPr kumimoji="0" kern="1200">
                          <a:solidFill>
                            <a:schemeClr val="dk1"/>
                          </a:solidFill>
                          <a:latin typeface="Calibri"/>
                          <a:ea typeface=""/>
                          <a:cs typeface=""/>
                        </a:defRPr>
                      </a:lvl3pPr>
                      <a:lvl4pPr marL="1371600" algn="l" rtl="0" eaLnBrk="1" latinLnBrk="0" hangingPunct="1">
                        <a:defRPr kumimoji="0" kern="1200">
                          <a:solidFill>
                            <a:schemeClr val="dk1"/>
                          </a:solidFill>
                          <a:latin typeface="Calibri"/>
                          <a:ea typeface=""/>
                          <a:cs typeface=""/>
                        </a:defRPr>
                      </a:lvl4pPr>
                      <a:lvl5pPr marL="1828800" algn="l" rtl="0" eaLnBrk="1" latinLnBrk="0" hangingPunct="1">
                        <a:defRPr kumimoji="0" kern="1200">
                          <a:solidFill>
                            <a:schemeClr val="dk1"/>
                          </a:solidFill>
                          <a:latin typeface="Calibri"/>
                          <a:ea typeface=""/>
                          <a:cs typeface=""/>
                        </a:defRPr>
                      </a:lvl5pPr>
                      <a:lvl6pPr marL="2286000" algn="l" rtl="0" eaLnBrk="1" latinLnBrk="0" hangingPunct="1">
                        <a:defRPr kumimoji="0" kern="1200">
                          <a:solidFill>
                            <a:schemeClr val="dk1"/>
                          </a:solidFill>
                          <a:latin typeface="Calibri"/>
                          <a:ea typeface=""/>
                          <a:cs typeface=""/>
                        </a:defRPr>
                      </a:lvl6pPr>
                      <a:lvl7pPr marL="2743200" algn="l" rtl="0" eaLnBrk="1" latinLnBrk="0" hangingPunct="1">
                        <a:defRPr kumimoji="0" kern="1200">
                          <a:solidFill>
                            <a:schemeClr val="dk1"/>
                          </a:solidFill>
                          <a:latin typeface="Calibri"/>
                          <a:ea typeface=""/>
                          <a:cs typeface=""/>
                        </a:defRPr>
                      </a:lvl7pPr>
                      <a:lvl8pPr marL="3200400" algn="l" rtl="0" eaLnBrk="1" latinLnBrk="0" hangingPunct="1">
                        <a:defRPr kumimoji="0" kern="1200">
                          <a:solidFill>
                            <a:schemeClr val="dk1"/>
                          </a:solidFill>
                          <a:latin typeface="Calibri"/>
                          <a:ea typeface=""/>
                          <a:cs typeface=""/>
                        </a:defRPr>
                      </a:lvl8pPr>
                      <a:lvl9pPr marL="3657600" algn="l" rtl="0" eaLnBrk="1" latinLnBrk="0" hangingPunct="1">
                        <a:defRPr kumimoji="0" kern="1200">
                          <a:solidFill>
                            <a:schemeClr val="dk1"/>
                          </a:solidFill>
                          <a:latin typeface="Calibri"/>
                          <a:ea typeface=""/>
                          <a:cs typeface=""/>
                        </a:defRPr>
                      </a:lvl9pPr>
                    </a:lstStyle>
                    <a:p>
                      <a:pPr algn="ctr"/>
                      <a:r>
                        <a:rPr lang="en-US" sz="1600" dirty="0"/>
                        <a:t>Yes</a:t>
                      </a:r>
                      <a:endParaRPr lang="en-SG" sz="1600" b="0" dirty="0"/>
                    </a:p>
                  </a:txBody>
                  <a:tcPr marL="68580" marR="68580" marT="34290" marB="34290"/>
                </a:tc>
                <a:extLst>
                  <a:ext uri="{0D108BD9-81ED-4DB2-BD59-A6C34878D82A}">
                    <a16:rowId xmlns:a16="http://schemas.microsoft.com/office/drawing/2014/main" val="10001"/>
                  </a:ext>
                </a:extLst>
              </a:tr>
              <a:tr h="274320">
                <a:tc>
                  <a:txBody>
                    <a:bodyPr/>
                    <a:lstStyle>
                      <a:lvl1pPr marL="0" algn="l" rtl="0" eaLnBrk="1" latinLnBrk="0" hangingPunct="1">
                        <a:defRPr kumimoji="0" kern="1200">
                          <a:solidFill>
                            <a:schemeClr val="dk1"/>
                          </a:solidFill>
                          <a:latin typeface="Calibri"/>
                          <a:ea typeface=""/>
                          <a:cs typeface=""/>
                        </a:defRPr>
                      </a:lvl1pPr>
                      <a:lvl2pPr marL="457200" algn="l" rtl="0" eaLnBrk="1" latinLnBrk="0" hangingPunct="1">
                        <a:defRPr kumimoji="0" kern="1200">
                          <a:solidFill>
                            <a:schemeClr val="dk1"/>
                          </a:solidFill>
                          <a:latin typeface="Calibri"/>
                          <a:ea typeface=""/>
                          <a:cs typeface=""/>
                        </a:defRPr>
                      </a:lvl2pPr>
                      <a:lvl3pPr marL="914400" algn="l" rtl="0" eaLnBrk="1" latinLnBrk="0" hangingPunct="1">
                        <a:defRPr kumimoji="0" kern="1200">
                          <a:solidFill>
                            <a:schemeClr val="dk1"/>
                          </a:solidFill>
                          <a:latin typeface="Calibri"/>
                          <a:ea typeface=""/>
                          <a:cs typeface=""/>
                        </a:defRPr>
                      </a:lvl3pPr>
                      <a:lvl4pPr marL="1371600" algn="l" rtl="0" eaLnBrk="1" latinLnBrk="0" hangingPunct="1">
                        <a:defRPr kumimoji="0" kern="1200">
                          <a:solidFill>
                            <a:schemeClr val="dk1"/>
                          </a:solidFill>
                          <a:latin typeface="Calibri"/>
                          <a:ea typeface=""/>
                          <a:cs typeface=""/>
                        </a:defRPr>
                      </a:lvl4pPr>
                      <a:lvl5pPr marL="1828800" algn="l" rtl="0" eaLnBrk="1" latinLnBrk="0" hangingPunct="1">
                        <a:defRPr kumimoji="0" kern="1200">
                          <a:solidFill>
                            <a:schemeClr val="dk1"/>
                          </a:solidFill>
                          <a:latin typeface="Calibri"/>
                          <a:ea typeface=""/>
                          <a:cs typeface=""/>
                        </a:defRPr>
                      </a:lvl5pPr>
                      <a:lvl6pPr marL="2286000" algn="l" rtl="0" eaLnBrk="1" latinLnBrk="0" hangingPunct="1">
                        <a:defRPr kumimoji="0" kern="1200">
                          <a:solidFill>
                            <a:schemeClr val="dk1"/>
                          </a:solidFill>
                          <a:latin typeface="Calibri"/>
                          <a:ea typeface=""/>
                          <a:cs typeface=""/>
                        </a:defRPr>
                      </a:lvl6pPr>
                      <a:lvl7pPr marL="2743200" algn="l" rtl="0" eaLnBrk="1" latinLnBrk="0" hangingPunct="1">
                        <a:defRPr kumimoji="0" kern="1200">
                          <a:solidFill>
                            <a:schemeClr val="dk1"/>
                          </a:solidFill>
                          <a:latin typeface="Calibri"/>
                          <a:ea typeface=""/>
                          <a:cs typeface=""/>
                        </a:defRPr>
                      </a:lvl7pPr>
                      <a:lvl8pPr marL="3200400" algn="l" rtl="0" eaLnBrk="1" latinLnBrk="0" hangingPunct="1">
                        <a:defRPr kumimoji="0" kern="1200">
                          <a:solidFill>
                            <a:schemeClr val="dk1"/>
                          </a:solidFill>
                          <a:latin typeface="Calibri"/>
                          <a:ea typeface=""/>
                          <a:cs typeface=""/>
                        </a:defRPr>
                      </a:lvl8pPr>
                      <a:lvl9pPr marL="3657600" algn="l" rtl="0" eaLnBrk="1" latinLnBrk="0" hangingPunct="1">
                        <a:defRPr kumimoji="0" kern="1200">
                          <a:solidFill>
                            <a:schemeClr val="dk1"/>
                          </a:solidFill>
                          <a:latin typeface="Calibri"/>
                          <a:ea typeface=""/>
                          <a:cs typeface=""/>
                        </a:defRPr>
                      </a:lvl9pPr>
                    </a:lstStyle>
                    <a:p>
                      <a:pPr algn="ctr"/>
                      <a:r>
                        <a:rPr lang="en-US" sz="1600" dirty="0"/>
                        <a:t>Bob</a:t>
                      </a:r>
                      <a:endParaRPr lang="en-SG" sz="1600" b="0" dirty="0"/>
                    </a:p>
                  </a:txBody>
                  <a:tcPr marL="68580" marR="68580" marT="34290" marB="34290"/>
                </a:tc>
                <a:tc>
                  <a:txBody>
                    <a:bodyPr/>
                    <a:lstStyle>
                      <a:lvl1pPr marL="0" algn="l" rtl="0" eaLnBrk="1" latinLnBrk="0" hangingPunct="1">
                        <a:defRPr kumimoji="0" kern="1200">
                          <a:solidFill>
                            <a:schemeClr val="dk1"/>
                          </a:solidFill>
                          <a:latin typeface="Calibri"/>
                          <a:ea typeface=""/>
                          <a:cs typeface=""/>
                        </a:defRPr>
                      </a:lvl1pPr>
                      <a:lvl2pPr marL="457200" algn="l" rtl="0" eaLnBrk="1" latinLnBrk="0" hangingPunct="1">
                        <a:defRPr kumimoji="0" kern="1200">
                          <a:solidFill>
                            <a:schemeClr val="dk1"/>
                          </a:solidFill>
                          <a:latin typeface="Calibri"/>
                          <a:ea typeface=""/>
                          <a:cs typeface=""/>
                        </a:defRPr>
                      </a:lvl2pPr>
                      <a:lvl3pPr marL="914400" algn="l" rtl="0" eaLnBrk="1" latinLnBrk="0" hangingPunct="1">
                        <a:defRPr kumimoji="0" kern="1200">
                          <a:solidFill>
                            <a:schemeClr val="dk1"/>
                          </a:solidFill>
                          <a:latin typeface="Calibri"/>
                          <a:ea typeface=""/>
                          <a:cs typeface=""/>
                        </a:defRPr>
                      </a:lvl3pPr>
                      <a:lvl4pPr marL="1371600" algn="l" rtl="0" eaLnBrk="1" latinLnBrk="0" hangingPunct="1">
                        <a:defRPr kumimoji="0" kern="1200">
                          <a:solidFill>
                            <a:schemeClr val="dk1"/>
                          </a:solidFill>
                          <a:latin typeface="Calibri"/>
                          <a:ea typeface=""/>
                          <a:cs typeface=""/>
                        </a:defRPr>
                      </a:lvl4pPr>
                      <a:lvl5pPr marL="1828800" algn="l" rtl="0" eaLnBrk="1" latinLnBrk="0" hangingPunct="1">
                        <a:defRPr kumimoji="0" kern="1200">
                          <a:solidFill>
                            <a:schemeClr val="dk1"/>
                          </a:solidFill>
                          <a:latin typeface="Calibri"/>
                          <a:ea typeface=""/>
                          <a:cs typeface=""/>
                        </a:defRPr>
                      </a:lvl5pPr>
                      <a:lvl6pPr marL="2286000" algn="l" rtl="0" eaLnBrk="1" latinLnBrk="0" hangingPunct="1">
                        <a:defRPr kumimoji="0" kern="1200">
                          <a:solidFill>
                            <a:schemeClr val="dk1"/>
                          </a:solidFill>
                          <a:latin typeface="Calibri"/>
                          <a:ea typeface=""/>
                          <a:cs typeface=""/>
                        </a:defRPr>
                      </a:lvl6pPr>
                      <a:lvl7pPr marL="2743200" algn="l" rtl="0" eaLnBrk="1" latinLnBrk="0" hangingPunct="1">
                        <a:defRPr kumimoji="0" kern="1200">
                          <a:solidFill>
                            <a:schemeClr val="dk1"/>
                          </a:solidFill>
                          <a:latin typeface="Calibri"/>
                          <a:ea typeface=""/>
                          <a:cs typeface=""/>
                        </a:defRPr>
                      </a:lvl7pPr>
                      <a:lvl8pPr marL="3200400" algn="l" rtl="0" eaLnBrk="1" latinLnBrk="0" hangingPunct="1">
                        <a:defRPr kumimoji="0" kern="1200">
                          <a:solidFill>
                            <a:schemeClr val="dk1"/>
                          </a:solidFill>
                          <a:latin typeface="Calibri"/>
                          <a:ea typeface=""/>
                          <a:cs typeface=""/>
                        </a:defRPr>
                      </a:lvl8pPr>
                      <a:lvl9pPr marL="3657600" algn="l" rtl="0" eaLnBrk="1" latinLnBrk="0" hangingPunct="1">
                        <a:defRPr kumimoji="0" kern="1200">
                          <a:solidFill>
                            <a:schemeClr val="dk1"/>
                          </a:solidFill>
                          <a:latin typeface="Calibri"/>
                          <a:ea typeface=""/>
                          <a:cs typeface=""/>
                        </a:defRPr>
                      </a:lvl9pPr>
                    </a:lstStyle>
                    <a:p>
                      <a:pPr algn="ctr"/>
                      <a:r>
                        <a:rPr lang="en-US" sz="1600" dirty="0"/>
                        <a:t>No</a:t>
                      </a:r>
                      <a:endParaRPr lang="en-SG" sz="1600" b="0" dirty="0"/>
                    </a:p>
                  </a:txBody>
                  <a:tcPr marL="68580" marR="68580" marT="34290" marB="34290"/>
                </a:tc>
                <a:extLst>
                  <a:ext uri="{0D108BD9-81ED-4DB2-BD59-A6C34878D82A}">
                    <a16:rowId xmlns:a16="http://schemas.microsoft.com/office/drawing/2014/main" val="10002"/>
                  </a:ext>
                </a:extLst>
              </a:tr>
              <a:tr h="274320">
                <a:tc>
                  <a:txBody>
                    <a:bodyPr/>
                    <a:lstStyle>
                      <a:lvl1pPr marL="0" algn="l" rtl="0" eaLnBrk="1" latinLnBrk="0" hangingPunct="1">
                        <a:defRPr kumimoji="0" kern="1200">
                          <a:solidFill>
                            <a:schemeClr val="dk1"/>
                          </a:solidFill>
                          <a:latin typeface="Calibri"/>
                          <a:ea typeface=""/>
                          <a:cs typeface=""/>
                        </a:defRPr>
                      </a:lvl1pPr>
                      <a:lvl2pPr marL="457200" algn="l" rtl="0" eaLnBrk="1" latinLnBrk="0" hangingPunct="1">
                        <a:defRPr kumimoji="0" kern="1200">
                          <a:solidFill>
                            <a:schemeClr val="dk1"/>
                          </a:solidFill>
                          <a:latin typeface="Calibri"/>
                          <a:ea typeface=""/>
                          <a:cs typeface=""/>
                        </a:defRPr>
                      </a:lvl2pPr>
                      <a:lvl3pPr marL="914400" algn="l" rtl="0" eaLnBrk="1" latinLnBrk="0" hangingPunct="1">
                        <a:defRPr kumimoji="0" kern="1200">
                          <a:solidFill>
                            <a:schemeClr val="dk1"/>
                          </a:solidFill>
                          <a:latin typeface="Calibri"/>
                          <a:ea typeface=""/>
                          <a:cs typeface=""/>
                        </a:defRPr>
                      </a:lvl3pPr>
                      <a:lvl4pPr marL="1371600" algn="l" rtl="0" eaLnBrk="1" latinLnBrk="0" hangingPunct="1">
                        <a:defRPr kumimoji="0" kern="1200">
                          <a:solidFill>
                            <a:schemeClr val="dk1"/>
                          </a:solidFill>
                          <a:latin typeface="Calibri"/>
                          <a:ea typeface=""/>
                          <a:cs typeface=""/>
                        </a:defRPr>
                      </a:lvl4pPr>
                      <a:lvl5pPr marL="1828800" algn="l" rtl="0" eaLnBrk="1" latinLnBrk="0" hangingPunct="1">
                        <a:defRPr kumimoji="0" kern="1200">
                          <a:solidFill>
                            <a:schemeClr val="dk1"/>
                          </a:solidFill>
                          <a:latin typeface="Calibri"/>
                          <a:ea typeface=""/>
                          <a:cs typeface=""/>
                        </a:defRPr>
                      </a:lvl5pPr>
                      <a:lvl6pPr marL="2286000" algn="l" rtl="0" eaLnBrk="1" latinLnBrk="0" hangingPunct="1">
                        <a:defRPr kumimoji="0" kern="1200">
                          <a:solidFill>
                            <a:schemeClr val="dk1"/>
                          </a:solidFill>
                          <a:latin typeface="Calibri"/>
                          <a:ea typeface=""/>
                          <a:cs typeface=""/>
                        </a:defRPr>
                      </a:lvl6pPr>
                      <a:lvl7pPr marL="2743200" algn="l" rtl="0" eaLnBrk="1" latinLnBrk="0" hangingPunct="1">
                        <a:defRPr kumimoji="0" kern="1200">
                          <a:solidFill>
                            <a:schemeClr val="dk1"/>
                          </a:solidFill>
                          <a:latin typeface="Calibri"/>
                          <a:ea typeface=""/>
                          <a:cs typeface=""/>
                        </a:defRPr>
                      </a:lvl7pPr>
                      <a:lvl8pPr marL="3200400" algn="l" rtl="0" eaLnBrk="1" latinLnBrk="0" hangingPunct="1">
                        <a:defRPr kumimoji="0" kern="1200">
                          <a:solidFill>
                            <a:schemeClr val="dk1"/>
                          </a:solidFill>
                          <a:latin typeface="Calibri"/>
                          <a:ea typeface=""/>
                          <a:cs typeface=""/>
                        </a:defRPr>
                      </a:lvl8pPr>
                      <a:lvl9pPr marL="3657600" algn="l" rtl="0" eaLnBrk="1" latinLnBrk="0" hangingPunct="1">
                        <a:defRPr kumimoji="0" kern="1200">
                          <a:solidFill>
                            <a:schemeClr val="dk1"/>
                          </a:solidFill>
                          <a:latin typeface="Calibri"/>
                          <a:ea typeface=""/>
                          <a:cs typeface=""/>
                        </a:defRPr>
                      </a:lvl9pPr>
                    </a:lstStyle>
                    <a:p>
                      <a:pPr algn="ctr"/>
                      <a:r>
                        <a:rPr lang="en-US" sz="1600" dirty="0"/>
                        <a:t>Chris</a:t>
                      </a:r>
                      <a:endParaRPr lang="en-SG" sz="1600" b="0" dirty="0"/>
                    </a:p>
                  </a:txBody>
                  <a:tcPr marL="68580" marR="68580" marT="34290" marB="34290"/>
                </a:tc>
                <a:tc>
                  <a:txBody>
                    <a:bodyPr/>
                    <a:lstStyle>
                      <a:lvl1pPr marL="0" algn="l" rtl="0" eaLnBrk="1" latinLnBrk="0" hangingPunct="1">
                        <a:defRPr kumimoji="0" kern="1200">
                          <a:solidFill>
                            <a:schemeClr val="dk1"/>
                          </a:solidFill>
                          <a:latin typeface="Calibri"/>
                          <a:ea typeface=""/>
                          <a:cs typeface=""/>
                        </a:defRPr>
                      </a:lvl1pPr>
                      <a:lvl2pPr marL="457200" algn="l" rtl="0" eaLnBrk="1" latinLnBrk="0" hangingPunct="1">
                        <a:defRPr kumimoji="0" kern="1200">
                          <a:solidFill>
                            <a:schemeClr val="dk1"/>
                          </a:solidFill>
                          <a:latin typeface="Calibri"/>
                          <a:ea typeface=""/>
                          <a:cs typeface=""/>
                        </a:defRPr>
                      </a:lvl2pPr>
                      <a:lvl3pPr marL="914400" algn="l" rtl="0" eaLnBrk="1" latinLnBrk="0" hangingPunct="1">
                        <a:defRPr kumimoji="0" kern="1200">
                          <a:solidFill>
                            <a:schemeClr val="dk1"/>
                          </a:solidFill>
                          <a:latin typeface="Calibri"/>
                          <a:ea typeface=""/>
                          <a:cs typeface=""/>
                        </a:defRPr>
                      </a:lvl3pPr>
                      <a:lvl4pPr marL="1371600" algn="l" rtl="0" eaLnBrk="1" latinLnBrk="0" hangingPunct="1">
                        <a:defRPr kumimoji="0" kern="1200">
                          <a:solidFill>
                            <a:schemeClr val="dk1"/>
                          </a:solidFill>
                          <a:latin typeface="Calibri"/>
                          <a:ea typeface=""/>
                          <a:cs typeface=""/>
                        </a:defRPr>
                      </a:lvl4pPr>
                      <a:lvl5pPr marL="1828800" algn="l" rtl="0" eaLnBrk="1" latinLnBrk="0" hangingPunct="1">
                        <a:defRPr kumimoji="0" kern="1200">
                          <a:solidFill>
                            <a:schemeClr val="dk1"/>
                          </a:solidFill>
                          <a:latin typeface="Calibri"/>
                          <a:ea typeface=""/>
                          <a:cs typeface=""/>
                        </a:defRPr>
                      </a:lvl5pPr>
                      <a:lvl6pPr marL="2286000" algn="l" rtl="0" eaLnBrk="1" latinLnBrk="0" hangingPunct="1">
                        <a:defRPr kumimoji="0" kern="1200">
                          <a:solidFill>
                            <a:schemeClr val="dk1"/>
                          </a:solidFill>
                          <a:latin typeface="Calibri"/>
                          <a:ea typeface=""/>
                          <a:cs typeface=""/>
                        </a:defRPr>
                      </a:lvl6pPr>
                      <a:lvl7pPr marL="2743200" algn="l" rtl="0" eaLnBrk="1" latinLnBrk="0" hangingPunct="1">
                        <a:defRPr kumimoji="0" kern="1200">
                          <a:solidFill>
                            <a:schemeClr val="dk1"/>
                          </a:solidFill>
                          <a:latin typeface="Calibri"/>
                          <a:ea typeface=""/>
                          <a:cs typeface=""/>
                        </a:defRPr>
                      </a:lvl7pPr>
                      <a:lvl8pPr marL="3200400" algn="l" rtl="0" eaLnBrk="1" latinLnBrk="0" hangingPunct="1">
                        <a:defRPr kumimoji="0" kern="1200">
                          <a:solidFill>
                            <a:schemeClr val="dk1"/>
                          </a:solidFill>
                          <a:latin typeface="Calibri"/>
                          <a:ea typeface=""/>
                          <a:cs typeface=""/>
                        </a:defRPr>
                      </a:lvl8pPr>
                      <a:lvl9pPr marL="3657600" algn="l" rtl="0" eaLnBrk="1" latinLnBrk="0" hangingPunct="1">
                        <a:defRPr kumimoji="0" kern="1200">
                          <a:solidFill>
                            <a:schemeClr val="dk1"/>
                          </a:solidFill>
                          <a:latin typeface="Calibri"/>
                          <a:ea typeface=""/>
                          <a:cs typeface=""/>
                        </a:defRPr>
                      </a:lvl9pPr>
                    </a:lstStyle>
                    <a:p>
                      <a:pPr algn="ctr"/>
                      <a:r>
                        <a:rPr lang="en-US" sz="1600" dirty="0"/>
                        <a:t>Yes</a:t>
                      </a:r>
                      <a:endParaRPr lang="en-SG" sz="1600" b="0" dirty="0"/>
                    </a:p>
                  </a:txBody>
                  <a:tcPr marL="68580" marR="68580" marT="34290" marB="34290"/>
                </a:tc>
                <a:extLst>
                  <a:ext uri="{0D108BD9-81ED-4DB2-BD59-A6C34878D82A}">
                    <a16:rowId xmlns:a16="http://schemas.microsoft.com/office/drawing/2014/main" val="10003"/>
                  </a:ext>
                </a:extLst>
              </a:tr>
              <a:tr h="274320">
                <a:tc>
                  <a:txBody>
                    <a:bodyPr/>
                    <a:lstStyle>
                      <a:lvl1pPr marL="0" algn="l" rtl="0" eaLnBrk="1" latinLnBrk="0" hangingPunct="1">
                        <a:defRPr kumimoji="0" kern="1200">
                          <a:solidFill>
                            <a:schemeClr val="dk1"/>
                          </a:solidFill>
                          <a:latin typeface="Calibri"/>
                          <a:ea typeface=""/>
                          <a:cs typeface=""/>
                        </a:defRPr>
                      </a:lvl1pPr>
                      <a:lvl2pPr marL="457200" algn="l" rtl="0" eaLnBrk="1" latinLnBrk="0" hangingPunct="1">
                        <a:defRPr kumimoji="0" kern="1200">
                          <a:solidFill>
                            <a:schemeClr val="dk1"/>
                          </a:solidFill>
                          <a:latin typeface="Calibri"/>
                          <a:ea typeface=""/>
                          <a:cs typeface=""/>
                        </a:defRPr>
                      </a:lvl2pPr>
                      <a:lvl3pPr marL="914400" algn="l" rtl="0" eaLnBrk="1" latinLnBrk="0" hangingPunct="1">
                        <a:defRPr kumimoji="0" kern="1200">
                          <a:solidFill>
                            <a:schemeClr val="dk1"/>
                          </a:solidFill>
                          <a:latin typeface="Calibri"/>
                          <a:ea typeface=""/>
                          <a:cs typeface=""/>
                        </a:defRPr>
                      </a:lvl3pPr>
                      <a:lvl4pPr marL="1371600" algn="l" rtl="0" eaLnBrk="1" latinLnBrk="0" hangingPunct="1">
                        <a:defRPr kumimoji="0" kern="1200">
                          <a:solidFill>
                            <a:schemeClr val="dk1"/>
                          </a:solidFill>
                          <a:latin typeface="Calibri"/>
                          <a:ea typeface=""/>
                          <a:cs typeface=""/>
                        </a:defRPr>
                      </a:lvl4pPr>
                      <a:lvl5pPr marL="1828800" algn="l" rtl="0" eaLnBrk="1" latinLnBrk="0" hangingPunct="1">
                        <a:defRPr kumimoji="0" kern="1200">
                          <a:solidFill>
                            <a:schemeClr val="dk1"/>
                          </a:solidFill>
                          <a:latin typeface="Calibri"/>
                          <a:ea typeface=""/>
                          <a:cs typeface=""/>
                        </a:defRPr>
                      </a:lvl5pPr>
                      <a:lvl6pPr marL="2286000" algn="l" rtl="0" eaLnBrk="1" latinLnBrk="0" hangingPunct="1">
                        <a:defRPr kumimoji="0" kern="1200">
                          <a:solidFill>
                            <a:schemeClr val="dk1"/>
                          </a:solidFill>
                          <a:latin typeface="Calibri"/>
                          <a:ea typeface=""/>
                          <a:cs typeface=""/>
                        </a:defRPr>
                      </a:lvl6pPr>
                      <a:lvl7pPr marL="2743200" algn="l" rtl="0" eaLnBrk="1" latinLnBrk="0" hangingPunct="1">
                        <a:defRPr kumimoji="0" kern="1200">
                          <a:solidFill>
                            <a:schemeClr val="dk1"/>
                          </a:solidFill>
                          <a:latin typeface="Calibri"/>
                          <a:ea typeface=""/>
                          <a:cs typeface=""/>
                        </a:defRPr>
                      </a:lvl7pPr>
                      <a:lvl8pPr marL="3200400" algn="l" rtl="0" eaLnBrk="1" latinLnBrk="0" hangingPunct="1">
                        <a:defRPr kumimoji="0" kern="1200">
                          <a:solidFill>
                            <a:schemeClr val="dk1"/>
                          </a:solidFill>
                          <a:latin typeface="Calibri"/>
                          <a:ea typeface=""/>
                          <a:cs typeface=""/>
                        </a:defRPr>
                      </a:lvl8pPr>
                      <a:lvl9pPr marL="3657600" algn="l" rtl="0" eaLnBrk="1" latinLnBrk="0" hangingPunct="1">
                        <a:defRPr kumimoji="0" kern="1200">
                          <a:solidFill>
                            <a:schemeClr val="dk1"/>
                          </a:solidFill>
                          <a:latin typeface="Calibri"/>
                          <a:ea typeface=""/>
                          <a:cs typeface=""/>
                        </a:defRPr>
                      </a:lvl9pPr>
                    </a:lstStyle>
                    <a:p>
                      <a:pPr algn="ctr"/>
                      <a:r>
                        <a:rPr lang="en-US" sz="1600" dirty="0"/>
                        <a:t>Denise</a:t>
                      </a:r>
                      <a:endParaRPr lang="en-SG" sz="1600" b="0" dirty="0"/>
                    </a:p>
                  </a:txBody>
                  <a:tcPr marL="68580" marR="68580" marT="34290" marB="34290"/>
                </a:tc>
                <a:tc>
                  <a:txBody>
                    <a:bodyPr/>
                    <a:lstStyle>
                      <a:lvl1pPr marL="0" algn="l" rtl="0" eaLnBrk="1" latinLnBrk="0" hangingPunct="1">
                        <a:defRPr kumimoji="0" kern="1200">
                          <a:solidFill>
                            <a:schemeClr val="dk1"/>
                          </a:solidFill>
                          <a:latin typeface="Calibri"/>
                          <a:ea typeface=""/>
                          <a:cs typeface=""/>
                        </a:defRPr>
                      </a:lvl1pPr>
                      <a:lvl2pPr marL="457200" algn="l" rtl="0" eaLnBrk="1" latinLnBrk="0" hangingPunct="1">
                        <a:defRPr kumimoji="0" kern="1200">
                          <a:solidFill>
                            <a:schemeClr val="dk1"/>
                          </a:solidFill>
                          <a:latin typeface="Calibri"/>
                          <a:ea typeface=""/>
                          <a:cs typeface=""/>
                        </a:defRPr>
                      </a:lvl2pPr>
                      <a:lvl3pPr marL="914400" algn="l" rtl="0" eaLnBrk="1" latinLnBrk="0" hangingPunct="1">
                        <a:defRPr kumimoji="0" kern="1200">
                          <a:solidFill>
                            <a:schemeClr val="dk1"/>
                          </a:solidFill>
                          <a:latin typeface="Calibri"/>
                          <a:ea typeface=""/>
                          <a:cs typeface=""/>
                        </a:defRPr>
                      </a:lvl3pPr>
                      <a:lvl4pPr marL="1371600" algn="l" rtl="0" eaLnBrk="1" latinLnBrk="0" hangingPunct="1">
                        <a:defRPr kumimoji="0" kern="1200">
                          <a:solidFill>
                            <a:schemeClr val="dk1"/>
                          </a:solidFill>
                          <a:latin typeface="Calibri"/>
                          <a:ea typeface=""/>
                          <a:cs typeface=""/>
                        </a:defRPr>
                      </a:lvl4pPr>
                      <a:lvl5pPr marL="1828800" algn="l" rtl="0" eaLnBrk="1" latinLnBrk="0" hangingPunct="1">
                        <a:defRPr kumimoji="0" kern="1200">
                          <a:solidFill>
                            <a:schemeClr val="dk1"/>
                          </a:solidFill>
                          <a:latin typeface="Calibri"/>
                          <a:ea typeface=""/>
                          <a:cs typeface=""/>
                        </a:defRPr>
                      </a:lvl5pPr>
                      <a:lvl6pPr marL="2286000" algn="l" rtl="0" eaLnBrk="1" latinLnBrk="0" hangingPunct="1">
                        <a:defRPr kumimoji="0" kern="1200">
                          <a:solidFill>
                            <a:schemeClr val="dk1"/>
                          </a:solidFill>
                          <a:latin typeface="Calibri"/>
                          <a:ea typeface=""/>
                          <a:cs typeface=""/>
                        </a:defRPr>
                      </a:lvl6pPr>
                      <a:lvl7pPr marL="2743200" algn="l" rtl="0" eaLnBrk="1" latinLnBrk="0" hangingPunct="1">
                        <a:defRPr kumimoji="0" kern="1200">
                          <a:solidFill>
                            <a:schemeClr val="dk1"/>
                          </a:solidFill>
                          <a:latin typeface="Calibri"/>
                          <a:ea typeface=""/>
                          <a:cs typeface=""/>
                        </a:defRPr>
                      </a:lvl7pPr>
                      <a:lvl8pPr marL="3200400" algn="l" rtl="0" eaLnBrk="1" latinLnBrk="0" hangingPunct="1">
                        <a:defRPr kumimoji="0" kern="1200">
                          <a:solidFill>
                            <a:schemeClr val="dk1"/>
                          </a:solidFill>
                          <a:latin typeface="Calibri"/>
                          <a:ea typeface=""/>
                          <a:cs typeface=""/>
                        </a:defRPr>
                      </a:lvl8pPr>
                      <a:lvl9pPr marL="3657600" algn="l" rtl="0" eaLnBrk="1" latinLnBrk="0" hangingPunct="1">
                        <a:defRPr kumimoji="0" kern="1200">
                          <a:solidFill>
                            <a:schemeClr val="dk1"/>
                          </a:solidFill>
                          <a:latin typeface="Calibri"/>
                          <a:ea typeface=""/>
                          <a:cs typeface=""/>
                        </a:defRPr>
                      </a:lvl9pPr>
                    </a:lstStyle>
                    <a:p>
                      <a:pPr algn="ctr"/>
                      <a:r>
                        <a:rPr lang="en-US" sz="1600" dirty="0"/>
                        <a:t>Yes</a:t>
                      </a:r>
                      <a:endParaRPr lang="en-SG" sz="1600" b="0" dirty="0"/>
                    </a:p>
                  </a:txBody>
                  <a:tcPr marL="68580" marR="68580" marT="34290" marB="34290"/>
                </a:tc>
                <a:extLst>
                  <a:ext uri="{0D108BD9-81ED-4DB2-BD59-A6C34878D82A}">
                    <a16:rowId xmlns:a16="http://schemas.microsoft.com/office/drawing/2014/main" val="10004"/>
                  </a:ext>
                </a:extLst>
              </a:tr>
              <a:tr h="274320">
                <a:tc>
                  <a:txBody>
                    <a:bodyPr/>
                    <a:lstStyle>
                      <a:lvl1pPr marL="0" algn="l" rtl="0" eaLnBrk="1" latinLnBrk="0" hangingPunct="1">
                        <a:defRPr kumimoji="0" kern="1200">
                          <a:solidFill>
                            <a:schemeClr val="dk1"/>
                          </a:solidFill>
                          <a:latin typeface="Calibri"/>
                          <a:ea typeface=""/>
                          <a:cs typeface=""/>
                        </a:defRPr>
                      </a:lvl1pPr>
                      <a:lvl2pPr marL="457200" algn="l" rtl="0" eaLnBrk="1" latinLnBrk="0" hangingPunct="1">
                        <a:defRPr kumimoji="0" kern="1200">
                          <a:solidFill>
                            <a:schemeClr val="dk1"/>
                          </a:solidFill>
                          <a:latin typeface="Calibri"/>
                          <a:ea typeface=""/>
                          <a:cs typeface=""/>
                        </a:defRPr>
                      </a:lvl2pPr>
                      <a:lvl3pPr marL="914400" algn="l" rtl="0" eaLnBrk="1" latinLnBrk="0" hangingPunct="1">
                        <a:defRPr kumimoji="0" kern="1200">
                          <a:solidFill>
                            <a:schemeClr val="dk1"/>
                          </a:solidFill>
                          <a:latin typeface="Calibri"/>
                          <a:ea typeface=""/>
                          <a:cs typeface=""/>
                        </a:defRPr>
                      </a:lvl3pPr>
                      <a:lvl4pPr marL="1371600" algn="l" rtl="0" eaLnBrk="1" latinLnBrk="0" hangingPunct="1">
                        <a:defRPr kumimoji="0" kern="1200">
                          <a:solidFill>
                            <a:schemeClr val="dk1"/>
                          </a:solidFill>
                          <a:latin typeface="Calibri"/>
                          <a:ea typeface=""/>
                          <a:cs typeface=""/>
                        </a:defRPr>
                      </a:lvl4pPr>
                      <a:lvl5pPr marL="1828800" algn="l" rtl="0" eaLnBrk="1" latinLnBrk="0" hangingPunct="1">
                        <a:defRPr kumimoji="0" kern="1200">
                          <a:solidFill>
                            <a:schemeClr val="dk1"/>
                          </a:solidFill>
                          <a:latin typeface="Calibri"/>
                          <a:ea typeface=""/>
                          <a:cs typeface=""/>
                        </a:defRPr>
                      </a:lvl5pPr>
                      <a:lvl6pPr marL="2286000" algn="l" rtl="0" eaLnBrk="1" latinLnBrk="0" hangingPunct="1">
                        <a:defRPr kumimoji="0" kern="1200">
                          <a:solidFill>
                            <a:schemeClr val="dk1"/>
                          </a:solidFill>
                          <a:latin typeface="Calibri"/>
                          <a:ea typeface=""/>
                          <a:cs typeface=""/>
                        </a:defRPr>
                      </a:lvl6pPr>
                      <a:lvl7pPr marL="2743200" algn="l" rtl="0" eaLnBrk="1" latinLnBrk="0" hangingPunct="1">
                        <a:defRPr kumimoji="0" kern="1200">
                          <a:solidFill>
                            <a:schemeClr val="dk1"/>
                          </a:solidFill>
                          <a:latin typeface="Calibri"/>
                          <a:ea typeface=""/>
                          <a:cs typeface=""/>
                        </a:defRPr>
                      </a:lvl7pPr>
                      <a:lvl8pPr marL="3200400" algn="l" rtl="0" eaLnBrk="1" latinLnBrk="0" hangingPunct="1">
                        <a:defRPr kumimoji="0" kern="1200">
                          <a:solidFill>
                            <a:schemeClr val="dk1"/>
                          </a:solidFill>
                          <a:latin typeface="Calibri"/>
                          <a:ea typeface=""/>
                          <a:cs typeface=""/>
                        </a:defRPr>
                      </a:lvl8pPr>
                      <a:lvl9pPr marL="3657600" algn="l" rtl="0" eaLnBrk="1" latinLnBrk="0" hangingPunct="1">
                        <a:defRPr kumimoji="0" kern="1200">
                          <a:solidFill>
                            <a:schemeClr val="dk1"/>
                          </a:solidFill>
                          <a:latin typeface="Calibri"/>
                          <a:ea typeface=""/>
                          <a:cs typeface=""/>
                        </a:defRPr>
                      </a:lvl9pPr>
                    </a:lstStyle>
                    <a:p>
                      <a:pPr algn="ctr"/>
                      <a:r>
                        <a:rPr lang="en-US" sz="1600" dirty="0"/>
                        <a:t>Eric</a:t>
                      </a:r>
                      <a:endParaRPr lang="en-SG" sz="1600" b="0" dirty="0"/>
                    </a:p>
                  </a:txBody>
                  <a:tcPr marL="68580" marR="68580" marT="34290" marB="34290"/>
                </a:tc>
                <a:tc>
                  <a:txBody>
                    <a:bodyPr/>
                    <a:lstStyle>
                      <a:lvl1pPr marL="0" algn="l" rtl="0" eaLnBrk="1" latinLnBrk="0" hangingPunct="1">
                        <a:defRPr kumimoji="0" kern="1200">
                          <a:solidFill>
                            <a:schemeClr val="dk1"/>
                          </a:solidFill>
                          <a:latin typeface="Calibri"/>
                          <a:ea typeface=""/>
                          <a:cs typeface=""/>
                        </a:defRPr>
                      </a:lvl1pPr>
                      <a:lvl2pPr marL="457200" algn="l" rtl="0" eaLnBrk="1" latinLnBrk="0" hangingPunct="1">
                        <a:defRPr kumimoji="0" kern="1200">
                          <a:solidFill>
                            <a:schemeClr val="dk1"/>
                          </a:solidFill>
                          <a:latin typeface="Calibri"/>
                          <a:ea typeface=""/>
                          <a:cs typeface=""/>
                        </a:defRPr>
                      </a:lvl2pPr>
                      <a:lvl3pPr marL="914400" algn="l" rtl="0" eaLnBrk="1" latinLnBrk="0" hangingPunct="1">
                        <a:defRPr kumimoji="0" kern="1200">
                          <a:solidFill>
                            <a:schemeClr val="dk1"/>
                          </a:solidFill>
                          <a:latin typeface="Calibri"/>
                          <a:ea typeface=""/>
                          <a:cs typeface=""/>
                        </a:defRPr>
                      </a:lvl3pPr>
                      <a:lvl4pPr marL="1371600" algn="l" rtl="0" eaLnBrk="1" latinLnBrk="0" hangingPunct="1">
                        <a:defRPr kumimoji="0" kern="1200">
                          <a:solidFill>
                            <a:schemeClr val="dk1"/>
                          </a:solidFill>
                          <a:latin typeface="Calibri"/>
                          <a:ea typeface=""/>
                          <a:cs typeface=""/>
                        </a:defRPr>
                      </a:lvl4pPr>
                      <a:lvl5pPr marL="1828800" algn="l" rtl="0" eaLnBrk="1" latinLnBrk="0" hangingPunct="1">
                        <a:defRPr kumimoji="0" kern="1200">
                          <a:solidFill>
                            <a:schemeClr val="dk1"/>
                          </a:solidFill>
                          <a:latin typeface="Calibri"/>
                          <a:ea typeface=""/>
                          <a:cs typeface=""/>
                        </a:defRPr>
                      </a:lvl5pPr>
                      <a:lvl6pPr marL="2286000" algn="l" rtl="0" eaLnBrk="1" latinLnBrk="0" hangingPunct="1">
                        <a:defRPr kumimoji="0" kern="1200">
                          <a:solidFill>
                            <a:schemeClr val="dk1"/>
                          </a:solidFill>
                          <a:latin typeface="Calibri"/>
                          <a:ea typeface=""/>
                          <a:cs typeface=""/>
                        </a:defRPr>
                      </a:lvl6pPr>
                      <a:lvl7pPr marL="2743200" algn="l" rtl="0" eaLnBrk="1" latinLnBrk="0" hangingPunct="1">
                        <a:defRPr kumimoji="0" kern="1200">
                          <a:solidFill>
                            <a:schemeClr val="dk1"/>
                          </a:solidFill>
                          <a:latin typeface="Calibri"/>
                          <a:ea typeface=""/>
                          <a:cs typeface=""/>
                        </a:defRPr>
                      </a:lvl7pPr>
                      <a:lvl8pPr marL="3200400" algn="l" rtl="0" eaLnBrk="1" latinLnBrk="0" hangingPunct="1">
                        <a:defRPr kumimoji="0" kern="1200">
                          <a:solidFill>
                            <a:schemeClr val="dk1"/>
                          </a:solidFill>
                          <a:latin typeface="Calibri"/>
                          <a:ea typeface=""/>
                          <a:cs typeface=""/>
                        </a:defRPr>
                      </a:lvl8pPr>
                      <a:lvl9pPr marL="3657600" algn="l" rtl="0" eaLnBrk="1" latinLnBrk="0" hangingPunct="1">
                        <a:defRPr kumimoji="0" kern="1200">
                          <a:solidFill>
                            <a:schemeClr val="dk1"/>
                          </a:solidFill>
                          <a:latin typeface="Calibri"/>
                          <a:ea typeface=""/>
                          <a:cs typeface=""/>
                        </a:defRPr>
                      </a:lvl9pPr>
                    </a:lstStyle>
                    <a:p>
                      <a:pPr algn="ctr"/>
                      <a:r>
                        <a:rPr lang="en-US" sz="1600" dirty="0"/>
                        <a:t>No</a:t>
                      </a:r>
                      <a:endParaRPr lang="en-SG" sz="1600" b="0" dirty="0"/>
                    </a:p>
                  </a:txBody>
                  <a:tcPr marL="68580" marR="68580" marT="34290" marB="34290"/>
                </a:tc>
                <a:extLst>
                  <a:ext uri="{0D108BD9-81ED-4DB2-BD59-A6C34878D82A}">
                    <a16:rowId xmlns:a16="http://schemas.microsoft.com/office/drawing/2014/main" val="10005"/>
                  </a:ext>
                </a:extLst>
              </a:tr>
              <a:tr h="274320">
                <a:tc>
                  <a:txBody>
                    <a:bodyPr/>
                    <a:lstStyle>
                      <a:lvl1pPr marL="0" algn="l" rtl="0" eaLnBrk="1" latinLnBrk="0" hangingPunct="1">
                        <a:defRPr kumimoji="0" kern="1200">
                          <a:solidFill>
                            <a:schemeClr val="dk1"/>
                          </a:solidFill>
                          <a:latin typeface="Calibri"/>
                          <a:ea typeface=""/>
                          <a:cs typeface=""/>
                        </a:defRPr>
                      </a:lvl1pPr>
                      <a:lvl2pPr marL="457200" algn="l" rtl="0" eaLnBrk="1" latinLnBrk="0" hangingPunct="1">
                        <a:defRPr kumimoji="0" kern="1200">
                          <a:solidFill>
                            <a:schemeClr val="dk1"/>
                          </a:solidFill>
                          <a:latin typeface="Calibri"/>
                          <a:ea typeface=""/>
                          <a:cs typeface=""/>
                        </a:defRPr>
                      </a:lvl2pPr>
                      <a:lvl3pPr marL="914400" algn="l" rtl="0" eaLnBrk="1" latinLnBrk="0" hangingPunct="1">
                        <a:defRPr kumimoji="0" kern="1200">
                          <a:solidFill>
                            <a:schemeClr val="dk1"/>
                          </a:solidFill>
                          <a:latin typeface="Calibri"/>
                          <a:ea typeface=""/>
                          <a:cs typeface=""/>
                        </a:defRPr>
                      </a:lvl3pPr>
                      <a:lvl4pPr marL="1371600" algn="l" rtl="0" eaLnBrk="1" latinLnBrk="0" hangingPunct="1">
                        <a:defRPr kumimoji="0" kern="1200">
                          <a:solidFill>
                            <a:schemeClr val="dk1"/>
                          </a:solidFill>
                          <a:latin typeface="Calibri"/>
                          <a:ea typeface=""/>
                          <a:cs typeface=""/>
                        </a:defRPr>
                      </a:lvl4pPr>
                      <a:lvl5pPr marL="1828800" algn="l" rtl="0" eaLnBrk="1" latinLnBrk="0" hangingPunct="1">
                        <a:defRPr kumimoji="0" kern="1200">
                          <a:solidFill>
                            <a:schemeClr val="dk1"/>
                          </a:solidFill>
                          <a:latin typeface="Calibri"/>
                          <a:ea typeface=""/>
                          <a:cs typeface=""/>
                        </a:defRPr>
                      </a:lvl5pPr>
                      <a:lvl6pPr marL="2286000" algn="l" rtl="0" eaLnBrk="1" latinLnBrk="0" hangingPunct="1">
                        <a:defRPr kumimoji="0" kern="1200">
                          <a:solidFill>
                            <a:schemeClr val="dk1"/>
                          </a:solidFill>
                          <a:latin typeface="Calibri"/>
                          <a:ea typeface=""/>
                          <a:cs typeface=""/>
                        </a:defRPr>
                      </a:lvl6pPr>
                      <a:lvl7pPr marL="2743200" algn="l" rtl="0" eaLnBrk="1" latinLnBrk="0" hangingPunct="1">
                        <a:defRPr kumimoji="0" kern="1200">
                          <a:solidFill>
                            <a:schemeClr val="dk1"/>
                          </a:solidFill>
                          <a:latin typeface="Calibri"/>
                          <a:ea typeface=""/>
                          <a:cs typeface=""/>
                        </a:defRPr>
                      </a:lvl7pPr>
                      <a:lvl8pPr marL="3200400" algn="l" rtl="0" eaLnBrk="1" latinLnBrk="0" hangingPunct="1">
                        <a:defRPr kumimoji="0" kern="1200">
                          <a:solidFill>
                            <a:schemeClr val="dk1"/>
                          </a:solidFill>
                          <a:latin typeface="Calibri"/>
                          <a:ea typeface=""/>
                          <a:cs typeface=""/>
                        </a:defRPr>
                      </a:lvl8pPr>
                      <a:lvl9pPr marL="3657600" algn="l" rtl="0" eaLnBrk="1" latinLnBrk="0" hangingPunct="1">
                        <a:defRPr kumimoji="0" kern="1200">
                          <a:solidFill>
                            <a:schemeClr val="dk1"/>
                          </a:solidFill>
                          <a:latin typeface="Calibri"/>
                          <a:ea typeface=""/>
                          <a:cs typeface=""/>
                        </a:defRPr>
                      </a:lvl9pPr>
                    </a:lstStyle>
                    <a:p>
                      <a:pPr algn="ctr"/>
                      <a:r>
                        <a:rPr lang="en-US" sz="1600" dirty="0"/>
                        <a:t>Frank</a:t>
                      </a:r>
                      <a:endParaRPr lang="en-SG" sz="1600" b="1" dirty="0"/>
                    </a:p>
                  </a:txBody>
                  <a:tcPr marL="68580" marR="68580" marT="34290" marB="34290"/>
                </a:tc>
                <a:tc>
                  <a:txBody>
                    <a:bodyPr/>
                    <a:lstStyle>
                      <a:lvl1pPr marL="0" algn="l" rtl="0" eaLnBrk="1" latinLnBrk="0" hangingPunct="1">
                        <a:defRPr kumimoji="0" kern="1200">
                          <a:solidFill>
                            <a:schemeClr val="dk1"/>
                          </a:solidFill>
                          <a:latin typeface="Calibri"/>
                          <a:ea typeface=""/>
                          <a:cs typeface=""/>
                        </a:defRPr>
                      </a:lvl1pPr>
                      <a:lvl2pPr marL="457200" algn="l" rtl="0" eaLnBrk="1" latinLnBrk="0" hangingPunct="1">
                        <a:defRPr kumimoji="0" kern="1200">
                          <a:solidFill>
                            <a:schemeClr val="dk1"/>
                          </a:solidFill>
                          <a:latin typeface="Calibri"/>
                          <a:ea typeface=""/>
                          <a:cs typeface=""/>
                        </a:defRPr>
                      </a:lvl2pPr>
                      <a:lvl3pPr marL="914400" algn="l" rtl="0" eaLnBrk="1" latinLnBrk="0" hangingPunct="1">
                        <a:defRPr kumimoji="0" kern="1200">
                          <a:solidFill>
                            <a:schemeClr val="dk1"/>
                          </a:solidFill>
                          <a:latin typeface="Calibri"/>
                          <a:ea typeface=""/>
                          <a:cs typeface=""/>
                        </a:defRPr>
                      </a:lvl3pPr>
                      <a:lvl4pPr marL="1371600" algn="l" rtl="0" eaLnBrk="1" latinLnBrk="0" hangingPunct="1">
                        <a:defRPr kumimoji="0" kern="1200">
                          <a:solidFill>
                            <a:schemeClr val="dk1"/>
                          </a:solidFill>
                          <a:latin typeface="Calibri"/>
                          <a:ea typeface=""/>
                          <a:cs typeface=""/>
                        </a:defRPr>
                      </a:lvl4pPr>
                      <a:lvl5pPr marL="1828800" algn="l" rtl="0" eaLnBrk="1" latinLnBrk="0" hangingPunct="1">
                        <a:defRPr kumimoji="0" kern="1200">
                          <a:solidFill>
                            <a:schemeClr val="dk1"/>
                          </a:solidFill>
                          <a:latin typeface="Calibri"/>
                          <a:ea typeface=""/>
                          <a:cs typeface=""/>
                        </a:defRPr>
                      </a:lvl5pPr>
                      <a:lvl6pPr marL="2286000" algn="l" rtl="0" eaLnBrk="1" latinLnBrk="0" hangingPunct="1">
                        <a:defRPr kumimoji="0" kern="1200">
                          <a:solidFill>
                            <a:schemeClr val="dk1"/>
                          </a:solidFill>
                          <a:latin typeface="Calibri"/>
                          <a:ea typeface=""/>
                          <a:cs typeface=""/>
                        </a:defRPr>
                      </a:lvl6pPr>
                      <a:lvl7pPr marL="2743200" algn="l" rtl="0" eaLnBrk="1" latinLnBrk="0" hangingPunct="1">
                        <a:defRPr kumimoji="0" kern="1200">
                          <a:solidFill>
                            <a:schemeClr val="dk1"/>
                          </a:solidFill>
                          <a:latin typeface="Calibri"/>
                          <a:ea typeface=""/>
                          <a:cs typeface=""/>
                        </a:defRPr>
                      </a:lvl7pPr>
                      <a:lvl8pPr marL="3200400" algn="l" rtl="0" eaLnBrk="1" latinLnBrk="0" hangingPunct="1">
                        <a:defRPr kumimoji="0" kern="1200">
                          <a:solidFill>
                            <a:schemeClr val="dk1"/>
                          </a:solidFill>
                          <a:latin typeface="Calibri"/>
                          <a:ea typeface=""/>
                          <a:cs typeface=""/>
                        </a:defRPr>
                      </a:lvl8pPr>
                      <a:lvl9pPr marL="3657600" algn="l" rtl="0" eaLnBrk="1" latinLnBrk="0" hangingPunct="1">
                        <a:defRPr kumimoji="0" kern="1200">
                          <a:solidFill>
                            <a:schemeClr val="dk1"/>
                          </a:solidFill>
                          <a:latin typeface="Calibri"/>
                          <a:ea typeface=""/>
                          <a:cs typeface=""/>
                        </a:defRPr>
                      </a:lvl9pPr>
                    </a:lstStyle>
                    <a:p>
                      <a:pPr algn="ctr"/>
                      <a:r>
                        <a:rPr lang="en-US" sz="1600" dirty="0"/>
                        <a:t>Yes</a:t>
                      </a:r>
                      <a:endParaRPr lang="en-SG" sz="1600" b="1" dirty="0"/>
                    </a:p>
                  </a:txBody>
                  <a:tcPr marL="68580" marR="68580" marT="34290" marB="34290"/>
                </a:tc>
                <a:extLst>
                  <a:ext uri="{0D108BD9-81ED-4DB2-BD59-A6C34878D82A}">
                    <a16:rowId xmlns:a16="http://schemas.microsoft.com/office/drawing/2014/main" val="10006"/>
                  </a:ext>
                </a:extLst>
              </a:tr>
            </a:tbl>
          </a:graphicData>
        </a:graphic>
      </p:graphicFrame>
      <p:graphicFrame>
        <p:nvGraphicFramePr>
          <p:cNvPr id="6" name="Table 25">
            <a:extLst>
              <a:ext uri="{FF2B5EF4-FFF2-40B4-BE49-F238E27FC236}">
                <a16:creationId xmlns:a16="http://schemas.microsoft.com/office/drawing/2014/main" id="{C769A206-1EA8-4A76-9972-BB488BA48A43}"/>
              </a:ext>
            </a:extLst>
          </p:cNvPr>
          <p:cNvGraphicFramePr>
            <a:graphicFrameLocks noGrp="1"/>
          </p:cNvGraphicFramePr>
          <p:nvPr/>
        </p:nvGraphicFramePr>
        <p:xfrm>
          <a:off x="6566049" y="3922696"/>
          <a:ext cx="2400300" cy="2186940"/>
        </p:xfrm>
        <a:graphic>
          <a:graphicData uri="http://schemas.openxmlformats.org/drawingml/2006/table">
            <a:tbl>
              <a:tblPr firstRow="1" bandRow="1">
                <a:tableStyleId>{21E4AEA4-8DFA-4A89-87EB-49C32662AFE0}</a:tableStyleId>
              </a:tblPr>
              <a:tblGrid>
                <a:gridCol w="893389">
                  <a:extLst>
                    <a:ext uri="{9D8B030D-6E8A-4147-A177-3AD203B41FA5}">
                      <a16:colId xmlns:a16="http://schemas.microsoft.com/office/drawing/2014/main" val="20000"/>
                    </a:ext>
                  </a:extLst>
                </a:gridCol>
                <a:gridCol w="1506911">
                  <a:extLst>
                    <a:ext uri="{9D8B030D-6E8A-4147-A177-3AD203B41FA5}">
                      <a16:colId xmlns:a16="http://schemas.microsoft.com/office/drawing/2014/main" val="20001"/>
                    </a:ext>
                  </a:extLst>
                </a:gridCol>
              </a:tblGrid>
              <a:tr h="274320">
                <a:tc>
                  <a:txBody>
                    <a:bodyPr/>
                    <a:lstStyle>
                      <a:lvl1pPr marL="0" algn="l" rtl="0" eaLnBrk="1" latinLnBrk="0" hangingPunct="1">
                        <a:defRPr kumimoji="0" b="1" kern="1200">
                          <a:solidFill>
                            <a:schemeClr val="lt1"/>
                          </a:solidFill>
                          <a:latin typeface="Calibri"/>
                          <a:ea typeface=""/>
                          <a:cs typeface=""/>
                        </a:defRPr>
                      </a:lvl1pPr>
                      <a:lvl2pPr marL="457200" algn="l" rtl="0" eaLnBrk="1" latinLnBrk="0" hangingPunct="1">
                        <a:defRPr kumimoji="0" b="1" kern="1200">
                          <a:solidFill>
                            <a:schemeClr val="lt1"/>
                          </a:solidFill>
                          <a:latin typeface="Calibri"/>
                          <a:ea typeface=""/>
                          <a:cs typeface=""/>
                        </a:defRPr>
                      </a:lvl2pPr>
                      <a:lvl3pPr marL="914400" algn="l" rtl="0" eaLnBrk="1" latinLnBrk="0" hangingPunct="1">
                        <a:defRPr kumimoji="0" b="1" kern="1200">
                          <a:solidFill>
                            <a:schemeClr val="lt1"/>
                          </a:solidFill>
                          <a:latin typeface="Calibri"/>
                          <a:ea typeface=""/>
                          <a:cs typeface=""/>
                        </a:defRPr>
                      </a:lvl3pPr>
                      <a:lvl4pPr marL="1371600" algn="l" rtl="0" eaLnBrk="1" latinLnBrk="0" hangingPunct="1">
                        <a:defRPr kumimoji="0" b="1" kern="1200">
                          <a:solidFill>
                            <a:schemeClr val="lt1"/>
                          </a:solidFill>
                          <a:latin typeface="Calibri"/>
                          <a:ea typeface=""/>
                          <a:cs typeface=""/>
                        </a:defRPr>
                      </a:lvl4pPr>
                      <a:lvl5pPr marL="1828800" algn="l" rtl="0" eaLnBrk="1" latinLnBrk="0" hangingPunct="1">
                        <a:defRPr kumimoji="0" b="1" kern="1200">
                          <a:solidFill>
                            <a:schemeClr val="lt1"/>
                          </a:solidFill>
                          <a:latin typeface="Calibri"/>
                          <a:ea typeface=""/>
                          <a:cs typeface=""/>
                        </a:defRPr>
                      </a:lvl5pPr>
                      <a:lvl6pPr marL="2286000" algn="l" rtl="0" eaLnBrk="1" latinLnBrk="0" hangingPunct="1">
                        <a:defRPr kumimoji="0" b="1" kern="1200">
                          <a:solidFill>
                            <a:schemeClr val="lt1"/>
                          </a:solidFill>
                          <a:latin typeface="Calibri"/>
                          <a:ea typeface=""/>
                          <a:cs typeface=""/>
                        </a:defRPr>
                      </a:lvl6pPr>
                      <a:lvl7pPr marL="2743200" algn="l" rtl="0" eaLnBrk="1" latinLnBrk="0" hangingPunct="1">
                        <a:defRPr kumimoji="0" b="1" kern="1200">
                          <a:solidFill>
                            <a:schemeClr val="lt1"/>
                          </a:solidFill>
                          <a:latin typeface="Calibri"/>
                          <a:ea typeface=""/>
                          <a:cs typeface=""/>
                        </a:defRPr>
                      </a:lvl7pPr>
                      <a:lvl8pPr marL="3200400" algn="l" rtl="0" eaLnBrk="1" latinLnBrk="0" hangingPunct="1">
                        <a:defRPr kumimoji="0" b="1" kern="1200">
                          <a:solidFill>
                            <a:schemeClr val="lt1"/>
                          </a:solidFill>
                          <a:latin typeface="Calibri"/>
                          <a:ea typeface=""/>
                          <a:cs typeface=""/>
                        </a:defRPr>
                      </a:lvl8pPr>
                      <a:lvl9pPr marL="3657600" algn="l" rtl="0" eaLnBrk="1" latinLnBrk="0" hangingPunct="1">
                        <a:defRPr kumimoji="0" b="1" kern="1200">
                          <a:solidFill>
                            <a:schemeClr val="lt1"/>
                          </a:solidFill>
                          <a:latin typeface="Calibri"/>
                          <a:ea typeface=""/>
                          <a:cs typeface=""/>
                        </a:defRPr>
                      </a:lvl9pPr>
                    </a:lstStyle>
                    <a:p>
                      <a:pPr algn="ctr"/>
                      <a:r>
                        <a:rPr lang="en-US" sz="1600" dirty="0"/>
                        <a:t>Name</a:t>
                      </a:r>
                      <a:endParaRPr lang="en-SG" sz="1600" b="1" dirty="0">
                        <a:solidFill>
                          <a:schemeClr val="bg1"/>
                        </a:solidFill>
                      </a:endParaRPr>
                    </a:p>
                  </a:txBody>
                  <a:tcPr marL="68580" marR="68580" marT="34290" marB="34290"/>
                </a:tc>
                <a:tc>
                  <a:txBody>
                    <a:bodyPr/>
                    <a:lstStyle>
                      <a:lvl1pPr marL="0" algn="l" rtl="0" eaLnBrk="1" latinLnBrk="0" hangingPunct="1">
                        <a:defRPr kumimoji="0" b="1" kern="1200">
                          <a:solidFill>
                            <a:schemeClr val="lt1"/>
                          </a:solidFill>
                          <a:latin typeface="Calibri"/>
                          <a:ea typeface=""/>
                          <a:cs typeface=""/>
                        </a:defRPr>
                      </a:lvl1pPr>
                      <a:lvl2pPr marL="457200" algn="l" rtl="0" eaLnBrk="1" latinLnBrk="0" hangingPunct="1">
                        <a:defRPr kumimoji="0" b="1" kern="1200">
                          <a:solidFill>
                            <a:schemeClr val="lt1"/>
                          </a:solidFill>
                          <a:latin typeface="Calibri"/>
                          <a:ea typeface=""/>
                          <a:cs typeface=""/>
                        </a:defRPr>
                      </a:lvl2pPr>
                      <a:lvl3pPr marL="914400" algn="l" rtl="0" eaLnBrk="1" latinLnBrk="0" hangingPunct="1">
                        <a:defRPr kumimoji="0" b="1" kern="1200">
                          <a:solidFill>
                            <a:schemeClr val="lt1"/>
                          </a:solidFill>
                          <a:latin typeface="Calibri"/>
                          <a:ea typeface=""/>
                          <a:cs typeface=""/>
                        </a:defRPr>
                      </a:lvl3pPr>
                      <a:lvl4pPr marL="1371600" algn="l" rtl="0" eaLnBrk="1" latinLnBrk="0" hangingPunct="1">
                        <a:defRPr kumimoji="0" b="1" kern="1200">
                          <a:solidFill>
                            <a:schemeClr val="lt1"/>
                          </a:solidFill>
                          <a:latin typeface="Calibri"/>
                          <a:ea typeface=""/>
                          <a:cs typeface=""/>
                        </a:defRPr>
                      </a:lvl4pPr>
                      <a:lvl5pPr marL="1828800" algn="l" rtl="0" eaLnBrk="1" latinLnBrk="0" hangingPunct="1">
                        <a:defRPr kumimoji="0" b="1" kern="1200">
                          <a:solidFill>
                            <a:schemeClr val="lt1"/>
                          </a:solidFill>
                          <a:latin typeface="Calibri"/>
                          <a:ea typeface=""/>
                          <a:cs typeface=""/>
                        </a:defRPr>
                      </a:lvl5pPr>
                      <a:lvl6pPr marL="2286000" algn="l" rtl="0" eaLnBrk="1" latinLnBrk="0" hangingPunct="1">
                        <a:defRPr kumimoji="0" b="1" kern="1200">
                          <a:solidFill>
                            <a:schemeClr val="lt1"/>
                          </a:solidFill>
                          <a:latin typeface="Calibri"/>
                          <a:ea typeface=""/>
                          <a:cs typeface=""/>
                        </a:defRPr>
                      </a:lvl6pPr>
                      <a:lvl7pPr marL="2743200" algn="l" rtl="0" eaLnBrk="1" latinLnBrk="0" hangingPunct="1">
                        <a:defRPr kumimoji="0" b="1" kern="1200">
                          <a:solidFill>
                            <a:schemeClr val="lt1"/>
                          </a:solidFill>
                          <a:latin typeface="Calibri"/>
                          <a:ea typeface=""/>
                          <a:cs typeface=""/>
                        </a:defRPr>
                      </a:lvl7pPr>
                      <a:lvl8pPr marL="3200400" algn="l" rtl="0" eaLnBrk="1" latinLnBrk="0" hangingPunct="1">
                        <a:defRPr kumimoji="0" b="1" kern="1200">
                          <a:solidFill>
                            <a:schemeClr val="lt1"/>
                          </a:solidFill>
                          <a:latin typeface="Calibri"/>
                          <a:ea typeface=""/>
                          <a:cs typeface=""/>
                        </a:defRPr>
                      </a:lvl8pPr>
                      <a:lvl9pPr marL="3657600" algn="l" rtl="0" eaLnBrk="1" latinLnBrk="0" hangingPunct="1">
                        <a:defRPr kumimoji="0" b="1" kern="1200">
                          <a:solidFill>
                            <a:schemeClr val="lt1"/>
                          </a:solidFill>
                          <a:latin typeface="Calibri"/>
                          <a:ea typeface=""/>
                          <a:cs typeface=""/>
                        </a:defRPr>
                      </a:lvl9pPr>
                    </a:lstStyle>
                    <a:p>
                      <a:pPr algn="ctr"/>
                      <a:r>
                        <a:rPr lang="en-US" sz="1600" dirty="0"/>
                        <a:t>Has</a:t>
                      </a:r>
                      <a:r>
                        <a:rPr lang="en-US" sz="1600" baseline="0" dirty="0"/>
                        <a:t> cancer?</a:t>
                      </a:r>
                      <a:endParaRPr lang="en-SG" sz="1600" b="1" dirty="0">
                        <a:solidFill>
                          <a:schemeClr val="bg1"/>
                        </a:solidFill>
                      </a:endParaRPr>
                    </a:p>
                  </a:txBody>
                  <a:tcPr marL="68580" marR="68580" marT="34290" marB="34290"/>
                </a:tc>
                <a:extLst>
                  <a:ext uri="{0D108BD9-81ED-4DB2-BD59-A6C34878D82A}">
                    <a16:rowId xmlns:a16="http://schemas.microsoft.com/office/drawing/2014/main" val="10000"/>
                  </a:ext>
                </a:extLst>
              </a:tr>
              <a:tr h="274320">
                <a:tc>
                  <a:txBody>
                    <a:bodyPr/>
                    <a:lstStyle>
                      <a:lvl1pPr marL="0" algn="l" rtl="0" eaLnBrk="1" latinLnBrk="0" hangingPunct="1">
                        <a:defRPr kumimoji="0" kern="1200">
                          <a:solidFill>
                            <a:schemeClr val="dk1"/>
                          </a:solidFill>
                          <a:latin typeface="Calibri"/>
                          <a:ea typeface=""/>
                          <a:cs typeface=""/>
                        </a:defRPr>
                      </a:lvl1pPr>
                      <a:lvl2pPr marL="457200" algn="l" rtl="0" eaLnBrk="1" latinLnBrk="0" hangingPunct="1">
                        <a:defRPr kumimoji="0" kern="1200">
                          <a:solidFill>
                            <a:schemeClr val="dk1"/>
                          </a:solidFill>
                          <a:latin typeface="Calibri"/>
                          <a:ea typeface=""/>
                          <a:cs typeface=""/>
                        </a:defRPr>
                      </a:lvl2pPr>
                      <a:lvl3pPr marL="914400" algn="l" rtl="0" eaLnBrk="1" latinLnBrk="0" hangingPunct="1">
                        <a:defRPr kumimoji="0" kern="1200">
                          <a:solidFill>
                            <a:schemeClr val="dk1"/>
                          </a:solidFill>
                          <a:latin typeface="Calibri"/>
                          <a:ea typeface=""/>
                          <a:cs typeface=""/>
                        </a:defRPr>
                      </a:lvl3pPr>
                      <a:lvl4pPr marL="1371600" algn="l" rtl="0" eaLnBrk="1" latinLnBrk="0" hangingPunct="1">
                        <a:defRPr kumimoji="0" kern="1200">
                          <a:solidFill>
                            <a:schemeClr val="dk1"/>
                          </a:solidFill>
                          <a:latin typeface="Calibri"/>
                          <a:ea typeface=""/>
                          <a:cs typeface=""/>
                        </a:defRPr>
                      </a:lvl4pPr>
                      <a:lvl5pPr marL="1828800" algn="l" rtl="0" eaLnBrk="1" latinLnBrk="0" hangingPunct="1">
                        <a:defRPr kumimoji="0" kern="1200">
                          <a:solidFill>
                            <a:schemeClr val="dk1"/>
                          </a:solidFill>
                          <a:latin typeface="Calibri"/>
                          <a:ea typeface=""/>
                          <a:cs typeface=""/>
                        </a:defRPr>
                      </a:lvl5pPr>
                      <a:lvl6pPr marL="2286000" algn="l" rtl="0" eaLnBrk="1" latinLnBrk="0" hangingPunct="1">
                        <a:defRPr kumimoji="0" kern="1200">
                          <a:solidFill>
                            <a:schemeClr val="dk1"/>
                          </a:solidFill>
                          <a:latin typeface="Calibri"/>
                          <a:ea typeface=""/>
                          <a:cs typeface=""/>
                        </a:defRPr>
                      </a:lvl6pPr>
                      <a:lvl7pPr marL="2743200" algn="l" rtl="0" eaLnBrk="1" latinLnBrk="0" hangingPunct="1">
                        <a:defRPr kumimoji="0" kern="1200">
                          <a:solidFill>
                            <a:schemeClr val="dk1"/>
                          </a:solidFill>
                          <a:latin typeface="Calibri"/>
                          <a:ea typeface=""/>
                          <a:cs typeface=""/>
                        </a:defRPr>
                      </a:lvl7pPr>
                      <a:lvl8pPr marL="3200400" algn="l" rtl="0" eaLnBrk="1" latinLnBrk="0" hangingPunct="1">
                        <a:defRPr kumimoji="0" kern="1200">
                          <a:solidFill>
                            <a:schemeClr val="dk1"/>
                          </a:solidFill>
                          <a:latin typeface="Calibri"/>
                          <a:ea typeface=""/>
                          <a:cs typeface=""/>
                        </a:defRPr>
                      </a:lvl8pPr>
                      <a:lvl9pPr marL="3657600" algn="l" rtl="0" eaLnBrk="1" latinLnBrk="0" hangingPunct="1">
                        <a:defRPr kumimoji="0" kern="1200">
                          <a:solidFill>
                            <a:schemeClr val="dk1"/>
                          </a:solidFill>
                          <a:latin typeface="Calibri"/>
                          <a:ea typeface=""/>
                          <a:cs typeface=""/>
                        </a:defRPr>
                      </a:lvl9pPr>
                    </a:lstStyle>
                    <a:p>
                      <a:pPr algn="ctr"/>
                      <a:r>
                        <a:rPr lang="en-US" sz="1600" dirty="0"/>
                        <a:t>Alice</a:t>
                      </a:r>
                      <a:endParaRPr lang="en-SG" sz="1600" b="1" dirty="0"/>
                    </a:p>
                  </a:txBody>
                  <a:tcPr marL="68580" marR="68580" marT="34290" marB="34290"/>
                </a:tc>
                <a:tc>
                  <a:txBody>
                    <a:bodyPr/>
                    <a:lstStyle>
                      <a:lvl1pPr marL="0" algn="l" rtl="0" eaLnBrk="1" latinLnBrk="0" hangingPunct="1">
                        <a:defRPr kumimoji="0" kern="1200">
                          <a:solidFill>
                            <a:schemeClr val="dk1"/>
                          </a:solidFill>
                          <a:latin typeface="Calibri"/>
                          <a:ea typeface=""/>
                          <a:cs typeface=""/>
                        </a:defRPr>
                      </a:lvl1pPr>
                      <a:lvl2pPr marL="457200" algn="l" rtl="0" eaLnBrk="1" latinLnBrk="0" hangingPunct="1">
                        <a:defRPr kumimoji="0" kern="1200">
                          <a:solidFill>
                            <a:schemeClr val="dk1"/>
                          </a:solidFill>
                          <a:latin typeface="Calibri"/>
                          <a:ea typeface=""/>
                          <a:cs typeface=""/>
                        </a:defRPr>
                      </a:lvl2pPr>
                      <a:lvl3pPr marL="914400" algn="l" rtl="0" eaLnBrk="1" latinLnBrk="0" hangingPunct="1">
                        <a:defRPr kumimoji="0" kern="1200">
                          <a:solidFill>
                            <a:schemeClr val="dk1"/>
                          </a:solidFill>
                          <a:latin typeface="Calibri"/>
                          <a:ea typeface=""/>
                          <a:cs typeface=""/>
                        </a:defRPr>
                      </a:lvl3pPr>
                      <a:lvl4pPr marL="1371600" algn="l" rtl="0" eaLnBrk="1" latinLnBrk="0" hangingPunct="1">
                        <a:defRPr kumimoji="0" kern="1200">
                          <a:solidFill>
                            <a:schemeClr val="dk1"/>
                          </a:solidFill>
                          <a:latin typeface="Calibri"/>
                          <a:ea typeface=""/>
                          <a:cs typeface=""/>
                        </a:defRPr>
                      </a:lvl4pPr>
                      <a:lvl5pPr marL="1828800" algn="l" rtl="0" eaLnBrk="1" latinLnBrk="0" hangingPunct="1">
                        <a:defRPr kumimoji="0" kern="1200">
                          <a:solidFill>
                            <a:schemeClr val="dk1"/>
                          </a:solidFill>
                          <a:latin typeface="Calibri"/>
                          <a:ea typeface=""/>
                          <a:cs typeface=""/>
                        </a:defRPr>
                      </a:lvl5pPr>
                      <a:lvl6pPr marL="2286000" algn="l" rtl="0" eaLnBrk="1" latinLnBrk="0" hangingPunct="1">
                        <a:defRPr kumimoji="0" kern="1200">
                          <a:solidFill>
                            <a:schemeClr val="dk1"/>
                          </a:solidFill>
                          <a:latin typeface="Calibri"/>
                          <a:ea typeface=""/>
                          <a:cs typeface=""/>
                        </a:defRPr>
                      </a:lvl6pPr>
                      <a:lvl7pPr marL="2743200" algn="l" rtl="0" eaLnBrk="1" latinLnBrk="0" hangingPunct="1">
                        <a:defRPr kumimoji="0" kern="1200">
                          <a:solidFill>
                            <a:schemeClr val="dk1"/>
                          </a:solidFill>
                          <a:latin typeface="Calibri"/>
                          <a:ea typeface=""/>
                          <a:cs typeface=""/>
                        </a:defRPr>
                      </a:lvl7pPr>
                      <a:lvl8pPr marL="3200400" algn="l" rtl="0" eaLnBrk="1" latinLnBrk="0" hangingPunct="1">
                        <a:defRPr kumimoji="0" kern="1200">
                          <a:solidFill>
                            <a:schemeClr val="dk1"/>
                          </a:solidFill>
                          <a:latin typeface="Calibri"/>
                          <a:ea typeface=""/>
                          <a:cs typeface=""/>
                        </a:defRPr>
                      </a:lvl8pPr>
                      <a:lvl9pPr marL="3657600" algn="l" rtl="0" eaLnBrk="1" latinLnBrk="0" hangingPunct="1">
                        <a:defRPr kumimoji="0" kern="1200">
                          <a:solidFill>
                            <a:schemeClr val="dk1"/>
                          </a:solidFill>
                          <a:latin typeface="Calibri"/>
                          <a:ea typeface=""/>
                          <a:cs typeface=""/>
                        </a:defRPr>
                      </a:lvl9pPr>
                    </a:lstStyle>
                    <a:p>
                      <a:pPr algn="ctr"/>
                      <a:r>
                        <a:rPr lang="en-US" sz="1600" dirty="0"/>
                        <a:t>Yes</a:t>
                      </a:r>
                      <a:endParaRPr lang="en-SG" sz="1600" b="1" dirty="0"/>
                    </a:p>
                  </a:txBody>
                  <a:tcPr marL="68580" marR="68580" marT="34290" marB="34290"/>
                </a:tc>
                <a:extLst>
                  <a:ext uri="{0D108BD9-81ED-4DB2-BD59-A6C34878D82A}">
                    <a16:rowId xmlns:a16="http://schemas.microsoft.com/office/drawing/2014/main" val="10001"/>
                  </a:ext>
                </a:extLst>
              </a:tr>
              <a:tr h="274320">
                <a:tc>
                  <a:txBody>
                    <a:bodyPr/>
                    <a:lstStyle>
                      <a:lvl1pPr marL="0" algn="l" rtl="0" eaLnBrk="1" latinLnBrk="0" hangingPunct="1">
                        <a:defRPr kumimoji="0" kern="1200">
                          <a:solidFill>
                            <a:schemeClr val="dk1"/>
                          </a:solidFill>
                          <a:latin typeface="Calibri"/>
                          <a:ea typeface=""/>
                          <a:cs typeface=""/>
                        </a:defRPr>
                      </a:lvl1pPr>
                      <a:lvl2pPr marL="457200" algn="l" rtl="0" eaLnBrk="1" latinLnBrk="0" hangingPunct="1">
                        <a:defRPr kumimoji="0" kern="1200">
                          <a:solidFill>
                            <a:schemeClr val="dk1"/>
                          </a:solidFill>
                          <a:latin typeface="Calibri"/>
                          <a:ea typeface=""/>
                          <a:cs typeface=""/>
                        </a:defRPr>
                      </a:lvl2pPr>
                      <a:lvl3pPr marL="914400" algn="l" rtl="0" eaLnBrk="1" latinLnBrk="0" hangingPunct="1">
                        <a:defRPr kumimoji="0" kern="1200">
                          <a:solidFill>
                            <a:schemeClr val="dk1"/>
                          </a:solidFill>
                          <a:latin typeface="Calibri"/>
                          <a:ea typeface=""/>
                          <a:cs typeface=""/>
                        </a:defRPr>
                      </a:lvl3pPr>
                      <a:lvl4pPr marL="1371600" algn="l" rtl="0" eaLnBrk="1" latinLnBrk="0" hangingPunct="1">
                        <a:defRPr kumimoji="0" kern="1200">
                          <a:solidFill>
                            <a:schemeClr val="dk1"/>
                          </a:solidFill>
                          <a:latin typeface="Calibri"/>
                          <a:ea typeface=""/>
                          <a:cs typeface=""/>
                        </a:defRPr>
                      </a:lvl4pPr>
                      <a:lvl5pPr marL="1828800" algn="l" rtl="0" eaLnBrk="1" latinLnBrk="0" hangingPunct="1">
                        <a:defRPr kumimoji="0" kern="1200">
                          <a:solidFill>
                            <a:schemeClr val="dk1"/>
                          </a:solidFill>
                          <a:latin typeface="Calibri"/>
                          <a:ea typeface=""/>
                          <a:cs typeface=""/>
                        </a:defRPr>
                      </a:lvl5pPr>
                      <a:lvl6pPr marL="2286000" algn="l" rtl="0" eaLnBrk="1" latinLnBrk="0" hangingPunct="1">
                        <a:defRPr kumimoji="0" kern="1200">
                          <a:solidFill>
                            <a:schemeClr val="dk1"/>
                          </a:solidFill>
                          <a:latin typeface="Calibri"/>
                          <a:ea typeface=""/>
                          <a:cs typeface=""/>
                        </a:defRPr>
                      </a:lvl6pPr>
                      <a:lvl7pPr marL="2743200" algn="l" rtl="0" eaLnBrk="1" latinLnBrk="0" hangingPunct="1">
                        <a:defRPr kumimoji="0" kern="1200">
                          <a:solidFill>
                            <a:schemeClr val="dk1"/>
                          </a:solidFill>
                          <a:latin typeface="Calibri"/>
                          <a:ea typeface=""/>
                          <a:cs typeface=""/>
                        </a:defRPr>
                      </a:lvl7pPr>
                      <a:lvl8pPr marL="3200400" algn="l" rtl="0" eaLnBrk="1" latinLnBrk="0" hangingPunct="1">
                        <a:defRPr kumimoji="0" kern="1200">
                          <a:solidFill>
                            <a:schemeClr val="dk1"/>
                          </a:solidFill>
                          <a:latin typeface="Calibri"/>
                          <a:ea typeface=""/>
                          <a:cs typeface=""/>
                        </a:defRPr>
                      </a:lvl8pPr>
                      <a:lvl9pPr marL="3657600" algn="l" rtl="0" eaLnBrk="1" latinLnBrk="0" hangingPunct="1">
                        <a:defRPr kumimoji="0" kern="1200">
                          <a:solidFill>
                            <a:schemeClr val="dk1"/>
                          </a:solidFill>
                          <a:latin typeface="Calibri"/>
                          <a:ea typeface=""/>
                          <a:cs typeface=""/>
                        </a:defRPr>
                      </a:lvl9pPr>
                    </a:lstStyle>
                    <a:p>
                      <a:pPr algn="ctr"/>
                      <a:r>
                        <a:rPr lang="en-US" sz="1600" dirty="0"/>
                        <a:t>Bob</a:t>
                      </a:r>
                      <a:endParaRPr lang="en-SG" sz="1600" b="1" dirty="0"/>
                    </a:p>
                  </a:txBody>
                  <a:tcPr marL="68580" marR="68580" marT="34290" marB="34290"/>
                </a:tc>
                <a:tc>
                  <a:txBody>
                    <a:bodyPr/>
                    <a:lstStyle>
                      <a:lvl1pPr marL="0" algn="l" rtl="0" eaLnBrk="1" latinLnBrk="0" hangingPunct="1">
                        <a:defRPr kumimoji="0" kern="1200">
                          <a:solidFill>
                            <a:schemeClr val="dk1"/>
                          </a:solidFill>
                          <a:latin typeface="Calibri"/>
                          <a:ea typeface=""/>
                          <a:cs typeface=""/>
                        </a:defRPr>
                      </a:lvl1pPr>
                      <a:lvl2pPr marL="457200" algn="l" rtl="0" eaLnBrk="1" latinLnBrk="0" hangingPunct="1">
                        <a:defRPr kumimoji="0" kern="1200">
                          <a:solidFill>
                            <a:schemeClr val="dk1"/>
                          </a:solidFill>
                          <a:latin typeface="Calibri"/>
                          <a:ea typeface=""/>
                          <a:cs typeface=""/>
                        </a:defRPr>
                      </a:lvl2pPr>
                      <a:lvl3pPr marL="914400" algn="l" rtl="0" eaLnBrk="1" latinLnBrk="0" hangingPunct="1">
                        <a:defRPr kumimoji="0" kern="1200">
                          <a:solidFill>
                            <a:schemeClr val="dk1"/>
                          </a:solidFill>
                          <a:latin typeface="Calibri"/>
                          <a:ea typeface=""/>
                          <a:cs typeface=""/>
                        </a:defRPr>
                      </a:lvl3pPr>
                      <a:lvl4pPr marL="1371600" algn="l" rtl="0" eaLnBrk="1" latinLnBrk="0" hangingPunct="1">
                        <a:defRPr kumimoji="0" kern="1200">
                          <a:solidFill>
                            <a:schemeClr val="dk1"/>
                          </a:solidFill>
                          <a:latin typeface="Calibri"/>
                          <a:ea typeface=""/>
                          <a:cs typeface=""/>
                        </a:defRPr>
                      </a:lvl4pPr>
                      <a:lvl5pPr marL="1828800" algn="l" rtl="0" eaLnBrk="1" latinLnBrk="0" hangingPunct="1">
                        <a:defRPr kumimoji="0" kern="1200">
                          <a:solidFill>
                            <a:schemeClr val="dk1"/>
                          </a:solidFill>
                          <a:latin typeface="Calibri"/>
                          <a:ea typeface=""/>
                          <a:cs typeface=""/>
                        </a:defRPr>
                      </a:lvl5pPr>
                      <a:lvl6pPr marL="2286000" algn="l" rtl="0" eaLnBrk="1" latinLnBrk="0" hangingPunct="1">
                        <a:defRPr kumimoji="0" kern="1200">
                          <a:solidFill>
                            <a:schemeClr val="dk1"/>
                          </a:solidFill>
                          <a:latin typeface="Calibri"/>
                          <a:ea typeface=""/>
                          <a:cs typeface=""/>
                        </a:defRPr>
                      </a:lvl6pPr>
                      <a:lvl7pPr marL="2743200" algn="l" rtl="0" eaLnBrk="1" latinLnBrk="0" hangingPunct="1">
                        <a:defRPr kumimoji="0" kern="1200">
                          <a:solidFill>
                            <a:schemeClr val="dk1"/>
                          </a:solidFill>
                          <a:latin typeface="Calibri"/>
                          <a:ea typeface=""/>
                          <a:cs typeface=""/>
                        </a:defRPr>
                      </a:lvl7pPr>
                      <a:lvl8pPr marL="3200400" algn="l" rtl="0" eaLnBrk="1" latinLnBrk="0" hangingPunct="1">
                        <a:defRPr kumimoji="0" kern="1200">
                          <a:solidFill>
                            <a:schemeClr val="dk1"/>
                          </a:solidFill>
                          <a:latin typeface="Calibri"/>
                          <a:ea typeface=""/>
                          <a:cs typeface=""/>
                        </a:defRPr>
                      </a:lvl8pPr>
                      <a:lvl9pPr marL="3657600" algn="l" rtl="0" eaLnBrk="1" latinLnBrk="0" hangingPunct="1">
                        <a:defRPr kumimoji="0" kern="1200">
                          <a:solidFill>
                            <a:schemeClr val="dk1"/>
                          </a:solidFill>
                          <a:latin typeface="Calibri"/>
                          <a:ea typeface=""/>
                          <a:cs typeface=""/>
                        </a:defRPr>
                      </a:lvl9pPr>
                    </a:lstStyle>
                    <a:p>
                      <a:pPr algn="ctr"/>
                      <a:r>
                        <a:rPr lang="en-US" sz="1600" dirty="0"/>
                        <a:t>No</a:t>
                      </a:r>
                      <a:endParaRPr lang="en-SG" sz="1600" b="1" dirty="0"/>
                    </a:p>
                  </a:txBody>
                  <a:tcPr marL="68580" marR="68580" marT="34290" marB="34290"/>
                </a:tc>
                <a:extLst>
                  <a:ext uri="{0D108BD9-81ED-4DB2-BD59-A6C34878D82A}">
                    <a16:rowId xmlns:a16="http://schemas.microsoft.com/office/drawing/2014/main" val="10002"/>
                  </a:ext>
                </a:extLst>
              </a:tr>
              <a:tr h="274320">
                <a:tc>
                  <a:txBody>
                    <a:bodyPr/>
                    <a:lstStyle>
                      <a:lvl1pPr marL="0" algn="l" rtl="0" eaLnBrk="1" latinLnBrk="0" hangingPunct="1">
                        <a:defRPr kumimoji="0" kern="1200">
                          <a:solidFill>
                            <a:schemeClr val="dk1"/>
                          </a:solidFill>
                          <a:latin typeface="Calibri"/>
                          <a:ea typeface=""/>
                          <a:cs typeface=""/>
                        </a:defRPr>
                      </a:lvl1pPr>
                      <a:lvl2pPr marL="457200" algn="l" rtl="0" eaLnBrk="1" latinLnBrk="0" hangingPunct="1">
                        <a:defRPr kumimoji="0" kern="1200">
                          <a:solidFill>
                            <a:schemeClr val="dk1"/>
                          </a:solidFill>
                          <a:latin typeface="Calibri"/>
                          <a:ea typeface=""/>
                          <a:cs typeface=""/>
                        </a:defRPr>
                      </a:lvl2pPr>
                      <a:lvl3pPr marL="914400" algn="l" rtl="0" eaLnBrk="1" latinLnBrk="0" hangingPunct="1">
                        <a:defRPr kumimoji="0" kern="1200">
                          <a:solidFill>
                            <a:schemeClr val="dk1"/>
                          </a:solidFill>
                          <a:latin typeface="Calibri"/>
                          <a:ea typeface=""/>
                          <a:cs typeface=""/>
                        </a:defRPr>
                      </a:lvl3pPr>
                      <a:lvl4pPr marL="1371600" algn="l" rtl="0" eaLnBrk="1" latinLnBrk="0" hangingPunct="1">
                        <a:defRPr kumimoji="0" kern="1200">
                          <a:solidFill>
                            <a:schemeClr val="dk1"/>
                          </a:solidFill>
                          <a:latin typeface="Calibri"/>
                          <a:ea typeface=""/>
                          <a:cs typeface=""/>
                        </a:defRPr>
                      </a:lvl4pPr>
                      <a:lvl5pPr marL="1828800" algn="l" rtl="0" eaLnBrk="1" latinLnBrk="0" hangingPunct="1">
                        <a:defRPr kumimoji="0" kern="1200">
                          <a:solidFill>
                            <a:schemeClr val="dk1"/>
                          </a:solidFill>
                          <a:latin typeface="Calibri"/>
                          <a:ea typeface=""/>
                          <a:cs typeface=""/>
                        </a:defRPr>
                      </a:lvl5pPr>
                      <a:lvl6pPr marL="2286000" algn="l" rtl="0" eaLnBrk="1" latinLnBrk="0" hangingPunct="1">
                        <a:defRPr kumimoji="0" kern="1200">
                          <a:solidFill>
                            <a:schemeClr val="dk1"/>
                          </a:solidFill>
                          <a:latin typeface="Calibri"/>
                          <a:ea typeface=""/>
                          <a:cs typeface=""/>
                        </a:defRPr>
                      </a:lvl6pPr>
                      <a:lvl7pPr marL="2743200" algn="l" rtl="0" eaLnBrk="1" latinLnBrk="0" hangingPunct="1">
                        <a:defRPr kumimoji="0" kern="1200">
                          <a:solidFill>
                            <a:schemeClr val="dk1"/>
                          </a:solidFill>
                          <a:latin typeface="Calibri"/>
                          <a:ea typeface=""/>
                          <a:cs typeface=""/>
                        </a:defRPr>
                      </a:lvl7pPr>
                      <a:lvl8pPr marL="3200400" algn="l" rtl="0" eaLnBrk="1" latinLnBrk="0" hangingPunct="1">
                        <a:defRPr kumimoji="0" kern="1200">
                          <a:solidFill>
                            <a:schemeClr val="dk1"/>
                          </a:solidFill>
                          <a:latin typeface="Calibri"/>
                          <a:ea typeface=""/>
                          <a:cs typeface=""/>
                        </a:defRPr>
                      </a:lvl8pPr>
                      <a:lvl9pPr marL="3657600" algn="l" rtl="0" eaLnBrk="1" latinLnBrk="0" hangingPunct="1">
                        <a:defRPr kumimoji="0" kern="1200">
                          <a:solidFill>
                            <a:schemeClr val="dk1"/>
                          </a:solidFill>
                          <a:latin typeface="Calibri"/>
                          <a:ea typeface=""/>
                          <a:cs typeface=""/>
                        </a:defRPr>
                      </a:lvl9pPr>
                    </a:lstStyle>
                    <a:p>
                      <a:pPr algn="ctr"/>
                      <a:r>
                        <a:rPr lang="en-US" sz="1600" dirty="0"/>
                        <a:t>Chris</a:t>
                      </a:r>
                      <a:endParaRPr lang="en-SG" sz="1600" b="1" dirty="0"/>
                    </a:p>
                  </a:txBody>
                  <a:tcPr marL="68580" marR="68580" marT="34290" marB="34290"/>
                </a:tc>
                <a:tc>
                  <a:txBody>
                    <a:bodyPr/>
                    <a:lstStyle>
                      <a:lvl1pPr marL="0" algn="l" rtl="0" eaLnBrk="1" latinLnBrk="0" hangingPunct="1">
                        <a:defRPr kumimoji="0" kern="1200">
                          <a:solidFill>
                            <a:schemeClr val="dk1"/>
                          </a:solidFill>
                          <a:latin typeface="Calibri"/>
                          <a:ea typeface=""/>
                          <a:cs typeface=""/>
                        </a:defRPr>
                      </a:lvl1pPr>
                      <a:lvl2pPr marL="457200" algn="l" rtl="0" eaLnBrk="1" latinLnBrk="0" hangingPunct="1">
                        <a:defRPr kumimoji="0" kern="1200">
                          <a:solidFill>
                            <a:schemeClr val="dk1"/>
                          </a:solidFill>
                          <a:latin typeface="Calibri"/>
                          <a:ea typeface=""/>
                          <a:cs typeface=""/>
                        </a:defRPr>
                      </a:lvl2pPr>
                      <a:lvl3pPr marL="914400" algn="l" rtl="0" eaLnBrk="1" latinLnBrk="0" hangingPunct="1">
                        <a:defRPr kumimoji="0" kern="1200">
                          <a:solidFill>
                            <a:schemeClr val="dk1"/>
                          </a:solidFill>
                          <a:latin typeface="Calibri"/>
                          <a:ea typeface=""/>
                          <a:cs typeface=""/>
                        </a:defRPr>
                      </a:lvl3pPr>
                      <a:lvl4pPr marL="1371600" algn="l" rtl="0" eaLnBrk="1" latinLnBrk="0" hangingPunct="1">
                        <a:defRPr kumimoji="0" kern="1200">
                          <a:solidFill>
                            <a:schemeClr val="dk1"/>
                          </a:solidFill>
                          <a:latin typeface="Calibri"/>
                          <a:ea typeface=""/>
                          <a:cs typeface=""/>
                        </a:defRPr>
                      </a:lvl4pPr>
                      <a:lvl5pPr marL="1828800" algn="l" rtl="0" eaLnBrk="1" latinLnBrk="0" hangingPunct="1">
                        <a:defRPr kumimoji="0" kern="1200">
                          <a:solidFill>
                            <a:schemeClr val="dk1"/>
                          </a:solidFill>
                          <a:latin typeface="Calibri"/>
                          <a:ea typeface=""/>
                          <a:cs typeface=""/>
                        </a:defRPr>
                      </a:lvl5pPr>
                      <a:lvl6pPr marL="2286000" algn="l" rtl="0" eaLnBrk="1" latinLnBrk="0" hangingPunct="1">
                        <a:defRPr kumimoji="0" kern="1200">
                          <a:solidFill>
                            <a:schemeClr val="dk1"/>
                          </a:solidFill>
                          <a:latin typeface="Calibri"/>
                          <a:ea typeface=""/>
                          <a:cs typeface=""/>
                        </a:defRPr>
                      </a:lvl6pPr>
                      <a:lvl7pPr marL="2743200" algn="l" rtl="0" eaLnBrk="1" latinLnBrk="0" hangingPunct="1">
                        <a:defRPr kumimoji="0" kern="1200">
                          <a:solidFill>
                            <a:schemeClr val="dk1"/>
                          </a:solidFill>
                          <a:latin typeface="Calibri"/>
                          <a:ea typeface=""/>
                          <a:cs typeface=""/>
                        </a:defRPr>
                      </a:lvl7pPr>
                      <a:lvl8pPr marL="3200400" algn="l" rtl="0" eaLnBrk="1" latinLnBrk="0" hangingPunct="1">
                        <a:defRPr kumimoji="0" kern="1200">
                          <a:solidFill>
                            <a:schemeClr val="dk1"/>
                          </a:solidFill>
                          <a:latin typeface="Calibri"/>
                          <a:ea typeface=""/>
                          <a:cs typeface=""/>
                        </a:defRPr>
                      </a:lvl8pPr>
                      <a:lvl9pPr marL="3657600" algn="l" rtl="0" eaLnBrk="1" latinLnBrk="0" hangingPunct="1">
                        <a:defRPr kumimoji="0" kern="1200">
                          <a:solidFill>
                            <a:schemeClr val="dk1"/>
                          </a:solidFill>
                          <a:latin typeface="Calibri"/>
                          <a:ea typeface=""/>
                          <a:cs typeface=""/>
                        </a:defRPr>
                      </a:lvl9pPr>
                    </a:lstStyle>
                    <a:p>
                      <a:pPr algn="ctr"/>
                      <a:r>
                        <a:rPr lang="en-US" sz="1600" dirty="0"/>
                        <a:t>Yes</a:t>
                      </a:r>
                      <a:endParaRPr lang="en-SG" sz="1600" b="1" dirty="0"/>
                    </a:p>
                  </a:txBody>
                  <a:tcPr marL="68580" marR="68580" marT="34290" marB="34290"/>
                </a:tc>
                <a:extLst>
                  <a:ext uri="{0D108BD9-81ED-4DB2-BD59-A6C34878D82A}">
                    <a16:rowId xmlns:a16="http://schemas.microsoft.com/office/drawing/2014/main" val="10003"/>
                  </a:ext>
                </a:extLst>
              </a:tr>
              <a:tr h="274320">
                <a:tc>
                  <a:txBody>
                    <a:bodyPr/>
                    <a:lstStyle>
                      <a:lvl1pPr marL="0" algn="l" rtl="0" eaLnBrk="1" latinLnBrk="0" hangingPunct="1">
                        <a:defRPr kumimoji="0" kern="1200">
                          <a:solidFill>
                            <a:schemeClr val="dk1"/>
                          </a:solidFill>
                          <a:latin typeface="Calibri"/>
                          <a:ea typeface=""/>
                          <a:cs typeface=""/>
                        </a:defRPr>
                      </a:lvl1pPr>
                      <a:lvl2pPr marL="457200" algn="l" rtl="0" eaLnBrk="1" latinLnBrk="0" hangingPunct="1">
                        <a:defRPr kumimoji="0" kern="1200">
                          <a:solidFill>
                            <a:schemeClr val="dk1"/>
                          </a:solidFill>
                          <a:latin typeface="Calibri"/>
                          <a:ea typeface=""/>
                          <a:cs typeface=""/>
                        </a:defRPr>
                      </a:lvl2pPr>
                      <a:lvl3pPr marL="914400" algn="l" rtl="0" eaLnBrk="1" latinLnBrk="0" hangingPunct="1">
                        <a:defRPr kumimoji="0" kern="1200">
                          <a:solidFill>
                            <a:schemeClr val="dk1"/>
                          </a:solidFill>
                          <a:latin typeface="Calibri"/>
                          <a:ea typeface=""/>
                          <a:cs typeface=""/>
                        </a:defRPr>
                      </a:lvl3pPr>
                      <a:lvl4pPr marL="1371600" algn="l" rtl="0" eaLnBrk="1" latinLnBrk="0" hangingPunct="1">
                        <a:defRPr kumimoji="0" kern="1200">
                          <a:solidFill>
                            <a:schemeClr val="dk1"/>
                          </a:solidFill>
                          <a:latin typeface="Calibri"/>
                          <a:ea typeface=""/>
                          <a:cs typeface=""/>
                        </a:defRPr>
                      </a:lvl4pPr>
                      <a:lvl5pPr marL="1828800" algn="l" rtl="0" eaLnBrk="1" latinLnBrk="0" hangingPunct="1">
                        <a:defRPr kumimoji="0" kern="1200">
                          <a:solidFill>
                            <a:schemeClr val="dk1"/>
                          </a:solidFill>
                          <a:latin typeface="Calibri"/>
                          <a:ea typeface=""/>
                          <a:cs typeface=""/>
                        </a:defRPr>
                      </a:lvl5pPr>
                      <a:lvl6pPr marL="2286000" algn="l" rtl="0" eaLnBrk="1" latinLnBrk="0" hangingPunct="1">
                        <a:defRPr kumimoji="0" kern="1200">
                          <a:solidFill>
                            <a:schemeClr val="dk1"/>
                          </a:solidFill>
                          <a:latin typeface="Calibri"/>
                          <a:ea typeface=""/>
                          <a:cs typeface=""/>
                        </a:defRPr>
                      </a:lvl6pPr>
                      <a:lvl7pPr marL="2743200" algn="l" rtl="0" eaLnBrk="1" latinLnBrk="0" hangingPunct="1">
                        <a:defRPr kumimoji="0" kern="1200">
                          <a:solidFill>
                            <a:schemeClr val="dk1"/>
                          </a:solidFill>
                          <a:latin typeface="Calibri"/>
                          <a:ea typeface=""/>
                          <a:cs typeface=""/>
                        </a:defRPr>
                      </a:lvl7pPr>
                      <a:lvl8pPr marL="3200400" algn="l" rtl="0" eaLnBrk="1" latinLnBrk="0" hangingPunct="1">
                        <a:defRPr kumimoji="0" kern="1200">
                          <a:solidFill>
                            <a:schemeClr val="dk1"/>
                          </a:solidFill>
                          <a:latin typeface="Calibri"/>
                          <a:ea typeface=""/>
                          <a:cs typeface=""/>
                        </a:defRPr>
                      </a:lvl8pPr>
                      <a:lvl9pPr marL="3657600" algn="l" rtl="0" eaLnBrk="1" latinLnBrk="0" hangingPunct="1">
                        <a:defRPr kumimoji="0" kern="1200">
                          <a:solidFill>
                            <a:schemeClr val="dk1"/>
                          </a:solidFill>
                          <a:latin typeface="Calibri"/>
                          <a:ea typeface=""/>
                          <a:cs typeface=""/>
                        </a:defRPr>
                      </a:lvl9pPr>
                    </a:lstStyle>
                    <a:p>
                      <a:pPr algn="ctr"/>
                      <a:r>
                        <a:rPr lang="en-US" sz="1600" dirty="0"/>
                        <a:t>Denise</a:t>
                      </a:r>
                      <a:endParaRPr lang="en-SG" sz="1600" b="1" dirty="0"/>
                    </a:p>
                  </a:txBody>
                  <a:tcPr marL="68580" marR="68580" marT="34290" marB="34290"/>
                </a:tc>
                <a:tc>
                  <a:txBody>
                    <a:bodyPr/>
                    <a:lstStyle>
                      <a:lvl1pPr marL="0" algn="l" rtl="0" eaLnBrk="1" latinLnBrk="0" hangingPunct="1">
                        <a:defRPr kumimoji="0" kern="1200">
                          <a:solidFill>
                            <a:schemeClr val="dk1"/>
                          </a:solidFill>
                          <a:latin typeface="Calibri"/>
                          <a:ea typeface=""/>
                          <a:cs typeface=""/>
                        </a:defRPr>
                      </a:lvl1pPr>
                      <a:lvl2pPr marL="457200" algn="l" rtl="0" eaLnBrk="1" latinLnBrk="0" hangingPunct="1">
                        <a:defRPr kumimoji="0" kern="1200">
                          <a:solidFill>
                            <a:schemeClr val="dk1"/>
                          </a:solidFill>
                          <a:latin typeface="Calibri"/>
                          <a:ea typeface=""/>
                          <a:cs typeface=""/>
                        </a:defRPr>
                      </a:lvl2pPr>
                      <a:lvl3pPr marL="914400" algn="l" rtl="0" eaLnBrk="1" latinLnBrk="0" hangingPunct="1">
                        <a:defRPr kumimoji="0" kern="1200">
                          <a:solidFill>
                            <a:schemeClr val="dk1"/>
                          </a:solidFill>
                          <a:latin typeface="Calibri"/>
                          <a:ea typeface=""/>
                          <a:cs typeface=""/>
                        </a:defRPr>
                      </a:lvl3pPr>
                      <a:lvl4pPr marL="1371600" algn="l" rtl="0" eaLnBrk="1" latinLnBrk="0" hangingPunct="1">
                        <a:defRPr kumimoji="0" kern="1200">
                          <a:solidFill>
                            <a:schemeClr val="dk1"/>
                          </a:solidFill>
                          <a:latin typeface="Calibri"/>
                          <a:ea typeface=""/>
                          <a:cs typeface=""/>
                        </a:defRPr>
                      </a:lvl4pPr>
                      <a:lvl5pPr marL="1828800" algn="l" rtl="0" eaLnBrk="1" latinLnBrk="0" hangingPunct="1">
                        <a:defRPr kumimoji="0" kern="1200">
                          <a:solidFill>
                            <a:schemeClr val="dk1"/>
                          </a:solidFill>
                          <a:latin typeface="Calibri"/>
                          <a:ea typeface=""/>
                          <a:cs typeface=""/>
                        </a:defRPr>
                      </a:lvl5pPr>
                      <a:lvl6pPr marL="2286000" algn="l" rtl="0" eaLnBrk="1" latinLnBrk="0" hangingPunct="1">
                        <a:defRPr kumimoji="0" kern="1200">
                          <a:solidFill>
                            <a:schemeClr val="dk1"/>
                          </a:solidFill>
                          <a:latin typeface="Calibri"/>
                          <a:ea typeface=""/>
                          <a:cs typeface=""/>
                        </a:defRPr>
                      </a:lvl6pPr>
                      <a:lvl7pPr marL="2743200" algn="l" rtl="0" eaLnBrk="1" latinLnBrk="0" hangingPunct="1">
                        <a:defRPr kumimoji="0" kern="1200">
                          <a:solidFill>
                            <a:schemeClr val="dk1"/>
                          </a:solidFill>
                          <a:latin typeface="Calibri"/>
                          <a:ea typeface=""/>
                          <a:cs typeface=""/>
                        </a:defRPr>
                      </a:lvl7pPr>
                      <a:lvl8pPr marL="3200400" algn="l" rtl="0" eaLnBrk="1" latinLnBrk="0" hangingPunct="1">
                        <a:defRPr kumimoji="0" kern="1200">
                          <a:solidFill>
                            <a:schemeClr val="dk1"/>
                          </a:solidFill>
                          <a:latin typeface="Calibri"/>
                          <a:ea typeface=""/>
                          <a:cs typeface=""/>
                        </a:defRPr>
                      </a:lvl8pPr>
                      <a:lvl9pPr marL="3657600" algn="l" rtl="0" eaLnBrk="1" latinLnBrk="0" hangingPunct="1">
                        <a:defRPr kumimoji="0" kern="1200">
                          <a:solidFill>
                            <a:schemeClr val="dk1"/>
                          </a:solidFill>
                          <a:latin typeface="Calibri"/>
                          <a:ea typeface=""/>
                          <a:cs typeface=""/>
                        </a:defRPr>
                      </a:lvl9pPr>
                    </a:lstStyle>
                    <a:p>
                      <a:pPr algn="ctr"/>
                      <a:r>
                        <a:rPr lang="en-US" sz="1600" dirty="0"/>
                        <a:t>Yes</a:t>
                      </a:r>
                      <a:endParaRPr lang="en-SG" sz="1600" b="1" dirty="0"/>
                    </a:p>
                  </a:txBody>
                  <a:tcPr marL="68580" marR="68580" marT="34290" marB="34290"/>
                </a:tc>
                <a:extLst>
                  <a:ext uri="{0D108BD9-81ED-4DB2-BD59-A6C34878D82A}">
                    <a16:rowId xmlns:a16="http://schemas.microsoft.com/office/drawing/2014/main" val="10004"/>
                  </a:ext>
                </a:extLst>
              </a:tr>
              <a:tr h="274320">
                <a:tc>
                  <a:txBody>
                    <a:bodyPr/>
                    <a:lstStyle>
                      <a:lvl1pPr marL="0" algn="l" rtl="0" eaLnBrk="1" latinLnBrk="0" hangingPunct="1">
                        <a:defRPr kumimoji="0" kern="1200">
                          <a:solidFill>
                            <a:schemeClr val="dk1"/>
                          </a:solidFill>
                          <a:latin typeface="Calibri"/>
                          <a:ea typeface=""/>
                          <a:cs typeface=""/>
                        </a:defRPr>
                      </a:lvl1pPr>
                      <a:lvl2pPr marL="457200" algn="l" rtl="0" eaLnBrk="1" latinLnBrk="0" hangingPunct="1">
                        <a:defRPr kumimoji="0" kern="1200">
                          <a:solidFill>
                            <a:schemeClr val="dk1"/>
                          </a:solidFill>
                          <a:latin typeface="Calibri"/>
                          <a:ea typeface=""/>
                          <a:cs typeface=""/>
                        </a:defRPr>
                      </a:lvl2pPr>
                      <a:lvl3pPr marL="914400" algn="l" rtl="0" eaLnBrk="1" latinLnBrk="0" hangingPunct="1">
                        <a:defRPr kumimoji="0" kern="1200">
                          <a:solidFill>
                            <a:schemeClr val="dk1"/>
                          </a:solidFill>
                          <a:latin typeface="Calibri"/>
                          <a:ea typeface=""/>
                          <a:cs typeface=""/>
                        </a:defRPr>
                      </a:lvl3pPr>
                      <a:lvl4pPr marL="1371600" algn="l" rtl="0" eaLnBrk="1" latinLnBrk="0" hangingPunct="1">
                        <a:defRPr kumimoji="0" kern="1200">
                          <a:solidFill>
                            <a:schemeClr val="dk1"/>
                          </a:solidFill>
                          <a:latin typeface="Calibri"/>
                          <a:ea typeface=""/>
                          <a:cs typeface=""/>
                        </a:defRPr>
                      </a:lvl4pPr>
                      <a:lvl5pPr marL="1828800" algn="l" rtl="0" eaLnBrk="1" latinLnBrk="0" hangingPunct="1">
                        <a:defRPr kumimoji="0" kern="1200">
                          <a:solidFill>
                            <a:schemeClr val="dk1"/>
                          </a:solidFill>
                          <a:latin typeface="Calibri"/>
                          <a:ea typeface=""/>
                          <a:cs typeface=""/>
                        </a:defRPr>
                      </a:lvl5pPr>
                      <a:lvl6pPr marL="2286000" algn="l" rtl="0" eaLnBrk="1" latinLnBrk="0" hangingPunct="1">
                        <a:defRPr kumimoji="0" kern="1200">
                          <a:solidFill>
                            <a:schemeClr val="dk1"/>
                          </a:solidFill>
                          <a:latin typeface="Calibri"/>
                          <a:ea typeface=""/>
                          <a:cs typeface=""/>
                        </a:defRPr>
                      </a:lvl6pPr>
                      <a:lvl7pPr marL="2743200" algn="l" rtl="0" eaLnBrk="1" latinLnBrk="0" hangingPunct="1">
                        <a:defRPr kumimoji="0" kern="1200">
                          <a:solidFill>
                            <a:schemeClr val="dk1"/>
                          </a:solidFill>
                          <a:latin typeface="Calibri"/>
                          <a:ea typeface=""/>
                          <a:cs typeface=""/>
                        </a:defRPr>
                      </a:lvl7pPr>
                      <a:lvl8pPr marL="3200400" algn="l" rtl="0" eaLnBrk="1" latinLnBrk="0" hangingPunct="1">
                        <a:defRPr kumimoji="0" kern="1200">
                          <a:solidFill>
                            <a:schemeClr val="dk1"/>
                          </a:solidFill>
                          <a:latin typeface="Calibri"/>
                          <a:ea typeface=""/>
                          <a:cs typeface=""/>
                        </a:defRPr>
                      </a:lvl8pPr>
                      <a:lvl9pPr marL="3657600" algn="l" rtl="0" eaLnBrk="1" latinLnBrk="0" hangingPunct="1">
                        <a:defRPr kumimoji="0" kern="1200">
                          <a:solidFill>
                            <a:schemeClr val="dk1"/>
                          </a:solidFill>
                          <a:latin typeface="Calibri"/>
                          <a:ea typeface=""/>
                          <a:cs typeface=""/>
                        </a:defRPr>
                      </a:lvl9pPr>
                    </a:lstStyle>
                    <a:p>
                      <a:pPr algn="ctr"/>
                      <a:r>
                        <a:rPr lang="en-US" sz="1600" dirty="0"/>
                        <a:t>Eric</a:t>
                      </a:r>
                      <a:endParaRPr lang="en-SG" sz="1600" b="1" dirty="0"/>
                    </a:p>
                  </a:txBody>
                  <a:tcPr marL="68580" marR="68580" marT="34290" marB="34290"/>
                </a:tc>
                <a:tc>
                  <a:txBody>
                    <a:bodyPr/>
                    <a:lstStyle>
                      <a:lvl1pPr marL="0" algn="l" rtl="0" eaLnBrk="1" latinLnBrk="0" hangingPunct="1">
                        <a:defRPr kumimoji="0" kern="1200">
                          <a:solidFill>
                            <a:schemeClr val="dk1"/>
                          </a:solidFill>
                          <a:latin typeface="Calibri"/>
                          <a:ea typeface=""/>
                          <a:cs typeface=""/>
                        </a:defRPr>
                      </a:lvl1pPr>
                      <a:lvl2pPr marL="457200" algn="l" rtl="0" eaLnBrk="1" latinLnBrk="0" hangingPunct="1">
                        <a:defRPr kumimoji="0" kern="1200">
                          <a:solidFill>
                            <a:schemeClr val="dk1"/>
                          </a:solidFill>
                          <a:latin typeface="Calibri"/>
                          <a:ea typeface=""/>
                          <a:cs typeface=""/>
                        </a:defRPr>
                      </a:lvl2pPr>
                      <a:lvl3pPr marL="914400" algn="l" rtl="0" eaLnBrk="1" latinLnBrk="0" hangingPunct="1">
                        <a:defRPr kumimoji="0" kern="1200">
                          <a:solidFill>
                            <a:schemeClr val="dk1"/>
                          </a:solidFill>
                          <a:latin typeface="Calibri"/>
                          <a:ea typeface=""/>
                          <a:cs typeface=""/>
                        </a:defRPr>
                      </a:lvl3pPr>
                      <a:lvl4pPr marL="1371600" algn="l" rtl="0" eaLnBrk="1" latinLnBrk="0" hangingPunct="1">
                        <a:defRPr kumimoji="0" kern="1200">
                          <a:solidFill>
                            <a:schemeClr val="dk1"/>
                          </a:solidFill>
                          <a:latin typeface="Calibri"/>
                          <a:ea typeface=""/>
                          <a:cs typeface=""/>
                        </a:defRPr>
                      </a:lvl4pPr>
                      <a:lvl5pPr marL="1828800" algn="l" rtl="0" eaLnBrk="1" latinLnBrk="0" hangingPunct="1">
                        <a:defRPr kumimoji="0" kern="1200">
                          <a:solidFill>
                            <a:schemeClr val="dk1"/>
                          </a:solidFill>
                          <a:latin typeface="Calibri"/>
                          <a:ea typeface=""/>
                          <a:cs typeface=""/>
                        </a:defRPr>
                      </a:lvl5pPr>
                      <a:lvl6pPr marL="2286000" algn="l" rtl="0" eaLnBrk="1" latinLnBrk="0" hangingPunct="1">
                        <a:defRPr kumimoji="0" kern="1200">
                          <a:solidFill>
                            <a:schemeClr val="dk1"/>
                          </a:solidFill>
                          <a:latin typeface="Calibri"/>
                          <a:ea typeface=""/>
                          <a:cs typeface=""/>
                        </a:defRPr>
                      </a:lvl6pPr>
                      <a:lvl7pPr marL="2743200" algn="l" rtl="0" eaLnBrk="1" latinLnBrk="0" hangingPunct="1">
                        <a:defRPr kumimoji="0" kern="1200">
                          <a:solidFill>
                            <a:schemeClr val="dk1"/>
                          </a:solidFill>
                          <a:latin typeface="Calibri"/>
                          <a:ea typeface=""/>
                          <a:cs typeface=""/>
                        </a:defRPr>
                      </a:lvl7pPr>
                      <a:lvl8pPr marL="3200400" algn="l" rtl="0" eaLnBrk="1" latinLnBrk="0" hangingPunct="1">
                        <a:defRPr kumimoji="0" kern="1200">
                          <a:solidFill>
                            <a:schemeClr val="dk1"/>
                          </a:solidFill>
                          <a:latin typeface="Calibri"/>
                          <a:ea typeface=""/>
                          <a:cs typeface=""/>
                        </a:defRPr>
                      </a:lvl8pPr>
                      <a:lvl9pPr marL="3657600" algn="l" rtl="0" eaLnBrk="1" latinLnBrk="0" hangingPunct="1">
                        <a:defRPr kumimoji="0" kern="1200">
                          <a:solidFill>
                            <a:schemeClr val="dk1"/>
                          </a:solidFill>
                          <a:latin typeface="Calibri"/>
                          <a:ea typeface=""/>
                          <a:cs typeface=""/>
                        </a:defRPr>
                      </a:lvl9pPr>
                    </a:lstStyle>
                    <a:p>
                      <a:pPr algn="ctr"/>
                      <a:r>
                        <a:rPr lang="en-US" sz="1600" dirty="0"/>
                        <a:t>No</a:t>
                      </a:r>
                      <a:endParaRPr lang="en-SG" sz="1600" b="1" dirty="0"/>
                    </a:p>
                  </a:txBody>
                  <a:tcPr marL="68580" marR="68580" marT="34290" marB="34290"/>
                </a:tc>
                <a:extLst>
                  <a:ext uri="{0D108BD9-81ED-4DB2-BD59-A6C34878D82A}">
                    <a16:rowId xmlns:a16="http://schemas.microsoft.com/office/drawing/2014/main" val="10005"/>
                  </a:ext>
                </a:extLst>
              </a:tr>
              <a:tr h="274320">
                <a:tc>
                  <a:txBody>
                    <a:bodyPr/>
                    <a:lstStyle/>
                    <a:p>
                      <a:pPr algn="ctr"/>
                      <a:r>
                        <a:rPr lang="en-SG" sz="1600" dirty="0"/>
                        <a:t>Frank</a:t>
                      </a:r>
                      <a:endParaRPr lang="en-SG" sz="1600" b="1" dirty="0"/>
                    </a:p>
                  </a:txBody>
                  <a:tcPr marL="68580" marR="68580" marT="34290" marB="34290"/>
                </a:tc>
                <a:tc>
                  <a:txBody>
                    <a:bodyPr/>
                    <a:lstStyle/>
                    <a:p>
                      <a:pPr algn="ctr"/>
                      <a:r>
                        <a:rPr lang="en-SG" sz="1600" dirty="0"/>
                        <a:t>No</a:t>
                      </a:r>
                      <a:endParaRPr lang="en-SG" sz="1600" b="1" dirty="0"/>
                    </a:p>
                  </a:txBody>
                  <a:tcPr marL="68580" marR="68580" marT="34290" marB="34290"/>
                </a:tc>
                <a:extLst>
                  <a:ext uri="{0D108BD9-81ED-4DB2-BD59-A6C34878D82A}">
                    <a16:rowId xmlns:a16="http://schemas.microsoft.com/office/drawing/2014/main" val="10006"/>
                  </a:ext>
                </a:extLst>
              </a:tr>
            </a:tbl>
          </a:graphicData>
        </a:graphic>
      </p:graphicFrame>
      <p:sp>
        <p:nvSpPr>
          <p:cNvPr id="7" name="圆角矩形 3">
            <a:extLst>
              <a:ext uri="{FF2B5EF4-FFF2-40B4-BE49-F238E27FC236}">
                <a16:creationId xmlns:a16="http://schemas.microsoft.com/office/drawing/2014/main" id="{B653EFCE-70B0-48C2-895E-1C8AA829E736}"/>
              </a:ext>
            </a:extLst>
          </p:cNvPr>
          <p:cNvSpPr/>
          <p:nvPr/>
        </p:nvSpPr>
        <p:spPr>
          <a:xfrm>
            <a:off x="3394758" y="5832876"/>
            <a:ext cx="5724636" cy="270030"/>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defRPr/>
            </a:pPr>
            <a:endParaRPr lang="en-US" sz="1350">
              <a:solidFill>
                <a:prstClr val="white"/>
              </a:solidFill>
              <a:latin typeface="Calibri"/>
            </a:endParaRPr>
          </a:p>
        </p:txBody>
      </p:sp>
      <p:pic>
        <p:nvPicPr>
          <p:cNvPr id="8" name="Picture 7">
            <a:extLst>
              <a:ext uri="{FF2B5EF4-FFF2-40B4-BE49-F238E27FC236}">
                <a16:creationId xmlns:a16="http://schemas.microsoft.com/office/drawing/2014/main" id="{931DB030-E91B-4E6A-8552-09DCF74405C9}"/>
              </a:ext>
            </a:extLst>
          </p:cNvPr>
          <p:cNvPicPr>
            <a:picLocks noChangeAspect="1"/>
          </p:cNvPicPr>
          <p:nvPr/>
        </p:nvPicPr>
        <p:blipFill>
          <a:blip r:embed="rId5"/>
          <a:stretch>
            <a:fillRect/>
          </a:stretch>
        </p:blipFill>
        <p:spPr>
          <a:xfrm>
            <a:off x="1524000" y="600456"/>
            <a:ext cx="9144000" cy="6096000"/>
          </a:xfrm>
          <a:prstGeom prst="rect">
            <a:avLst/>
          </a:prstGeom>
        </p:spPr>
      </p:pic>
      <p:sp>
        <p:nvSpPr>
          <p:cNvPr id="9" name="Oval 8">
            <a:extLst>
              <a:ext uri="{FF2B5EF4-FFF2-40B4-BE49-F238E27FC236}">
                <a16:creationId xmlns:a16="http://schemas.microsoft.com/office/drawing/2014/main" id="{9FCBF3B5-32C5-4AE7-B552-1D4F69FECB65}"/>
              </a:ext>
            </a:extLst>
          </p:cNvPr>
          <p:cNvSpPr/>
          <p:nvPr/>
        </p:nvSpPr>
        <p:spPr>
          <a:xfrm>
            <a:off x="3730752" y="2974848"/>
            <a:ext cx="1536192" cy="1048512"/>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defRPr/>
            </a:pPr>
            <a:endParaRPr lang="zh-CN" altLang="en-US">
              <a:solidFill>
                <a:prstClr val="white"/>
              </a:solidFill>
              <a:latin typeface="Franklin Gothic Book"/>
              <a:ea typeface="华文楷体" panose="02010600040101010101" pitchFamily="2" charset="-122"/>
            </a:endParaRPr>
          </a:p>
        </p:txBody>
      </p:sp>
    </p:spTree>
    <p:extLst>
      <p:ext uri="{BB962C8B-B14F-4D97-AF65-F5344CB8AC3E}">
        <p14:creationId xmlns:p14="http://schemas.microsoft.com/office/powerpoint/2010/main" val="306980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Overview of Publishing Algorithm and Challenges</a:t>
            </a:r>
          </a:p>
        </p:txBody>
      </p:sp>
      <p:sp>
        <p:nvSpPr>
          <p:cNvPr id="6" name="TextBox 5">
            <a:extLst>
              <a:ext uri="{FF2B5EF4-FFF2-40B4-BE49-F238E27FC236}">
                <a16:creationId xmlns:a16="http://schemas.microsoft.com/office/drawing/2014/main" id="{A512F478-0B24-4BEF-B21C-55E5D6DD60B5}"/>
              </a:ext>
            </a:extLst>
          </p:cNvPr>
          <p:cNvSpPr txBox="1"/>
          <p:nvPr/>
        </p:nvSpPr>
        <p:spPr>
          <a:xfrm>
            <a:off x="2122063" y="3556146"/>
            <a:ext cx="1242138" cy="784830"/>
          </a:xfrm>
          <a:prstGeom prst="rect">
            <a:avLst/>
          </a:prstGeom>
          <a:noFill/>
        </p:spPr>
        <p:txBody>
          <a:bodyPr wrap="square" rtlCol="0">
            <a:spAutoFit/>
          </a:bodyPr>
          <a:lstStyle/>
          <a:p>
            <a:pPr algn="ctr" defTabSz="685800" eaLnBrk="1" fontAlgn="auto" hangingPunct="1">
              <a:spcBef>
                <a:spcPts val="0"/>
              </a:spcBef>
              <a:spcAft>
                <a:spcPts val="0"/>
              </a:spcAft>
              <a:defRPr/>
            </a:pPr>
            <a:r>
              <a:rPr lang="en-US" sz="1500" dirty="0">
                <a:solidFill>
                  <a:prstClr val="black"/>
                </a:solidFill>
                <a:latin typeface="Constantia" panose="02030602050306030303" pitchFamily="18" charset="0"/>
                <a:ea typeface="+mn-ea"/>
              </a:rPr>
              <a:t>familial genome data </a:t>
            </a:r>
            <a:r>
              <a:rPr lang="en-US" sz="1500" i="1" dirty="0">
                <a:solidFill>
                  <a:prstClr val="black"/>
                </a:solidFill>
                <a:latin typeface="Constantia" panose="02030602050306030303" pitchFamily="18" charset="0"/>
                <a:ea typeface="+mn-ea"/>
              </a:rPr>
              <a:t>D</a:t>
            </a:r>
            <a:r>
              <a:rPr lang="en-US" sz="1500" dirty="0">
                <a:solidFill>
                  <a:prstClr val="black"/>
                </a:solidFill>
                <a:latin typeface="Constantia" panose="02030602050306030303" pitchFamily="18" charset="0"/>
                <a:ea typeface="+mn-ea"/>
              </a:rPr>
              <a:t> </a:t>
            </a:r>
            <a:r>
              <a:rPr lang="en-US" sz="1500" dirty="0">
                <a:solidFill>
                  <a:srgbClr val="C00000"/>
                </a:solidFill>
                <a:latin typeface="Constantia" panose="02030602050306030303" pitchFamily="18" charset="0"/>
                <a:ea typeface="+mn-ea"/>
              </a:rPr>
              <a:t>(sensitive)</a:t>
            </a:r>
            <a:endParaRPr lang="en-US" sz="1500" dirty="0">
              <a:solidFill>
                <a:prstClr val="black"/>
              </a:solidFill>
              <a:latin typeface="Constantia" panose="02030602050306030303" pitchFamily="18" charset="0"/>
              <a:ea typeface="+mn-ea"/>
            </a:endParaRPr>
          </a:p>
        </p:txBody>
      </p:sp>
      <p:pic>
        <p:nvPicPr>
          <p:cNvPr id="7" name="Picture 2" descr="C:\Users\Administrator\Dropbox\NTU\Research\Projects\Bayesian Network\Presentations\Database_1.png">
            <a:extLst>
              <a:ext uri="{FF2B5EF4-FFF2-40B4-BE49-F238E27FC236}">
                <a16:creationId xmlns:a16="http://schemas.microsoft.com/office/drawing/2014/main" id="{70F510FE-7AA2-4539-A65B-5B04725BAE3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70213" y="2638441"/>
            <a:ext cx="914861" cy="91486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接箭头连接符 14">
            <a:extLst>
              <a:ext uri="{FF2B5EF4-FFF2-40B4-BE49-F238E27FC236}">
                <a16:creationId xmlns:a16="http://schemas.microsoft.com/office/drawing/2014/main" id="{5CA68766-6A23-4B54-9D1F-16F45DFC0910}"/>
              </a:ext>
            </a:extLst>
          </p:cNvPr>
          <p:cNvCxnSpPr>
            <a:cxnSpLocks/>
          </p:cNvCxnSpPr>
          <p:nvPr/>
        </p:nvCxnSpPr>
        <p:spPr>
          <a:xfrm>
            <a:off x="3136117" y="3123002"/>
            <a:ext cx="1133430" cy="0"/>
          </a:xfrm>
          <a:prstGeom prst="straightConnector1">
            <a:avLst/>
          </a:prstGeom>
          <a:noFill/>
          <a:ln w="28575" cap="flat" cmpd="sng" algn="ctr">
            <a:solidFill>
              <a:sysClr val="windowText" lastClr="000000"/>
            </a:solidFill>
            <a:prstDash val="solid"/>
            <a:miter lim="800000"/>
            <a:headEnd type="none" w="med" len="med"/>
            <a:tailEnd type="arrow" w="med" len="med"/>
          </a:ln>
          <a:effectLst/>
        </p:spPr>
      </p:cxnSp>
      <p:sp>
        <p:nvSpPr>
          <p:cNvPr id="9" name="矩形 13">
            <a:extLst>
              <a:ext uri="{FF2B5EF4-FFF2-40B4-BE49-F238E27FC236}">
                <a16:creationId xmlns:a16="http://schemas.microsoft.com/office/drawing/2014/main" id="{0EC9B6D0-FF7A-4F17-B71B-C8A48A87B4EE}"/>
              </a:ext>
            </a:extLst>
          </p:cNvPr>
          <p:cNvSpPr/>
          <p:nvPr/>
        </p:nvSpPr>
        <p:spPr>
          <a:xfrm>
            <a:off x="3274842" y="2639696"/>
            <a:ext cx="928267" cy="369332"/>
          </a:xfrm>
          <a:prstGeom prst="rect">
            <a:avLst/>
          </a:prstGeom>
        </p:spPr>
        <p:txBody>
          <a:bodyPr wrap="none">
            <a:spAutoFit/>
          </a:bodyPr>
          <a:lstStyle/>
          <a:p>
            <a:pPr defTabSz="685800" eaLnBrk="1" fontAlgn="auto" hangingPunct="1">
              <a:spcBef>
                <a:spcPts val="0"/>
              </a:spcBef>
              <a:spcAft>
                <a:spcPts val="0"/>
              </a:spcAft>
              <a:defRPr/>
            </a:pPr>
            <a:r>
              <a:rPr lang="en-US" dirty="0">
                <a:solidFill>
                  <a:prstClr val="black"/>
                </a:solidFill>
                <a:latin typeface="Constantia" panose="02030602050306030303" pitchFamily="18" charset="0"/>
                <a:ea typeface="+mn-ea"/>
              </a:rPr>
              <a:t>convert</a:t>
            </a:r>
          </a:p>
        </p:txBody>
      </p:sp>
      <p:pic>
        <p:nvPicPr>
          <p:cNvPr id="10" name="Picture 2" descr="C:\Users\Administrator\Dropbox\NTU\Research\Projects\Bayesian Network\Presentations\Database_1.png">
            <a:extLst>
              <a:ext uri="{FF2B5EF4-FFF2-40B4-BE49-F238E27FC236}">
                <a16:creationId xmlns:a16="http://schemas.microsoft.com/office/drawing/2014/main" id="{B18FAA00-7743-4AA7-93F5-5FCE54A6797E}"/>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Glass/>
                    </a14:imgEffect>
                  </a14:imgLayer>
                </a14:imgProps>
              </a:ext>
              <a:ext uri="{28A0092B-C50C-407E-A947-70E740481C1C}">
                <a14:useLocalDpi xmlns:a14="http://schemas.microsoft.com/office/drawing/2010/main" val="0"/>
              </a:ext>
            </a:extLst>
          </a:blip>
          <a:srcRect/>
          <a:stretch>
            <a:fillRect/>
          </a:stretch>
        </p:blipFill>
        <p:spPr bwMode="auto">
          <a:xfrm>
            <a:off x="8759190" y="2657171"/>
            <a:ext cx="912800" cy="9128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469BD505-740D-4F0F-BAF9-39CB8DAFF5B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69547" y="2657171"/>
            <a:ext cx="1131214" cy="9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a:extLst>
              <a:ext uri="{FF2B5EF4-FFF2-40B4-BE49-F238E27FC236}">
                <a16:creationId xmlns:a16="http://schemas.microsoft.com/office/drawing/2014/main" id="{ACA94FAC-634D-4A74-B581-14D2001E792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45561" y="2657171"/>
            <a:ext cx="1090063" cy="9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直接箭头连接符 14">
            <a:extLst>
              <a:ext uri="{FF2B5EF4-FFF2-40B4-BE49-F238E27FC236}">
                <a16:creationId xmlns:a16="http://schemas.microsoft.com/office/drawing/2014/main" id="{60BD60FB-CAFE-4E31-91EB-237D79AE1A50}"/>
              </a:ext>
            </a:extLst>
          </p:cNvPr>
          <p:cNvCxnSpPr>
            <a:cxnSpLocks/>
          </p:cNvCxnSpPr>
          <p:nvPr/>
        </p:nvCxnSpPr>
        <p:spPr>
          <a:xfrm>
            <a:off x="5447256" y="3084648"/>
            <a:ext cx="1132609" cy="0"/>
          </a:xfrm>
          <a:prstGeom prst="straightConnector1">
            <a:avLst/>
          </a:prstGeom>
          <a:noFill/>
          <a:ln w="28575" cap="flat" cmpd="sng" algn="ctr">
            <a:solidFill>
              <a:sysClr val="windowText" lastClr="000000"/>
            </a:solidFill>
            <a:prstDash val="solid"/>
            <a:miter lim="800000"/>
            <a:headEnd type="none" w="med" len="med"/>
            <a:tailEnd type="arrow" w="med" len="med"/>
          </a:ln>
          <a:effectLst/>
        </p:spPr>
      </p:cxnSp>
      <p:sp>
        <p:nvSpPr>
          <p:cNvPr id="14" name="矩形 13">
            <a:extLst>
              <a:ext uri="{FF2B5EF4-FFF2-40B4-BE49-F238E27FC236}">
                <a16:creationId xmlns:a16="http://schemas.microsoft.com/office/drawing/2014/main" id="{CA9D51E6-3EA9-4B9D-805D-93B22D7D3461}"/>
              </a:ext>
            </a:extLst>
          </p:cNvPr>
          <p:cNvSpPr/>
          <p:nvPr/>
        </p:nvSpPr>
        <p:spPr>
          <a:xfrm>
            <a:off x="5341934" y="2639696"/>
            <a:ext cx="1205715" cy="369332"/>
          </a:xfrm>
          <a:prstGeom prst="rect">
            <a:avLst/>
          </a:prstGeom>
        </p:spPr>
        <p:txBody>
          <a:bodyPr wrap="none">
            <a:spAutoFit/>
          </a:bodyPr>
          <a:lstStyle/>
          <a:p>
            <a:pPr defTabSz="685800" eaLnBrk="1" fontAlgn="auto" hangingPunct="1">
              <a:spcBef>
                <a:spcPts val="0"/>
              </a:spcBef>
              <a:spcAft>
                <a:spcPts val="0"/>
              </a:spcAft>
              <a:defRPr/>
            </a:pPr>
            <a:r>
              <a:rPr lang="en-US" dirty="0">
                <a:solidFill>
                  <a:prstClr val="black"/>
                </a:solidFill>
                <a:latin typeface="Constantia" panose="02030602050306030303" pitchFamily="18" charset="0"/>
                <a:ea typeface="+mn-ea"/>
              </a:rPr>
              <a:t>+ </a:t>
            </a:r>
            <a:r>
              <a:rPr lang="en-US" dirty="0" err="1">
                <a:solidFill>
                  <a:prstClr val="black"/>
                </a:solidFill>
                <a:latin typeface="Constantia" panose="02030602050306030303" pitchFamily="18" charset="0"/>
                <a:ea typeface="+mn-ea"/>
              </a:rPr>
              <a:t>dp</a:t>
            </a:r>
            <a:r>
              <a:rPr lang="en-US" dirty="0">
                <a:solidFill>
                  <a:prstClr val="black"/>
                </a:solidFill>
                <a:latin typeface="Constantia" panose="02030602050306030303" pitchFamily="18" charset="0"/>
                <a:ea typeface="+mn-ea"/>
              </a:rPr>
              <a:t> noise</a:t>
            </a:r>
          </a:p>
        </p:txBody>
      </p:sp>
      <p:sp>
        <p:nvSpPr>
          <p:cNvPr id="15" name="TextBox 14">
            <a:extLst>
              <a:ext uri="{FF2B5EF4-FFF2-40B4-BE49-F238E27FC236}">
                <a16:creationId xmlns:a16="http://schemas.microsoft.com/office/drawing/2014/main" id="{39A962E5-3AB7-4263-9498-43DCAC8472F8}"/>
              </a:ext>
            </a:extLst>
          </p:cNvPr>
          <p:cNvSpPr txBox="1"/>
          <p:nvPr/>
        </p:nvSpPr>
        <p:spPr>
          <a:xfrm>
            <a:off x="4103165" y="3568066"/>
            <a:ext cx="1502987" cy="784830"/>
          </a:xfrm>
          <a:prstGeom prst="rect">
            <a:avLst/>
          </a:prstGeom>
          <a:noFill/>
        </p:spPr>
        <p:txBody>
          <a:bodyPr wrap="square" rtlCol="0">
            <a:spAutoFit/>
          </a:bodyPr>
          <a:lstStyle/>
          <a:p>
            <a:pPr algn="ctr" defTabSz="685800" eaLnBrk="1" fontAlgn="auto" hangingPunct="1">
              <a:spcBef>
                <a:spcPts val="0"/>
              </a:spcBef>
              <a:spcAft>
                <a:spcPts val="0"/>
              </a:spcAft>
              <a:defRPr/>
            </a:pPr>
            <a:r>
              <a:rPr lang="en-US" sz="1500" dirty="0">
                <a:solidFill>
                  <a:prstClr val="black"/>
                </a:solidFill>
                <a:latin typeface="Constantia" panose="02030602050306030303" pitchFamily="18" charset="0"/>
                <a:ea typeface="+mn-ea"/>
              </a:rPr>
              <a:t>full-dim </a:t>
            </a:r>
          </a:p>
          <a:p>
            <a:pPr algn="ctr" defTabSz="685800" eaLnBrk="1" fontAlgn="auto" hangingPunct="1">
              <a:spcBef>
                <a:spcPts val="0"/>
              </a:spcBef>
              <a:spcAft>
                <a:spcPts val="0"/>
              </a:spcAft>
              <a:defRPr/>
            </a:pPr>
            <a:r>
              <a:rPr lang="en-US" sz="1500" dirty="0">
                <a:solidFill>
                  <a:prstClr val="black"/>
                </a:solidFill>
                <a:latin typeface="Constantia" panose="02030602050306030303" pitchFamily="18" charset="0"/>
                <a:ea typeface="+mn-ea"/>
              </a:rPr>
              <a:t>tuple distribution</a:t>
            </a:r>
            <a:endParaRPr lang="en-US" sz="1500" dirty="0">
              <a:solidFill>
                <a:srgbClr val="C00000"/>
              </a:solidFill>
              <a:latin typeface="Constantia" panose="02030602050306030303" pitchFamily="18" charset="0"/>
              <a:ea typeface="+mn-ea"/>
            </a:endParaRPr>
          </a:p>
        </p:txBody>
      </p:sp>
      <p:sp>
        <p:nvSpPr>
          <p:cNvPr id="16" name="TextBox 15">
            <a:extLst>
              <a:ext uri="{FF2B5EF4-FFF2-40B4-BE49-F238E27FC236}">
                <a16:creationId xmlns:a16="http://schemas.microsoft.com/office/drawing/2014/main" id="{06287DF3-C935-48AB-9D9A-27CD4D3F49F4}"/>
              </a:ext>
            </a:extLst>
          </p:cNvPr>
          <p:cNvSpPr txBox="1"/>
          <p:nvPr/>
        </p:nvSpPr>
        <p:spPr>
          <a:xfrm>
            <a:off x="6437098" y="3564235"/>
            <a:ext cx="1502987" cy="553998"/>
          </a:xfrm>
          <a:prstGeom prst="rect">
            <a:avLst/>
          </a:prstGeom>
          <a:noFill/>
        </p:spPr>
        <p:txBody>
          <a:bodyPr wrap="square" rtlCol="0">
            <a:spAutoFit/>
          </a:bodyPr>
          <a:lstStyle/>
          <a:p>
            <a:pPr algn="ctr" defTabSz="685800" eaLnBrk="1" fontAlgn="auto" hangingPunct="1">
              <a:spcBef>
                <a:spcPts val="0"/>
              </a:spcBef>
              <a:spcAft>
                <a:spcPts val="0"/>
              </a:spcAft>
              <a:defRPr/>
            </a:pPr>
            <a:r>
              <a:rPr lang="en-US" sz="1500" dirty="0">
                <a:solidFill>
                  <a:prstClr val="black"/>
                </a:solidFill>
                <a:latin typeface="Constantia" panose="02030602050306030303" pitchFamily="18" charset="0"/>
                <a:ea typeface="+mn-ea"/>
              </a:rPr>
              <a:t>noise distribution</a:t>
            </a:r>
          </a:p>
        </p:txBody>
      </p:sp>
      <p:cxnSp>
        <p:nvCxnSpPr>
          <p:cNvPr id="17" name="直接箭头连接符 14">
            <a:extLst>
              <a:ext uri="{FF2B5EF4-FFF2-40B4-BE49-F238E27FC236}">
                <a16:creationId xmlns:a16="http://schemas.microsoft.com/office/drawing/2014/main" id="{AD62DB10-6117-4805-81AE-8195C79470C2}"/>
              </a:ext>
            </a:extLst>
          </p:cNvPr>
          <p:cNvCxnSpPr>
            <a:cxnSpLocks/>
          </p:cNvCxnSpPr>
          <p:nvPr/>
        </p:nvCxnSpPr>
        <p:spPr>
          <a:xfrm flipV="1">
            <a:off x="7621415" y="3095871"/>
            <a:ext cx="1161431" cy="17700"/>
          </a:xfrm>
          <a:prstGeom prst="straightConnector1">
            <a:avLst/>
          </a:prstGeom>
          <a:noFill/>
          <a:ln w="28575" cap="flat" cmpd="sng" algn="ctr">
            <a:solidFill>
              <a:sysClr val="windowText" lastClr="000000"/>
            </a:solidFill>
            <a:prstDash val="solid"/>
            <a:miter lim="800000"/>
            <a:headEnd type="none" w="med" len="med"/>
            <a:tailEnd type="arrow" w="med" len="med"/>
          </a:ln>
          <a:effectLst/>
        </p:spPr>
      </p:cxnSp>
      <p:sp>
        <p:nvSpPr>
          <p:cNvPr id="18" name="矩形 13">
            <a:extLst>
              <a:ext uri="{FF2B5EF4-FFF2-40B4-BE49-F238E27FC236}">
                <a16:creationId xmlns:a16="http://schemas.microsoft.com/office/drawing/2014/main" id="{FF1FAFFA-38E3-4670-8691-801DB942B54E}"/>
              </a:ext>
            </a:extLst>
          </p:cNvPr>
          <p:cNvSpPr/>
          <p:nvPr/>
        </p:nvSpPr>
        <p:spPr>
          <a:xfrm>
            <a:off x="7725392" y="2639696"/>
            <a:ext cx="893193" cy="369332"/>
          </a:xfrm>
          <a:prstGeom prst="rect">
            <a:avLst/>
          </a:prstGeom>
        </p:spPr>
        <p:txBody>
          <a:bodyPr wrap="none">
            <a:spAutoFit/>
          </a:bodyPr>
          <a:lstStyle/>
          <a:p>
            <a:pPr defTabSz="685800" eaLnBrk="1" fontAlgn="auto" hangingPunct="1">
              <a:spcBef>
                <a:spcPts val="0"/>
              </a:spcBef>
              <a:spcAft>
                <a:spcPts val="0"/>
              </a:spcAft>
              <a:defRPr/>
            </a:pPr>
            <a:r>
              <a:rPr lang="en-US" dirty="0">
                <a:solidFill>
                  <a:prstClr val="black"/>
                </a:solidFill>
                <a:latin typeface="Constantia" panose="02030602050306030303" pitchFamily="18" charset="0"/>
                <a:ea typeface="+mn-ea"/>
              </a:rPr>
              <a:t>sample</a:t>
            </a:r>
          </a:p>
        </p:txBody>
      </p:sp>
      <p:sp>
        <p:nvSpPr>
          <p:cNvPr id="19" name="TextBox 18">
            <a:extLst>
              <a:ext uri="{FF2B5EF4-FFF2-40B4-BE49-F238E27FC236}">
                <a16:creationId xmlns:a16="http://schemas.microsoft.com/office/drawing/2014/main" id="{D3D41E69-5BC3-4ECE-96EB-3E7DE7B103C1}"/>
              </a:ext>
            </a:extLst>
          </p:cNvPr>
          <p:cNvSpPr txBox="1"/>
          <p:nvPr/>
        </p:nvSpPr>
        <p:spPr>
          <a:xfrm>
            <a:off x="8551053" y="3537280"/>
            <a:ext cx="1502987" cy="784830"/>
          </a:xfrm>
          <a:prstGeom prst="rect">
            <a:avLst/>
          </a:prstGeom>
          <a:noFill/>
        </p:spPr>
        <p:txBody>
          <a:bodyPr wrap="square" rtlCol="0">
            <a:spAutoFit/>
          </a:bodyPr>
          <a:lstStyle/>
          <a:p>
            <a:pPr algn="ctr" defTabSz="685800" eaLnBrk="1" fontAlgn="auto" hangingPunct="1">
              <a:spcBef>
                <a:spcPts val="0"/>
              </a:spcBef>
              <a:spcAft>
                <a:spcPts val="0"/>
              </a:spcAft>
              <a:defRPr/>
            </a:pPr>
            <a:r>
              <a:rPr lang="en-US" sz="1500" dirty="0">
                <a:solidFill>
                  <a:prstClr val="black"/>
                </a:solidFill>
                <a:latin typeface="Constantia" panose="02030602050306030303" pitchFamily="18" charset="0"/>
                <a:ea typeface="+mn-ea"/>
              </a:rPr>
              <a:t>synthetic familial genome data </a:t>
            </a:r>
            <a:r>
              <a:rPr lang="en-US" sz="1500" i="1" dirty="0">
                <a:solidFill>
                  <a:prstClr val="black"/>
                </a:solidFill>
                <a:latin typeface="Constantia" panose="02030602050306030303" pitchFamily="18" charset="0"/>
                <a:ea typeface="+mn-ea"/>
              </a:rPr>
              <a:t>D</a:t>
            </a:r>
            <a:r>
              <a:rPr lang="en-US" sz="1500" baseline="30000" dirty="0">
                <a:solidFill>
                  <a:prstClr val="black"/>
                </a:solidFill>
                <a:latin typeface="Constantia" panose="02030602050306030303" pitchFamily="18" charset="0"/>
                <a:ea typeface="+mn-ea"/>
              </a:rPr>
              <a:t>*</a:t>
            </a:r>
          </a:p>
        </p:txBody>
      </p:sp>
      <p:sp>
        <p:nvSpPr>
          <p:cNvPr id="20" name="TextBox 19">
            <a:extLst>
              <a:ext uri="{FF2B5EF4-FFF2-40B4-BE49-F238E27FC236}">
                <a16:creationId xmlns:a16="http://schemas.microsoft.com/office/drawing/2014/main" id="{E47060D1-0BC7-42DF-8270-6EA7F1DFE46D}"/>
              </a:ext>
            </a:extLst>
          </p:cNvPr>
          <p:cNvSpPr txBox="1"/>
          <p:nvPr/>
        </p:nvSpPr>
        <p:spPr>
          <a:xfrm>
            <a:off x="3136118" y="4792834"/>
            <a:ext cx="1287117" cy="553998"/>
          </a:xfrm>
          <a:prstGeom prst="rect">
            <a:avLst/>
          </a:prstGeom>
          <a:noFill/>
        </p:spPr>
        <p:txBody>
          <a:bodyPr wrap="square" rtlCol="0">
            <a:spAutoFit/>
          </a:bodyPr>
          <a:lstStyle/>
          <a:p>
            <a:pPr defTabSz="685800" eaLnBrk="1" fontAlgn="auto" hangingPunct="1">
              <a:spcBef>
                <a:spcPts val="0"/>
              </a:spcBef>
              <a:spcAft>
                <a:spcPts val="0"/>
              </a:spcAft>
              <a:defRPr/>
            </a:pPr>
            <a:r>
              <a:rPr lang="en-US" altLang="zh-CN" sz="1500" dirty="0">
                <a:solidFill>
                  <a:prstClr val="black"/>
                </a:solidFill>
                <a:latin typeface="Constantia" panose="02030602050306030303" pitchFamily="18" charset="0"/>
              </a:rPr>
              <a:t>Challenge 1: </a:t>
            </a:r>
            <a:r>
              <a:rPr lang="en-US" altLang="zh-CN" sz="1500" b="1" dirty="0">
                <a:solidFill>
                  <a:prstClr val="black"/>
                </a:solidFill>
                <a:latin typeface="Constantia" panose="02030602050306030303" pitchFamily="18" charset="0"/>
              </a:rPr>
              <a:t>scalability</a:t>
            </a:r>
          </a:p>
        </p:txBody>
      </p:sp>
      <p:sp>
        <p:nvSpPr>
          <p:cNvPr id="21" name="TextBox 20">
            <a:extLst>
              <a:ext uri="{FF2B5EF4-FFF2-40B4-BE49-F238E27FC236}">
                <a16:creationId xmlns:a16="http://schemas.microsoft.com/office/drawing/2014/main" id="{7514762C-06FD-4E5A-8A43-F9DF14AFB6B9}"/>
              </a:ext>
            </a:extLst>
          </p:cNvPr>
          <p:cNvSpPr txBox="1"/>
          <p:nvPr/>
        </p:nvSpPr>
        <p:spPr>
          <a:xfrm>
            <a:off x="5002619" y="4793420"/>
            <a:ext cx="2633004" cy="484748"/>
          </a:xfrm>
          <a:prstGeom prst="rect">
            <a:avLst/>
          </a:prstGeom>
          <a:noFill/>
        </p:spPr>
        <p:txBody>
          <a:bodyPr wrap="square" rtlCol="0">
            <a:spAutoFit/>
          </a:bodyPr>
          <a:lstStyle/>
          <a:p>
            <a:pPr defTabSz="685800" eaLnBrk="1" fontAlgn="auto" hangingPunct="1">
              <a:spcBef>
                <a:spcPts val="0"/>
              </a:spcBef>
              <a:spcAft>
                <a:spcPts val="0"/>
              </a:spcAft>
              <a:defRPr/>
            </a:pPr>
            <a:r>
              <a:rPr lang="en-US" altLang="zh-CN" sz="1500" dirty="0">
                <a:solidFill>
                  <a:prstClr val="black"/>
                </a:solidFill>
                <a:latin typeface="Constantia" panose="02030602050306030303" pitchFamily="18" charset="0"/>
              </a:rPr>
              <a:t>Challenge 2: </a:t>
            </a:r>
            <a:r>
              <a:rPr lang="en-US" altLang="zh-CN" sz="1500" b="1" dirty="0">
                <a:solidFill>
                  <a:prstClr val="black"/>
                </a:solidFill>
                <a:latin typeface="Constantia" panose="02030602050306030303" pitchFamily="18" charset="0"/>
              </a:rPr>
              <a:t>signal-to-noise</a:t>
            </a:r>
          </a:p>
          <a:p>
            <a:pPr defTabSz="685800" eaLnBrk="1" fontAlgn="auto" hangingPunct="1">
              <a:spcBef>
                <a:spcPts val="0"/>
              </a:spcBef>
              <a:spcAft>
                <a:spcPts val="0"/>
              </a:spcAft>
              <a:defRPr/>
            </a:pPr>
            <a:endParaRPr lang="en-US" altLang="zh-CN" sz="1050" dirty="0">
              <a:solidFill>
                <a:prstClr val="black"/>
              </a:solidFill>
              <a:latin typeface="Constantia" panose="02030602050306030303" pitchFamily="18" charset="0"/>
            </a:endParaRPr>
          </a:p>
        </p:txBody>
      </p:sp>
      <p:cxnSp>
        <p:nvCxnSpPr>
          <p:cNvPr id="22" name="直接箭头连接符 35">
            <a:extLst>
              <a:ext uri="{FF2B5EF4-FFF2-40B4-BE49-F238E27FC236}">
                <a16:creationId xmlns:a16="http://schemas.microsoft.com/office/drawing/2014/main" id="{103E3A30-C932-4F4A-AEF3-663945F5D4A1}"/>
              </a:ext>
            </a:extLst>
          </p:cNvPr>
          <p:cNvCxnSpPr>
            <a:cxnSpLocks/>
          </p:cNvCxnSpPr>
          <p:nvPr/>
        </p:nvCxnSpPr>
        <p:spPr>
          <a:xfrm flipV="1">
            <a:off x="3702832" y="3319023"/>
            <a:ext cx="0" cy="1427812"/>
          </a:xfrm>
          <a:prstGeom prst="straightConnector1">
            <a:avLst/>
          </a:prstGeom>
          <a:noFill/>
          <a:ln w="38100" cap="flat" cmpd="sng" algn="ctr">
            <a:solidFill>
              <a:srgbClr val="C00000"/>
            </a:solidFill>
            <a:prstDash val="solid"/>
            <a:miter lim="800000"/>
            <a:headEnd type="arrow" w="med" len="med"/>
            <a:tailEnd type="none" w="med" len="med"/>
          </a:ln>
          <a:effectLst/>
        </p:spPr>
      </p:cxnSp>
      <p:cxnSp>
        <p:nvCxnSpPr>
          <p:cNvPr id="23" name="直接箭头连接符 35">
            <a:extLst>
              <a:ext uri="{FF2B5EF4-FFF2-40B4-BE49-F238E27FC236}">
                <a16:creationId xmlns:a16="http://schemas.microsoft.com/office/drawing/2014/main" id="{2B0A8DD0-7EDC-4DA8-8ED2-59963D7ED3DD}"/>
              </a:ext>
            </a:extLst>
          </p:cNvPr>
          <p:cNvCxnSpPr>
            <a:cxnSpLocks/>
          </p:cNvCxnSpPr>
          <p:nvPr/>
        </p:nvCxnSpPr>
        <p:spPr>
          <a:xfrm flipV="1">
            <a:off x="5984660" y="3300015"/>
            <a:ext cx="0" cy="1427812"/>
          </a:xfrm>
          <a:prstGeom prst="straightConnector1">
            <a:avLst/>
          </a:prstGeom>
          <a:noFill/>
          <a:ln w="38100" cap="flat" cmpd="sng" algn="ctr">
            <a:solidFill>
              <a:srgbClr val="C00000"/>
            </a:solidFill>
            <a:prstDash val="solid"/>
            <a:miter lim="800000"/>
            <a:headEnd type="arrow" w="med" len="med"/>
            <a:tailEnd type="none" w="med" len="med"/>
          </a:ln>
          <a:effectLst/>
        </p:spPr>
      </p:cxnSp>
      <p:sp>
        <p:nvSpPr>
          <p:cNvPr id="3" name="Rectangle 2">
            <a:extLst>
              <a:ext uri="{FF2B5EF4-FFF2-40B4-BE49-F238E27FC236}">
                <a16:creationId xmlns:a16="http://schemas.microsoft.com/office/drawing/2014/main" id="{38D4A88A-DFF5-4A68-A842-915CF7419741}"/>
              </a:ext>
            </a:extLst>
          </p:cNvPr>
          <p:cNvSpPr/>
          <p:nvPr/>
        </p:nvSpPr>
        <p:spPr>
          <a:xfrm>
            <a:off x="2407716" y="5864831"/>
            <a:ext cx="7376568" cy="461665"/>
          </a:xfrm>
          <a:prstGeom prst="rect">
            <a:avLst/>
          </a:prstGeom>
        </p:spPr>
        <p:txBody>
          <a:bodyPr wrap="square">
            <a:spAutoFit/>
          </a:bodyPr>
          <a:lstStyle/>
          <a:p>
            <a:pPr lvl="1" defTabSz="457200" eaLnBrk="1" fontAlgn="auto" hangingPunct="1">
              <a:spcBef>
                <a:spcPct val="20000"/>
              </a:spcBef>
              <a:spcAft>
                <a:spcPts val="0"/>
              </a:spcAft>
              <a:defRPr/>
            </a:pPr>
            <a:r>
              <a:rPr lang="en-US" altLang="zh-CN" sz="2400" dirty="0">
                <a:solidFill>
                  <a:prstClr val="black"/>
                </a:solidFill>
                <a:latin typeface="Constantia"/>
                <a:ea typeface="华文楷体" panose="02010600040101010101" pitchFamily="2" charset="-122"/>
                <a:cs typeface="Constantia"/>
              </a:rPr>
              <a:t>Huge-dimension ≈ huge noise ≈ bad data utility</a:t>
            </a:r>
          </a:p>
        </p:txBody>
      </p:sp>
    </p:spTree>
    <p:extLst>
      <p:ext uri="{BB962C8B-B14F-4D97-AF65-F5344CB8AC3E}">
        <p14:creationId xmlns:p14="http://schemas.microsoft.com/office/powerpoint/2010/main" val="116390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3"/>
                                        </p:tgtEl>
                                        <p:attrNameLst>
                                          <p:attrName>style.visibility</p:attrName>
                                        </p:attrNameLst>
                                      </p:cBhvr>
                                      <p:to>
                                        <p:strVal val="visible"/>
                                      </p:to>
                                    </p:set>
                                    <p:animEffect transition="in" filter="blinds(horizontal)">
                                      <p:cBhvr>
                                        <p:cTn id="6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4" grpId="0"/>
      <p:bldP spid="15" grpId="0"/>
      <p:bldP spid="16" grpId="0"/>
      <p:bldP spid="18" grpId="0"/>
      <p:bldP spid="19" grpId="0"/>
      <p:bldP spid="20" grpId="0"/>
      <p:bldP spid="21" grpId="0"/>
      <p:bldP spid="3"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Private Factor Graph: Dimension Reduction</a:t>
            </a:r>
          </a:p>
        </p:txBody>
      </p:sp>
      <p:sp>
        <p:nvSpPr>
          <p:cNvPr id="3" name="Content Placeholder 2"/>
          <p:cNvSpPr>
            <a:spLocks noGrp="1"/>
          </p:cNvSpPr>
          <p:nvPr>
            <p:ph idx="1"/>
          </p:nvPr>
        </p:nvSpPr>
        <p:spPr/>
        <p:txBody>
          <a:bodyPr>
            <a:normAutofit lnSpcReduction="10000"/>
          </a:bodyPr>
          <a:lstStyle/>
          <a:p>
            <a:r>
              <a:rPr lang="en-US" sz="2800" dirty="0">
                <a:latin typeface="Constantia"/>
                <a:cs typeface="Constantia"/>
              </a:rPr>
              <a:t>Method: </a:t>
            </a:r>
          </a:p>
          <a:p>
            <a:pPr lvl="1"/>
            <a:r>
              <a:rPr lang="en-US" sz="2400" dirty="0">
                <a:latin typeface="Constantia"/>
                <a:cs typeface="Constantia"/>
              </a:rPr>
              <a:t>Find a set of low-dim distributions that represent a good approximation to full distribution</a:t>
            </a:r>
          </a:p>
          <a:p>
            <a:pPr lvl="2"/>
            <a:endParaRPr lang="en-US" sz="2000" dirty="0">
              <a:latin typeface="Constantia"/>
              <a:cs typeface="Constantia"/>
            </a:endParaRPr>
          </a:p>
          <a:p>
            <a:r>
              <a:rPr lang="en-US" sz="2800" dirty="0">
                <a:latin typeface="Constantia"/>
                <a:cs typeface="Constantia"/>
              </a:rPr>
              <a:t>The advantages of using low-dimensional distributions</a:t>
            </a:r>
          </a:p>
          <a:p>
            <a:pPr lvl="1"/>
            <a:r>
              <a:rPr lang="en-US" sz="2400" dirty="0">
                <a:latin typeface="Constantia"/>
                <a:cs typeface="Constantia"/>
              </a:rPr>
              <a:t>Easy to compute</a:t>
            </a:r>
          </a:p>
          <a:p>
            <a:pPr lvl="1"/>
            <a:r>
              <a:rPr lang="en-US" sz="2400" dirty="0">
                <a:latin typeface="Constantia"/>
                <a:cs typeface="Constantia"/>
              </a:rPr>
              <a:t>Small domain -&gt; high signal density -&gt; robust against noise</a:t>
            </a:r>
          </a:p>
          <a:p>
            <a:endParaRPr lang="en-US" sz="2800" dirty="0">
              <a:latin typeface="Constantia"/>
              <a:cs typeface="Constantia"/>
            </a:endParaRPr>
          </a:p>
          <a:p>
            <a:r>
              <a:rPr lang="en-US" sz="2800" dirty="0">
                <a:latin typeface="Constantia"/>
                <a:cs typeface="Constantia"/>
              </a:rPr>
              <a:t>But, how to find?</a:t>
            </a:r>
          </a:p>
          <a:p>
            <a:pPr lvl="1"/>
            <a:r>
              <a:rPr lang="en-US" sz="2400" dirty="0">
                <a:latin typeface="Constantia"/>
                <a:cs typeface="Constantia"/>
              </a:rPr>
              <a:t>Private factor graph</a:t>
            </a:r>
          </a:p>
          <a:p>
            <a:endParaRPr lang="en-US" sz="2400" dirty="0">
              <a:latin typeface="Constantia"/>
              <a:cs typeface="Constantia"/>
            </a:endParaRPr>
          </a:p>
          <a:p>
            <a:endParaRPr lang="en-US" sz="2400" dirty="0">
              <a:latin typeface="Constantia"/>
              <a:cs typeface="Constantia"/>
            </a:endParaRPr>
          </a:p>
        </p:txBody>
      </p:sp>
    </p:spTree>
    <p:extLst>
      <p:ext uri="{BB962C8B-B14F-4D97-AF65-F5344CB8AC3E}">
        <p14:creationId xmlns:p14="http://schemas.microsoft.com/office/powerpoint/2010/main" val="122224264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Private Factor Graph: Dimension Reduction</a:t>
            </a:r>
          </a:p>
        </p:txBody>
      </p:sp>
      <p:sp>
        <p:nvSpPr>
          <p:cNvPr id="6" name="TextBox 5">
            <a:extLst>
              <a:ext uri="{FF2B5EF4-FFF2-40B4-BE49-F238E27FC236}">
                <a16:creationId xmlns:a16="http://schemas.microsoft.com/office/drawing/2014/main" id="{202486CE-B8D4-4476-A1C1-A5BC9A7AA72B}"/>
              </a:ext>
            </a:extLst>
          </p:cNvPr>
          <p:cNvSpPr txBox="1"/>
          <p:nvPr/>
        </p:nvSpPr>
        <p:spPr>
          <a:xfrm>
            <a:off x="2393497" y="2769820"/>
            <a:ext cx="1242138" cy="784830"/>
          </a:xfrm>
          <a:prstGeom prst="rect">
            <a:avLst/>
          </a:prstGeom>
          <a:noFill/>
        </p:spPr>
        <p:txBody>
          <a:bodyPr wrap="square" rtlCol="0">
            <a:spAutoFit/>
          </a:bodyPr>
          <a:lstStyle/>
          <a:p>
            <a:pPr algn="ctr" defTabSz="685800" eaLnBrk="1" fontAlgn="auto" hangingPunct="1">
              <a:spcBef>
                <a:spcPts val="0"/>
              </a:spcBef>
              <a:spcAft>
                <a:spcPts val="0"/>
              </a:spcAft>
            </a:pPr>
            <a:r>
              <a:rPr lang="en-US" sz="1500" dirty="0">
                <a:solidFill>
                  <a:prstClr val="black"/>
                </a:solidFill>
                <a:latin typeface="Constantia" panose="02030602050306030303" pitchFamily="18" charset="0"/>
                <a:ea typeface="+mn-ea"/>
              </a:rPr>
              <a:t>familial genome data </a:t>
            </a:r>
            <a:r>
              <a:rPr lang="en-US" sz="1500" dirty="0">
                <a:solidFill>
                  <a:srgbClr val="C00000"/>
                </a:solidFill>
                <a:latin typeface="Constantia" panose="02030602050306030303" pitchFamily="18" charset="0"/>
                <a:ea typeface="+mn-ea"/>
              </a:rPr>
              <a:t>(sensitive)</a:t>
            </a:r>
            <a:endParaRPr lang="en-US" sz="1500" dirty="0">
              <a:solidFill>
                <a:prstClr val="black"/>
              </a:solidFill>
              <a:latin typeface="Constantia" panose="02030602050306030303" pitchFamily="18" charset="0"/>
              <a:ea typeface="+mn-ea"/>
            </a:endParaRPr>
          </a:p>
        </p:txBody>
      </p:sp>
      <p:pic>
        <p:nvPicPr>
          <p:cNvPr id="7" name="Picture 2" descr="C:\Users\Administrator\Dropbox\NTU\Research\Projects\Bayesian Network\Presentations\Database_1.png">
            <a:extLst>
              <a:ext uri="{FF2B5EF4-FFF2-40B4-BE49-F238E27FC236}">
                <a16:creationId xmlns:a16="http://schemas.microsoft.com/office/drawing/2014/main" id="{77B02313-A1D0-4903-8473-9A5975F13C0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43008" y="1917987"/>
            <a:ext cx="756084" cy="756084"/>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接箭头连接符 14">
            <a:extLst>
              <a:ext uri="{FF2B5EF4-FFF2-40B4-BE49-F238E27FC236}">
                <a16:creationId xmlns:a16="http://schemas.microsoft.com/office/drawing/2014/main" id="{37226263-B991-4330-BF56-4304CBABD1E2}"/>
              </a:ext>
            </a:extLst>
          </p:cNvPr>
          <p:cNvCxnSpPr/>
          <p:nvPr/>
        </p:nvCxnSpPr>
        <p:spPr>
          <a:xfrm>
            <a:off x="3374672" y="2296029"/>
            <a:ext cx="1030391" cy="0"/>
          </a:xfrm>
          <a:prstGeom prst="straightConnector1">
            <a:avLst/>
          </a:prstGeom>
          <a:noFill/>
          <a:ln w="19050" cap="flat" cmpd="sng" algn="ctr">
            <a:solidFill>
              <a:sysClr val="windowText" lastClr="000000"/>
            </a:solidFill>
            <a:prstDash val="solid"/>
            <a:miter lim="800000"/>
            <a:headEnd type="none" w="med" len="med"/>
            <a:tailEnd type="arrow" w="med" len="med"/>
          </a:ln>
          <a:effectLst/>
        </p:spPr>
      </p:cxnSp>
      <p:sp>
        <p:nvSpPr>
          <p:cNvPr id="9" name="矩形 13">
            <a:extLst>
              <a:ext uri="{FF2B5EF4-FFF2-40B4-BE49-F238E27FC236}">
                <a16:creationId xmlns:a16="http://schemas.microsoft.com/office/drawing/2014/main" id="{20E55357-80E2-416D-AB6F-7A96151A256C}"/>
              </a:ext>
            </a:extLst>
          </p:cNvPr>
          <p:cNvSpPr/>
          <p:nvPr/>
        </p:nvSpPr>
        <p:spPr>
          <a:xfrm>
            <a:off x="3465760" y="1938945"/>
            <a:ext cx="928267" cy="369332"/>
          </a:xfrm>
          <a:prstGeom prst="rect">
            <a:avLst/>
          </a:prstGeom>
        </p:spPr>
        <p:txBody>
          <a:bodyPr wrap="none">
            <a:spAutoFit/>
          </a:bodyPr>
          <a:lstStyle/>
          <a:p>
            <a:pPr defTabSz="685800" eaLnBrk="1" fontAlgn="auto" hangingPunct="1">
              <a:spcBef>
                <a:spcPts val="0"/>
              </a:spcBef>
              <a:spcAft>
                <a:spcPts val="0"/>
              </a:spcAft>
            </a:pPr>
            <a:r>
              <a:rPr lang="en-US" dirty="0">
                <a:solidFill>
                  <a:prstClr val="black"/>
                </a:solidFill>
                <a:latin typeface="Constantia" panose="02030602050306030303" pitchFamily="18" charset="0"/>
                <a:ea typeface="+mn-ea"/>
              </a:rPr>
              <a:t>convert</a:t>
            </a:r>
          </a:p>
        </p:txBody>
      </p:sp>
      <p:pic>
        <p:nvPicPr>
          <p:cNvPr id="10" name="Picture 2" descr="C:\Users\Administrator\Dropbox\NTU\Research\Projects\Bayesian Network\Presentations\Database_1.png">
            <a:extLst>
              <a:ext uri="{FF2B5EF4-FFF2-40B4-BE49-F238E27FC236}">
                <a16:creationId xmlns:a16="http://schemas.microsoft.com/office/drawing/2014/main" id="{D3E11958-63FD-4DD5-9FDF-12B23AA1DB39}"/>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Glass/>
                    </a14:imgEffect>
                  </a14:imgLayer>
                </a14:imgProps>
              </a:ext>
              <a:ext uri="{28A0092B-C50C-407E-A947-70E740481C1C}">
                <a14:useLocalDpi xmlns:a14="http://schemas.microsoft.com/office/drawing/2010/main" val="0"/>
              </a:ext>
            </a:extLst>
          </a:blip>
          <a:srcRect/>
          <a:stretch>
            <a:fillRect/>
          </a:stretch>
        </p:blipFill>
        <p:spPr bwMode="auto">
          <a:xfrm>
            <a:off x="8295800" y="1938135"/>
            <a:ext cx="754380" cy="75438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17CD8948-E08D-47D9-BD27-AE169227A50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48096" y="1938135"/>
            <a:ext cx="934887" cy="754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a:extLst>
              <a:ext uri="{FF2B5EF4-FFF2-40B4-BE49-F238E27FC236}">
                <a16:creationId xmlns:a16="http://schemas.microsoft.com/office/drawing/2014/main" id="{05DCF853-D931-4DDA-B1D4-8A29BD29D9A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88952" y="1938135"/>
            <a:ext cx="900878" cy="754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直接箭头连接符 14">
            <a:extLst>
              <a:ext uri="{FF2B5EF4-FFF2-40B4-BE49-F238E27FC236}">
                <a16:creationId xmlns:a16="http://schemas.microsoft.com/office/drawing/2014/main" id="{40BA6FF6-61B7-44D7-89CB-A9BF3F782BC6}"/>
              </a:ext>
            </a:extLst>
          </p:cNvPr>
          <p:cNvCxnSpPr/>
          <p:nvPr/>
        </p:nvCxnSpPr>
        <p:spPr>
          <a:xfrm>
            <a:off x="5366872" y="2286402"/>
            <a:ext cx="1030391" cy="0"/>
          </a:xfrm>
          <a:prstGeom prst="straightConnector1">
            <a:avLst/>
          </a:prstGeom>
          <a:noFill/>
          <a:ln w="19050" cap="flat" cmpd="sng" algn="ctr">
            <a:solidFill>
              <a:sysClr val="windowText" lastClr="000000"/>
            </a:solidFill>
            <a:prstDash val="solid"/>
            <a:miter lim="800000"/>
            <a:headEnd type="none" w="med" len="med"/>
            <a:tailEnd type="arrow" w="med" len="med"/>
          </a:ln>
          <a:effectLst/>
        </p:spPr>
      </p:cxnSp>
      <p:sp>
        <p:nvSpPr>
          <p:cNvPr id="14" name="矩形 13">
            <a:extLst>
              <a:ext uri="{FF2B5EF4-FFF2-40B4-BE49-F238E27FC236}">
                <a16:creationId xmlns:a16="http://schemas.microsoft.com/office/drawing/2014/main" id="{EABE7841-8057-495F-ABEE-B4C27F3ED306}"/>
              </a:ext>
            </a:extLst>
          </p:cNvPr>
          <p:cNvSpPr/>
          <p:nvPr/>
        </p:nvSpPr>
        <p:spPr>
          <a:xfrm>
            <a:off x="5288906" y="1890300"/>
            <a:ext cx="1205715" cy="369332"/>
          </a:xfrm>
          <a:prstGeom prst="rect">
            <a:avLst/>
          </a:prstGeom>
        </p:spPr>
        <p:txBody>
          <a:bodyPr wrap="none">
            <a:spAutoFit/>
          </a:bodyPr>
          <a:lstStyle/>
          <a:p>
            <a:pPr defTabSz="685800" eaLnBrk="1" fontAlgn="auto" hangingPunct="1">
              <a:spcBef>
                <a:spcPts val="0"/>
              </a:spcBef>
              <a:spcAft>
                <a:spcPts val="0"/>
              </a:spcAft>
            </a:pPr>
            <a:r>
              <a:rPr lang="en-US" dirty="0">
                <a:solidFill>
                  <a:prstClr val="black"/>
                </a:solidFill>
                <a:latin typeface="Constantia" panose="02030602050306030303" pitchFamily="18" charset="0"/>
                <a:ea typeface="+mn-ea"/>
              </a:rPr>
              <a:t>+ </a:t>
            </a:r>
            <a:r>
              <a:rPr lang="en-US" dirty="0" err="1">
                <a:solidFill>
                  <a:prstClr val="black"/>
                </a:solidFill>
                <a:latin typeface="Constantia" panose="02030602050306030303" pitchFamily="18" charset="0"/>
                <a:ea typeface="+mn-ea"/>
              </a:rPr>
              <a:t>dp</a:t>
            </a:r>
            <a:r>
              <a:rPr lang="en-US" dirty="0">
                <a:solidFill>
                  <a:prstClr val="black"/>
                </a:solidFill>
                <a:latin typeface="Constantia" panose="02030602050306030303" pitchFamily="18" charset="0"/>
                <a:ea typeface="+mn-ea"/>
              </a:rPr>
              <a:t> noise</a:t>
            </a:r>
          </a:p>
        </p:txBody>
      </p:sp>
      <p:sp>
        <p:nvSpPr>
          <p:cNvPr id="15" name="TextBox 14">
            <a:extLst>
              <a:ext uri="{FF2B5EF4-FFF2-40B4-BE49-F238E27FC236}">
                <a16:creationId xmlns:a16="http://schemas.microsoft.com/office/drawing/2014/main" id="{E1D456F5-44F9-46ED-9DA6-9CFC01B35564}"/>
              </a:ext>
            </a:extLst>
          </p:cNvPr>
          <p:cNvSpPr txBox="1"/>
          <p:nvPr/>
        </p:nvSpPr>
        <p:spPr>
          <a:xfrm>
            <a:off x="4183549" y="2769820"/>
            <a:ext cx="1502987" cy="784830"/>
          </a:xfrm>
          <a:prstGeom prst="rect">
            <a:avLst/>
          </a:prstGeom>
          <a:noFill/>
        </p:spPr>
        <p:txBody>
          <a:bodyPr wrap="square" rtlCol="0">
            <a:spAutoFit/>
          </a:bodyPr>
          <a:lstStyle/>
          <a:p>
            <a:pPr algn="ctr" defTabSz="685800" eaLnBrk="1" fontAlgn="auto" hangingPunct="1">
              <a:spcBef>
                <a:spcPts val="0"/>
              </a:spcBef>
              <a:spcAft>
                <a:spcPts val="0"/>
              </a:spcAft>
            </a:pPr>
            <a:r>
              <a:rPr lang="en-US" sz="1500" dirty="0">
                <a:solidFill>
                  <a:prstClr val="black"/>
                </a:solidFill>
                <a:latin typeface="Constantia" panose="02030602050306030303" pitchFamily="18" charset="0"/>
                <a:ea typeface="+mn-ea"/>
              </a:rPr>
              <a:t>full-dim</a:t>
            </a:r>
          </a:p>
          <a:p>
            <a:pPr algn="ctr" defTabSz="685800" eaLnBrk="1" fontAlgn="auto" hangingPunct="1">
              <a:spcBef>
                <a:spcPts val="0"/>
              </a:spcBef>
              <a:spcAft>
                <a:spcPts val="0"/>
              </a:spcAft>
            </a:pPr>
            <a:r>
              <a:rPr lang="en-US" sz="1500" dirty="0">
                <a:solidFill>
                  <a:prstClr val="black"/>
                </a:solidFill>
                <a:latin typeface="Constantia" panose="02030602050306030303" pitchFamily="18" charset="0"/>
                <a:ea typeface="+mn-ea"/>
              </a:rPr>
              <a:t>tuple distribution</a:t>
            </a:r>
          </a:p>
        </p:txBody>
      </p:sp>
      <p:sp>
        <p:nvSpPr>
          <p:cNvPr id="16" name="TextBox 15">
            <a:extLst>
              <a:ext uri="{FF2B5EF4-FFF2-40B4-BE49-F238E27FC236}">
                <a16:creationId xmlns:a16="http://schemas.microsoft.com/office/drawing/2014/main" id="{9C82AAF7-D50F-4A27-BEFD-AC3BF9ACA377}"/>
              </a:ext>
            </a:extLst>
          </p:cNvPr>
          <p:cNvSpPr txBox="1"/>
          <p:nvPr/>
        </p:nvSpPr>
        <p:spPr>
          <a:xfrm>
            <a:off x="6096001" y="2769821"/>
            <a:ext cx="1502987" cy="553998"/>
          </a:xfrm>
          <a:prstGeom prst="rect">
            <a:avLst/>
          </a:prstGeom>
          <a:noFill/>
        </p:spPr>
        <p:txBody>
          <a:bodyPr wrap="square" rtlCol="0">
            <a:spAutoFit/>
          </a:bodyPr>
          <a:lstStyle/>
          <a:p>
            <a:pPr algn="ctr" defTabSz="685800" eaLnBrk="1" fontAlgn="auto" hangingPunct="1">
              <a:spcBef>
                <a:spcPts val="0"/>
              </a:spcBef>
              <a:spcAft>
                <a:spcPts val="0"/>
              </a:spcAft>
            </a:pPr>
            <a:r>
              <a:rPr lang="en-US" sz="1500" dirty="0">
                <a:solidFill>
                  <a:prstClr val="black"/>
                </a:solidFill>
                <a:latin typeface="Constantia" panose="02030602050306030303" pitchFamily="18" charset="0"/>
                <a:ea typeface="+mn-ea"/>
              </a:rPr>
              <a:t>noise distribution</a:t>
            </a:r>
          </a:p>
        </p:txBody>
      </p:sp>
      <p:cxnSp>
        <p:nvCxnSpPr>
          <p:cNvPr id="17" name="直接箭头连接符 14">
            <a:extLst>
              <a:ext uri="{FF2B5EF4-FFF2-40B4-BE49-F238E27FC236}">
                <a16:creationId xmlns:a16="http://schemas.microsoft.com/office/drawing/2014/main" id="{D5FD676F-B74A-472A-830D-3850D3B1349F}"/>
              </a:ext>
            </a:extLst>
          </p:cNvPr>
          <p:cNvCxnSpPr/>
          <p:nvPr/>
        </p:nvCxnSpPr>
        <p:spPr>
          <a:xfrm>
            <a:off x="7300287" y="2297624"/>
            <a:ext cx="1030391" cy="0"/>
          </a:xfrm>
          <a:prstGeom prst="straightConnector1">
            <a:avLst/>
          </a:prstGeom>
          <a:noFill/>
          <a:ln w="19050" cap="flat" cmpd="sng" algn="ctr">
            <a:solidFill>
              <a:sysClr val="windowText" lastClr="000000"/>
            </a:solidFill>
            <a:prstDash val="solid"/>
            <a:miter lim="800000"/>
            <a:headEnd type="none" w="med" len="med"/>
            <a:tailEnd type="arrow" w="med" len="med"/>
          </a:ln>
          <a:effectLst/>
        </p:spPr>
      </p:cxnSp>
      <p:sp>
        <p:nvSpPr>
          <p:cNvPr id="18" name="矩形 13">
            <a:extLst>
              <a:ext uri="{FF2B5EF4-FFF2-40B4-BE49-F238E27FC236}">
                <a16:creationId xmlns:a16="http://schemas.microsoft.com/office/drawing/2014/main" id="{3BED5228-3AE6-4D02-BF02-473C904D421C}"/>
              </a:ext>
            </a:extLst>
          </p:cNvPr>
          <p:cNvSpPr/>
          <p:nvPr/>
        </p:nvSpPr>
        <p:spPr>
          <a:xfrm>
            <a:off x="7391375" y="1940540"/>
            <a:ext cx="893193" cy="369332"/>
          </a:xfrm>
          <a:prstGeom prst="rect">
            <a:avLst/>
          </a:prstGeom>
        </p:spPr>
        <p:txBody>
          <a:bodyPr wrap="none">
            <a:spAutoFit/>
          </a:bodyPr>
          <a:lstStyle/>
          <a:p>
            <a:pPr defTabSz="685800" eaLnBrk="1" fontAlgn="auto" hangingPunct="1">
              <a:spcBef>
                <a:spcPts val="0"/>
              </a:spcBef>
              <a:spcAft>
                <a:spcPts val="0"/>
              </a:spcAft>
            </a:pPr>
            <a:r>
              <a:rPr lang="en-US" dirty="0">
                <a:solidFill>
                  <a:prstClr val="black"/>
                </a:solidFill>
                <a:latin typeface="Constantia" panose="02030602050306030303" pitchFamily="18" charset="0"/>
                <a:ea typeface="+mn-ea"/>
              </a:rPr>
              <a:t>sample</a:t>
            </a:r>
          </a:p>
        </p:txBody>
      </p:sp>
      <p:sp>
        <p:nvSpPr>
          <p:cNvPr id="19" name="TextBox 18">
            <a:extLst>
              <a:ext uri="{FF2B5EF4-FFF2-40B4-BE49-F238E27FC236}">
                <a16:creationId xmlns:a16="http://schemas.microsoft.com/office/drawing/2014/main" id="{56F00471-0C07-4100-B13B-AD85B324B9A7}"/>
              </a:ext>
            </a:extLst>
          </p:cNvPr>
          <p:cNvSpPr txBox="1"/>
          <p:nvPr/>
        </p:nvSpPr>
        <p:spPr>
          <a:xfrm>
            <a:off x="8008452" y="2739033"/>
            <a:ext cx="1607988" cy="553998"/>
          </a:xfrm>
          <a:prstGeom prst="rect">
            <a:avLst/>
          </a:prstGeom>
          <a:noFill/>
        </p:spPr>
        <p:txBody>
          <a:bodyPr wrap="square" rtlCol="0">
            <a:spAutoFit/>
          </a:bodyPr>
          <a:lstStyle/>
          <a:p>
            <a:pPr algn="ctr" defTabSz="685800" eaLnBrk="1" fontAlgn="auto" hangingPunct="1">
              <a:spcBef>
                <a:spcPts val="0"/>
              </a:spcBef>
              <a:spcAft>
                <a:spcPts val="0"/>
              </a:spcAft>
            </a:pPr>
            <a:r>
              <a:rPr lang="en-US" sz="1500" dirty="0">
                <a:solidFill>
                  <a:prstClr val="black"/>
                </a:solidFill>
                <a:latin typeface="Constantia" panose="02030602050306030303" pitchFamily="18" charset="0"/>
                <a:ea typeface="+mn-ea"/>
              </a:rPr>
              <a:t>synthetic genome dataset </a:t>
            </a:r>
            <a:endParaRPr lang="en-US" sz="1500" baseline="30000" dirty="0">
              <a:solidFill>
                <a:prstClr val="black"/>
              </a:solidFill>
              <a:latin typeface="Constantia" panose="02030602050306030303" pitchFamily="18" charset="0"/>
              <a:ea typeface="+mn-ea"/>
            </a:endParaRPr>
          </a:p>
        </p:txBody>
      </p:sp>
      <p:cxnSp>
        <p:nvCxnSpPr>
          <p:cNvPr id="20" name="直接箭头连接符 14">
            <a:extLst>
              <a:ext uri="{FF2B5EF4-FFF2-40B4-BE49-F238E27FC236}">
                <a16:creationId xmlns:a16="http://schemas.microsoft.com/office/drawing/2014/main" id="{F42EBCE1-16C2-4D33-90DC-4927ACAC8BF7}"/>
              </a:ext>
            </a:extLst>
          </p:cNvPr>
          <p:cNvCxnSpPr>
            <a:cxnSpLocks/>
          </p:cNvCxnSpPr>
          <p:nvPr/>
        </p:nvCxnSpPr>
        <p:spPr>
          <a:xfrm>
            <a:off x="3037396" y="4523937"/>
            <a:ext cx="1367666" cy="0"/>
          </a:xfrm>
          <a:prstGeom prst="straightConnector1">
            <a:avLst/>
          </a:prstGeom>
          <a:noFill/>
          <a:ln w="19050" cap="flat" cmpd="sng" algn="ctr">
            <a:solidFill>
              <a:sysClr val="windowText" lastClr="000000"/>
            </a:solidFill>
            <a:prstDash val="solid"/>
            <a:miter lim="800000"/>
            <a:headEnd type="none" w="med" len="med"/>
            <a:tailEnd type="arrow" w="med" len="med"/>
          </a:ln>
          <a:effectLst/>
        </p:spPr>
      </p:cxnSp>
      <p:cxnSp>
        <p:nvCxnSpPr>
          <p:cNvPr id="21" name="Straight Connector 20">
            <a:extLst>
              <a:ext uri="{FF2B5EF4-FFF2-40B4-BE49-F238E27FC236}">
                <a16:creationId xmlns:a16="http://schemas.microsoft.com/office/drawing/2014/main" id="{94C9395A-A252-4160-9107-A5597F431F57}"/>
              </a:ext>
            </a:extLst>
          </p:cNvPr>
          <p:cNvCxnSpPr>
            <a:cxnSpLocks/>
            <a:stCxn id="6" idx="2"/>
          </p:cNvCxnSpPr>
          <p:nvPr/>
        </p:nvCxnSpPr>
        <p:spPr>
          <a:xfrm>
            <a:off x="3014567" y="3554650"/>
            <a:ext cx="19511" cy="980530"/>
          </a:xfrm>
          <a:prstGeom prst="line">
            <a:avLst/>
          </a:prstGeom>
          <a:noFill/>
          <a:ln w="19050" cap="flat" cmpd="sng" algn="ctr">
            <a:solidFill>
              <a:sysClr val="windowText" lastClr="000000"/>
            </a:solidFill>
            <a:prstDash val="solid"/>
            <a:miter lim="800000"/>
          </a:ln>
          <a:effectLst/>
        </p:spPr>
      </p:cxnSp>
      <p:sp>
        <p:nvSpPr>
          <p:cNvPr id="22" name="TextBox 21">
            <a:extLst>
              <a:ext uri="{FF2B5EF4-FFF2-40B4-BE49-F238E27FC236}">
                <a16:creationId xmlns:a16="http://schemas.microsoft.com/office/drawing/2014/main" id="{9FC88E46-2B18-4DAB-979C-DD1026100F3D}"/>
              </a:ext>
            </a:extLst>
          </p:cNvPr>
          <p:cNvSpPr txBox="1"/>
          <p:nvPr/>
        </p:nvSpPr>
        <p:spPr>
          <a:xfrm>
            <a:off x="3901441" y="4997622"/>
            <a:ext cx="1840539" cy="553998"/>
          </a:xfrm>
          <a:prstGeom prst="rect">
            <a:avLst/>
          </a:prstGeom>
          <a:noFill/>
        </p:spPr>
        <p:txBody>
          <a:bodyPr wrap="square" rtlCol="0">
            <a:spAutoFit/>
          </a:bodyPr>
          <a:lstStyle/>
          <a:p>
            <a:pPr algn="ctr" defTabSz="685800" eaLnBrk="1" fontAlgn="auto" hangingPunct="1">
              <a:spcBef>
                <a:spcPts val="0"/>
              </a:spcBef>
              <a:spcAft>
                <a:spcPts val="0"/>
              </a:spcAft>
            </a:pPr>
            <a:r>
              <a:rPr lang="en-US" sz="1500" dirty="0">
                <a:solidFill>
                  <a:prstClr val="black"/>
                </a:solidFill>
                <a:latin typeface="Constantia" panose="02030602050306030303" pitchFamily="18" charset="0"/>
                <a:ea typeface="+mn-ea"/>
              </a:rPr>
              <a:t>a set of low-dim distribution</a:t>
            </a:r>
          </a:p>
        </p:txBody>
      </p:sp>
      <p:grpSp>
        <p:nvGrpSpPr>
          <p:cNvPr id="23" name="Group 22">
            <a:extLst>
              <a:ext uri="{FF2B5EF4-FFF2-40B4-BE49-F238E27FC236}">
                <a16:creationId xmlns:a16="http://schemas.microsoft.com/office/drawing/2014/main" id="{71A8F328-F627-4F8F-90A2-04248692AFC6}"/>
              </a:ext>
            </a:extLst>
          </p:cNvPr>
          <p:cNvGrpSpPr/>
          <p:nvPr/>
        </p:nvGrpSpPr>
        <p:grpSpPr>
          <a:xfrm>
            <a:off x="4443258" y="3901169"/>
            <a:ext cx="985678" cy="1081506"/>
            <a:chOff x="8028882" y="2913681"/>
            <a:chExt cx="2561076" cy="2810066"/>
          </a:xfrm>
        </p:grpSpPr>
        <p:pic>
          <p:nvPicPr>
            <p:cNvPr id="24" name="Picture 23">
              <a:extLst>
                <a:ext uri="{FF2B5EF4-FFF2-40B4-BE49-F238E27FC236}">
                  <a16:creationId xmlns:a16="http://schemas.microsoft.com/office/drawing/2014/main" id="{20DB107A-EA9C-47F4-9663-3A1D127F6422}"/>
                </a:ext>
              </a:extLst>
            </p:cNvPr>
            <p:cNvPicPr>
              <a:picLocks noChangeAspect="1"/>
            </p:cNvPicPr>
            <p:nvPr/>
          </p:nvPicPr>
          <p:blipFill>
            <a:blip r:embed="rId8"/>
            <a:stretch>
              <a:fillRect/>
            </a:stretch>
          </p:blipFill>
          <p:spPr>
            <a:xfrm>
              <a:off x="8028882" y="2913681"/>
              <a:ext cx="1780952" cy="1695238"/>
            </a:xfrm>
            <a:prstGeom prst="rect">
              <a:avLst/>
            </a:prstGeom>
          </p:spPr>
        </p:pic>
        <p:pic>
          <p:nvPicPr>
            <p:cNvPr id="25" name="Picture 24">
              <a:extLst>
                <a:ext uri="{FF2B5EF4-FFF2-40B4-BE49-F238E27FC236}">
                  <a16:creationId xmlns:a16="http://schemas.microsoft.com/office/drawing/2014/main" id="{18D93F84-B6BD-4232-B87E-C091F011C59A}"/>
                </a:ext>
              </a:extLst>
            </p:cNvPr>
            <p:cNvPicPr>
              <a:picLocks noChangeAspect="1"/>
            </p:cNvPicPr>
            <p:nvPr/>
          </p:nvPicPr>
          <p:blipFill>
            <a:blip r:embed="rId9"/>
            <a:stretch>
              <a:fillRect/>
            </a:stretch>
          </p:blipFill>
          <p:spPr>
            <a:xfrm>
              <a:off x="8770910" y="3439527"/>
              <a:ext cx="1819048" cy="1723810"/>
            </a:xfrm>
            <a:prstGeom prst="rect">
              <a:avLst/>
            </a:prstGeom>
          </p:spPr>
        </p:pic>
        <p:pic>
          <p:nvPicPr>
            <p:cNvPr id="26" name="Picture 25">
              <a:extLst>
                <a:ext uri="{FF2B5EF4-FFF2-40B4-BE49-F238E27FC236}">
                  <a16:creationId xmlns:a16="http://schemas.microsoft.com/office/drawing/2014/main" id="{E3439AD5-9C19-49DF-BF9D-50052C45F8EA}"/>
                </a:ext>
              </a:extLst>
            </p:cNvPr>
            <p:cNvPicPr>
              <a:picLocks noChangeAspect="1"/>
            </p:cNvPicPr>
            <p:nvPr/>
          </p:nvPicPr>
          <p:blipFill>
            <a:blip r:embed="rId10"/>
            <a:stretch>
              <a:fillRect/>
            </a:stretch>
          </p:blipFill>
          <p:spPr>
            <a:xfrm>
              <a:off x="8395161" y="4009461"/>
              <a:ext cx="1819048" cy="1714286"/>
            </a:xfrm>
            <a:prstGeom prst="rect">
              <a:avLst/>
            </a:prstGeom>
          </p:spPr>
        </p:pic>
      </p:grpSp>
      <p:cxnSp>
        <p:nvCxnSpPr>
          <p:cNvPr id="27" name="直接箭头连接符 14">
            <a:extLst>
              <a:ext uri="{FF2B5EF4-FFF2-40B4-BE49-F238E27FC236}">
                <a16:creationId xmlns:a16="http://schemas.microsoft.com/office/drawing/2014/main" id="{CB2596CC-1055-4512-9B8B-517703070162}"/>
              </a:ext>
            </a:extLst>
          </p:cNvPr>
          <p:cNvCxnSpPr/>
          <p:nvPr/>
        </p:nvCxnSpPr>
        <p:spPr>
          <a:xfrm>
            <a:off x="5458687" y="4536622"/>
            <a:ext cx="1030391" cy="0"/>
          </a:xfrm>
          <a:prstGeom prst="straightConnector1">
            <a:avLst/>
          </a:prstGeom>
          <a:noFill/>
          <a:ln w="19050" cap="flat" cmpd="sng" algn="ctr">
            <a:solidFill>
              <a:sysClr val="windowText" lastClr="000000"/>
            </a:solidFill>
            <a:prstDash val="solid"/>
            <a:miter lim="800000"/>
            <a:headEnd type="none" w="med" len="med"/>
            <a:tailEnd type="arrow" w="med" len="med"/>
          </a:ln>
          <a:effectLst/>
        </p:spPr>
      </p:cxnSp>
      <p:sp>
        <p:nvSpPr>
          <p:cNvPr id="28" name="矩形 13">
            <a:extLst>
              <a:ext uri="{FF2B5EF4-FFF2-40B4-BE49-F238E27FC236}">
                <a16:creationId xmlns:a16="http://schemas.microsoft.com/office/drawing/2014/main" id="{F012E2BD-480C-4ADF-BBF6-EFB4A18024E1}"/>
              </a:ext>
            </a:extLst>
          </p:cNvPr>
          <p:cNvSpPr/>
          <p:nvPr/>
        </p:nvSpPr>
        <p:spPr>
          <a:xfrm>
            <a:off x="5360625" y="4190761"/>
            <a:ext cx="1205715" cy="369332"/>
          </a:xfrm>
          <a:prstGeom prst="rect">
            <a:avLst/>
          </a:prstGeom>
        </p:spPr>
        <p:txBody>
          <a:bodyPr wrap="none">
            <a:spAutoFit/>
          </a:bodyPr>
          <a:lstStyle/>
          <a:p>
            <a:pPr defTabSz="685800" eaLnBrk="1" fontAlgn="auto" hangingPunct="1">
              <a:spcBef>
                <a:spcPts val="0"/>
              </a:spcBef>
              <a:spcAft>
                <a:spcPts val="0"/>
              </a:spcAft>
            </a:pPr>
            <a:r>
              <a:rPr lang="en-US" dirty="0">
                <a:solidFill>
                  <a:prstClr val="black"/>
                </a:solidFill>
                <a:latin typeface="Constantia" panose="02030602050306030303" pitchFamily="18" charset="0"/>
                <a:ea typeface="+mn-ea"/>
              </a:rPr>
              <a:t>+ </a:t>
            </a:r>
            <a:r>
              <a:rPr lang="en-US" dirty="0" err="1">
                <a:solidFill>
                  <a:prstClr val="black"/>
                </a:solidFill>
                <a:latin typeface="Constantia" panose="02030602050306030303" pitchFamily="18" charset="0"/>
                <a:ea typeface="+mn-ea"/>
              </a:rPr>
              <a:t>dp</a:t>
            </a:r>
            <a:r>
              <a:rPr lang="en-US" dirty="0">
                <a:solidFill>
                  <a:prstClr val="black"/>
                </a:solidFill>
                <a:latin typeface="Constantia" panose="02030602050306030303" pitchFamily="18" charset="0"/>
                <a:ea typeface="+mn-ea"/>
              </a:rPr>
              <a:t> noise</a:t>
            </a:r>
          </a:p>
        </p:txBody>
      </p:sp>
      <p:sp>
        <p:nvSpPr>
          <p:cNvPr id="29" name="TextBox 28">
            <a:extLst>
              <a:ext uri="{FF2B5EF4-FFF2-40B4-BE49-F238E27FC236}">
                <a16:creationId xmlns:a16="http://schemas.microsoft.com/office/drawing/2014/main" id="{6ACF5281-AE91-4025-8F95-A9BF6BEFB095}"/>
              </a:ext>
            </a:extLst>
          </p:cNvPr>
          <p:cNvSpPr txBox="1"/>
          <p:nvPr/>
        </p:nvSpPr>
        <p:spPr>
          <a:xfrm>
            <a:off x="6206538" y="4976237"/>
            <a:ext cx="1718805" cy="553998"/>
          </a:xfrm>
          <a:prstGeom prst="rect">
            <a:avLst/>
          </a:prstGeom>
          <a:noFill/>
        </p:spPr>
        <p:txBody>
          <a:bodyPr wrap="square" rtlCol="0">
            <a:spAutoFit/>
          </a:bodyPr>
          <a:lstStyle/>
          <a:p>
            <a:pPr algn="ctr" defTabSz="685800" eaLnBrk="1" fontAlgn="auto" hangingPunct="1">
              <a:spcBef>
                <a:spcPts val="0"/>
              </a:spcBef>
              <a:spcAft>
                <a:spcPts val="0"/>
              </a:spcAft>
            </a:pPr>
            <a:r>
              <a:rPr lang="en-US" sz="1500" dirty="0">
                <a:solidFill>
                  <a:prstClr val="black"/>
                </a:solidFill>
                <a:latin typeface="Constantia" panose="02030602050306030303" pitchFamily="18" charset="0"/>
                <a:ea typeface="+mn-ea"/>
              </a:rPr>
              <a:t>noise low-dim distribution  </a:t>
            </a:r>
          </a:p>
        </p:txBody>
      </p:sp>
      <p:pic>
        <p:nvPicPr>
          <p:cNvPr id="30" name="Picture 29">
            <a:extLst>
              <a:ext uri="{FF2B5EF4-FFF2-40B4-BE49-F238E27FC236}">
                <a16:creationId xmlns:a16="http://schemas.microsoft.com/office/drawing/2014/main" id="{BDDE273E-C352-4662-B994-5579E99E2526}"/>
              </a:ext>
            </a:extLst>
          </p:cNvPr>
          <p:cNvPicPr>
            <a:picLocks noChangeAspect="1"/>
          </p:cNvPicPr>
          <p:nvPr/>
        </p:nvPicPr>
        <p:blipFill>
          <a:blip r:embed="rId11">
            <a:extLst>
              <a:ext uri="{BEBA8EAE-BF5A-486C-A8C5-ECC9F3942E4B}">
                <a14:imgProps xmlns:a14="http://schemas.microsoft.com/office/drawing/2010/main">
                  <a14:imgLayer r:embed="rId12">
                    <a14:imgEffect>
                      <a14:artisticBlur/>
                    </a14:imgEffect>
                  </a14:imgLayer>
                </a14:imgProps>
              </a:ext>
            </a:extLst>
          </a:blip>
          <a:stretch>
            <a:fillRect/>
          </a:stretch>
        </p:blipFill>
        <p:spPr>
          <a:xfrm>
            <a:off x="6537872" y="3925780"/>
            <a:ext cx="972347" cy="1071843"/>
          </a:xfrm>
          <a:prstGeom prst="rect">
            <a:avLst/>
          </a:prstGeom>
        </p:spPr>
      </p:pic>
      <p:cxnSp>
        <p:nvCxnSpPr>
          <p:cNvPr id="31" name="直接箭头连接符 31">
            <a:extLst>
              <a:ext uri="{FF2B5EF4-FFF2-40B4-BE49-F238E27FC236}">
                <a16:creationId xmlns:a16="http://schemas.microsoft.com/office/drawing/2014/main" id="{8DFF328B-BBA3-4321-B5A0-C189ABC3B764}"/>
              </a:ext>
            </a:extLst>
          </p:cNvPr>
          <p:cNvCxnSpPr/>
          <p:nvPr/>
        </p:nvCxnSpPr>
        <p:spPr>
          <a:xfrm>
            <a:off x="7616054" y="4533313"/>
            <a:ext cx="1245714" cy="0"/>
          </a:xfrm>
          <a:prstGeom prst="straightConnector1">
            <a:avLst/>
          </a:prstGeom>
          <a:noFill/>
          <a:ln w="19050" cap="flat" cmpd="sng" algn="ctr">
            <a:solidFill>
              <a:sysClr val="windowText" lastClr="000000"/>
            </a:solidFill>
            <a:prstDash val="solid"/>
            <a:miter lim="800000"/>
            <a:headEnd type="none" w="med" len="med"/>
            <a:tailEnd type="none" w="med" len="med"/>
          </a:ln>
          <a:effectLst/>
        </p:spPr>
      </p:cxnSp>
      <p:sp>
        <p:nvSpPr>
          <p:cNvPr id="32" name="矩形 32">
            <a:extLst>
              <a:ext uri="{FF2B5EF4-FFF2-40B4-BE49-F238E27FC236}">
                <a16:creationId xmlns:a16="http://schemas.microsoft.com/office/drawing/2014/main" id="{A1A153FF-2E9F-4E32-BEB0-D9E8B2F916A0}"/>
              </a:ext>
            </a:extLst>
          </p:cNvPr>
          <p:cNvSpPr/>
          <p:nvPr/>
        </p:nvSpPr>
        <p:spPr>
          <a:xfrm>
            <a:off x="7941647" y="4176229"/>
            <a:ext cx="893193" cy="369332"/>
          </a:xfrm>
          <a:prstGeom prst="rect">
            <a:avLst/>
          </a:prstGeom>
        </p:spPr>
        <p:txBody>
          <a:bodyPr wrap="none">
            <a:spAutoFit/>
          </a:bodyPr>
          <a:lstStyle/>
          <a:p>
            <a:pPr defTabSz="685800" eaLnBrk="1" fontAlgn="auto" hangingPunct="1">
              <a:spcBef>
                <a:spcPts val="0"/>
              </a:spcBef>
              <a:spcAft>
                <a:spcPts val="0"/>
              </a:spcAft>
            </a:pPr>
            <a:r>
              <a:rPr lang="en-US" dirty="0">
                <a:solidFill>
                  <a:prstClr val="black"/>
                </a:solidFill>
                <a:latin typeface="Constantia" panose="02030602050306030303" pitchFamily="18" charset="0"/>
                <a:ea typeface="+mn-ea"/>
              </a:rPr>
              <a:t>sample</a:t>
            </a:r>
          </a:p>
        </p:txBody>
      </p:sp>
      <p:cxnSp>
        <p:nvCxnSpPr>
          <p:cNvPr id="33" name="直接箭头连接符 33">
            <a:extLst>
              <a:ext uri="{FF2B5EF4-FFF2-40B4-BE49-F238E27FC236}">
                <a16:creationId xmlns:a16="http://schemas.microsoft.com/office/drawing/2014/main" id="{A5E169B9-EF35-472A-B107-2E648F1D6BF9}"/>
              </a:ext>
            </a:extLst>
          </p:cNvPr>
          <p:cNvCxnSpPr/>
          <p:nvPr/>
        </p:nvCxnSpPr>
        <p:spPr>
          <a:xfrm>
            <a:off x="8862620" y="3258602"/>
            <a:ext cx="0" cy="1278254"/>
          </a:xfrm>
          <a:prstGeom prst="straightConnector1">
            <a:avLst/>
          </a:prstGeom>
          <a:noFill/>
          <a:ln w="19050" cap="flat" cmpd="sng" algn="ctr">
            <a:solidFill>
              <a:sysClr val="windowText" lastClr="000000"/>
            </a:solidFill>
            <a:prstDash val="solid"/>
            <a:miter lim="800000"/>
            <a:headEnd type="arrow" w="med" len="med"/>
            <a:tailEnd type="none" w="med" len="med"/>
          </a:ln>
          <a:effectLst/>
        </p:spPr>
      </p:cxnSp>
      <p:sp>
        <p:nvSpPr>
          <p:cNvPr id="34" name="Rectangle 33">
            <a:extLst>
              <a:ext uri="{FF2B5EF4-FFF2-40B4-BE49-F238E27FC236}">
                <a16:creationId xmlns:a16="http://schemas.microsoft.com/office/drawing/2014/main" id="{C193498C-64C7-4A55-9882-0AC8F718EFE7}"/>
              </a:ext>
            </a:extLst>
          </p:cNvPr>
          <p:cNvSpPr/>
          <p:nvPr/>
        </p:nvSpPr>
        <p:spPr>
          <a:xfrm>
            <a:off x="2127154" y="5928472"/>
            <a:ext cx="8158767" cy="830997"/>
          </a:xfrm>
          <a:prstGeom prst="rect">
            <a:avLst/>
          </a:prstGeom>
          <a:ln>
            <a:solidFill>
              <a:srgbClr val="0070C0"/>
            </a:solidFill>
          </a:ln>
        </p:spPr>
        <p:txBody>
          <a:bodyPr wrap="square">
            <a:spAutoFit/>
          </a:bodyPr>
          <a:lstStyle/>
          <a:p>
            <a:pPr defTabSz="457200" eaLnBrk="1" fontAlgn="auto" hangingPunct="1">
              <a:spcBef>
                <a:spcPts val="0"/>
              </a:spcBef>
              <a:spcAft>
                <a:spcPts val="0"/>
              </a:spcAft>
            </a:pPr>
            <a:r>
              <a:rPr lang="en-US" altLang="zh-CN" sz="1600" b="1" dirty="0" err="1">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Zaobo</a:t>
            </a:r>
            <a:r>
              <a:rPr lang="en-US" altLang="zh-CN" sz="1600" b="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 He</a:t>
            </a:r>
            <a:r>
              <a:rPr lang="en-US" altLang="zh-CN" sz="16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1600" dirty="0" err="1">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Jiguo</a:t>
            </a:r>
            <a:r>
              <a:rPr lang="en-US" altLang="zh-CN" sz="16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 Yu, Ji Li, </a:t>
            </a:r>
            <a:r>
              <a:rPr lang="en-US" altLang="zh-CN" sz="1600" dirty="0" err="1">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Qilong</a:t>
            </a:r>
            <a:r>
              <a:rPr lang="en-US" altLang="zh-CN" sz="16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 Han, </a:t>
            </a:r>
            <a:r>
              <a:rPr lang="en-US" altLang="zh-CN" sz="1600" dirty="0" err="1">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Guangchun</a:t>
            </a:r>
            <a:r>
              <a:rPr lang="en-US" altLang="zh-CN" sz="16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 Luo and </a:t>
            </a:r>
            <a:r>
              <a:rPr lang="en-US" altLang="zh-CN" sz="1600" dirty="0" err="1">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Yingshu</a:t>
            </a:r>
            <a:r>
              <a:rPr lang="en-US" altLang="zh-CN" sz="16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 Li, “Inference Attacks and Controls on Genotypes and Phenotypes for Individual Genomic Data”, in </a:t>
            </a:r>
            <a:r>
              <a:rPr lang="en-US" altLang="zh-CN" sz="1600" i="1"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IEEE/ACM Transactions on Computational Biology and Bioinformatics</a:t>
            </a:r>
            <a:r>
              <a:rPr lang="en-US" altLang="zh-CN" sz="16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rPr>
              <a:t> (Accepted)</a:t>
            </a:r>
            <a:endParaRPr lang="zh-CN" altLang="en-US" sz="1600" dirty="0">
              <a:solidFill>
                <a:prstClr val="black"/>
              </a:solidFill>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194072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8" grpId="0"/>
      <p:bldP spid="29" grpId="0"/>
      <p:bldP spid="32"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2200275" y="223838"/>
            <a:ext cx="7772400" cy="1143000"/>
          </a:xfrm>
        </p:spPr>
        <p:txBody>
          <a:bodyPr/>
          <a:lstStyle/>
          <a:p>
            <a:r>
              <a:rPr lang="en-US" altLang="zh-CN">
                <a:latin typeface="Arial" panose="020B0604020202020204" pitchFamily="34" charset="0"/>
                <a:ea typeface="宋体" panose="02010600030101010101" pitchFamily="2" charset="-122"/>
              </a:rPr>
              <a:t>Factor Graphs</a:t>
            </a:r>
          </a:p>
        </p:txBody>
      </p:sp>
      <p:grpSp>
        <p:nvGrpSpPr>
          <p:cNvPr id="3075" name="Group 3"/>
          <p:cNvGrpSpPr>
            <a:grpSpLocks/>
          </p:cNvGrpSpPr>
          <p:nvPr/>
        </p:nvGrpSpPr>
        <p:grpSpPr bwMode="auto">
          <a:xfrm>
            <a:off x="3619500" y="2998788"/>
            <a:ext cx="4826000" cy="2698750"/>
            <a:chOff x="1344" y="1776"/>
            <a:chExt cx="3040" cy="1700"/>
          </a:xfrm>
        </p:grpSpPr>
        <p:sp>
          <p:nvSpPr>
            <p:cNvPr id="3076" name="Rectangle 4"/>
            <p:cNvSpPr>
              <a:spLocks noChangeArrowheads="1"/>
            </p:cNvSpPr>
            <p:nvPr/>
          </p:nvSpPr>
          <p:spPr bwMode="auto">
            <a:xfrm>
              <a:off x="1819" y="2959"/>
              <a:ext cx="208" cy="19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400">
                <a:solidFill>
                  <a:srgbClr val="000000"/>
                </a:solidFill>
                <a:ea typeface="+mn-ea"/>
              </a:endParaRPr>
            </a:p>
          </p:txBody>
        </p:sp>
        <p:sp>
          <p:nvSpPr>
            <p:cNvPr id="3077" name="Rectangle 5"/>
            <p:cNvSpPr>
              <a:spLocks noChangeArrowheads="1"/>
            </p:cNvSpPr>
            <p:nvPr/>
          </p:nvSpPr>
          <p:spPr bwMode="auto">
            <a:xfrm>
              <a:off x="2711" y="2959"/>
              <a:ext cx="208" cy="19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400">
                <a:solidFill>
                  <a:srgbClr val="000000"/>
                </a:solidFill>
                <a:ea typeface="+mn-ea"/>
              </a:endParaRPr>
            </a:p>
          </p:txBody>
        </p:sp>
        <p:sp>
          <p:nvSpPr>
            <p:cNvPr id="3078" name="Rectangle 6"/>
            <p:cNvSpPr>
              <a:spLocks noChangeArrowheads="1"/>
            </p:cNvSpPr>
            <p:nvPr/>
          </p:nvSpPr>
          <p:spPr bwMode="auto">
            <a:xfrm>
              <a:off x="3602" y="2959"/>
              <a:ext cx="208" cy="19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400">
                <a:solidFill>
                  <a:srgbClr val="000000"/>
                </a:solidFill>
                <a:ea typeface="+mn-ea"/>
              </a:endParaRPr>
            </a:p>
          </p:txBody>
        </p:sp>
        <p:sp>
          <p:nvSpPr>
            <p:cNvPr id="3079" name="Oval 7"/>
            <p:cNvSpPr>
              <a:spLocks noChangeArrowheads="1"/>
            </p:cNvSpPr>
            <p:nvPr/>
          </p:nvSpPr>
          <p:spPr bwMode="auto">
            <a:xfrm>
              <a:off x="3127" y="1776"/>
              <a:ext cx="267" cy="254"/>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400">
                <a:solidFill>
                  <a:srgbClr val="000000"/>
                </a:solidFill>
                <a:ea typeface="+mn-ea"/>
              </a:endParaRPr>
            </a:p>
          </p:txBody>
        </p:sp>
        <p:sp>
          <p:nvSpPr>
            <p:cNvPr id="3080" name="Oval 8"/>
            <p:cNvSpPr>
              <a:spLocks noChangeArrowheads="1"/>
            </p:cNvSpPr>
            <p:nvPr/>
          </p:nvSpPr>
          <p:spPr bwMode="auto">
            <a:xfrm>
              <a:off x="1344" y="1776"/>
              <a:ext cx="267" cy="254"/>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400">
                <a:solidFill>
                  <a:srgbClr val="000000"/>
                </a:solidFill>
                <a:ea typeface="+mn-ea"/>
              </a:endParaRPr>
            </a:p>
          </p:txBody>
        </p:sp>
        <p:sp>
          <p:nvSpPr>
            <p:cNvPr id="3081" name="Oval 9"/>
            <p:cNvSpPr>
              <a:spLocks noChangeArrowheads="1"/>
            </p:cNvSpPr>
            <p:nvPr/>
          </p:nvSpPr>
          <p:spPr bwMode="auto">
            <a:xfrm>
              <a:off x="4018" y="1776"/>
              <a:ext cx="268" cy="254"/>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400">
                <a:solidFill>
                  <a:srgbClr val="000000"/>
                </a:solidFill>
                <a:ea typeface="+mn-ea"/>
              </a:endParaRPr>
            </a:p>
          </p:txBody>
        </p:sp>
        <p:sp>
          <p:nvSpPr>
            <p:cNvPr id="3082" name="Oval 10"/>
            <p:cNvSpPr>
              <a:spLocks noChangeArrowheads="1"/>
            </p:cNvSpPr>
            <p:nvPr/>
          </p:nvSpPr>
          <p:spPr bwMode="auto">
            <a:xfrm>
              <a:off x="2235" y="1776"/>
              <a:ext cx="268" cy="254"/>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400">
                <a:solidFill>
                  <a:srgbClr val="000000"/>
                </a:solidFill>
                <a:ea typeface="+mn-ea"/>
              </a:endParaRPr>
            </a:p>
          </p:txBody>
        </p:sp>
        <p:sp>
          <p:nvSpPr>
            <p:cNvPr id="3083" name="Line 11"/>
            <p:cNvSpPr>
              <a:spLocks noChangeShapeType="1"/>
            </p:cNvSpPr>
            <p:nvPr/>
          </p:nvSpPr>
          <p:spPr bwMode="auto">
            <a:xfrm>
              <a:off x="1522" y="2030"/>
              <a:ext cx="357" cy="92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400">
                <a:solidFill>
                  <a:srgbClr val="000000"/>
                </a:solidFill>
                <a:ea typeface="+mn-ea"/>
              </a:endParaRPr>
            </a:p>
          </p:txBody>
        </p:sp>
        <p:sp>
          <p:nvSpPr>
            <p:cNvPr id="3084" name="Line 12"/>
            <p:cNvSpPr>
              <a:spLocks noChangeShapeType="1"/>
            </p:cNvSpPr>
            <p:nvPr/>
          </p:nvSpPr>
          <p:spPr bwMode="auto">
            <a:xfrm flipH="1">
              <a:off x="1950" y="2018"/>
              <a:ext cx="375" cy="93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400">
                <a:solidFill>
                  <a:srgbClr val="000000"/>
                </a:solidFill>
                <a:ea typeface="+mn-ea"/>
              </a:endParaRPr>
            </a:p>
          </p:txBody>
        </p:sp>
        <p:sp>
          <p:nvSpPr>
            <p:cNvPr id="3085" name="Line 13"/>
            <p:cNvSpPr>
              <a:spLocks noChangeShapeType="1"/>
            </p:cNvSpPr>
            <p:nvPr/>
          </p:nvSpPr>
          <p:spPr bwMode="auto">
            <a:xfrm>
              <a:off x="2414" y="2030"/>
              <a:ext cx="356" cy="92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400">
                <a:solidFill>
                  <a:srgbClr val="000000"/>
                </a:solidFill>
                <a:ea typeface="+mn-ea"/>
              </a:endParaRPr>
            </a:p>
          </p:txBody>
        </p:sp>
        <p:sp>
          <p:nvSpPr>
            <p:cNvPr id="3086" name="Line 14"/>
            <p:cNvSpPr>
              <a:spLocks noChangeShapeType="1"/>
            </p:cNvSpPr>
            <p:nvPr/>
          </p:nvSpPr>
          <p:spPr bwMode="auto">
            <a:xfrm flipH="1">
              <a:off x="2830" y="2030"/>
              <a:ext cx="386" cy="92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400">
                <a:solidFill>
                  <a:srgbClr val="000000"/>
                </a:solidFill>
                <a:ea typeface="+mn-ea"/>
              </a:endParaRPr>
            </a:p>
          </p:txBody>
        </p:sp>
        <p:sp>
          <p:nvSpPr>
            <p:cNvPr id="3087" name="Line 15"/>
            <p:cNvSpPr>
              <a:spLocks noChangeShapeType="1"/>
            </p:cNvSpPr>
            <p:nvPr/>
          </p:nvSpPr>
          <p:spPr bwMode="auto">
            <a:xfrm flipH="1">
              <a:off x="2889" y="2001"/>
              <a:ext cx="1189" cy="95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400">
                <a:solidFill>
                  <a:srgbClr val="000000"/>
                </a:solidFill>
                <a:ea typeface="+mn-ea"/>
              </a:endParaRPr>
            </a:p>
          </p:txBody>
        </p:sp>
        <p:sp>
          <p:nvSpPr>
            <p:cNvPr id="3088" name="Line 16"/>
            <p:cNvSpPr>
              <a:spLocks noChangeShapeType="1"/>
            </p:cNvSpPr>
            <p:nvPr/>
          </p:nvSpPr>
          <p:spPr bwMode="auto">
            <a:xfrm flipH="1">
              <a:off x="3751" y="2030"/>
              <a:ext cx="356" cy="92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400">
                <a:solidFill>
                  <a:srgbClr val="000000"/>
                </a:solidFill>
                <a:ea typeface="+mn-ea"/>
              </a:endParaRPr>
            </a:p>
          </p:txBody>
        </p:sp>
        <p:sp>
          <p:nvSpPr>
            <p:cNvPr id="3089" name="Text Box 17"/>
            <p:cNvSpPr txBox="1">
              <a:spLocks noChangeArrowheads="1"/>
            </p:cNvSpPr>
            <p:nvPr/>
          </p:nvSpPr>
          <p:spPr bwMode="auto">
            <a:xfrm>
              <a:off x="1920" y="3072"/>
              <a:ext cx="208"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3600">
                  <a:solidFill>
                    <a:srgbClr val="000000"/>
                  </a:solidFill>
                  <a:latin typeface="Times New Roman" panose="02020603050405020304" pitchFamily="18" charset="0"/>
                </a:rPr>
                <a:t>A</a:t>
              </a:r>
              <a:endParaRPr lang="en-US" altLang="zh-CN" sz="4800">
                <a:solidFill>
                  <a:srgbClr val="000000"/>
                </a:solidFill>
                <a:latin typeface="Times New Roman" panose="02020603050405020304" pitchFamily="18" charset="0"/>
              </a:endParaRPr>
            </a:p>
          </p:txBody>
        </p:sp>
        <p:sp>
          <p:nvSpPr>
            <p:cNvPr id="3090" name="Text Box 18"/>
            <p:cNvSpPr txBox="1">
              <a:spLocks noChangeArrowheads="1"/>
            </p:cNvSpPr>
            <p:nvPr/>
          </p:nvSpPr>
          <p:spPr bwMode="auto">
            <a:xfrm>
              <a:off x="2880" y="3072"/>
              <a:ext cx="38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3600">
                  <a:solidFill>
                    <a:srgbClr val="000000"/>
                  </a:solidFill>
                  <a:latin typeface="Times New Roman" panose="02020603050405020304" pitchFamily="18" charset="0"/>
                </a:rPr>
                <a:t>B</a:t>
              </a:r>
              <a:endParaRPr lang="en-US" altLang="zh-CN" sz="4800">
                <a:solidFill>
                  <a:srgbClr val="000000"/>
                </a:solidFill>
                <a:latin typeface="Times New Roman" panose="02020603050405020304" pitchFamily="18" charset="0"/>
              </a:endParaRPr>
            </a:p>
          </p:txBody>
        </p:sp>
        <p:sp>
          <p:nvSpPr>
            <p:cNvPr id="3091" name="Text Box 19"/>
            <p:cNvSpPr txBox="1">
              <a:spLocks noChangeArrowheads="1"/>
            </p:cNvSpPr>
            <p:nvPr/>
          </p:nvSpPr>
          <p:spPr bwMode="auto">
            <a:xfrm>
              <a:off x="3792" y="3024"/>
              <a:ext cx="38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3600">
                  <a:solidFill>
                    <a:srgbClr val="000000"/>
                  </a:solidFill>
                  <a:latin typeface="Times New Roman" panose="02020603050405020304" pitchFamily="18" charset="0"/>
                </a:rPr>
                <a:t>C</a:t>
              </a:r>
              <a:endParaRPr lang="en-US" altLang="zh-CN" sz="4800">
                <a:solidFill>
                  <a:srgbClr val="000000"/>
                </a:solidFill>
                <a:latin typeface="Times New Roman" panose="02020603050405020304" pitchFamily="18" charset="0"/>
              </a:endParaRPr>
            </a:p>
          </p:txBody>
        </p:sp>
        <p:sp>
          <p:nvSpPr>
            <p:cNvPr id="3092" name="Text Box 20"/>
            <p:cNvSpPr txBox="1">
              <a:spLocks noChangeArrowheads="1"/>
            </p:cNvSpPr>
            <p:nvPr/>
          </p:nvSpPr>
          <p:spPr bwMode="auto">
            <a:xfrm>
              <a:off x="1584" y="1824"/>
              <a:ext cx="208"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3600">
                  <a:solidFill>
                    <a:srgbClr val="000000"/>
                  </a:solidFill>
                  <a:latin typeface="Times New Roman" panose="02020603050405020304" pitchFamily="18" charset="0"/>
                </a:rPr>
                <a:t>1</a:t>
              </a:r>
              <a:endParaRPr lang="en-US" altLang="zh-CN" sz="4800">
                <a:solidFill>
                  <a:srgbClr val="000000"/>
                </a:solidFill>
                <a:latin typeface="Times New Roman" panose="02020603050405020304" pitchFamily="18" charset="0"/>
              </a:endParaRPr>
            </a:p>
          </p:txBody>
        </p:sp>
        <p:sp>
          <p:nvSpPr>
            <p:cNvPr id="3093" name="Text Box 21"/>
            <p:cNvSpPr txBox="1">
              <a:spLocks noChangeArrowheads="1"/>
            </p:cNvSpPr>
            <p:nvPr/>
          </p:nvSpPr>
          <p:spPr bwMode="auto">
            <a:xfrm>
              <a:off x="2448" y="1824"/>
              <a:ext cx="20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3600">
                  <a:solidFill>
                    <a:srgbClr val="000000"/>
                  </a:solidFill>
                  <a:latin typeface="Times New Roman" panose="02020603050405020304" pitchFamily="18" charset="0"/>
                </a:rPr>
                <a:t>2</a:t>
              </a:r>
            </a:p>
          </p:txBody>
        </p:sp>
        <p:sp>
          <p:nvSpPr>
            <p:cNvPr id="3094" name="Text Box 22"/>
            <p:cNvSpPr txBox="1">
              <a:spLocks noChangeArrowheads="1"/>
            </p:cNvSpPr>
            <p:nvPr/>
          </p:nvSpPr>
          <p:spPr bwMode="auto">
            <a:xfrm>
              <a:off x="3312" y="1872"/>
              <a:ext cx="208"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3600">
                  <a:solidFill>
                    <a:srgbClr val="000000"/>
                  </a:solidFill>
                  <a:latin typeface="Times New Roman" panose="02020603050405020304" pitchFamily="18" charset="0"/>
                </a:rPr>
                <a:t>3</a:t>
              </a:r>
              <a:endParaRPr lang="en-US" altLang="zh-CN" sz="4800">
                <a:solidFill>
                  <a:srgbClr val="000000"/>
                </a:solidFill>
                <a:latin typeface="Times New Roman" panose="02020603050405020304" pitchFamily="18" charset="0"/>
              </a:endParaRPr>
            </a:p>
          </p:txBody>
        </p:sp>
        <p:sp>
          <p:nvSpPr>
            <p:cNvPr id="3095" name="Text Box 23"/>
            <p:cNvSpPr txBox="1">
              <a:spLocks noChangeArrowheads="1"/>
            </p:cNvSpPr>
            <p:nvPr/>
          </p:nvSpPr>
          <p:spPr bwMode="auto">
            <a:xfrm>
              <a:off x="4176" y="1872"/>
              <a:ext cx="208"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3600">
                  <a:solidFill>
                    <a:srgbClr val="000000"/>
                  </a:solidFill>
                  <a:latin typeface="Times New Roman" panose="02020603050405020304" pitchFamily="18" charset="0"/>
                </a:rPr>
                <a:t>4</a:t>
              </a:r>
              <a:endParaRPr lang="en-US" altLang="zh-CN" sz="4800">
                <a:solidFill>
                  <a:srgbClr val="000000"/>
                </a:solidFill>
                <a:latin typeface="Times New Roman" panose="02020603050405020304" pitchFamily="18" charset="0"/>
              </a:endParaRPr>
            </a:p>
          </p:txBody>
        </p:sp>
        <p:sp>
          <p:nvSpPr>
            <p:cNvPr id="3096" name="Line 24"/>
            <p:cNvSpPr>
              <a:spLocks noChangeShapeType="1"/>
            </p:cNvSpPr>
            <p:nvPr/>
          </p:nvSpPr>
          <p:spPr bwMode="auto">
            <a:xfrm flipH="1">
              <a:off x="2016" y="1986"/>
              <a:ext cx="1158" cy="95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2400">
                <a:solidFill>
                  <a:srgbClr val="000000"/>
                </a:solidFill>
                <a:ea typeface="+mn-ea"/>
              </a:endParaRPr>
            </a:p>
          </p:txBody>
        </p:sp>
      </p:grpSp>
      <p:graphicFrame>
        <p:nvGraphicFramePr>
          <p:cNvPr id="3097" name="Object 25"/>
          <p:cNvGraphicFramePr>
            <a:graphicFrameLocks noChangeAspect="1"/>
          </p:cNvGraphicFramePr>
          <p:nvPr/>
        </p:nvGraphicFramePr>
        <p:xfrm>
          <a:off x="4078289" y="1393825"/>
          <a:ext cx="3983037" cy="1246188"/>
        </p:xfrm>
        <a:graphic>
          <a:graphicData uri="http://schemas.openxmlformats.org/presentationml/2006/ole">
            <mc:AlternateContent xmlns:mc="http://schemas.openxmlformats.org/markup-compatibility/2006">
              <mc:Choice xmlns:v="urn:schemas-microsoft-com:vml" Requires="v">
                <p:oleObj name="Equation" r:id="rId2" imgW="1333440" imgH="419040" progId="Equation.3">
                  <p:embed/>
                </p:oleObj>
              </mc:Choice>
              <mc:Fallback>
                <p:oleObj name="Equation" r:id="rId2" imgW="1333440" imgH="419040" progId="Equation.3">
                  <p:embed/>
                  <p:pic>
                    <p:nvPicPr>
                      <p:cNvPr id="3097" name="Object 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8289" y="1393825"/>
                        <a:ext cx="3983037" cy="1246188"/>
                      </a:xfrm>
                      <a:prstGeom prst="rect">
                        <a:avLst/>
                      </a:prstGeom>
                      <a:noFill/>
                      <a:ln w="15875">
                        <a:solidFill>
                          <a:schemeClr val="accent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99" name="Object 27"/>
          <p:cNvGraphicFramePr>
            <a:graphicFrameLocks noChangeAspect="1"/>
          </p:cNvGraphicFramePr>
          <p:nvPr/>
        </p:nvGraphicFramePr>
        <p:xfrm>
          <a:off x="3046413" y="5768975"/>
          <a:ext cx="6432550" cy="827088"/>
        </p:xfrm>
        <a:graphic>
          <a:graphicData uri="http://schemas.openxmlformats.org/presentationml/2006/ole">
            <mc:AlternateContent xmlns:mc="http://schemas.openxmlformats.org/markup-compatibility/2006">
              <mc:Choice xmlns:v="urn:schemas-microsoft-com:vml" Requires="v">
                <p:oleObj name="Equation" r:id="rId4" imgW="3200400" imgH="393480" progId="Equation.3">
                  <p:embed/>
                </p:oleObj>
              </mc:Choice>
              <mc:Fallback>
                <p:oleObj name="Equation" r:id="rId4" imgW="3200400" imgH="393480" progId="Equation.3">
                  <p:embed/>
                  <p:pic>
                    <p:nvPicPr>
                      <p:cNvPr id="3099" name="Object 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6413" y="5768975"/>
                        <a:ext cx="6432550" cy="827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37744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3">
            <a:extLst>
              <a:ext uri="{FF2B5EF4-FFF2-40B4-BE49-F238E27FC236}">
                <a16:creationId xmlns:a16="http://schemas.microsoft.com/office/drawing/2014/main" id="{DBA83A42-A698-1C88-C02F-D79510D925DC}"/>
              </a:ext>
            </a:extLst>
          </p:cNvPr>
          <p:cNvSpPr txBox="1"/>
          <p:nvPr/>
        </p:nvSpPr>
        <p:spPr>
          <a:xfrm>
            <a:off x="119336" y="141201"/>
            <a:ext cx="6915150" cy="461665"/>
          </a:xfrm>
          <a:prstGeom prst="rect">
            <a:avLst/>
          </a:prstGeom>
          <a:noFill/>
        </p:spPr>
        <p:txBody>
          <a:bodyPr wrap="square">
            <a:spAutoFit/>
          </a:bodyPr>
          <a:lstStyle>
            <a:defPPr>
              <a:defRPr lang="zh-CN"/>
            </a:defPPr>
            <a:lvl1pPr algn="r">
              <a:defRPr sz="2000" b="1">
                <a:ln w="900" cmpd="sng">
                  <a:solidFill>
                    <a:schemeClr val="accent1">
                      <a:satMod val="190000"/>
                      <a:alpha val="55000"/>
                    </a:schemeClr>
                  </a:solidFill>
                  <a:prstDash val="solid"/>
                </a:ln>
                <a:solidFill>
                  <a:schemeClr val="tx2">
                    <a:lumMod val="40000"/>
                    <a:lumOff val="60000"/>
                  </a:schemeClr>
                </a:solidFill>
                <a:effectLst>
                  <a:innerShdw blurRad="101600" dist="76200" dir="5400000">
                    <a:schemeClr val="accent1">
                      <a:satMod val="190000"/>
                      <a:tint val="100000"/>
                      <a:alpha val="74000"/>
                    </a:schemeClr>
                  </a:innerShdw>
                </a:effectLst>
                <a:latin typeface="微软雅黑" pitchFamily="34" charset="-122"/>
                <a:ea typeface="微软雅黑"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微软雅黑" pitchFamily="34" charset="-122"/>
                <a:ea typeface="微软雅黑" pitchFamily="34" charset="-122"/>
                <a:cs typeface="+mn-cs"/>
              </a:rPr>
              <a:t>The nature of zero-knowledge proofs</a:t>
            </a:r>
            <a:endParaRPr kumimoji="0" lang="zh-CN" altLang="en-US" sz="24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微软雅黑" pitchFamily="34" charset="-122"/>
              <a:ea typeface="微软雅黑" pitchFamily="34" charset="-122"/>
              <a:cs typeface="+mn-cs"/>
            </a:endParaRPr>
          </a:p>
        </p:txBody>
      </p:sp>
      <p:sp>
        <p:nvSpPr>
          <p:cNvPr id="100" name="文本框 99">
            <a:extLst>
              <a:ext uri="{FF2B5EF4-FFF2-40B4-BE49-F238E27FC236}">
                <a16:creationId xmlns:a16="http://schemas.microsoft.com/office/drawing/2014/main" id="{7E20FFA1-C96B-99A8-B5B2-602C8150B52D}"/>
              </a:ext>
            </a:extLst>
          </p:cNvPr>
          <p:cNvSpPr txBox="1"/>
          <p:nvPr/>
        </p:nvSpPr>
        <p:spPr>
          <a:xfrm>
            <a:off x="1571648" y="4718065"/>
            <a:ext cx="9048703" cy="76944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Completeness: P can be verified by V if there is knowledge
</a:t>
            </a:r>
            <a:endParaRPr kumimoji="0" lang="zh-CN" altLang="en-US" sz="2200" b="1" i="0" u="none" strike="noStrike" kern="1200" cap="none" spc="0" normalizeH="0" baseline="0" noProof="0" dirty="0">
              <a:ln>
                <a:noFill/>
              </a:ln>
              <a:solidFill>
                <a:srgbClr val="0066CC"/>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1" name="文本框 100">
            <a:extLst>
              <a:ext uri="{FF2B5EF4-FFF2-40B4-BE49-F238E27FC236}">
                <a16:creationId xmlns:a16="http://schemas.microsoft.com/office/drawing/2014/main" id="{26F7F64C-A905-28B4-1A23-B2C920E6698C}"/>
              </a:ext>
            </a:extLst>
          </p:cNvPr>
          <p:cNvSpPr txBox="1"/>
          <p:nvPr/>
        </p:nvSpPr>
        <p:spPr>
          <a:xfrm>
            <a:off x="1571648" y="5311507"/>
            <a:ext cx="9673562" cy="76944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Reliability: P cannot pass the verification of V without knowledge
</a:t>
            </a:r>
            <a:endParaRPr kumimoji="0" lang="zh-CN" altLang="en-US" sz="2200" b="1" i="0" u="none" strike="noStrike" kern="1200" cap="none" spc="0" normalizeH="0" baseline="0" noProof="0" dirty="0">
              <a:ln>
                <a:noFill/>
              </a:ln>
              <a:solidFill>
                <a:srgbClr val="0066CC"/>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2" name="文本框 101">
            <a:extLst>
              <a:ext uri="{FF2B5EF4-FFF2-40B4-BE49-F238E27FC236}">
                <a16:creationId xmlns:a16="http://schemas.microsoft.com/office/drawing/2014/main" id="{3B5A4F7A-0A27-6F6E-57AF-0E0D99B4765B}"/>
              </a:ext>
            </a:extLst>
          </p:cNvPr>
          <p:cNvSpPr txBox="1"/>
          <p:nvPr/>
        </p:nvSpPr>
        <p:spPr>
          <a:xfrm>
            <a:off x="1495625" y="5824982"/>
            <a:ext cx="10513166" cy="76944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Zero knowledge: V does not know any additional information other than completing validation</a:t>
            </a:r>
            <a:endParaRPr kumimoji="0" lang="zh-CN" altLang="en-US" sz="2200" b="1" i="0" u="none" strike="noStrike" kern="1200" cap="none" spc="0" normalizeH="0" baseline="0" noProof="0" dirty="0">
              <a:ln>
                <a:noFill/>
              </a:ln>
              <a:solidFill>
                <a:srgbClr val="0066CC"/>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 name="组合 2">
            <a:extLst>
              <a:ext uri="{FF2B5EF4-FFF2-40B4-BE49-F238E27FC236}">
                <a16:creationId xmlns:a16="http://schemas.microsoft.com/office/drawing/2014/main" id="{5E6A337A-CAC0-0A33-62CC-17987E73DD5F}"/>
              </a:ext>
            </a:extLst>
          </p:cNvPr>
          <p:cNvGrpSpPr/>
          <p:nvPr/>
        </p:nvGrpSpPr>
        <p:grpSpPr>
          <a:xfrm>
            <a:off x="3650572" y="877063"/>
            <a:ext cx="1149285" cy="1499475"/>
            <a:chOff x="2336687" y="1408141"/>
            <a:chExt cx="1264212" cy="1649423"/>
          </a:xfrm>
        </p:grpSpPr>
        <p:pic>
          <p:nvPicPr>
            <p:cNvPr id="17" name="图片 16" descr="图标&#10;&#10;描述已自动生成">
              <a:extLst>
                <a:ext uri="{FF2B5EF4-FFF2-40B4-BE49-F238E27FC236}">
                  <a16:creationId xmlns:a16="http://schemas.microsoft.com/office/drawing/2014/main" id="{D4D86BCE-DFE0-FE5C-888E-F28A2408FAFE}"/>
                </a:ext>
              </a:extLst>
            </p:cNvPr>
            <p:cNvPicPr>
              <a:picLocks noChangeAspect="1"/>
            </p:cNvPicPr>
            <p:nvPr/>
          </p:nvPicPr>
          <p:blipFill rotWithShape="1">
            <a:blip r:embed="rId3">
              <a:extLst>
                <a:ext uri="{28A0092B-C50C-407E-A947-70E740481C1C}">
                  <a14:useLocalDpi xmlns:a14="http://schemas.microsoft.com/office/drawing/2010/main" val="0"/>
                </a:ext>
              </a:extLst>
            </a:blip>
            <a:srcRect l="18191" t="7176" r="18985" b="13829"/>
            <a:stretch/>
          </p:blipFill>
          <p:spPr>
            <a:xfrm>
              <a:off x="2408518" y="1408141"/>
              <a:ext cx="729603" cy="989622"/>
            </a:xfrm>
            <a:prstGeom prst="rect">
              <a:avLst/>
            </a:prstGeom>
          </p:spPr>
        </p:pic>
        <p:sp>
          <p:nvSpPr>
            <p:cNvPr id="21" name="文本框 20">
              <a:extLst>
                <a:ext uri="{FF2B5EF4-FFF2-40B4-BE49-F238E27FC236}">
                  <a16:creationId xmlns:a16="http://schemas.microsoft.com/office/drawing/2014/main" id="{84378A3F-0689-702D-A242-5E2C4A4092D9}"/>
                </a:ext>
              </a:extLst>
            </p:cNvPr>
            <p:cNvSpPr txBox="1"/>
            <p:nvPr/>
          </p:nvSpPr>
          <p:spPr>
            <a:xfrm>
              <a:off x="2336687" y="2414311"/>
              <a:ext cx="1264212" cy="6432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browser
</a:t>
              </a:r>
              <a:endPar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2" name="组合 1">
            <a:extLst>
              <a:ext uri="{FF2B5EF4-FFF2-40B4-BE49-F238E27FC236}">
                <a16:creationId xmlns:a16="http://schemas.microsoft.com/office/drawing/2014/main" id="{CBBB70DF-8E70-CDCC-DACC-C21AF987DE04}"/>
              </a:ext>
            </a:extLst>
          </p:cNvPr>
          <p:cNvGrpSpPr/>
          <p:nvPr/>
        </p:nvGrpSpPr>
        <p:grpSpPr>
          <a:xfrm>
            <a:off x="8551707" y="1948030"/>
            <a:ext cx="947038" cy="1764609"/>
            <a:chOff x="8835611" y="1348594"/>
            <a:chExt cx="947038" cy="1764609"/>
          </a:xfrm>
        </p:grpSpPr>
        <p:pic>
          <p:nvPicPr>
            <p:cNvPr id="18" name="图片 17" descr="图片包含 图标&#10;&#10;描述已自动生成">
              <a:extLst>
                <a:ext uri="{FF2B5EF4-FFF2-40B4-BE49-F238E27FC236}">
                  <a16:creationId xmlns:a16="http://schemas.microsoft.com/office/drawing/2014/main" id="{49399DD8-7A8B-BBC8-9D33-987CD6A244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3006" y="1348594"/>
              <a:ext cx="866750" cy="1068422"/>
            </a:xfrm>
            <a:prstGeom prst="rect">
              <a:avLst/>
            </a:prstGeom>
          </p:spPr>
        </p:pic>
        <p:sp>
          <p:nvSpPr>
            <p:cNvPr id="22" name="文本框 21">
              <a:extLst>
                <a:ext uri="{FF2B5EF4-FFF2-40B4-BE49-F238E27FC236}">
                  <a16:creationId xmlns:a16="http://schemas.microsoft.com/office/drawing/2014/main" id="{E3BAE4D2-CA64-12D4-D5A2-A1E80C8733D1}"/>
                </a:ext>
              </a:extLst>
            </p:cNvPr>
            <p:cNvSpPr txBox="1"/>
            <p:nvPr/>
          </p:nvSpPr>
          <p:spPr>
            <a:xfrm>
              <a:off x="8835611" y="2466872"/>
              <a:ext cx="9470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server
</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pic>
        <p:nvPicPr>
          <p:cNvPr id="23" name="图片 22" descr="图标&#10;&#10;描述已自动生成">
            <a:extLst>
              <a:ext uri="{FF2B5EF4-FFF2-40B4-BE49-F238E27FC236}">
                <a16:creationId xmlns:a16="http://schemas.microsoft.com/office/drawing/2014/main" id="{77F079AC-7A2F-F204-EA9C-9EB076E2108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6847" b="26479"/>
          <a:stretch/>
        </p:blipFill>
        <p:spPr>
          <a:xfrm rot="5400000">
            <a:off x="3138442" y="1302749"/>
            <a:ext cx="513300" cy="263404"/>
          </a:xfrm>
          <a:prstGeom prst="rect">
            <a:avLst/>
          </a:prstGeom>
        </p:spPr>
      </p:pic>
      <p:grpSp>
        <p:nvGrpSpPr>
          <p:cNvPr id="35" name="组合 34">
            <a:extLst>
              <a:ext uri="{FF2B5EF4-FFF2-40B4-BE49-F238E27FC236}">
                <a16:creationId xmlns:a16="http://schemas.microsoft.com/office/drawing/2014/main" id="{4515E29F-B1A3-012E-A849-4A312E2BF444}"/>
              </a:ext>
            </a:extLst>
          </p:cNvPr>
          <p:cNvGrpSpPr/>
          <p:nvPr/>
        </p:nvGrpSpPr>
        <p:grpSpPr>
          <a:xfrm>
            <a:off x="2666757" y="2060848"/>
            <a:ext cx="1149284" cy="1499475"/>
            <a:chOff x="2336688" y="1408141"/>
            <a:chExt cx="1264212" cy="1649423"/>
          </a:xfrm>
        </p:grpSpPr>
        <p:pic>
          <p:nvPicPr>
            <p:cNvPr id="36" name="图片 35" descr="图标&#10;&#10;描述已自动生成">
              <a:extLst>
                <a:ext uri="{FF2B5EF4-FFF2-40B4-BE49-F238E27FC236}">
                  <a16:creationId xmlns:a16="http://schemas.microsoft.com/office/drawing/2014/main" id="{A0152162-EFA4-C5D2-AB11-DB484BBB0446}"/>
                </a:ext>
              </a:extLst>
            </p:cNvPr>
            <p:cNvPicPr>
              <a:picLocks noChangeAspect="1"/>
            </p:cNvPicPr>
            <p:nvPr/>
          </p:nvPicPr>
          <p:blipFill rotWithShape="1">
            <a:blip r:embed="rId3">
              <a:extLst>
                <a:ext uri="{28A0092B-C50C-407E-A947-70E740481C1C}">
                  <a14:useLocalDpi xmlns:a14="http://schemas.microsoft.com/office/drawing/2010/main" val="0"/>
                </a:ext>
              </a:extLst>
            </a:blip>
            <a:srcRect l="18191" t="7176" r="18985" b="13829"/>
            <a:stretch/>
          </p:blipFill>
          <p:spPr>
            <a:xfrm>
              <a:off x="2408518" y="1408141"/>
              <a:ext cx="729603" cy="989622"/>
            </a:xfrm>
            <a:prstGeom prst="rect">
              <a:avLst/>
            </a:prstGeom>
          </p:spPr>
        </p:pic>
        <p:sp>
          <p:nvSpPr>
            <p:cNvPr id="37" name="文本框 36">
              <a:extLst>
                <a:ext uri="{FF2B5EF4-FFF2-40B4-BE49-F238E27FC236}">
                  <a16:creationId xmlns:a16="http://schemas.microsoft.com/office/drawing/2014/main" id="{88EEC875-239E-FDBA-8338-19D5441FA4AA}"/>
                </a:ext>
              </a:extLst>
            </p:cNvPr>
            <p:cNvSpPr txBox="1"/>
            <p:nvPr/>
          </p:nvSpPr>
          <p:spPr>
            <a:xfrm>
              <a:off x="2336688" y="2414311"/>
              <a:ext cx="1264212" cy="6432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browser
</a:t>
              </a:r>
              <a:endPar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pic>
        <p:nvPicPr>
          <p:cNvPr id="38" name="Picture 20" descr="bsd-big">
            <a:extLst>
              <a:ext uri="{FF2B5EF4-FFF2-40B4-BE49-F238E27FC236}">
                <a16:creationId xmlns:a16="http://schemas.microsoft.com/office/drawing/2014/main" id="{64269DF5-A59F-9A04-67E8-354D55BD5483}"/>
              </a:ext>
            </a:extLst>
          </p:cNvPr>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3609301" y="3284984"/>
            <a:ext cx="864129" cy="1047268"/>
          </a:xfrm>
          <a:prstGeom prst="rect">
            <a:avLst/>
          </a:prstGeom>
          <a:noFill/>
          <a:ln w="9525">
            <a:noFill/>
            <a:miter lim="800000"/>
            <a:headEnd/>
            <a:tailEnd/>
          </a:ln>
        </p:spPr>
      </p:pic>
      <p:pic>
        <p:nvPicPr>
          <p:cNvPr id="39" name="图片 38" descr="图标&#10;&#10;描述已自动生成">
            <a:extLst>
              <a:ext uri="{FF2B5EF4-FFF2-40B4-BE49-F238E27FC236}">
                <a16:creationId xmlns:a16="http://schemas.microsoft.com/office/drawing/2014/main" id="{8B1D36F0-8382-8C11-0B56-5C349D56D63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6847" b="26479"/>
          <a:stretch/>
        </p:blipFill>
        <p:spPr>
          <a:xfrm rot="5400000">
            <a:off x="9466456" y="2451031"/>
            <a:ext cx="513300" cy="263404"/>
          </a:xfrm>
          <a:prstGeom prst="rect">
            <a:avLst/>
          </a:prstGeom>
        </p:spPr>
      </p:pic>
      <p:pic>
        <p:nvPicPr>
          <p:cNvPr id="40" name="图片 39" descr="图标&#10;&#10;描述已自动生成">
            <a:extLst>
              <a:ext uri="{FF2B5EF4-FFF2-40B4-BE49-F238E27FC236}">
                <a16:creationId xmlns:a16="http://schemas.microsoft.com/office/drawing/2014/main" id="{DA5ED89C-68F0-6B55-CF75-60600CCF7EF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6847" b="26479"/>
          <a:stretch/>
        </p:blipFill>
        <p:spPr>
          <a:xfrm rot="5400000">
            <a:off x="2154628" y="2429427"/>
            <a:ext cx="513300" cy="263404"/>
          </a:xfrm>
          <a:prstGeom prst="rect">
            <a:avLst/>
          </a:prstGeom>
        </p:spPr>
      </p:pic>
      <p:cxnSp>
        <p:nvCxnSpPr>
          <p:cNvPr id="10" name="直接箭头连接符 9">
            <a:extLst>
              <a:ext uri="{FF2B5EF4-FFF2-40B4-BE49-F238E27FC236}">
                <a16:creationId xmlns:a16="http://schemas.microsoft.com/office/drawing/2014/main" id="{A68B34F7-09F4-742A-EB55-829DE2EC4C55}"/>
              </a:ext>
            </a:extLst>
          </p:cNvPr>
          <p:cNvCxnSpPr>
            <a:cxnSpLocks/>
          </p:cNvCxnSpPr>
          <p:nvPr/>
        </p:nvCxnSpPr>
        <p:spPr>
          <a:xfrm>
            <a:off x="4651212" y="1578781"/>
            <a:ext cx="3616008" cy="1005295"/>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458F1610-E056-2244-B893-A520AB5F29FC}"/>
              </a:ext>
            </a:extLst>
          </p:cNvPr>
          <p:cNvCxnSpPr>
            <a:cxnSpLocks/>
          </p:cNvCxnSpPr>
          <p:nvPr/>
        </p:nvCxnSpPr>
        <p:spPr>
          <a:xfrm>
            <a:off x="3715871" y="2648947"/>
            <a:ext cx="4551349" cy="152729"/>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85E526DF-B9FE-CB56-F738-B6229C57B1C0}"/>
              </a:ext>
            </a:extLst>
          </p:cNvPr>
          <p:cNvCxnSpPr>
            <a:cxnSpLocks/>
          </p:cNvCxnSpPr>
          <p:nvPr/>
        </p:nvCxnSpPr>
        <p:spPr>
          <a:xfrm flipV="1">
            <a:off x="4622100" y="3016452"/>
            <a:ext cx="3645120" cy="691946"/>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图片 29" descr="形状, 图标&#10;&#10;描述已自动生成">
            <a:extLst>
              <a:ext uri="{FF2B5EF4-FFF2-40B4-BE49-F238E27FC236}">
                <a16:creationId xmlns:a16="http://schemas.microsoft.com/office/drawing/2014/main" id="{8A1B9241-A29B-7335-4BBC-D0B089BB9BBB}"/>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9760" r="19760"/>
          <a:stretch/>
        </p:blipFill>
        <p:spPr>
          <a:xfrm>
            <a:off x="3267305" y="3640718"/>
            <a:ext cx="310287" cy="513047"/>
          </a:xfrm>
          <a:prstGeom prst="rect">
            <a:avLst/>
          </a:prstGeom>
        </p:spPr>
      </p:pic>
      <p:sp>
        <p:nvSpPr>
          <p:cNvPr id="25" name="文本框 24">
            <a:extLst>
              <a:ext uri="{FF2B5EF4-FFF2-40B4-BE49-F238E27FC236}">
                <a16:creationId xmlns:a16="http://schemas.microsoft.com/office/drawing/2014/main" id="{B25F2945-9791-9685-DAE8-3E3D0B1428F5}"/>
              </a:ext>
            </a:extLst>
          </p:cNvPr>
          <p:cNvSpPr txBox="1"/>
          <p:nvPr/>
        </p:nvSpPr>
        <p:spPr>
          <a:xfrm>
            <a:off x="407368" y="2304479"/>
            <a:ext cx="1872207" cy="43088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P</a:t>
            </a:r>
            <a:r>
              <a:rPr kumimoji="0" lang="zh-CN" altLang="en-US"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prover</a:t>
            </a:r>
            <a:endParaRPr kumimoji="0" lang="zh-CN" altLang="en-US" sz="22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26" name="文本框 25">
            <a:extLst>
              <a:ext uri="{FF2B5EF4-FFF2-40B4-BE49-F238E27FC236}">
                <a16:creationId xmlns:a16="http://schemas.microsoft.com/office/drawing/2014/main" id="{81F7CE93-24D6-F96D-CB14-42C5D6B010C4}"/>
              </a:ext>
            </a:extLst>
          </p:cNvPr>
          <p:cNvSpPr txBox="1"/>
          <p:nvPr/>
        </p:nvSpPr>
        <p:spPr>
          <a:xfrm>
            <a:off x="10237024" y="2367289"/>
            <a:ext cx="1763631" cy="43088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V</a:t>
            </a:r>
            <a:r>
              <a:rPr kumimoji="0" lang="zh-CN" altLang="en-US"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Verifier</a:t>
            </a:r>
            <a:endParaRPr kumimoji="0" lang="zh-CN" altLang="en-US" sz="22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down)">
                                      <p:cBhvr>
                                        <p:cTn id="7" dur="5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1"/>
                                        </p:tgtEl>
                                        <p:attrNameLst>
                                          <p:attrName>style.visibility</p:attrName>
                                        </p:attrNameLst>
                                      </p:cBhvr>
                                      <p:to>
                                        <p:strVal val="visible"/>
                                      </p:to>
                                    </p:set>
                                    <p:animEffect transition="in" filter="wipe(down)">
                                      <p:cBhvr>
                                        <p:cTn id="12" dur="500"/>
                                        <p:tgtEl>
                                          <p:spTgt spid="10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2"/>
                                        </p:tgtEl>
                                        <p:attrNameLst>
                                          <p:attrName>style.visibility</p:attrName>
                                        </p:attrNameLst>
                                      </p:cBhvr>
                                      <p:to>
                                        <p:strVal val="visible"/>
                                      </p:to>
                                    </p:set>
                                    <p:animEffect transition="in" filter="wipe(down)">
                                      <p:cBhvr>
                                        <p:cTn id="17"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1" grpId="0"/>
      <p:bldP spid="102"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Private Factor Graph: Dimension Reduction </a:t>
            </a:r>
          </a:p>
        </p:txBody>
      </p:sp>
      <p:pic>
        <p:nvPicPr>
          <p:cNvPr id="6" name="Picture 5" descr="A picture containing text&#10;&#10;Description generated with high confidence">
            <a:extLst>
              <a:ext uri="{FF2B5EF4-FFF2-40B4-BE49-F238E27FC236}">
                <a16:creationId xmlns:a16="http://schemas.microsoft.com/office/drawing/2014/main" id="{0362D68C-62FB-497B-9E63-A3DD3BA75F84}"/>
              </a:ext>
            </a:extLst>
          </p:cNvPr>
          <p:cNvPicPr>
            <a:picLocks noChangeAspect="1"/>
          </p:cNvPicPr>
          <p:nvPr/>
        </p:nvPicPr>
        <p:blipFill rotWithShape="1">
          <a:blip r:embed="rId3"/>
          <a:srcRect t="32631" r="66918"/>
          <a:stretch/>
        </p:blipFill>
        <p:spPr>
          <a:xfrm>
            <a:off x="1917892" y="1615702"/>
            <a:ext cx="1448864" cy="1695109"/>
          </a:xfrm>
          <a:prstGeom prst="rect">
            <a:avLst/>
          </a:prstGeom>
        </p:spPr>
      </p:pic>
      <p:graphicFrame>
        <p:nvGraphicFramePr>
          <p:cNvPr id="7" name="Table 6">
            <a:extLst>
              <a:ext uri="{FF2B5EF4-FFF2-40B4-BE49-F238E27FC236}">
                <a16:creationId xmlns:a16="http://schemas.microsoft.com/office/drawing/2014/main" id="{4B0C0B07-05E2-4199-A512-D6DAD37766F2}"/>
              </a:ext>
            </a:extLst>
          </p:cNvPr>
          <p:cNvGraphicFramePr>
            <a:graphicFrameLocks noGrp="1"/>
          </p:cNvGraphicFramePr>
          <p:nvPr/>
        </p:nvGraphicFramePr>
        <p:xfrm>
          <a:off x="3366756" y="1578438"/>
          <a:ext cx="4539762" cy="2042574"/>
        </p:xfrm>
        <a:graphic>
          <a:graphicData uri="http://schemas.openxmlformats.org/drawingml/2006/table">
            <a:tbl>
              <a:tblPr firstRow="1" bandRow="1"/>
              <a:tblGrid>
                <a:gridCol w="756627">
                  <a:extLst>
                    <a:ext uri="{9D8B030D-6E8A-4147-A177-3AD203B41FA5}">
                      <a16:colId xmlns:a16="http://schemas.microsoft.com/office/drawing/2014/main" val="1272825362"/>
                    </a:ext>
                  </a:extLst>
                </a:gridCol>
                <a:gridCol w="756627">
                  <a:extLst>
                    <a:ext uri="{9D8B030D-6E8A-4147-A177-3AD203B41FA5}">
                      <a16:colId xmlns:a16="http://schemas.microsoft.com/office/drawing/2014/main" val="1952361199"/>
                    </a:ext>
                  </a:extLst>
                </a:gridCol>
                <a:gridCol w="756627">
                  <a:extLst>
                    <a:ext uri="{9D8B030D-6E8A-4147-A177-3AD203B41FA5}">
                      <a16:colId xmlns:a16="http://schemas.microsoft.com/office/drawing/2014/main" val="946800462"/>
                    </a:ext>
                  </a:extLst>
                </a:gridCol>
                <a:gridCol w="756627">
                  <a:extLst>
                    <a:ext uri="{9D8B030D-6E8A-4147-A177-3AD203B41FA5}">
                      <a16:colId xmlns:a16="http://schemas.microsoft.com/office/drawing/2014/main" val="2835476039"/>
                    </a:ext>
                  </a:extLst>
                </a:gridCol>
                <a:gridCol w="756627">
                  <a:extLst>
                    <a:ext uri="{9D8B030D-6E8A-4147-A177-3AD203B41FA5}">
                      <a16:colId xmlns:a16="http://schemas.microsoft.com/office/drawing/2014/main" val="1383284734"/>
                    </a:ext>
                  </a:extLst>
                </a:gridCol>
                <a:gridCol w="756627">
                  <a:extLst>
                    <a:ext uri="{9D8B030D-6E8A-4147-A177-3AD203B41FA5}">
                      <a16:colId xmlns:a16="http://schemas.microsoft.com/office/drawing/2014/main" val="1764703980"/>
                    </a:ext>
                  </a:extLst>
                </a:gridCol>
              </a:tblGrid>
              <a:tr h="340429">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endParaRPr lang="zh-CN" altLang="en-US" sz="1600" dirty="0"/>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altLang="zh-CN" sz="1600" i="1" dirty="0"/>
                        <a:t>s</a:t>
                      </a:r>
                      <a:r>
                        <a:rPr lang="en-US" altLang="zh-CN" sz="1600" baseline="-25000" dirty="0"/>
                        <a:t>1</a:t>
                      </a:r>
                      <a:endParaRPr lang="zh-CN" altLang="en-US" sz="1600" baseline="-25000" dirty="0"/>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altLang="zh-CN" sz="1600" i="1" dirty="0"/>
                        <a:t>s</a:t>
                      </a:r>
                      <a:r>
                        <a:rPr lang="en-US" altLang="zh-CN" sz="1600" baseline="-25000" dirty="0"/>
                        <a:t>2</a:t>
                      </a:r>
                      <a:endParaRPr lang="zh-CN" altLang="en-US" sz="1600" baseline="-25000" dirty="0"/>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altLang="zh-CN" sz="1600" i="1" dirty="0"/>
                        <a:t>s</a:t>
                      </a:r>
                      <a:r>
                        <a:rPr lang="en-US" altLang="zh-CN" sz="1600" baseline="-25000" dirty="0"/>
                        <a:t>3</a:t>
                      </a:r>
                      <a:endParaRPr lang="zh-CN" altLang="en-US" sz="1600" baseline="-25000" dirty="0"/>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altLang="zh-CN" sz="1600" i="1" dirty="0"/>
                        <a:t>t</a:t>
                      </a:r>
                      <a:r>
                        <a:rPr lang="en-US" altLang="zh-CN" sz="1600" baseline="-25000" dirty="0"/>
                        <a:t>1</a:t>
                      </a:r>
                      <a:endParaRPr lang="zh-CN" altLang="en-US" sz="1600" baseline="-25000" dirty="0"/>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ctr"/>
                      <a:r>
                        <a:rPr lang="en-US" altLang="zh-CN" sz="1600" i="1" dirty="0"/>
                        <a:t>t</a:t>
                      </a:r>
                      <a:r>
                        <a:rPr lang="en-US" altLang="zh-CN" sz="1600" baseline="-25000" dirty="0"/>
                        <a:t>2</a:t>
                      </a:r>
                      <a:endParaRPr lang="zh-CN" altLang="en-US" sz="1600" baseline="-25000" dirty="0"/>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229916750"/>
                  </a:ext>
                </a:extLst>
              </a:tr>
              <a:tr h="340429">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altLang="zh-CN" sz="1600" dirty="0"/>
                        <a:t>F</a:t>
                      </a:r>
                      <a:endParaRPr lang="zh-CN" altLang="en-US" sz="1600" dirty="0"/>
                    </a:p>
                  </a:txBody>
                  <a:tcPr marL="68580" marR="68580" marT="34290" marB="3429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altLang="zh-CN" sz="1600" dirty="0"/>
                        <a:t>BB</a:t>
                      </a:r>
                      <a:endParaRPr lang="zh-CN" altLang="en-US" sz="1600" dirty="0"/>
                    </a:p>
                  </a:txBody>
                  <a:tcPr marL="68580" marR="68580" marT="34290" marB="3429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altLang="zh-CN" sz="1600" dirty="0"/>
                        <a:t>BB</a:t>
                      </a:r>
                      <a:endParaRPr lang="zh-CN" altLang="en-US" sz="1600" dirty="0"/>
                    </a:p>
                  </a:txBody>
                  <a:tcPr marL="68580" marR="68580" marT="34290" marB="3429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altLang="zh-CN" sz="1600" dirty="0"/>
                        <a:t>Bb</a:t>
                      </a:r>
                      <a:endParaRPr lang="zh-CN" altLang="en-US" sz="1600" dirty="0"/>
                    </a:p>
                  </a:txBody>
                  <a:tcPr marL="68580" marR="68580" marT="34290" marB="3429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altLang="zh-CN" sz="1600" dirty="0"/>
                        <a:t>0</a:t>
                      </a:r>
                      <a:endParaRPr lang="zh-CN" altLang="en-US" sz="1600" dirty="0"/>
                    </a:p>
                  </a:txBody>
                  <a:tcPr marL="68580" marR="68580" marT="34290" marB="3429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altLang="zh-CN" sz="1600" dirty="0"/>
                        <a:t>1</a:t>
                      </a:r>
                      <a:endParaRPr lang="zh-CN" altLang="en-US" sz="1600" dirty="0"/>
                    </a:p>
                  </a:txBody>
                  <a:tcPr marL="68580" marR="68580" marT="34290" marB="3429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481002679"/>
                  </a:ext>
                </a:extLst>
              </a:tr>
              <a:tr h="340429">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altLang="zh-CN" sz="1600" dirty="0"/>
                        <a:t>M</a:t>
                      </a:r>
                      <a:endParaRPr lang="zh-CN" altLang="en-US" sz="1600" dirty="0"/>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altLang="zh-CN" sz="1600" dirty="0"/>
                        <a:t>Bb</a:t>
                      </a:r>
                      <a:endParaRPr lang="zh-CN" altLang="en-US" sz="1600" dirty="0"/>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altLang="zh-CN" sz="1600" dirty="0"/>
                        <a:t>bb</a:t>
                      </a:r>
                      <a:endParaRPr lang="zh-CN" altLang="en-US" sz="1600" dirty="0"/>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altLang="zh-CN" sz="1600" dirty="0"/>
                        <a:t>bb</a:t>
                      </a:r>
                      <a:endParaRPr lang="zh-CN" altLang="en-US" sz="1600" dirty="0"/>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altLang="zh-CN" sz="1600" dirty="0"/>
                        <a:t>0</a:t>
                      </a:r>
                      <a:endParaRPr lang="zh-CN" altLang="en-US" sz="1600" dirty="0"/>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altLang="zh-CN" sz="1600" dirty="0"/>
                        <a:t>0</a:t>
                      </a:r>
                      <a:endParaRPr lang="zh-CN" altLang="en-US" sz="1600" dirty="0"/>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993389785"/>
                  </a:ext>
                </a:extLst>
              </a:tr>
              <a:tr h="340429">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altLang="zh-CN" sz="1600" dirty="0"/>
                        <a:t>Jack</a:t>
                      </a:r>
                      <a:endParaRPr lang="zh-CN" altLang="en-US" sz="1600" dirty="0"/>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altLang="zh-CN" sz="1600" dirty="0"/>
                        <a:t>BB</a:t>
                      </a:r>
                      <a:endParaRPr lang="zh-CN" altLang="en-US" sz="1600" dirty="0"/>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altLang="zh-CN" sz="1600" dirty="0"/>
                        <a:t>Bb</a:t>
                      </a:r>
                      <a:endParaRPr lang="zh-CN" altLang="en-US" sz="1600" dirty="0"/>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altLang="zh-CN" sz="1600" dirty="0"/>
                        <a:t>bb</a:t>
                      </a:r>
                      <a:endParaRPr lang="zh-CN" altLang="en-US" sz="1600" dirty="0"/>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altLang="zh-CN" sz="1600" dirty="0"/>
                        <a:t>1</a:t>
                      </a:r>
                      <a:endParaRPr lang="zh-CN" altLang="en-US" sz="1600" dirty="0"/>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altLang="zh-CN" sz="1600" dirty="0"/>
                        <a:t>1</a:t>
                      </a:r>
                      <a:endParaRPr lang="zh-CN" altLang="en-US" sz="1600" dirty="0"/>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2712999187"/>
                  </a:ext>
                </a:extLst>
              </a:tr>
              <a:tr h="340429">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altLang="zh-CN" sz="1600" dirty="0"/>
                        <a:t>Brenda</a:t>
                      </a:r>
                      <a:endParaRPr lang="zh-CN" altLang="en-US" sz="1600" dirty="0"/>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altLang="zh-CN" sz="1600" dirty="0"/>
                        <a:t>bb</a:t>
                      </a:r>
                      <a:endParaRPr lang="zh-CN" altLang="en-US" sz="1600" dirty="0"/>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altLang="zh-CN" sz="1600" dirty="0"/>
                        <a:t>bb</a:t>
                      </a:r>
                      <a:endParaRPr lang="zh-CN" altLang="en-US" sz="1600" dirty="0"/>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altLang="zh-CN" sz="1600" dirty="0"/>
                        <a:t>BB</a:t>
                      </a:r>
                      <a:endParaRPr lang="zh-CN" altLang="en-US" sz="1600" dirty="0"/>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altLang="zh-CN" sz="1600" dirty="0"/>
                        <a:t>0</a:t>
                      </a:r>
                      <a:endParaRPr lang="zh-CN" altLang="en-US" sz="1600" dirty="0"/>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altLang="zh-CN" sz="1600" dirty="0"/>
                        <a:t>0</a:t>
                      </a:r>
                      <a:endParaRPr lang="zh-CN" altLang="en-US" sz="1600" dirty="0"/>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588367106"/>
                  </a:ext>
                </a:extLst>
              </a:tr>
              <a:tr h="340429">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altLang="zh-CN" sz="1600" dirty="0"/>
                        <a:t>Sara</a:t>
                      </a:r>
                      <a:endParaRPr lang="zh-CN" altLang="en-US" sz="1600" dirty="0"/>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altLang="zh-CN" sz="1600" dirty="0"/>
                        <a:t>Bb</a:t>
                      </a:r>
                      <a:endParaRPr lang="zh-CN" altLang="en-US" sz="1600" dirty="0"/>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altLang="zh-CN" sz="1600" dirty="0"/>
                        <a:t>Bb</a:t>
                      </a:r>
                      <a:endParaRPr lang="zh-CN" altLang="en-US" sz="1600" dirty="0"/>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altLang="zh-CN" sz="1600" dirty="0"/>
                        <a:t>BB</a:t>
                      </a:r>
                      <a:endParaRPr lang="zh-CN" altLang="en-US" sz="1600" dirty="0"/>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altLang="zh-CN" sz="1600" dirty="0"/>
                        <a:t>0</a:t>
                      </a:r>
                      <a:endParaRPr lang="zh-CN" altLang="en-US" sz="1600" dirty="0"/>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ctr"/>
                      <a:r>
                        <a:rPr lang="en-US" altLang="zh-CN" sz="1600" dirty="0"/>
                        <a:t>1</a:t>
                      </a:r>
                      <a:endParaRPr lang="zh-CN" altLang="en-US" sz="1600" dirty="0"/>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2783883197"/>
                  </a:ext>
                </a:extLst>
              </a:tr>
            </a:tbl>
          </a:graphicData>
        </a:graphic>
      </p:graphicFrame>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79D1F0BA-EA6D-421B-BBD8-4B66CFFC36D7}"/>
                  </a:ext>
                </a:extLst>
              </p:cNvPr>
              <p:cNvSpPr txBox="1"/>
              <p:nvPr/>
            </p:nvSpPr>
            <p:spPr>
              <a:xfrm>
                <a:off x="7976020" y="2506157"/>
                <a:ext cx="2577739" cy="461665"/>
              </a:xfrm>
              <a:prstGeom prst="rect">
                <a:avLst/>
              </a:prstGeom>
              <a:noFill/>
            </p:spPr>
            <p:txBody>
              <a:bodyPr wrap="square" rtlCol="0">
                <a:spAutoFit/>
              </a:bodyPr>
              <a:lstStyle/>
              <a:p>
                <a:pPr defTabSz="685800" eaLnBrk="1" fontAlgn="auto" hangingPunct="1">
                  <a:spcBef>
                    <a:spcPts val="0"/>
                  </a:spcBef>
                  <a:spcAft>
                    <a:spcPts val="0"/>
                  </a:spcAft>
                </a:pPr>
                <a14:m>
                  <m:oMath xmlns:m="http://schemas.openxmlformats.org/officeDocument/2006/math">
                    <m:r>
                      <a:rPr lang="en-US" altLang="zh-CN" sz="2400" i="1">
                        <a:solidFill>
                          <a:prstClr val="black"/>
                        </a:solidFill>
                        <a:latin typeface="Cambria Math" panose="02040503050406030204" pitchFamily="18" charset="0"/>
                      </a:rPr>
                      <m:t>𝑝</m:t>
                    </m:r>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𝑠</m:t>
                        </m:r>
                      </m:e>
                      <m:sub>
                        <m:r>
                          <a:rPr lang="en-US" altLang="zh-CN" sz="2400" i="1">
                            <a:solidFill>
                              <a:prstClr val="black"/>
                            </a:solidFill>
                            <a:latin typeface="Cambria Math" panose="02040503050406030204" pitchFamily="18" charset="0"/>
                          </a:rPr>
                          <m:t>1</m:t>
                        </m:r>
                      </m:sub>
                    </m:sSub>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𝑠</m:t>
                        </m:r>
                      </m:e>
                      <m:sub>
                        <m:r>
                          <a:rPr lang="en-US" altLang="zh-CN" sz="2400" i="1">
                            <a:solidFill>
                              <a:prstClr val="black"/>
                            </a:solidFill>
                            <a:latin typeface="Cambria Math" panose="02040503050406030204" pitchFamily="18" charset="0"/>
                          </a:rPr>
                          <m:t>2</m:t>
                        </m:r>
                      </m:sub>
                    </m:sSub>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𝑠</m:t>
                        </m:r>
                      </m:e>
                      <m:sub>
                        <m:r>
                          <a:rPr lang="en-US" altLang="zh-CN" sz="2400" i="1">
                            <a:solidFill>
                              <a:prstClr val="black"/>
                            </a:solidFill>
                            <a:latin typeface="Cambria Math" panose="02040503050406030204" pitchFamily="18" charset="0"/>
                          </a:rPr>
                          <m:t>3</m:t>
                        </m:r>
                      </m:sub>
                    </m:sSub>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𝑡</m:t>
                        </m:r>
                      </m:e>
                      <m:sub>
                        <m:r>
                          <a:rPr lang="en-US" altLang="zh-CN" sz="2400" i="1">
                            <a:solidFill>
                              <a:prstClr val="black"/>
                            </a:solidFill>
                            <a:latin typeface="Cambria Math" panose="02040503050406030204" pitchFamily="18" charset="0"/>
                          </a:rPr>
                          <m:t>1</m:t>
                        </m:r>
                      </m:sub>
                    </m:sSub>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𝑡</m:t>
                        </m:r>
                      </m:e>
                      <m:sub>
                        <m:r>
                          <a:rPr lang="en-US" altLang="zh-CN" sz="2400" i="1">
                            <a:solidFill>
                              <a:prstClr val="black"/>
                            </a:solidFill>
                            <a:latin typeface="Cambria Math" panose="02040503050406030204" pitchFamily="18" charset="0"/>
                          </a:rPr>
                          <m:t>2</m:t>
                        </m:r>
                      </m:sub>
                    </m:sSub>
                    <m:r>
                      <a:rPr lang="en-US" altLang="zh-CN" sz="2400" i="1">
                        <a:solidFill>
                          <a:prstClr val="black"/>
                        </a:solidFill>
                        <a:latin typeface="Cambria Math" panose="02040503050406030204" pitchFamily="18" charset="0"/>
                      </a:rPr>
                      <m:t>)</m:t>
                    </m:r>
                  </m:oMath>
                </a14:m>
                <a:r>
                  <a:rPr lang="en-US" altLang="zh-CN" sz="2400" dirty="0">
                    <a:solidFill>
                      <a:prstClr val="black"/>
                    </a:solidFill>
                    <a:latin typeface="Calibri"/>
                  </a:rPr>
                  <a:t>?</a:t>
                </a:r>
                <a:endParaRPr lang="zh-CN" altLang="en-US" sz="2400" dirty="0">
                  <a:solidFill>
                    <a:prstClr val="black"/>
                  </a:solidFill>
                  <a:latin typeface="Calibri"/>
                </a:endParaRPr>
              </a:p>
            </p:txBody>
          </p:sp>
        </mc:Choice>
        <mc:Fallback>
          <p:sp>
            <p:nvSpPr>
              <p:cNvPr id="8" name="TextBox 7">
                <a:extLst>
                  <a:ext uri="{FF2B5EF4-FFF2-40B4-BE49-F238E27FC236}">
                    <a16:creationId xmlns:a16="http://schemas.microsoft.com/office/drawing/2014/main" id="{79D1F0BA-EA6D-421B-BBD8-4B66CFFC36D7}"/>
                  </a:ext>
                </a:extLst>
              </p:cNvPr>
              <p:cNvSpPr txBox="1">
                <a:spLocks noRot="1" noChangeAspect="1" noMove="1" noResize="1" noEditPoints="1" noAdjustHandles="1" noChangeArrowheads="1" noChangeShapeType="1" noTextEdit="1"/>
              </p:cNvSpPr>
              <p:nvPr/>
            </p:nvSpPr>
            <p:spPr>
              <a:xfrm>
                <a:off x="7976020" y="2506157"/>
                <a:ext cx="2577739" cy="461665"/>
              </a:xfrm>
              <a:prstGeom prst="rect">
                <a:avLst/>
              </a:prstGeom>
              <a:blipFill>
                <a:blip r:embed="rId4"/>
                <a:stretch>
                  <a:fillRect l="-709" t="-10526" r="-1891" b="-28947"/>
                </a:stretch>
              </a:blipFill>
            </p:spPr>
            <p:txBody>
              <a:bodyPr/>
              <a:lstStyle/>
              <a:p>
                <a:r>
                  <a:rPr lang="zh-CN" altLang="en-US">
                    <a:noFill/>
                  </a:rPr>
                  <a:t> </a:t>
                </a:r>
              </a:p>
            </p:txBody>
          </p:sp>
        </mc:Fallback>
      </mc:AlternateContent>
      <p:grpSp>
        <p:nvGrpSpPr>
          <p:cNvPr id="9" name="Group 8">
            <a:extLst>
              <a:ext uri="{FF2B5EF4-FFF2-40B4-BE49-F238E27FC236}">
                <a16:creationId xmlns:a16="http://schemas.microsoft.com/office/drawing/2014/main" id="{298BED97-89A0-4C0B-A58B-A91180BFB87B}"/>
              </a:ext>
            </a:extLst>
          </p:cNvPr>
          <p:cNvGrpSpPr/>
          <p:nvPr/>
        </p:nvGrpSpPr>
        <p:grpSpPr>
          <a:xfrm>
            <a:off x="4971017" y="4521895"/>
            <a:ext cx="2656329" cy="1896316"/>
            <a:chOff x="7485984" y="2257644"/>
            <a:chExt cx="2530813" cy="1979864"/>
          </a:xfrm>
        </p:grpSpPr>
        <p:grpSp>
          <p:nvGrpSpPr>
            <p:cNvPr id="10" name="Group 9">
              <a:extLst>
                <a:ext uri="{FF2B5EF4-FFF2-40B4-BE49-F238E27FC236}">
                  <a16:creationId xmlns:a16="http://schemas.microsoft.com/office/drawing/2014/main" id="{0530C916-0F61-44AE-A57B-77383F6B8243}"/>
                </a:ext>
              </a:extLst>
            </p:cNvPr>
            <p:cNvGrpSpPr/>
            <p:nvPr/>
          </p:nvGrpSpPr>
          <p:grpSpPr>
            <a:xfrm>
              <a:off x="8579197" y="3883742"/>
              <a:ext cx="335931" cy="335931"/>
              <a:chOff x="2913942" y="3662476"/>
              <a:chExt cx="541020" cy="541020"/>
            </a:xfrm>
            <a:solidFill>
              <a:srgbClr val="5B9BD5">
                <a:lumMod val="20000"/>
                <a:lumOff val="80000"/>
              </a:srgbClr>
            </a:solidFill>
          </p:grpSpPr>
          <p:sp>
            <p:nvSpPr>
              <p:cNvPr id="43" name="Oval 42">
                <a:extLst>
                  <a:ext uri="{FF2B5EF4-FFF2-40B4-BE49-F238E27FC236}">
                    <a16:creationId xmlns:a16="http://schemas.microsoft.com/office/drawing/2014/main" id="{0B376777-AA3C-4046-A35D-4F4413CF8C82}"/>
                  </a:ext>
                </a:extLst>
              </p:cNvPr>
              <p:cNvSpPr/>
              <p:nvPr/>
            </p:nvSpPr>
            <p:spPr>
              <a:xfrm>
                <a:off x="2913942" y="3662476"/>
                <a:ext cx="541020" cy="541020"/>
              </a:xfrm>
              <a:prstGeom prst="ellipse">
                <a:avLst/>
              </a:prstGeom>
              <a:grpFill/>
              <a:ln w="12700" cap="flat" cmpd="sng" algn="ctr">
                <a:solidFill>
                  <a:srgbClr val="0070C0"/>
                </a:solidFill>
                <a:prstDash val="solid"/>
                <a:miter lim="800000"/>
              </a:ln>
              <a:effectLst/>
            </p:spPr>
            <p:txBody>
              <a:bodyPr rtlCol="0" anchor="ctr"/>
              <a:lstStyle/>
              <a:p>
                <a:pPr algn="ctr" defTabSz="685800" eaLnBrk="1" fontAlgn="auto" hangingPunct="1">
                  <a:spcBef>
                    <a:spcPts val="0"/>
                  </a:spcBef>
                  <a:spcAft>
                    <a:spcPts val="0"/>
                  </a:spcAft>
                  <a:defRPr/>
                </a:pPr>
                <a:endParaRPr lang="en-US" sz="1350" kern="0" dirty="0">
                  <a:solidFill>
                    <a:prstClr val="white"/>
                  </a:solidFill>
                  <a:latin typeface="Calibri"/>
                  <a:ea typeface="+mn-ea"/>
                </a:endParaRPr>
              </a:p>
            </p:txBody>
          </p:sp>
          <p:graphicFrame>
            <p:nvGraphicFramePr>
              <p:cNvPr id="44" name="Object 43">
                <a:extLst>
                  <a:ext uri="{FF2B5EF4-FFF2-40B4-BE49-F238E27FC236}">
                    <a16:creationId xmlns:a16="http://schemas.microsoft.com/office/drawing/2014/main" id="{D76DFAC9-C39F-4D14-B349-3049907032C2}"/>
                  </a:ext>
                </a:extLst>
              </p:cNvPr>
              <p:cNvGraphicFramePr>
                <a:graphicFrameLocks noChangeAspect="1"/>
              </p:cNvGraphicFramePr>
              <p:nvPr/>
            </p:nvGraphicFramePr>
            <p:xfrm>
              <a:off x="3059065" y="3724716"/>
              <a:ext cx="265895" cy="373276"/>
            </p:xfrm>
            <a:graphic>
              <a:graphicData uri="http://schemas.openxmlformats.org/presentationml/2006/ole">
                <mc:AlternateContent xmlns:mc="http://schemas.openxmlformats.org/markup-compatibility/2006">
                  <mc:Choice xmlns:v="urn:schemas-microsoft-com:vml" Requires="v">
                    <p:oleObj name="Equation" r:id="rId5" imgW="152280" imgH="215640" progId="Equation.3">
                      <p:embed/>
                    </p:oleObj>
                  </mc:Choice>
                  <mc:Fallback>
                    <p:oleObj name="Equation" r:id="rId5" imgW="152280" imgH="215640" progId="Equation.3">
                      <p:embed/>
                      <p:pic>
                        <p:nvPicPr>
                          <p:cNvPr id="44" name="Object 43">
                            <a:extLst>
                              <a:ext uri="{FF2B5EF4-FFF2-40B4-BE49-F238E27FC236}">
                                <a16:creationId xmlns:a16="http://schemas.microsoft.com/office/drawing/2014/main" id="{D76DFAC9-C39F-4D14-B349-3049907032C2}"/>
                              </a:ext>
                            </a:extLst>
                          </p:cNvPr>
                          <p:cNvPicPr/>
                          <p:nvPr/>
                        </p:nvPicPr>
                        <p:blipFill>
                          <a:blip r:embed="rId6"/>
                          <a:stretch>
                            <a:fillRect/>
                          </a:stretch>
                        </p:blipFill>
                        <p:spPr>
                          <a:xfrm>
                            <a:off x="3059065" y="3724716"/>
                            <a:ext cx="265895" cy="373276"/>
                          </a:xfrm>
                          <a:prstGeom prst="rect">
                            <a:avLst/>
                          </a:prstGeom>
                        </p:spPr>
                      </p:pic>
                    </p:oleObj>
                  </mc:Fallback>
                </mc:AlternateContent>
              </a:graphicData>
            </a:graphic>
          </p:graphicFrame>
        </p:grpSp>
        <p:grpSp>
          <p:nvGrpSpPr>
            <p:cNvPr id="11" name="Group 10">
              <a:extLst>
                <a:ext uri="{FF2B5EF4-FFF2-40B4-BE49-F238E27FC236}">
                  <a16:creationId xmlns:a16="http://schemas.microsoft.com/office/drawing/2014/main" id="{0F32E610-788A-422C-B9D6-9B58FA90A3DB}"/>
                </a:ext>
              </a:extLst>
            </p:cNvPr>
            <p:cNvGrpSpPr/>
            <p:nvPr/>
          </p:nvGrpSpPr>
          <p:grpSpPr>
            <a:xfrm>
              <a:off x="7511090" y="3901577"/>
              <a:ext cx="335931" cy="335931"/>
              <a:chOff x="2913942" y="3662476"/>
              <a:chExt cx="541020" cy="541020"/>
            </a:xfrm>
            <a:solidFill>
              <a:srgbClr val="5B9BD5">
                <a:lumMod val="20000"/>
                <a:lumOff val="80000"/>
              </a:srgbClr>
            </a:solidFill>
          </p:grpSpPr>
          <p:sp>
            <p:nvSpPr>
              <p:cNvPr id="41" name="Oval 40">
                <a:extLst>
                  <a:ext uri="{FF2B5EF4-FFF2-40B4-BE49-F238E27FC236}">
                    <a16:creationId xmlns:a16="http://schemas.microsoft.com/office/drawing/2014/main" id="{FF2210D8-1557-4835-960D-6797AFA5494F}"/>
                  </a:ext>
                </a:extLst>
              </p:cNvPr>
              <p:cNvSpPr/>
              <p:nvPr/>
            </p:nvSpPr>
            <p:spPr>
              <a:xfrm>
                <a:off x="2913942" y="3662476"/>
                <a:ext cx="541020" cy="541020"/>
              </a:xfrm>
              <a:prstGeom prst="ellipse">
                <a:avLst/>
              </a:prstGeom>
              <a:grpFill/>
              <a:ln w="12700" cap="flat" cmpd="sng" algn="ctr">
                <a:solidFill>
                  <a:srgbClr val="0070C0"/>
                </a:solidFill>
                <a:prstDash val="solid"/>
                <a:miter lim="800000"/>
              </a:ln>
              <a:effectLst/>
            </p:spPr>
            <p:txBody>
              <a:bodyPr rtlCol="0" anchor="ctr"/>
              <a:lstStyle/>
              <a:p>
                <a:pPr algn="ctr" defTabSz="685800" eaLnBrk="1" fontAlgn="auto" hangingPunct="1">
                  <a:spcBef>
                    <a:spcPts val="0"/>
                  </a:spcBef>
                  <a:spcAft>
                    <a:spcPts val="0"/>
                  </a:spcAft>
                  <a:defRPr/>
                </a:pPr>
                <a:endParaRPr lang="en-US" sz="1350" kern="0" dirty="0">
                  <a:solidFill>
                    <a:prstClr val="white"/>
                  </a:solidFill>
                  <a:latin typeface="Calibri"/>
                  <a:ea typeface="+mn-ea"/>
                </a:endParaRPr>
              </a:p>
            </p:txBody>
          </p:sp>
          <p:graphicFrame>
            <p:nvGraphicFramePr>
              <p:cNvPr id="42" name="Object 41">
                <a:extLst>
                  <a:ext uri="{FF2B5EF4-FFF2-40B4-BE49-F238E27FC236}">
                    <a16:creationId xmlns:a16="http://schemas.microsoft.com/office/drawing/2014/main" id="{D5B12B62-C66F-4C07-9DC7-B9564C156CA0}"/>
                  </a:ext>
                </a:extLst>
              </p:cNvPr>
              <p:cNvGraphicFramePr>
                <a:graphicFrameLocks noChangeAspect="1"/>
              </p:cNvGraphicFramePr>
              <p:nvPr/>
            </p:nvGraphicFramePr>
            <p:xfrm>
              <a:off x="3066283" y="3724115"/>
              <a:ext cx="242884" cy="375833"/>
            </p:xfrm>
            <a:graphic>
              <a:graphicData uri="http://schemas.openxmlformats.org/presentationml/2006/ole">
                <mc:AlternateContent xmlns:mc="http://schemas.openxmlformats.org/markup-compatibility/2006">
                  <mc:Choice xmlns:v="urn:schemas-microsoft-com:vml" Requires="v">
                    <p:oleObj name="Equation" r:id="rId7" imgW="139680" imgH="215640" progId="Equation.3">
                      <p:embed/>
                    </p:oleObj>
                  </mc:Choice>
                  <mc:Fallback>
                    <p:oleObj name="Equation" r:id="rId7" imgW="139680" imgH="215640" progId="Equation.3">
                      <p:embed/>
                      <p:pic>
                        <p:nvPicPr>
                          <p:cNvPr id="42" name="Object 41">
                            <a:extLst>
                              <a:ext uri="{FF2B5EF4-FFF2-40B4-BE49-F238E27FC236}">
                                <a16:creationId xmlns:a16="http://schemas.microsoft.com/office/drawing/2014/main" id="{D5B12B62-C66F-4C07-9DC7-B9564C156CA0}"/>
                              </a:ext>
                            </a:extLst>
                          </p:cNvPr>
                          <p:cNvPicPr/>
                          <p:nvPr/>
                        </p:nvPicPr>
                        <p:blipFill>
                          <a:blip r:embed="rId8"/>
                          <a:stretch>
                            <a:fillRect/>
                          </a:stretch>
                        </p:blipFill>
                        <p:spPr>
                          <a:xfrm>
                            <a:off x="3066283" y="3724115"/>
                            <a:ext cx="242884" cy="375833"/>
                          </a:xfrm>
                          <a:prstGeom prst="rect">
                            <a:avLst/>
                          </a:prstGeom>
                        </p:spPr>
                      </p:pic>
                    </p:oleObj>
                  </mc:Fallback>
                </mc:AlternateContent>
              </a:graphicData>
            </a:graphic>
          </p:graphicFrame>
        </p:grpSp>
        <p:grpSp>
          <p:nvGrpSpPr>
            <p:cNvPr id="12" name="Group 11">
              <a:extLst>
                <a:ext uri="{FF2B5EF4-FFF2-40B4-BE49-F238E27FC236}">
                  <a16:creationId xmlns:a16="http://schemas.microsoft.com/office/drawing/2014/main" id="{52416901-4BE6-4FCA-ADB8-95D9684BF2EA}"/>
                </a:ext>
              </a:extLst>
            </p:cNvPr>
            <p:cNvGrpSpPr/>
            <p:nvPr/>
          </p:nvGrpSpPr>
          <p:grpSpPr>
            <a:xfrm>
              <a:off x="9666092" y="3897197"/>
              <a:ext cx="335931" cy="335931"/>
              <a:chOff x="2913942" y="3662476"/>
              <a:chExt cx="541020" cy="541020"/>
            </a:xfrm>
            <a:solidFill>
              <a:srgbClr val="5B9BD5">
                <a:lumMod val="20000"/>
                <a:lumOff val="80000"/>
              </a:srgbClr>
            </a:solidFill>
          </p:grpSpPr>
          <p:sp>
            <p:nvSpPr>
              <p:cNvPr id="39" name="Oval 38">
                <a:extLst>
                  <a:ext uri="{FF2B5EF4-FFF2-40B4-BE49-F238E27FC236}">
                    <a16:creationId xmlns:a16="http://schemas.microsoft.com/office/drawing/2014/main" id="{0F1D3D14-011F-4EDB-96B4-117B1BEABD37}"/>
                  </a:ext>
                </a:extLst>
              </p:cNvPr>
              <p:cNvSpPr/>
              <p:nvPr/>
            </p:nvSpPr>
            <p:spPr>
              <a:xfrm>
                <a:off x="2913942" y="3662476"/>
                <a:ext cx="541020" cy="541020"/>
              </a:xfrm>
              <a:prstGeom prst="ellipse">
                <a:avLst/>
              </a:prstGeom>
              <a:grpFill/>
              <a:ln w="12700" cap="flat" cmpd="sng" algn="ctr">
                <a:solidFill>
                  <a:srgbClr val="0070C0"/>
                </a:solidFill>
                <a:prstDash val="solid"/>
                <a:miter lim="800000"/>
              </a:ln>
              <a:effectLst/>
            </p:spPr>
            <p:txBody>
              <a:bodyPr rtlCol="0" anchor="ctr"/>
              <a:lstStyle/>
              <a:p>
                <a:pPr algn="ctr" defTabSz="685800" eaLnBrk="1" fontAlgn="auto" hangingPunct="1">
                  <a:spcBef>
                    <a:spcPts val="0"/>
                  </a:spcBef>
                  <a:spcAft>
                    <a:spcPts val="0"/>
                  </a:spcAft>
                  <a:defRPr/>
                </a:pPr>
                <a:endParaRPr lang="en-US" sz="1350" kern="0" dirty="0">
                  <a:solidFill>
                    <a:prstClr val="white"/>
                  </a:solidFill>
                  <a:latin typeface="Calibri"/>
                  <a:ea typeface="+mn-ea"/>
                </a:endParaRPr>
              </a:p>
            </p:txBody>
          </p:sp>
          <p:graphicFrame>
            <p:nvGraphicFramePr>
              <p:cNvPr id="40" name="Object 39">
                <a:extLst>
                  <a:ext uri="{FF2B5EF4-FFF2-40B4-BE49-F238E27FC236}">
                    <a16:creationId xmlns:a16="http://schemas.microsoft.com/office/drawing/2014/main" id="{11E4EA58-F69A-4C84-AB18-AA585518FAB6}"/>
                  </a:ext>
                </a:extLst>
              </p:cNvPr>
              <p:cNvGraphicFramePr>
                <a:graphicFrameLocks noChangeAspect="1"/>
              </p:cNvGraphicFramePr>
              <p:nvPr/>
            </p:nvGraphicFramePr>
            <p:xfrm>
              <a:off x="3057382" y="3713273"/>
              <a:ext cx="263338" cy="396285"/>
            </p:xfrm>
            <a:graphic>
              <a:graphicData uri="http://schemas.openxmlformats.org/presentationml/2006/ole">
                <mc:AlternateContent xmlns:mc="http://schemas.openxmlformats.org/markup-compatibility/2006">
                  <mc:Choice xmlns:v="urn:schemas-microsoft-com:vml" Requires="v">
                    <p:oleObj name="Equation" r:id="rId9" imgW="152280" imgH="228600" progId="Equation.3">
                      <p:embed/>
                    </p:oleObj>
                  </mc:Choice>
                  <mc:Fallback>
                    <p:oleObj name="Equation" r:id="rId9" imgW="152280" imgH="228600" progId="Equation.3">
                      <p:embed/>
                      <p:pic>
                        <p:nvPicPr>
                          <p:cNvPr id="40" name="Object 39">
                            <a:extLst>
                              <a:ext uri="{FF2B5EF4-FFF2-40B4-BE49-F238E27FC236}">
                                <a16:creationId xmlns:a16="http://schemas.microsoft.com/office/drawing/2014/main" id="{11E4EA58-F69A-4C84-AB18-AA585518FAB6}"/>
                              </a:ext>
                            </a:extLst>
                          </p:cNvPr>
                          <p:cNvPicPr/>
                          <p:nvPr/>
                        </p:nvPicPr>
                        <p:blipFill>
                          <a:blip r:embed="rId10"/>
                          <a:stretch>
                            <a:fillRect/>
                          </a:stretch>
                        </p:blipFill>
                        <p:spPr>
                          <a:xfrm>
                            <a:off x="3057382" y="3713273"/>
                            <a:ext cx="263338" cy="396285"/>
                          </a:xfrm>
                          <a:prstGeom prst="rect">
                            <a:avLst/>
                          </a:prstGeom>
                        </p:spPr>
                      </p:pic>
                    </p:oleObj>
                  </mc:Fallback>
                </mc:AlternateContent>
              </a:graphicData>
            </a:graphic>
          </p:graphicFrame>
        </p:grpSp>
        <p:grpSp>
          <p:nvGrpSpPr>
            <p:cNvPr id="13" name="Group 12">
              <a:extLst>
                <a:ext uri="{FF2B5EF4-FFF2-40B4-BE49-F238E27FC236}">
                  <a16:creationId xmlns:a16="http://schemas.microsoft.com/office/drawing/2014/main" id="{BE42F0AD-EA12-4831-8767-6F46BC074A6F}"/>
                </a:ext>
              </a:extLst>
            </p:cNvPr>
            <p:cNvGrpSpPr/>
            <p:nvPr/>
          </p:nvGrpSpPr>
          <p:grpSpPr>
            <a:xfrm>
              <a:off x="7803590" y="2257644"/>
              <a:ext cx="335931" cy="335931"/>
              <a:chOff x="2913942" y="3662476"/>
              <a:chExt cx="541020" cy="541020"/>
            </a:xfrm>
            <a:solidFill>
              <a:srgbClr val="92D050"/>
            </a:solidFill>
          </p:grpSpPr>
          <p:sp>
            <p:nvSpPr>
              <p:cNvPr id="37" name="Oval 36">
                <a:extLst>
                  <a:ext uri="{FF2B5EF4-FFF2-40B4-BE49-F238E27FC236}">
                    <a16:creationId xmlns:a16="http://schemas.microsoft.com/office/drawing/2014/main" id="{03322D3B-496E-42BF-9C61-778486E7DABA}"/>
                  </a:ext>
                </a:extLst>
              </p:cNvPr>
              <p:cNvSpPr/>
              <p:nvPr/>
            </p:nvSpPr>
            <p:spPr>
              <a:xfrm>
                <a:off x="2913942" y="3662476"/>
                <a:ext cx="541020" cy="541020"/>
              </a:xfrm>
              <a:prstGeom prst="ellipse">
                <a:avLst/>
              </a:prstGeom>
              <a:grpFill/>
              <a:ln w="12700" cap="flat" cmpd="sng" algn="ctr">
                <a:solidFill>
                  <a:srgbClr val="0070C0"/>
                </a:solidFill>
                <a:prstDash val="solid"/>
                <a:miter lim="800000"/>
              </a:ln>
              <a:effectLst/>
            </p:spPr>
            <p:txBody>
              <a:bodyPr rtlCol="0" anchor="ctr"/>
              <a:lstStyle/>
              <a:p>
                <a:pPr algn="ctr" defTabSz="685800" eaLnBrk="1" fontAlgn="auto" hangingPunct="1">
                  <a:spcBef>
                    <a:spcPts val="0"/>
                  </a:spcBef>
                  <a:spcAft>
                    <a:spcPts val="0"/>
                  </a:spcAft>
                  <a:defRPr/>
                </a:pPr>
                <a:endParaRPr lang="en-US" sz="1350" kern="0" dirty="0">
                  <a:solidFill>
                    <a:prstClr val="white"/>
                  </a:solidFill>
                  <a:latin typeface="Calibri"/>
                  <a:ea typeface="+mn-ea"/>
                </a:endParaRPr>
              </a:p>
            </p:txBody>
          </p:sp>
          <p:graphicFrame>
            <p:nvGraphicFramePr>
              <p:cNvPr id="38" name="Object 37">
                <a:extLst>
                  <a:ext uri="{FF2B5EF4-FFF2-40B4-BE49-F238E27FC236}">
                    <a16:creationId xmlns:a16="http://schemas.microsoft.com/office/drawing/2014/main" id="{E3B67403-9C5F-4611-A406-2464D8A8E423}"/>
                  </a:ext>
                </a:extLst>
              </p:cNvPr>
              <p:cNvGraphicFramePr>
                <a:graphicFrameLocks noChangeAspect="1"/>
              </p:cNvGraphicFramePr>
              <p:nvPr/>
            </p:nvGraphicFramePr>
            <p:xfrm>
              <a:off x="3081264" y="3736986"/>
              <a:ext cx="219875" cy="375833"/>
            </p:xfrm>
            <a:graphic>
              <a:graphicData uri="http://schemas.openxmlformats.org/presentationml/2006/ole">
                <mc:AlternateContent xmlns:mc="http://schemas.openxmlformats.org/markup-compatibility/2006">
                  <mc:Choice xmlns:v="urn:schemas-microsoft-com:vml" Requires="v">
                    <p:oleObj name="Equation" r:id="rId11" imgW="126720" imgH="215640" progId="Equation.3">
                      <p:embed/>
                    </p:oleObj>
                  </mc:Choice>
                  <mc:Fallback>
                    <p:oleObj name="Equation" r:id="rId11" imgW="126720" imgH="215640" progId="Equation.3">
                      <p:embed/>
                      <p:pic>
                        <p:nvPicPr>
                          <p:cNvPr id="38" name="Object 37">
                            <a:extLst>
                              <a:ext uri="{FF2B5EF4-FFF2-40B4-BE49-F238E27FC236}">
                                <a16:creationId xmlns:a16="http://schemas.microsoft.com/office/drawing/2014/main" id="{E3B67403-9C5F-4611-A406-2464D8A8E423}"/>
                              </a:ext>
                            </a:extLst>
                          </p:cNvPr>
                          <p:cNvPicPr/>
                          <p:nvPr/>
                        </p:nvPicPr>
                        <p:blipFill>
                          <a:blip r:embed="rId12"/>
                          <a:stretch>
                            <a:fillRect/>
                          </a:stretch>
                        </p:blipFill>
                        <p:spPr>
                          <a:xfrm>
                            <a:off x="3081264" y="3736986"/>
                            <a:ext cx="219875" cy="375833"/>
                          </a:xfrm>
                          <a:prstGeom prst="rect">
                            <a:avLst/>
                          </a:prstGeom>
                        </p:spPr>
                      </p:pic>
                    </p:oleObj>
                  </mc:Fallback>
                </mc:AlternateContent>
              </a:graphicData>
            </a:graphic>
          </p:graphicFrame>
        </p:grpSp>
        <p:grpSp>
          <p:nvGrpSpPr>
            <p:cNvPr id="14" name="Group 13">
              <a:extLst>
                <a:ext uri="{FF2B5EF4-FFF2-40B4-BE49-F238E27FC236}">
                  <a16:creationId xmlns:a16="http://schemas.microsoft.com/office/drawing/2014/main" id="{6B13F638-BDD4-4D9D-98B9-05FEF84A6943}"/>
                </a:ext>
              </a:extLst>
            </p:cNvPr>
            <p:cNvGrpSpPr/>
            <p:nvPr/>
          </p:nvGrpSpPr>
          <p:grpSpPr>
            <a:xfrm>
              <a:off x="9260845" y="2257644"/>
              <a:ext cx="335931" cy="335931"/>
              <a:chOff x="2913942" y="3662476"/>
              <a:chExt cx="541020" cy="541020"/>
            </a:xfrm>
            <a:solidFill>
              <a:srgbClr val="92D050"/>
            </a:solidFill>
          </p:grpSpPr>
          <p:sp>
            <p:nvSpPr>
              <p:cNvPr id="35" name="Oval 34">
                <a:extLst>
                  <a:ext uri="{FF2B5EF4-FFF2-40B4-BE49-F238E27FC236}">
                    <a16:creationId xmlns:a16="http://schemas.microsoft.com/office/drawing/2014/main" id="{59F737FF-712C-48F6-BEAF-9C82D458D679}"/>
                  </a:ext>
                </a:extLst>
              </p:cNvPr>
              <p:cNvSpPr/>
              <p:nvPr/>
            </p:nvSpPr>
            <p:spPr>
              <a:xfrm>
                <a:off x="2913942" y="3662476"/>
                <a:ext cx="541020" cy="541020"/>
              </a:xfrm>
              <a:prstGeom prst="ellipse">
                <a:avLst/>
              </a:prstGeom>
              <a:grpFill/>
              <a:ln w="12700" cap="flat" cmpd="sng" algn="ctr">
                <a:solidFill>
                  <a:srgbClr val="0070C0"/>
                </a:solidFill>
                <a:prstDash val="solid"/>
                <a:miter lim="800000"/>
              </a:ln>
              <a:effectLst/>
            </p:spPr>
            <p:txBody>
              <a:bodyPr rtlCol="0" anchor="ctr"/>
              <a:lstStyle/>
              <a:p>
                <a:pPr algn="ctr" defTabSz="685800" eaLnBrk="1" fontAlgn="auto" hangingPunct="1">
                  <a:spcBef>
                    <a:spcPts val="0"/>
                  </a:spcBef>
                  <a:spcAft>
                    <a:spcPts val="0"/>
                  </a:spcAft>
                  <a:defRPr/>
                </a:pPr>
                <a:endParaRPr lang="en-US" sz="1350" kern="0" dirty="0">
                  <a:solidFill>
                    <a:prstClr val="white"/>
                  </a:solidFill>
                  <a:latin typeface="Calibri"/>
                  <a:ea typeface="+mn-ea"/>
                </a:endParaRPr>
              </a:p>
            </p:txBody>
          </p:sp>
          <p:graphicFrame>
            <p:nvGraphicFramePr>
              <p:cNvPr id="36" name="Object 35">
                <a:extLst>
                  <a:ext uri="{FF2B5EF4-FFF2-40B4-BE49-F238E27FC236}">
                    <a16:creationId xmlns:a16="http://schemas.microsoft.com/office/drawing/2014/main" id="{F7F2083C-45EC-471F-9453-064D3AB121B1}"/>
                  </a:ext>
                </a:extLst>
              </p:cNvPr>
              <p:cNvGraphicFramePr>
                <a:graphicFrameLocks noChangeAspect="1"/>
              </p:cNvGraphicFramePr>
              <p:nvPr/>
            </p:nvGraphicFramePr>
            <p:xfrm>
              <a:off x="3068593" y="3753570"/>
              <a:ext cx="242886" cy="373276"/>
            </p:xfrm>
            <a:graphic>
              <a:graphicData uri="http://schemas.openxmlformats.org/presentationml/2006/ole">
                <mc:AlternateContent xmlns:mc="http://schemas.openxmlformats.org/markup-compatibility/2006">
                  <mc:Choice xmlns:v="urn:schemas-microsoft-com:vml" Requires="v">
                    <p:oleObj name="Equation" r:id="rId13" imgW="139680" imgH="215640" progId="Equation.3">
                      <p:embed/>
                    </p:oleObj>
                  </mc:Choice>
                  <mc:Fallback>
                    <p:oleObj name="Equation" r:id="rId13" imgW="139680" imgH="215640" progId="Equation.3">
                      <p:embed/>
                      <p:pic>
                        <p:nvPicPr>
                          <p:cNvPr id="36" name="Object 35">
                            <a:extLst>
                              <a:ext uri="{FF2B5EF4-FFF2-40B4-BE49-F238E27FC236}">
                                <a16:creationId xmlns:a16="http://schemas.microsoft.com/office/drawing/2014/main" id="{F7F2083C-45EC-471F-9453-064D3AB121B1}"/>
                              </a:ext>
                            </a:extLst>
                          </p:cNvPr>
                          <p:cNvPicPr/>
                          <p:nvPr/>
                        </p:nvPicPr>
                        <p:blipFill>
                          <a:blip r:embed="rId14"/>
                          <a:stretch>
                            <a:fillRect/>
                          </a:stretch>
                        </p:blipFill>
                        <p:spPr>
                          <a:xfrm>
                            <a:off x="3068593" y="3753570"/>
                            <a:ext cx="242886" cy="373276"/>
                          </a:xfrm>
                          <a:prstGeom prst="rect">
                            <a:avLst/>
                          </a:prstGeom>
                        </p:spPr>
                      </p:pic>
                    </p:oleObj>
                  </mc:Fallback>
                </mc:AlternateContent>
              </a:graphicData>
            </a:graphic>
          </p:graphicFrame>
        </p:grpSp>
        <p:grpSp>
          <p:nvGrpSpPr>
            <p:cNvPr id="15" name="Group 14">
              <a:extLst>
                <a:ext uri="{FF2B5EF4-FFF2-40B4-BE49-F238E27FC236}">
                  <a16:creationId xmlns:a16="http://schemas.microsoft.com/office/drawing/2014/main" id="{34002883-08F9-4D8E-9010-DE503D8FA562}"/>
                </a:ext>
              </a:extLst>
            </p:cNvPr>
            <p:cNvGrpSpPr/>
            <p:nvPr/>
          </p:nvGrpSpPr>
          <p:grpSpPr>
            <a:xfrm>
              <a:off x="7485984" y="3081552"/>
              <a:ext cx="360395" cy="318001"/>
              <a:chOff x="1972221" y="2220997"/>
              <a:chExt cx="580419" cy="512143"/>
            </a:xfrm>
            <a:solidFill>
              <a:srgbClr val="FFC000">
                <a:lumMod val="20000"/>
                <a:lumOff val="80000"/>
              </a:srgbClr>
            </a:solidFill>
          </p:grpSpPr>
          <p:sp>
            <p:nvSpPr>
              <p:cNvPr id="33" name="Hexagon 32">
                <a:extLst>
                  <a:ext uri="{FF2B5EF4-FFF2-40B4-BE49-F238E27FC236}">
                    <a16:creationId xmlns:a16="http://schemas.microsoft.com/office/drawing/2014/main" id="{6525C88C-2391-441A-8652-97BC04D50E18}"/>
                  </a:ext>
                </a:extLst>
              </p:cNvPr>
              <p:cNvSpPr/>
              <p:nvPr/>
            </p:nvSpPr>
            <p:spPr>
              <a:xfrm>
                <a:off x="1972221" y="2220997"/>
                <a:ext cx="580419" cy="512143"/>
              </a:xfrm>
              <a:prstGeom prst="hexagon">
                <a:avLst/>
              </a:prstGeom>
              <a:grpFill/>
              <a:ln w="12700" cap="flat" cmpd="sng" algn="ctr">
                <a:solidFill>
                  <a:srgbClr val="C55A11"/>
                </a:solidFill>
                <a:prstDash val="solid"/>
                <a:miter lim="800000"/>
              </a:ln>
              <a:effectLst/>
            </p:spPr>
            <p:txBody>
              <a:bodyPr rtlCol="0" anchor="ctr"/>
              <a:lstStyle/>
              <a:p>
                <a:pPr algn="ctr" defTabSz="685800" eaLnBrk="1" fontAlgn="auto" hangingPunct="1">
                  <a:spcBef>
                    <a:spcPts val="0"/>
                  </a:spcBef>
                  <a:spcAft>
                    <a:spcPts val="0"/>
                  </a:spcAft>
                  <a:defRPr/>
                </a:pPr>
                <a:endParaRPr lang="en-US" sz="1350" kern="0">
                  <a:solidFill>
                    <a:prstClr val="white"/>
                  </a:solidFill>
                  <a:latin typeface="Calibri"/>
                  <a:ea typeface="+mn-ea"/>
                </a:endParaRPr>
              </a:p>
            </p:txBody>
          </p:sp>
          <p:graphicFrame>
            <p:nvGraphicFramePr>
              <p:cNvPr id="34" name="Object 33">
                <a:extLst>
                  <a:ext uri="{FF2B5EF4-FFF2-40B4-BE49-F238E27FC236}">
                    <a16:creationId xmlns:a16="http://schemas.microsoft.com/office/drawing/2014/main" id="{85300216-DE95-4D0E-A744-93F66A7E9FFB}"/>
                  </a:ext>
                </a:extLst>
              </p:cNvPr>
              <p:cNvGraphicFramePr>
                <a:graphicFrameLocks noChangeAspect="1"/>
              </p:cNvGraphicFramePr>
              <p:nvPr/>
            </p:nvGraphicFramePr>
            <p:xfrm>
              <a:off x="2083467" y="2282731"/>
              <a:ext cx="378389" cy="375833"/>
            </p:xfrm>
            <a:graphic>
              <a:graphicData uri="http://schemas.openxmlformats.org/presentationml/2006/ole">
                <mc:AlternateContent xmlns:mc="http://schemas.openxmlformats.org/markup-compatibility/2006">
                  <mc:Choice xmlns:v="urn:schemas-microsoft-com:vml" Requires="v">
                    <p:oleObj name="Equation" r:id="rId15" imgW="215640" imgH="215640" progId="Equation.3">
                      <p:embed/>
                    </p:oleObj>
                  </mc:Choice>
                  <mc:Fallback>
                    <p:oleObj name="Equation" r:id="rId15" imgW="215640" imgH="215640" progId="Equation.3">
                      <p:embed/>
                      <p:pic>
                        <p:nvPicPr>
                          <p:cNvPr id="34" name="Object 33">
                            <a:extLst>
                              <a:ext uri="{FF2B5EF4-FFF2-40B4-BE49-F238E27FC236}">
                                <a16:creationId xmlns:a16="http://schemas.microsoft.com/office/drawing/2014/main" id="{85300216-DE95-4D0E-A744-93F66A7E9FFB}"/>
                              </a:ext>
                            </a:extLst>
                          </p:cNvPr>
                          <p:cNvPicPr/>
                          <p:nvPr/>
                        </p:nvPicPr>
                        <p:blipFill>
                          <a:blip r:embed="rId16"/>
                          <a:stretch>
                            <a:fillRect/>
                          </a:stretch>
                        </p:blipFill>
                        <p:spPr>
                          <a:xfrm>
                            <a:off x="2083467" y="2282731"/>
                            <a:ext cx="378389" cy="375833"/>
                          </a:xfrm>
                          <a:prstGeom prst="rect">
                            <a:avLst/>
                          </a:prstGeom>
                        </p:spPr>
                      </p:pic>
                    </p:oleObj>
                  </mc:Fallback>
                </mc:AlternateContent>
              </a:graphicData>
            </a:graphic>
          </p:graphicFrame>
        </p:grpSp>
        <p:cxnSp>
          <p:nvCxnSpPr>
            <p:cNvPr id="16" name="Straight Connector 15">
              <a:extLst>
                <a:ext uri="{FF2B5EF4-FFF2-40B4-BE49-F238E27FC236}">
                  <a16:creationId xmlns:a16="http://schemas.microsoft.com/office/drawing/2014/main" id="{180884DD-BBC7-4FCA-9D03-5BD414CC1CDE}"/>
                </a:ext>
              </a:extLst>
            </p:cNvPr>
            <p:cNvCxnSpPr>
              <a:cxnSpLocks/>
              <a:stCxn id="33" idx="5"/>
              <a:endCxn id="37" idx="4"/>
            </p:cNvCxnSpPr>
            <p:nvPr/>
          </p:nvCxnSpPr>
          <p:spPr>
            <a:xfrm flipV="1">
              <a:off x="7766879" y="2593575"/>
              <a:ext cx="204677" cy="487977"/>
            </a:xfrm>
            <a:prstGeom prst="line">
              <a:avLst/>
            </a:prstGeom>
            <a:noFill/>
            <a:ln w="12700" cap="flat" cmpd="sng" algn="ctr">
              <a:solidFill>
                <a:sysClr val="windowText" lastClr="000000"/>
              </a:solidFill>
              <a:prstDash val="solid"/>
              <a:miter lim="800000"/>
            </a:ln>
            <a:effectLst/>
          </p:spPr>
        </p:cxnSp>
        <p:cxnSp>
          <p:nvCxnSpPr>
            <p:cNvPr id="17" name="Straight Connector 16">
              <a:extLst>
                <a:ext uri="{FF2B5EF4-FFF2-40B4-BE49-F238E27FC236}">
                  <a16:creationId xmlns:a16="http://schemas.microsoft.com/office/drawing/2014/main" id="{ACCFF1EB-C41F-4DE0-9C2F-CB7978FC9B1F}"/>
                </a:ext>
              </a:extLst>
            </p:cNvPr>
            <p:cNvCxnSpPr>
              <a:cxnSpLocks/>
              <a:stCxn id="41" idx="0"/>
            </p:cNvCxnSpPr>
            <p:nvPr/>
          </p:nvCxnSpPr>
          <p:spPr>
            <a:xfrm flipV="1">
              <a:off x="7679056" y="3389623"/>
              <a:ext cx="0" cy="511954"/>
            </a:xfrm>
            <a:prstGeom prst="line">
              <a:avLst/>
            </a:prstGeom>
            <a:noFill/>
            <a:ln w="12700" cap="flat" cmpd="sng" algn="ctr">
              <a:solidFill>
                <a:sysClr val="windowText" lastClr="000000"/>
              </a:solidFill>
              <a:prstDash val="solid"/>
              <a:miter lim="800000"/>
            </a:ln>
            <a:effectLst/>
          </p:spPr>
        </p:cxnSp>
        <p:grpSp>
          <p:nvGrpSpPr>
            <p:cNvPr id="18" name="Group 17">
              <a:extLst>
                <a:ext uri="{FF2B5EF4-FFF2-40B4-BE49-F238E27FC236}">
                  <a16:creationId xmlns:a16="http://schemas.microsoft.com/office/drawing/2014/main" id="{AD316188-A7C0-42E1-89BD-0ABF5D29348F}"/>
                </a:ext>
              </a:extLst>
            </p:cNvPr>
            <p:cNvGrpSpPr/>
            <p:nvPr/>
          </p:nvGrpSpPr>
          <p:grpSpPr>
            <a:xfrm>
              <a:off x="8185921" y="3086639"/>
              <a:ext cx="360395" cy="318001"/>
              <a:chOff x="1972221" y="2220997"/>
              <a:chExt cx="580419" cy="512143"/>
            </a:xfrm>
            <a:solidFill>
              <a:srgbClr val="FFC000">
                <a:lumMod val="20000"/>
                <a:lumOff val="80000"/>
              </a:srgbClr>
            </a:solidFill>
          </p:grpSpPr>
          <p:sp>
            <p:nvSpPr>
              <p:cNvPr id="31" name="Hexagon 30">
                <a:extLst>
                  <a:ext uri="{FF2B5EF4-FFF2-40B4-BE49-F238E27FC236}">
                    <a16:creationId xmlns:a16="http://schemas.microsoft.com/office/drawing/2014/main" id="{F820FAFD-7792-4F9D-A0AD-66409CFCD9AF}"/>
                  </a:ext>
                </a:extLst>
              </p:cNvPr>
              <p:cNvSpPr/>
              <p:nvPr/>
            </p:nvSpPr>
            <p:spPr>
              <a:xfrm>
                <a:off x="1972221" y="2220997"/>
                <a:ext cx="580419" cy="512143"/>
              </a:xfrm>
              <a:prstGeom prst="hexagon">
                <a:avLst/>
              </a:prstGeom>
              <a:grpFill/>
              <a:ln w="12700" cap="flat" cmpd="sng" algn="ctr">
                <a:solidFill>
                  <a:srgbClr val="C00000"/>
                </a:solidFill>
                <a:prstDash val="solid"/>
                <a:miter lim="800000"/>
              </a:ln>
              <a:effectLst/>
            </p:spPr>
            <p:txBody>
              <a:bodyPr rtlCol="0" anchor="ctr"/>
              <a:lstStyle/>
              <a:p>
                <a:pPr algn="ctr" defTabSz="685800" eaLnBrk="1" fontAlgn="auto" hangingPunct="1">
                  <a:spcBef>
                    <a:spcPts val="0"/>
                  </a:spcBef>
                  <a:spcAft>
                    <a:spcPts val="0"/>
                  </a:spcAft>
                  <a:defRPr/>
                </a:pPr>
                <a:endParaRPr lang="en-US" sz="1350" kern="0">
                  <a:solidFill>
                    <a:prstClr val="white"/>
                  </a:solidFill>
                  <a:latin typeface="Calibri"/>
                  <a:ea typeface="+mn-ea"/>
                </a:endParaRPr>
              </a:p>
            </p:txBody>
          </p:sp>
          <p:graphicFrame>
            <p:nvGraphicFramePr>
              <p:cNvPr id="32" name="Object 31">
                <a:extLst>
                  <a:ext uri="{FF2B5EF4-FFF2-40B4-BE49-F238E27FC236}">
                    <a16:creationId xmlns:a16="http://schemas.microsoft.com/office/drawing/2014/main" id="{6DD27FB9-06CF-4E7F-AAA4-976140580884}"/>
                  </a:ext>
                </a:extLst>
              </p:cNvPr>
              <p:cNvGraphicFramePr>
                <a:graphicFrameLocks noChangeAspect="1"/>
              </p:cNvGraphicFramePr>
              <p:nvPr/>
            </p:nvGraphicFramePr>
            <p:xfrm>
              <a:off x="2073197" y="2268183"/>
              <a:ext cx="398842" cy="375831"/>
            </p:xfrm>
            <a:graphic>
              <a:graphicData uri="http://schemas.openxmlformats.org/presentationml/2006/ole">
                <mc:AlternateContent xmlns:mc="http://schemas.openxmlformats.org/markup-compatibility/2006">
                  <mc:Choice xmlns:v="urn:schemas-microsoft-com:vml" Requires="v">
                    <p:oleObj name="Equation" r:id="rId17" imgW="228600" imgH="215640" progId="Equation.3">
                      <p:embed/>
                    </p:oleObj>
                  </mc:Choice>
                  <mc:Fallback>
                    <p:oleObj name="Equation" r:id="rId17" imgW="228600" imgH="215640" progId="Equation.3">
                      <p:embed/>
                      <p:pic>
                        <p:nvPicPr>
                          <p:cNvPr id="32" name="Object 31">
                            <a:extLst>
                              <a:ext uri="{FF2B5EF4-FFF2-40B4-BE49-F238E27FC236}">
                                <a16:creationId xmlns:a16="http://schemas.microsoft.com/office/drawing/2014/main" id="{6DD27FB9-06CF-4E7F-AAA4-976140580884}"/>
                              </a:ext>
                            </a:extLst>
                          </p:cNvPr>
                          <p:cNvPicPr/>
                          <p:nvPr/>
                        </p:nvPicPr>
                        <p:blipFill>
                          <a:blip r:embed="rId18"/>
                          <a:stretch>
                            <a:fillRect/>
                          </a:stretch>
                        </p:blipFill>
                        <p:spPr>
                          <a:xfrm>
                            <a:off x="2073197" y="2268183"/>
                            <a:ext cx="398842" cy="375831"/>
                          </a:xfrm>
                          <a:prstGeom prst="rect">
                            <a:avLst/>
                          </a:prstGeom>
                        </p:spPr>
                      </p:pic>
                    </p:oleObj>
                  </mc:Fallback>
                </mc:AlternateContent>
              </a:graphicData>
            </a:graphic>
          </p:graphicFrame>
        </p:grpSp>
        <p:cxnSp>
          <p:nvCxnSpPr>
            <p:cNvPr id="19" name="Straight Connector 18">
              <a:extLst>
                <a:ext uri="{FF2B5EF4-FFF2-40B4-BE49-F238E27FC236}">
                  <a16:creationId xmlns:a16="http://schemas.microsoft.com/office/drawing/2014/main" id="{49EAA6EA-FBC1-4D7E-94C4-78E3913A980B}"/>
                </a:ext>
              </a:extLst>
            </p:cNvPr>
            <p:cNvCxnSpPr>
              <a:cxnSpLocks/>
              <a:stCxn id="31" idx="4"/>
              <a:endCxn id="37" idx="4"/>
            </p:cNvCxnSpPr>
            <p:nvPr/>
          </p:nvCxnSpPr>
          <p:spPr>
            <a:xfrm flipH="1" flipV="1">
              <a:off x="7971556" y="2593575"/>
              <a:ext cx="293865" cy="493064"/>
            </a:xfrm>
            <a:prstGeom prst="line">
              <a:avLst/>
            </a:prstGeom>
            <a:noFill/>
            <a:ln w="12700" cap="flat" cmpd="sng" algn="ctr">
              <a:solidFill>
                <a:sysClr val="windowText" lastClr="000000"/>
              </a:solidFill>
              <a:prstDash val="solid"/>
              <a:miter lim="800000"/>
            </a:ln>
            <a:effectLst/>
          </p:spPr>
        </p:cxnSp>
        <p:cxnSp>
          <p:nvCxnSpPr>
            <p:cNvPr id="20" name="Straight Connector 19">
              <a:extLst>
                <a:ext uri="{FF2B5EF4-FFF2-40B4-BE49-F238E27FC236}">
                  <a16:creationId xmlns:a16="http://schemas.microsoft.com/office/drawing/2014/main" id="{210CD265-9C2D-40AD-BA4A-CDF6B7361751}"/>
                </a:ext>
              </a:extLst>
            </p:cNvPr>
            <p:cNvCxnSpPr>
              <a:cxnSpLocks/>
              <a:stCxn id="29" idx="5"/>
              <a:endCxn id="35" idx="4"/>
            </p:cNvCxnSpPr>
            <p:nvPr/>
          </p:nvCxnSpPr>
          <p:spPr>
            <a:xfrm flipV="1">
              <a:off x="9215674" y="2593575"/>
              <a:ext cx="213137" cy="505784"/>
            </a:xfrm>
            <a:prstGeom prst="line">
              <a:avLst/>
            </a:prstGeom>
            <a:noFill/>
            <a:ln w="12700" cap="flat" cmpd="sng" algn="ctr">
              <a:solidFill>
                <a:sysClr val="windowText" lastClr="000000"/>
              </a:solidFill>
              <a:prstDash val="solid"/>
              <a:miter lim="800000"/>
            </a:ln>
            <a:effectLst/>
          </p:spPr>
        </p:cxnSp>
        <p:cxnSp>
          <p:nvCxnSpPr>
            <p:cNvPr id="21" name="Straight Connector 20">
              <a:extLst>
                <a:ext uri="{FF2B5EF4-FFF2-40B4-BE49-F238E27FC236}">
                  <a16:creationId xmlns:a16="http://schemas.microsoft.com/office/drawing/2014/main" id="{C8414AFA-6E90-496F-81AC-B2ECA47872EE}"/>
                </a:ext>
              </a:extLst>
            </p:cNvPr>
            <p:cNvCxnSpPr>
              <a:cxnSpLocks/>
              <a:stCxn id="43" idx="0"/>
              <a:endCxn id="31" idx="1"/>
            </p:cNvCxnSpPr>
            <p:nvPr/>
          </p:nvCxnSpPr>
          <p:spPr>
            <a:xfrm flipH="1" flipV="1">
              <a:off x="8466816" y="3404640"/>
              <a:ext cx="280347" cy="479102"/>
            </a:xfrm>
            <a:prstGeom prst="line">
              <a:avLst/>
            </a:prstGeom>
            <a:noFill/>
            <a:ln w="12700" cap="flat" cmpd="sng" algn="ctr">
              <a:solidFill>
                <a:sysClr val="windowText" lastClr="000000"/>
              </a:solidFill>
              <a:prstDash val="solid"/>
              <a:miter lim="800000"/>
            </a:ln>
            <a:effectLst/>
          </p:spPr>
        </p:cxnSp>
        <p:grpSp>
          <p:nvGrpSpPr>
            <p:cNvPr id="22" name="Group 21">
              <a:extLst>
                <a:ext uri="{FF2B5EF4-FFF2-40B4-BE49-F238E27FC236}">
                  <a16:creationId xmlns:a16="http://schemas.microsoft.com/office/drawing/2014/main" id="{A0D1F640-8EB3-448A-A6C6-0326DCAEB47D}"/>
                </a:ext>
              </a:extLst>
            </p:cNvPr>
            <p:cNvGrpSpPr/>
            <p:nvPr/>
          </p:nvGrpSpPr>
          <p:grpSpPr>
            <a:xfrm>
              <a:off x="8934779" y="3099359"/>
              <a:ext cx="360395" cy="318001"/>
              <a:chOff x="1972221" y="2220997"/>
              <a:chExt cx="580419" cy="512143"/>
            </a:xfrm>
            <a:solidFill>
              <a:srgbClr val="FFC000">
                <a:lumMod val="20000"/>
                <a:lumOff val="80000"/>
              </a:srgbClr>
            </a:solidFill>
          </p:grpSpPr>
          <p:sp>
            <p:nvSpPr>
              <p:cNvPr id="29" name="Hexagon 28">
                <a:extLst>
                  <a:ext uri="{FF2B5EF4-FFF2-40B4-BE49-F238E27FC236}">
                    <a16:creationId xmlns:a16="http://schemas.microsoft.com/office/drawing/2014/main" id="{661BC8FE-897F-4042-B9A4-8016538F237B}"/>
                  </a:ext>
                </a:extLst>
              </p:cNvPr>
              <p:cNvSpPr/>
              <p:nvPr/>
            </p:nvSpPr>
            <p:spPr>
              <a:xfrm>
                <a:off x="1972221" y="2220997"/>
                <a:ext cx="580419" cy="512143"/>
              </a:xfrm>
              <a:prstGeom prst="hexagon">
                <a:avLst/>
              </a:prstGeom>
              <a:grpFill/>
              <a:ln w="12700" cap="flat" cmpd="sng" algn="ctr">
                <a:solidFill>
                  <a:srgbClr val="C00000"/>
                </a:solidFill>
                <a:prstDash val="solid"/>
                <a:miter lim="800000"/>
              </a:ln>
              <a:effectLst/>
            </p:spPr>
            <p:txBody>
              <a:bodyPr rtlCol="0" anchor="ctr"/>
              <a:lstStyle/>
              <a:p>
                <a:pPr algn="ctr" defTabSz="685800" eaLnBrk="1" fontAlgn="auto" hangingPunct="1">
                  <a:spcBef>
                    <a:spcPts val="0"/>
                  </a:spcBef>
                  <a:spcAft>
                    <a:spcPts val="0"/>
                  </a:spcAft>
                  <a:defRPr/>
                </a:pPr>
                <a:endParaRPr lang="en-US" sz="1350" kern="0">
                  <a:solidFill>
                    <a:prstClr val="white"/>
                  </a:solidFill>
                  <a:latin typeface="Calibri"/>
                  <a:ea typeface="+mn-ea"/>
                </a:endParaRPr>
              </a:p>
            </p:txBody>
          </p:sp>
          <p:graphicFrame>
            <p:nvGraphicFramePr>
              <p:cNvPr id="30" name="Object 29">
                <a:extLst>
                  <a:ext uri="{FF2B5EF4-FFF2-40B4-BE49-F238E27FC236}">
                    <a16:creationId xmlns:a16="http://schemas.microsoft.com/office/drawing/2014/main" id="{01037767-5F3E-481C-A6AD-5AF8B99A66B0}"/>
                  </a:ext>
                </a:extLst>
              </p:cNvPr>
              <p:cNvGraphicFramePr>
                <a:graphicFrameLocks noChangeAspect="1"/>
              </p:cNvGraphicFramePr>
              <p:nvPr/>
            </p:nvGraphicFramePr>
            <p:xfrm>
              <a:off x="2071353" y="2268151"/>
              <a:ext cx="398842" cy="373275"/>
            </p:xfrm>
            <a:graphic>
              <a:graphicData uri="http://schemas.openxmlformats.org/presentationml/2006/ole">
                <mc:AlternateContent xmlns:mc="http://schemas.openxmlformats.org/markup-compatibility/2006">
                  <mc:Choice xmlns:v="urn:schemas-microsoft-com:vml" Requires="v">
                    <p:oleObj name="Equation" r:id="rId19" imgW="228600" imgH="215640" progId="Equation.3">
                      <p:embed/>
                    </p:oleObj>
                  </mc:Choice>
                  <mc:Fallback>
                    <p:oleObj name="Equation" r:id="rId19" imgW="228600" imgH="215640" progId="Equation.3">
                      <p:embed/>
                      <p:pic>
                        <p:nvPicPr>
                          <p:cNvPr id="30" name="Object 29">
                            <a:extLst>
                              <a:ext uri="{FF2B5EF4-FFF2-40B4-BE49-F238E27FC236}">
                                <a16:creationId xmlns:a16="http://schemas.microsoft.com/office/drawing/2014/main" id="{01037767-5F3E-481C-A6AD-5AF8B99A66B0}"/>
                              </a:ext>
                            </a:extLst>
                          </p:cNvPr>
                          <p:cNvPicPr/>
                          <p:nvPr/>
                        </p:nvPicPr>
                        <p:blipFill>
                          <a:blip r:embed="rId20"/>
                          <a:stretch>
                            <a:fillRect/>
                          </a:stretch>
                        </p:blipFill>
                        <p:spPr>
                          <a:xfrm>
                            <a:off x="2071353" y="2268151"/>
                            <a:ext cx="398842" cy="373275"/>
                          </a:xfrm>
                          <a:prstGeom prst="rect">
                            <a:avLst/>
                          </a:prstGeom>
                        </p:spPr>
                      </p:pic>
                    </p:oleObj>
                  </mc:Fallback>
                </mc:AlternateContent>
              </a:graphicData>
            </a:graphic>
          </p:graphicFrame>
        </p:grpSp>
        <p:cxnSp>
          <p:nvCxnSpPr>
            <p:cNvPr id="23" name="Straight Connector 22">
              <a:extLst>
                <a:ext uri="{FF2B5EF4-FFF2-40B4-BE49-F238E27FC236}">
                  <a16:creationId xmlns:a16="http://schemas.microsoft.com/office/drawing/2014/main" id="{3408735C-B611-4D17-BF10-7FD68D0CC517}"/>
                </a:ext>
              </a:extLst>
            </p:cNvPr>
            <p:cNvCxnSpPr>
              <a:cxnSpLocks/>
              <a:stCxn id="39" idx="0"/>
            </p:cNvCxnSpPr>
            <p:nvPr/>
          </p:nvCxnSpPr>
          <p:spPr>
            <a:xfrm flipV="1">
              <a:off x="9834058" y="3335101"/>
              <a:ext cx="2013" cy="562096"/>
            </a:xfrm>
            <a:prstGeom prst="line">
              <a:avLst/>
            </a:prstGeom>
            <a:noFill/>
            <a:ln w="12700" cap="flat" cmpd="sng" algn="ctr">
              <a:solidFill>
                <a:sysClr val="windowText" lastClr="000000"/>
              </a:solidFill>
              <a:prstDash val="solid"/>
              <a:miter lim="800000"/>
            </a:ln>
            <a:effectLst/>
          </p:spPr>
        </p:cxnSp>
        <p:grpSp>
          <p:nvGrpSpPr>
            <p:cNvPr id="24" name="Group 23">
              <a:extLst>
                <a:ext uri="{FF2B5EF4-FFF2-40B4-BE49-F238E27FC236}">
                  <a16:creationId xmlns:a16="http://schemas.microsoft.com/office/drawing/2014/main" id="{BD97A2E2-9362-4315-A54D-590628B6DDE4}"/>
                </a:ext>
              </a:extLst>
            </p:cNvPr>
            <p:cNvGrpSpPr/>
            <p:nvPr/>
          </p:nvGrpSpPr>
          <p:grpSpPr>
            <a:xfrm>
              <a:off x="9656402" y="3099358"/>
              <a:ext cx="360395" cy="318001"/>
              <a:chOff x="1972221" y="2220997"/>
              <a:chExt cx="580419" cy="512143"/>
            </a:xfrm>
            <a:solidFill>
              <a:srgbClr val="FFC000">
                <a:lumMod val="20000"/>
                <a:lumOff val="80000"/>
              </a:srgbClr>
            </a:solidFill>
          </p:grpSpPr>
          <p:sp>
            <p:nvSpPr>
              <p:cNvPr id="27" name="Hexagon 26">
                <a:extLst>
                  <a:ext uri="{FF2B5EF4-FFF2-40B4-BE49-F238E27FC236}">
                    <a16:creationId xmlns:a16="http://schemas.microsoft.com/office/drawing/2014/main" id="{B9FA60C3-179A-4845-A88F-164D010ECCCE}"/>
                  </a:ext>
                </a:extLst>
              </p:cNvPr>
              <p:cNvSpPr/>
              <p:nvPr/>
            </p:nvSpPr>
            <p:spPr>
              <a:xfrm>
                <a:off x="1972221" y="2220997"/>
                <a:ext cx="580419" cy="512143"/>
              </a:xfrm>
              <a:prstGeom prst="hexagon">
                <a:avLst/>
              </a:prstGeom>
              <a:grpFill/>
              <a:ln w="12700" cap="flat" cmpd="sng" algn="ctr">
                <a:solidFill>
                  <a:srgbClr val="C00000"/>
                </a:solidFill>
                <a:prstDash val="solid"/>
                <a:miter lim="800000"/>
              </a:ln>
              <a:effectLst/>
            </p:spPr>
            <p:txBody>
              <a:bodyPr rtlCol="0" anchor="ctr"/>
              <a:lstStyle/>
              <a:p>
                <a:pPr algn="ctr" defTabSz="685800" eaLnBrk="1" fontAlgn="auto" hangingPunct="1">
                  <a:spcBef>
                    <a:spcPts val="0"/>
                  </a:spcBef>
                  <a:spcAft>
                    <a:spcPts val="0"/>
                  </a:spcAft>
                  <a:defRPr/>
                </a:pPr>
                <a:endParaRPr lang="en-US" sz="1350" kern="0" dirty="0">
                  <a:solidFill>
                    <a:prstClr val="white"/>
                  </a:solidFill>
                  <a:latin typeface="Calibri"/>
                  <a:ea typeface="+mn-ea"/>
                </a:endParaRPr>
              </a:p>
            </p:txBody>
          </p:sp>
          <p:graphicFrame>
            <p:nvGraphicFramePr>
              <p:cNvPr id="28" name="Object 27">
                <a:extLst>
                  <a:ext uri="{FF2B5EF4-FFF2-40B4-BE49-F238E27FC236}">
                    <a16:creationId xmlns:a16="http://schemas.microsoft.com/office/drawing/2014/main" id="{74F0DD6D-B27C-4CDB-9AD4-118325004613}"/>
                  </a:ext>
                </a:extLst>
              </p:cNvPr>
              <p:cNvGraphicFramePr>
                <a:graphicFrameLocks noChangeAspect="1"/>
              </p:cNvGraphicFramePr>
              <p:nvPr/>
            </p:nvGraphicFramePr>
            <p:xfrm>
              <a:off x="2072462" y="2255368"/>
              <a:ext cx="398842" cy="398842"/>
            </p:xfrm>
            <a:graphic>
              <a:graphicData uri="http://schemas.openxmlformats.org/presentationml/2006/ole">
                <mc:AlternateContent xmlns:mc="http://schemas.openxmlformats.org/markup-compatibility/2006">
                  <mc:Choice xmlns:v="urn:schemas-microsoft-com:vml" Requires="v">
                    <p:oleObj name="Equation" r:id="rId21" imgW="228600" imgH="228600" progId="Equation.3">
                      <p:embed/>
                    </p:oleObj>
                  </mc:Choice>
                  <mc:Fallback>
                    <p:oleObj name="Equation" r:id="rId21" imgW="228600" imgH="228600" progId="Equation.3">
                      <p:embed/>
                      <p:pic>
                        <p:nvPicPr>
                          <p:cNvPr id="28" name="Object 27">
                            <a:extLst>
                              <a:ext uri="{FF2B5EF4-FFF2-40B4-BE49-F238E27FC236}">
                                <a16:creationId xmlns:a16="http://schemas.microsoft.com/office/drawing/2014/main" id="{74F0DD6D-B27C-4CDB-9AD4-118325004613}"/>
                              </a:ext>
                            </a:extLst>
                          </p:cNvPr>
                          <p:cNvPicPr/>
                          <p:nvPr/>
                        </p:nvPicPr>
                        <p:blipFill>
                          <a:blip r:embed="rId22"/>
                          <a:stretch>
                            <a:fillRect/>
                          </a:stretch>
                        </p:blipFill>
                        <p:spPr>
                          <a:xfrm>
                            <a:off x="2072462" y="2255368"/>
                            <a:ext cx="398842" cy="398842"/>
                          </a:xfrm>
                          <a:prstGeom prst="rect">
                            <a:avLst/>
                          </a:prstGeom>
                        </p:spPr>
                      </p:pic>
                    </p:oleObj>
                  </mc:Fallback>
                </mc:AlternateContent>
              </a:graphicData>
            </a:graphic>
          </p:graphicFrame>
        </p:grpSp>
        <p:cxnSp>
          <p:nvCxnSpPr>
            <p:cNvPr id="25" name="Straight Connector 24">
              <a:extLst>
                <a:ext uri="{FF2B5EF4-FFF2-40B4-BE49-F238E27FC236}">
                  <a16:creationId xmlns:a16="http://schemas.microsoft.com/office/drawing/2014/main" id="{748BA044-801F-4B74-8CEC-F5C46F4D8F6B}"/>
                </a:ext>
              </a:extLst>
            </p:cNvPr>
            <p:cNvCxnSpPr>
              <a:cxnSpLocks/>
              <a:stCxn id="27" idx="4"/>
              <a:endCxn id="35" idx="4"/>
            </p:cNvCxnSpPr>
            <p:nvPr/>
          </p:nvCxnSpPr>
          <p:spPr>
            <a:xfrm flipH="1" flipV="1">
              <a:off x="9428811" y="2593575"/>
              <a:ext cx="307091" cy="505783"/>
            </a:xfrm>
            <a:prstGeom prst="line">
              <a:avLst/>
            </a:prstGeom>
            <a:noFill/>
            <a:ln w="12700" cap="flat" cmpd="sng" algn="ctr">
              <a:solidFill>
                <a:sysClr val="windowText" lastClr="000000"/>
              </a:solidFill>
              <a:prstDash val="solid"/>
              <a:miter lim="800000"/>
            </a:ln>
            <a:effectLst/>
          </p:spPr>
        </p:cxnSp>
        <p:cxnSp>
          <p:nvCxnSpPr>
            <p:cNvPr id="26" name="Straight Connector 25">
              <a:extLst>
                <a:ext uri="{FF2B5EF4-FFF2-40B4-BE49-F238E27FC236}">
                  <a16:creationId xmlns:a16="http://schemas.microsoft.com/office/drawing/2014/main" id="{F98E2334-08ED-4892-8F0B-9ACF6FDCA895}"/>
                </a:ext>
              </a:extLst>
            </p:cNvPr>
            <p:cNvCxnSpPr>
              <a:cxnSpLocks/>
              <a:stCxn id="43" idx="0"/>
              <a:endCxn id="29" idx="2"/>
            </p:cNvCxnSpPr>
            <p:nvPr/>
          </p:nvCxnSpPr>
          <p:spPr>
            <a:xfrm flipV="1">
              <a:off x="8747163" y="3417360"/>
              <a:ext cx="267116" cy="466382"/>
            </a:xfrm>
            <a:prstGeom prst="line">
              <a:avLst/>
            </a:prstGeom>
            <a:noFill/>
            <a:ln w="12700" cap="flat" cmpd="sng" algn="ctr">
              <a:solidFill>
                <a:sysClr val="windowText" lastClr="000000"/>
              </a:solidFill>
              <a:prstDash val="solid"/>
              <a:miter lim="800000"/>
            </a:ln>
            <a:effectLst/>
          </p:spPr>
        </p:cxnSp>
      </p:grp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883330C3-4B99-4FB5-8C37-EBE84ABF93DC}"/>
                  </a:ext>
                </a:extLst>
              </p:cNvPr>
              <p:cNvSpPr txBox="1"/>
              <p:nvPr/>
            </p:nvSpPr>
            <p:spPr>
              <a:xfrm>
                <a:off x="3986389" y="4027515"/>
                <a:ext cx="6332266" cy="1099468"/>
              </a:xfrm>
              <a:prstGeom prst="rect">
                <a:avLst/>
              </a:prstGeom>
              <a:noFill/>
            </p:spPr>
            <p:txBody>
              <a:bodyPr wrap="square" rtlCol="0">
                <a:spAutoFit/>
              </a:bodyPr>
              <a:lstStyle/>
              <a:p>
                <a:pPr defTabSz="685800" eaLnBrk="1" fontAlgn="auto" hangingPunct="1">
                  <a:spcBef>
                    <a:spcPts val="0"/>
                  </a:spcBef>
                  <a:spcAft>
                    <a:spcPts val="0"/>
                  </a:spcAft>
                  <a:tabLst>
                    <a:tab pos="65485" algn="l"/>
                  </a:tabLst>
                </a:pPr>
                <a14:m>
                  <m:oMath xmlns:m="http://schemas.openxmlformats.org/officeDocument/2006/math">
                    <m:r>
                      <a:rPr lang="en-US" altLang="zh-CN" sz="2400" i="1">
                        <a:solidFill>
                          <a:prstClr val="black"/>
                        </a:solidFill>
                        <a:latin typeface="Cambria Math" panose="02040503050406030204" pitchFamily="18" charset="0"/>
                      </a:rPr>
                      <m:t>𝑝</m:t>
                    </m:r>
                    <m:d>
                      <m:dPr>
                        <m:ctrlPr>
                          <a:rPr lang="en-US" altLang="zh-CN"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𝑠</m:t>
                            </m:r>
                          </m:e>
                          <m:sub>
                            <m:r>
                              <a:rPr lang="en-US" altLang="zh-CN" sz="2400" i="1">
                                <a:solidFill>
                                  <a:prstClr val="black"/>
                                </a:solidFill>
                                <a:latin typeface="Cambria Math" panose="02040503050406030204" pitchFamily="18" charset="0"/>
                              </a:rPr>
                              <m:t>1</m:t>
                            </m:r>
                          </m:sub>
                        </m:sSub>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𝑠</m:t>
                            </m:r>
                          </m:e>
                          <m:sub>
                            <m:r>
                              <a:rPr lang="en-US" altLang="zh-CN" sz="2400" i="1">
                                <a:solidFill>
                                  <a:prstClr val="black"/>
                                </a:solidFill>
                                <a:latin typeface="Cambria Math" panose="02040503050406030204" pitchFamily="18" charset="0"/>
                              </a:rPr>
                              <m:t>2</m:t>
                            </m:r>
                          </m:sub>
                        </m:sSub>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𝑠</m:t>
                            </m:r>
                          </m:e>
                          <m:sub>
                            <m:r>
                              <a:rPr lang="en-US" altLang="zh-CN" sz="2400" i="1">
                                <a:solidFill>
                                  <a:prstClr val="black"/>
                                </a:solidFill>
                                <a:latin typeface="Cambria Math" panose="02040503050406030204" pitchFamily="18" charset="0"/>
                              </a:rPr>
                              <m:t>3</m:t>
                            </m:r>
                          </m:sub>
                        </m:sSub>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𝑡</m:t>
                            </m:r>
                          </m:e>
                          <m:sub>
                            <m:r>
                              <a:rPr lang="en-US" altLang="zh-CN" sz="2400" i="1">
                                <a:solidFill>
                                  <a:prstClr val="black"/>
                                </a:solidFill>
                                <a:latin typeface="Cambria Math" panose="02040503050406030204" pitchFamily="18" charset="0"/>
                              </a:rPr>
                              <m:t>1</m:t>
                            </m:r>
                          </m:sub>
                        </m:sSub>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𝑡</m:t>
                            </m:r>
                          </m:e>
                          <m:sub>
                            <m:r>
                              <a:rPr lang="en-US" altLang="zh-CN" sz="2400" i="1">
                                <a:solidFill>
                                  <a:prstClr val="black"/>
                                </a:solidFill>
                                <a:latin typeface="Cambria Math" panose="02040503050406030204" pitchFamily="18" charset="0"/>
                              </a:rPr>
                              <m:t>2</m:t>
                            </m:r>
                          </m:sub>
                        </m:sSub>
                      </m:e>
                    </m:d>
                    <m:r>
                      <a:rPr lang="en-US" altLang="zh-CN" sz="2400" i="1" dirty="0">
                        <a:solidFill>
                          <a:prstClr val="black"/>
                        </a:solidFill>
                        <a:latin typeface="Cambria Math" panose="02040503050406030204" pitchFamily="18" charset="0"/>
                      </a:rPr>
                      <m:t>=</m:t>
                    </m:r>
                    <m:sSub>
                      <m:sSubPr>
                        <m:ctrlPr>
                          <a:rPr lang="en-US" altLang="zh-CN" sz="2400" i="1" dirty="0">
                            <a:solidFill>
                              <a:prstClr val="black"/>
                            </a:solidFill>
                            <a:latin typeface="Cambria Math" panose="02040503050406030204" pitchFamily="18" charset="0"/>
                          </a:rPr>
                        </m:ctrlPr>
                      </m:sSubPr>
                      <m:e>
                        <m:r>
                          <a:rPr lang="en-US" altLang="zh-CN" sz="2400" i="1" dirty="0">
                            <a:solidFill>
                              <a:prstClr val="black"/>
                            </a:solidFill>
                            <a:latin typeface="Cambria Math" panose="02040503050406030204" pitchFamily="18" charset="0"/>
                          </a:rPr>
                          <m:t>𝑔</m:t>
                        </m:r>
                      </m:e>
                      <m:sub>
                        <m:r>
                          <a:rPr lang="en-US" altLang="zh-CN" sz="2400" i="1" dirty="0">
                            <a:solidFill>
                              <a:prstClr val="black"/>
                            </a:solidFill>
                            <a:latin typeface="Cambria Math" panose="02040503050406030204" pitchFamily="18" charset="0"/>
                          </a:rPr>
                          <m:t>11</m:t>
                        </m:r>
                      </m:sub>
                    </m:sSub>
                    <m:d>
                      <m:dPr>
                        <m:ctrlPr>
                          <a:rPr lang="en-US" altLang="zh-CN" sz="2400" i="1" dirty="0">
                            <a:solidFill>
                              <a:prstClr val="black"/>
                            </a:solidFill>
                            <a:latin typeface="Cambria Math" panose="02040503050406030204" pitchFamily="18" charset="0"/>
                          </a:rPr>
                        </m:ctrlPr>
                      </m:dPr>
                      <m:e>
                        <m:sSub>
                          <m:sSubPr>
                            <m:ctrlPr>
                              <a:rPr lang="en-US" altLang="zh-CN" sz="2400" i="1" dirty="0">
                                <a:solidFill>
                                  <a:prstClr val="black"/>
                                </a:solidFill>
                                <a:latin typeface="Cambria Math" panose="02040503050406030204" pitchFamily="18" charset="0"/>
                              </a:rPr>
                            </m:ctrlPr>
                          </m:sSubPr>
                          <m:e>
                            <m:r>
                              <a:rPr lang="en-US" altLang="zh-CN" sz="2400" i="1" dirty="0">
                                <a:solidFill>
                                  <a:prstClr val="black"/>
                                </a:solidFill>
                                <a:latin typeface="Cambria Math" panose="02040503050406030204" pitchFamily="18" charset="0"/>
                              </a:rPr>
                              <m:t>𝑡</m:t>
                            </m:r>
                          </m:e>
                          <m:sub>
                            <m:r>
                              <a:rPr lang="en-US" altLang="zh-CN" sz="2400" i="1" dirty="0">
                                <a:solidFill>
                                  <a:prstClr val="black"/>
                                </a:solidFill>
                                <a:latin typeface="Cambria Math" panose="02040503050406030204" pitchFamily="18" charset="0"/>
                              </a:rPr>
                              <m:t>1</m:t>
                            </m:r>
                          </m:sub>
                        </m:sSub>
                        <m:r>
                          <a:rPr lang="en-US" altLang="zh-CN" sz="2400" i="1" dirty="0">
                            <a:solidFill>
                              <a:prstClr val="black"/>
                            </a:solidFill>
                            <a:latin typeface="Cambria Math" panose="02040503050406030204" pitchFamily="18" charset="0"/>
                          </a:rPr>
                          <m:t>,</m:t>
                        </m:r>
                        <m:sSub>
                          <m:sSubPr>
                            <m:ctrlPr>
                              <a:rPr lang="en-US" altLang="zh-CN" sz="2400" i="1" dirty="0">
                                <a:solidFill>
                                  <a:prstClr val="black"/>
                                </a:solidFill>
                                <a:latin typeface="Cambria Math" panose="02040503050406030204" pitchFamily="18" charset="0"/>
                              </a:rPr>
                            </m:ctrlPr>
                          </m:sSubPr>
                          <m:e>
                            <m:r>
                              <a:rPr lang="en-US" altLang="zh-CN" sz="2400" i="1" dirty="0">
                                <a:solidFill>
                                  <a:prstClr val="black"/>
                                </a:solidFill>
                                <a:latin typeface="Cambria Math" panose="02040503050406030204" pitchFamily="18" charset="0"/>
                              </a:rPr>
                              <m:t>𝑠</m:t>
                            </m:r>
                          </m:e>
                          <m:sub>
                            <m:r>
                              <a:rPr lang="en-US" altLang="zh-CN" sz="2400" i="1" dirty="0">
                                <a:solidFill>
                                  <a:prstClr val="black"/>
                                </a:solidFill>
                                <a:latin typeface="Cambria Math" panose="02040503050406030204" pitchFamily="18" charset="0"/>
                              </a:rPr>
                              <m:t>1</m:t>
                            </m:r>
                          </m:sub>
                        </m:sSub>
                      </m:e>
                    </m:d>
                    <m:r>
                      <a:rPr lang="en-US" altLang="zh-CN" sz="2400" i="1" dirty="0">
                        <a:solidFill>
                          <a:prstClr val="black"/>
                        </a:solidFill>
                        <a:latin typeface="Cambria Math" panose="02040503050406030204" pitchFamily="18" charset="0"/>
                      </a:rPr>
                      <m:t> </m:t>
                    </m:r>
                    <m:sSub>
                      <m:sSubPr>
                        <m:ctrlPr>
                          <a:rPr lang="en-US" altLang="zh-CN" sz="2400" i="1" dirty="0">
                            <a:solidFill>
                              <a:prstClr val="black"/>
                            </a:solidFill>
                            <a:latin typeface="Cambria Math" panose="02040503050406030204" pitchFamily="18" charset="0"/>
                          </a:rPr>
                        </m:ctrlPr>
                      </m:sSubPr>
                      <m:e>
                        <m:r>
                          <a:rPr lang="en-US" altLang="zh-CN" sz="2400" i="1" dirty="0">
                            <a:solidFill>
                              <a:prstClr val="black"/>
                            </a:solidFill>
                            <a:latin typeface="Cambria Math" panose="02040503050406030204" pitchFamily="18" charset="0"/>
                          </a:rPr>
                          <m:t>𝑔</m:t>
                        </m:r>
                      </m:e>
                      <m:sub>
                        <m:r>
                          <a:rPr lang="en-US" altLang="zh-CN" sz="2400" i="1" dirty="0">
                            <a:solidFill>
                              <a:prstClr val="black"/>
                            </a:solidFill>
                            <a:latin typeface="Cambria Math" panose="02040503050406030204" pitchFamily="18" charset="0"/>
                          </a:rPr>
                          <m:t>21</m:t>
                        </m:r>
                      </m:sub>
                    </m:sSub>
                    <m:d>
                      <m:dPr>
                        <m:ctrlPr>
                          <a:rPr lang="en-US" altLang="zh-CN" sz="2400" i="1" dirty="0">
                            <a:solidFill>
                              <a:prstClr val="black"/>
                            </a:solidFill>
                            <a:latin typeface="Cambria Math" panose="02040503050406030204" pitchFamily="18" charset="0"/>
                          </a:rPr>
                        </m:ctrlPr>
                      </m:dPr>
                      <m:e>
                        <m:sSub>
                          <m:sSubPr>
                            <m:ctrlPr>
                              <a:rPr lang="en-US" altLang="zh-CN" sz="2400" i="1" dirty="0">
                                <a:solidFill>
                                  <a:prstClr val="black"/>
                                </a:solidFill>
                                <a:latin typeface="Cambria Math" panose="02040503050406030204" pitchFamily="18" charset="0"/>
                              </a:rPr>
                            </m:ctrlPr>
                          </m:sSubPr>
                          <m:e>
                            <m:r>
                              <a:rPr lang="en-US" altLang="zh-CN" sz="2400" i="1" dirty="0">
                                <a:solidFill>
                                  <a:prstClr val="black"/>
                                </a:solidFill>
                                <a:latin typeface="Cambria Math" panose="02040503050406030204" pitchFamily="18" charset="0"/>
                              </a:rPr>
                              <m:t>𝑡</m:t>
                            </m:r>
                          </m:e>
                          <m:sub>
                            <m:r>
                              <a:rPr lang="en-US" altLang="zh-CN" sz="2400" i="1" dirty="0">
                                <a:solidFill>
                                  <a:prstClr val="black"/>
                                </a:solidFill>
                                <a:latin typeface="Cambria Math" panose="02040503050406030204" pitchFamily="18" charset="0"/>
                              </a:rPr>
                              <m:t>1</m:t>
                            </m:r>
                          </m:sub>
                        </m:sSub>
                        <m:r>
                          <a:rPr lang="en-US" altLang="zh-CN" sz="2400" i="1" dirty="0">
                            <a:solidFill>
                              <a:prstClr val="black"/>
                            </a:solidFill>
                            <a:latin typeface="Cambria Math" panose="02040503050406030204" pitchFamily="18" charset="0"/>
                          </a:rPr>
                          <m:t>,</m:t>
                        </m:r>
                        <m:sSub>
                          <m:sSubPr>
                            <m:ctrlPr>
                              <a:rPr lang="en-US" altLang="zh-CN" sz="2400" i="1" dirty="0">
                                <a:solidFill>
                                  <a:prstClr val="black"/>
                                </a:solidFill>
                                <a:latin typeface="Cambria Math" panose="02040503050406030204" pitchFamily="18" charset="0"/>
                              </a:rPr>
                            </m:ctrlPr>
                          </m:sSubPr>
                          <m:e>
                            <m:r>
                              <a:rPr lang="en-US" altLang="zh-CN" sz="2400" i="1" dirty="0">
                                <a:solidFill>
                                  <a:prstClr val="black"/>
                                </a:solidFill>
                                <a:latin typeface="Cambria Math" panose="02040503050406030204" pitchFamily="18" charset="0"/>
                              </a:rPr>
                              <m:t>𝑠</m:t>
                            </m:r>
                          </m:e>
                          <m:sub>
                            <m:r>
                              <a:rPr lang="en-US" altLang="zh-CN" sz="2400" i="1" dirty="0">
                                <a:solidFill>
                                  <a:prstClr val="black"/>
                                </a:solidFill>
                                <a:latin typeface="Cambria Math" panose="02040503050406030204" pitchFamily="18" charset="0"/>
                              </a:rPr>
                              <m:t>2</m:t>
                            </m:r>
                          </m:sub>
                        </m:sSub>
                      </m:e>
                    </m:d>
                    <m:sSub>
                      <m:sSubPr>
                        <m:ctrlPr>
                          <a:rPr lang="en-US" altLang="zh-CN" sz="2400" i="1" dirty="0">
                            <a:solidFill>
                              <a:prstClr val="black"/>
                            </a:solidFill>
                            <a:latin typeface="Cambria Math" panose="02040503050406030204" pitchFamily="18" charset="0"/>
                          </a:rPr>
                        </m:ctrlPr>
                      </m:sSubPr>
                      <m:e>
                        <m:r>
                          <a:rPr lang="en-US" altLang="zh-CN" sz="2400" i="1" dirty="0">
                            <a:solidFill>
                              <a:prstClr val="black"/>
                            </a:solidFill>
                            <a:latin typeface="Cambria Math" panose="02040503050406030204" pitchFamily="18" charset="0"/>
                          </a:rPr>
                          <m:t> </m:t>
                        </m:r>
                        <m:r>
                          <a:rPr lang="en-US" altLang="zh-CN" sz="2400" i="1" dirty="0">
                            <a:solidFill>
                              <a:prstClr val="black"/>
                            </a:solidFill>
                            <a:latin typeface="Cambria Math" panose="02040503050406030204" pitchFamily="18" charset="0"/>
                          </a:rPr>
                          <m:t>𝑔</m:t>
                        </m:r>
                      </m:e>
                      <m:sub>
                        <m:r>
                          <a:rPr lang="en-US" altLang="zh-CN" sz="2400" i="1" dirty="0">
                            <a:solidFill>
                              <a:prstClr val="black"/>
                            </a:solidFill>
                            <a:latin typeface="Cambria Math" panose="02040503050406030204" pitchFamily="18" charset="0"/>
                          </a:rPr>
                          <m:t>22</m:t>
                        </m:r>
                      </m:sub>
                    </m:sSub>
                    <m:d>
                      <m:dPr>
                        <m:ctrlPr>
                          <a:rPr lang="en-US" altLang="zh-CN" sz="2400" i="1" dirty="0">
                            <a:solidFill>
                              <a:prstClr val="black"/>
                            </a:solidFill>
                            <a:latin typeface="Cambria Math" panose="02040503050406030204" pitchFamily="18" charset="0"/>
                          </a:rPr>
                        </m:ctrlPr>
                      </m:dPr>
                      <m:e>
                        <m:sSub>
                          <m:sSubPr>
                            <m:ctrlPr>
                              <a:rPr lang="en-US" altLang="zh-CN" sz="2400" i="1" dirty="0">
                                <a:solidFill>
                                  <a:prstClr val="black"/>
                                </a:solidFill>
                                <a:latin typeface="Cambria Math" panose="02040503050406030204" pitchFamily="18" charset="0"/>
                              </a:rPr>
                            </m:ctrlPr>
                          </m:sSubPr>
                          <m:e>
                            <m:r>
                              <a:rPr lang="en-US" altLang="zh-CN" sz="2400" i="1" dirty="0">
                                <a:solidFill>
                                  <a:prstClr val="black"/>
                                </a:solidFill>
                                <a:latin typeface="Cambria Math" panose="02040503050406030204" pitchFamily="18" charset="0"/>
                              </a:rPr>
                              <m:t>𝑡</m:t>
                            </m:r>
                          </m:e>
                          <m:sub>
                            <m:r>
                              <a:rPr lang="en-US" altLang="zh-CN" sz="2400" i="1" dirty="0">
                                <a:solidFill>
                                  <a:prstClr val="black"/>
                                </a:solidFill>
                                <a:latin typeface="Cambria Math" panose="02040503050406030204" pitchFamily="18" charset="0"/>
                              </a:rPr>
                              <m:t>2</m:t>
                            </m:r>
                          </m:sub>
                        </m:sSub>
                        <m:r>
                          <a:rPr lang="en-US" altLang="zh-CN" sz="2400" i="1" dirty="0">
                            <a:solidFill>
                              <a:prstClr val="black"/>
                            </a:solidFill>
                            <a:latin typeface="Cambria Math" panose="02040503050406030204" pitchFamily="18" charset="0"/>
                          </a:rPr>
                          <m:t>,</m:t>
                        </m:r>
                        <m:sSub>
                          <m:sSubPr>
                            <m:ctrlPr>
                              <a:rPr lang="en-US" altLang="zh-CN" sz="2400" i="1" dirty="0">
                                <a:solidFill>
                                  <a:prstClr val="black"/>
                                </a:solidFill>
                                <a:latin typeface="Cambria Math" panose="02040503050406030204" pitchFamily="18" charset="0"/>
                              </a:rPr>
                            </m:ctrlPr>
                          </m:sSubPr>
                          <m:e>
                            <m:r>
                              <a:rPr lang="en-US" altLang="zh-CN" sz="2400" i="1" dirty="0">
                                <a:solidFill>
                                  <a:prstClr val="black"/>
                                </a:solidFill>
                                <a:latin typeface="Cambria Math" panose="02040503050406030204" pitchFamily="18" charset="0"/>
                              </a:rPr>
                              <m:t>𝑠</m:t>
                            </m:r>
                          </m:e>
                          <m:sub>
                            <m:r>
                              <a:rPr lang="en-US" altLang="zh-CN" sz="2400" i="1" dirty="0">
                                <a:solidFill>
                                  <a:prstClr val="black"/>
                                </a:solidFill>
                                <a:latin typeface="Cambria Math" panose="02040503050406030204" pitchFamily="18" charset="0"/>
                              </a:rPr>
                              <m:t>2</m:t>
                            </m:r>
                          </m:sub>
                        </m:sSub>
                      </m:e>
                    </m:d>
                  </m:oMath>
                </a14:m>
                <a:r>
                  <a:rPr lang="en-US" altLang="zh-CN" sz="2400" dirty="0">
                    <a:solidFill>
                      <a:prstClr val="black"/>
                    </a:solidFill>
                    <a:latin typeface="Calibri"/>
                  </a:rPr>
                  <a:t> </a:t>
                </a:r>
                <a14:m>
                  <m:oMath xmlns:m="http://schemas.openxmlformats.org/officeDocument/2006/math">
                    <m:sSub>
                      <m:sSubPr>
                        <m:ctrlPr>
                          <a:rPr lang="en-US" altLang="zh-CN" sz="2400" i="1" dirty="0">
                            <a:solidFill>
                              <a:prstClr val="black"/>
                            </a:solidFill>
                            <a:latin typeface="Cambria Math" panose="02040503050406030204" pitchFamily="18" charset="0"/>
                          </a:rPr>
                        </m:ctrlPr>
                      </m:sSubPr>
                      <m:e>
                        <m:r>
                          <a:rPr lang="en-US" altLang="zh-CN" sz="2400" i="1" dirty="0">
                            <a:solidFill>
                              <a:prstClr val="black"/>
                            </a:solidFill>
                            <a:latin typeface="Cambria Math" panose="02040503050406030204" pitchFamily="18" charset="0"/>
                          </a:rPr>
                          <m:t>𝑔</m:t>
                        </m:r>
                      </m:e>
                      <m:sub>
                        <m:r>
                          <a:rPr lang="en-US" altLang="zh-CN" sz="2400" i="1" dirty="0">
                            <a:solidFill>
                              <a:prstClr val="black"/>
                            </a:solidFill>
                            <a:latin typeface="Cambria Math" panose="02040503050406030204" pitchFamily="18" charset="0"/>
                          </a:rPr>
                          <m:t>32</m:t>
                        </m:r>
                      </m:sub>
                    </m:sSub>
                    <m:d>
                      <m:dPr>
                        <m:ctrlPr>
                          <a:rPr lang="en-US" altLang="zh-CN" sz="2400" i="1" dirty="0">
                            <a:solidFill>
                              <a:prstClr val="black"/>
                            </a:solidFill>
                            <a:latin typeface="Cambria Math" panose="02040503050406030204" pitchFamily="18" charset="0"/>
                          </a:rPr>
                        </m:ctrlPr>
                      </m:dPr>
                      <m:e>
                        <m:sSub>
                          <m:sSubPr>
                            <m:ctrlPr>
                              <a:rPr lang="en-US" altLang="zh-CN" sz="2400" i="1" dirty="0">
                                <a:solidFill>
                                  <a:prstClr val="black"/>
                                </a:solidFill>
                                <a:latin typeface="Cambria Math" panose="02040503050406030204" pitchFamily="18" charset="0"/>
                              </a:rPr>
                            </m:ctrlPr>
                          </m:sSubPr>
                          <m:e>
                            <m:r>
                              <a:rPr lang="en-US" altLang="zh-CN" sz="2400" i="1" dirty="0">
                                <a:solidFill>
                                  <a:prstClr val="black"/>
                                </a:solidFill>
                                <a:latin typeface="Cambria Math" panose="02040503050406030204" pitchFamily="18" charset="0"/>
                              </a:rPr>
                              <m:t>𝑡</m:t>
                            </m:r>
                          </m:e>
                          <m:sub>
                            <m:r>
                              <a:rPr lang="en-US" altLang="zh-CN" sz="2400" i="1" dirty="0">
                                <a:solidFill>
                                  <a:prstClr val="black"/>
                                </a:solidFill>
                                <a:latin typeface="Cambria Math" panose="02040503050406030204" pitchFamily="18" charset="0"/>
                              </a:rPr>
                              <m:t>2</m:t>
                            </m:r>
                          </m:sub>
                        </m:sSub>
                        <m:r>
                          <a:rPr lang="en-US" altLang="zh-CN" sz="2400" i="1" dirty="0">
                            <a:solidFill>
                              <a:prstClr val="black"/>
                            </a:solidFill>
                            <a:latin typeface="Cambria Math" panose="02040503050406030204" pitchFamily="18" charset="0"/>
                          </a:rPr>
                          <m:t>,</m:t>
                        </m:r>
                        <m:sSub>
                          <m:sSubPr>
                            <m:ctrlPr>
                              <a:rPr lang="en-US" altLang="zh-CN" sz="2400" i="1" dirty="0">
                                <a:solidFill>
                                  <a:prstClr val="black"/>
                                </a:solidFill>
                                <a:latin typeface="Cambria Math" panose="02040503050406030204" pitchFamily="18" charset="0"/>
                              </a:rPr>
                            </m:ctrlPr>
                          </m:sSubPr>
                          <m:e>
                            <m:r>
                              <a:rPr lang="en-US" altLang="zh-CN" sz="2400" i="1" dirty="0">
                                <a:solidFill>
                                  <a:prstClr val="black"/>
                                </a:solidFill>
                                <a:latin typeface="Cambria Math" panose="02040503050406030204" pitchFamily="18" charset="0"/>
                              </a:rPr>
                              <m:t>𝑠</m:t>
                            </m:r>
                          </m:e>
                          <m:sub>
                            <m:r>
                              <a:rPr lang="en-US" altLang="zh-CN" sz="2400" i="1" dirty="0">
                                <a:solidFill>
                                  <a:prstClr val="black"/>
                                </a:solidFill>
                                <a:latin typeface="Cambria Math" panose="02040503050406030204" pitchFamily="18" charset="0"/>
                              </a:rPr>
                              <m:t>3</m:t>
                            </m:r>
                          </m:sub>
                        </m:sSub>
                      </m:e>
                    </m:d>
                  </m:oMath>
                </a14:m>
                <a:endParaRPr lang="en-US" altLang="zh-CN" sz="2400" dirty="0">
                  <a:solidFill>
                    <a:prstClr val="black"/>
                  </a:solidFill>
                  <a:latin typeface="Calibri"/>
                </a:endParaRPr>
              </a:p>
              <a:p>
                <a:pPr defTabSz="685800" eaLnBrk="1" fontAlgn="auto" hangingPunct="1">
                  <a:spcBef>
                    <a:spcPts val="0"/>
                  </a:spcBef>
                  <a:spcAft>
                    <a:spcPts val="0"/>
                  </a:spcAft>
                </a:pPr>
                <a:endParaRPr lang="zh-CN" altLang="en-US" dirty="0">
                  <a:solidFill>
                    <a:prstClr val="black"/>
                  </a:solidFill>
                  <a:latin typeface="Calibri"/>
                </a:endParaRPr>
              </a:p>
            </p:txBody>
          </p:sp>
        </mc:Choice>
        <mc:Fallback>
          <p:sp>
            <p:nvSpPr>
              <p:cNvPr id="45" name="TextBox 44">
                <a:extLst>
                  <a:ext uri="{FF2B5EF4-FFF2-40B4-BE49-F238E27FC236}">
                    <a16:creationId xmlns:a16="http://schemas.microsoft.com/office/drawing/2014/main" id="{883330C3-4B99-4FB5-8C37-EBE84ABF93DC}"/>
                  </a:ext>
                </a:extLst>
              </p:cNvPr>
              <p:cNvSpPr txBox="1">
                <a:spLocks noRot="1" noChangeAspect="1" noMove="1" noResize="1" noEditPoints="1" noAdjustHandles="1" noChangeArrowheads="1" noChangeShapeType="1" noTextEdit="1"/>
              </p:cNvSpPr>
              <p:nvPr/>
            </p:nvSpPr>
            <p:spPr>
              <a:xfrm>
                <a:off x="3986389" y="4027515"/>
                <a:ext cx="6332266" cy="1099468"/>
              </a:xfrm>
              <a:prstGeom prst="rect">
                <a:avLst/>
              </a:prstGeom>
              <a:blipFill>
                <a:blip r:embed="rId23"/>
                <a:stretch>
                  <a:fillRect l="-289"/>
                </a:stretch>
              </a:blipFill>
            </p:spPr>
            <p:txBody>
              <a:bodyPr/>
              <a:lstStyle/>
              <a:p>
                <a:r>
                  <a:rPr lang="zh-CN" altLang="en-US">
                    <a:noFill/>
                  </a:rPr>
                  <a:t> </a:t>
                </a:r>
              </a:p>
            </p:txBody>
          </p:sp>
        </mc:Fallback>
      </mc:AlternateContent>
      <p:sp>
        <p:nvSpPr>
          <p:cNvPr id="46" name="TextBox 45">
            <a:extLst>
              <a:ext uri="{FF2B5EF4-FFF2-40B4-BE49-F238E27FC236}">
                <a16:creationId xmlns:a16="http://schemas.microsoft.com/office/drawing/2014/main" id="{BB3C1A04-BB0C-4DDC-9194-7229147804CD}"/>
              </a:ext>
            </a:extLst>
          </p:cNvPr>
          <p:cNvSpPr txBox="1"/>
          <p:nvPr/>
        </p:nvSpPr>
        <p:spPr>
          <a:xfrm>
            <a:off x="1790199" y="4280334"/>
            <a:ext cx="2255128" cy="1015663"/>
          </a:xfrm>
          <a:prstGeom prst="rect">
            <a:avLst/>
          </a:prstGeom>
          <a:noFill/>
        </p:spPr>
        <p:txBody>
          <a:bodyPr wrap="square" rtlCol="0">
            <a:spAutoFit/>
          </a:bodyPr>
          <a:lstStyle/>
          <a:p>
            <a:pPr defTabSz="685800" eaLnBrk="1" fontAlgn="auto" hangingPunct="1">
              <a:spcBef>
                <a:spcPts val="0"/>
              </a:spcBef>
              <a:spcAft>
                <a:spcPts val="0"/>
              </a:spcAft>
            </a:pPr>
            <a:r>
              <a:rPr lang="en-US" altLang="zh-CN" sz="2000" dirty="0">
                <a:solidFill>
                  <a:prstClr val="black"/>
                </a:solidFill>
                <a:latin typeface="Constantia" panose="02030602050306030303" pitchFamily="18" charset="0"/>
              </a:rPr>
              <a:t>learn probability dependency from original dataset</a:t>
            </a:r>
            <a:endParaRPr lang="zh-CN" altLang="en-US" sz="2000" dirty="0">
              <a:solidFill>
                <a:prstClr val="black"/>
              </a:solidFill>
              <a:latin typeface="Constantia" panose="02030602050306030303" pitchFamily="18" charset="0"/>
            </a:endParaRPr>
          </a:p>
        </p:txBody>
      </p:sp>
      <p:cxnSp>
        <p:nvCxnSpPr>
          <p:cNvPr id="47" name="直接箭头连接符 48">
            <a:extLst>
              <a:ext uri="{FF2B5EF4-FFF2-40B4-BE49-F238E27FC236}">
                <a16:creationId xmlns:a16="http://schemas.microsoft.com/office/drawing/2014/main" id="{88CBC15C-F59E-4FC2-898F-E033A031F0FA}"/>
              </a:ext>
            </a:extLst>
          </p:cNvPr>
          <p:cNvCxnSpPr>
            <a:cxnSpLocks/>
          </p:cNvCxnSpPr>
          <p:nvPr/>
        </p:nvCxnSpPr>
        <p:spPr>
          <a:xfrm>
            <a:off x="3893371" y="5175633"/>
            <a:ext cx="1057423" cy="7820"/>
          </a:xfrm>
          <a:prstGeom prst="straightConnector1">
            <a:avLst/>
          </a:prstGeom>
          <a:noFill/>
          <a:ln w="28575" cap="flat" cmpd="sng" algn="ctr">
            <a:solidFill>
              <a:sysClr val="windowText" lastClr="000000"/>
            </a:solidFill>
            <a:prstDash val="solid"/>
            <a:miter lim="800000"/>
            <a:headEnd type="none" w="med" len="med"/>
            <a:tailEnd type="arrow" w="med" len="med"/>
          </a:ln>
          <a:effectLst/>
        </p:spPr>
      </p:cxnSp>
      <p:cxnSp>
        <p:nvCxnSpPr>
          <p:cNvPr id="48" name="直接箭头连接符 50">
            <a:extLst>
              <a:ext uri="{FF2B5EF4-FFF2-40B4-BE49-F238E27FC236}">
                <a16:creationId xmlns:a16="http://schemas.microsoft.com/office/drawing/2014/main" id="{24415AA1-A671-4804-9506-5119D808D70E}"/>
              </a:ext>
            </a:extLst>
          </p:cNvPr>
          <p:cNvCxnSpPr>
            <a:cxnSpLocks/>
          </p:cNvCxnSpPr>
          <p:nvPr/>
        </p:nvCxnSpPr>
        <p:spPr>
          <a:xfrm>
            <a:off x="3894337" y="3734718"/>
            <a:ext cx="0" cy="1440916"/>
          </a:xfrm>
          <a:prstGeom prst="straightConnector1">
            <a:avLst/>
          </a:prstGeom>
          <a:noFill/>
          <a:ln w="28575" cap="flat" cmpd="sng" algn="ctr">
            <a:solidFill>
              <a:sysClr val="windowText" lastClr="000000"/>
            </a:solidFill>
            <a:prstDash val="solid"/>
            <a:miter lim="800000"/>
            <a:headEnd type="none" w="med" len="med"/>
            <a:tailEnd type="none" w="med" len="med"/>
          </a:ln>
          <a:effectLst/>
        </p:spPr>
      </p:cxnSp>
      <p:sp>
        <p:nvSpPr>
          <p:cNvPr id="49" name="Rectangle 48">
            <a:extLst>
              <a:ext uri="{FF2B5EF4-FFF2-40B4-BE49-F238E27FC236}">
                <a16:creationId xmlns:a16="http://schemas.microsoft.com/office/drawing/2014/main" id="{31190536-0ED4-4AD6-81E3-3D589A86D7CB}"/>
              </a:ext>
            </a:extLst>
          </p:cNvPr>
          <p:cNvSpPr/>
          <p:nvPr/>
        </p:nvSpPr>
        <p:spPr>
          <a:xfrm>
            <a:off x="4063943" y="4456270"/>
            <a:ext cx="1328633" cy="373926"/>
          </a:xfrm>
          <a:prstGeom prst="rect">
            <a:avLst/>
          </a:prstGeom>
          <a:noFill/>
          <a:ln w="19050" cap="flat" cmpd="sng" algn="ctr">
            <a:solidFill>
              <a:srgbClr val="FF0000"/>
            </a:solidFill>
            <a:prstDash val="solid"/>
            <a:miter lim="800000"/>
          </a:ln>
          <a:effectLst/>
        </p:spPr>
        <p:txBody>
          <a:bodyPr rtlCol="0" anchor="ctr"/>
          <a:lstStyle/>
          <a:p>
            <a:pPr algn="ctr" defTabSz="685800" eaLnBrk="1" fontAlgn="auto" hangingPunct="1">
              <a:spcBef>
                <a:spcPts val="0"/>
              </a:spcBef>
              <a:spcAft>
                <a:spcPts val="0"/>
              </a:spcAft>
              <a:defRPr/>
            </a:pPr>
            <a:endParaRPr lang="zh-CN" altLang="en-US" sz="1350" kern="0">
              <a:solidFill>
                <a:prstClr val="white"/>
              </a:solidFill>
              <a:latin typeface="Calibri"/>
            </a:endParaRPr>
          </a:p>
        </p:txBody>
      </p:sp>
      <p:sp>
        <p:nvSpPr>
          <p:cNvPr id="50" name="Rectangle 49">
            <a:extLst>
              <a:ext uri="{FF2B5EF4-FFF2-40B4-BE49-F238E27FC236}">
                <a16:creationId xmlns:a16="http://schemas.microsoft.com/office/drawing/2014/main" id="{9E5A44EE-080A-43DD-AB4E-57E46F99A7F7}"/>
              </a:ext>
            </a:extLst>
          </p:cNvPr>
          <p:cNvSpPr/>
          <p:nvPr/>
        </p:nvSpPr>
        <p:spPr>
          <a:xfrm>
            <a:off x="5448733" y="4456655"/>
            <a:ext cx="1348775" cy="352348"/>
          </a:xfrm>
          <a:prstGeom prst="rect">
            <a:avLst/>
          </a:prstGeom>
          <a:noFill/>
          <a:ln w="19050" cap="flat" cmpd="sng" algn="ctr">
            <a:solidFill>
              <a:srgbClr val="FF0000"/>
            </a:solidFill>
            <a:prstDash val="solid"/>
            <a:miter lim="800000"/>
          </a:ln>
          <a:effectLst/>
        </p:spPr>
        <p:txBody>
          <a:bodyPr rtlCol="0" anchor="ctr"/>
          <a:lstStyle/>
          <a:p>
            <a:pPr algn="ctr" defTabSz="685800" eaLnBrk="1" fontAlgn="auto" hangingPunct="1">
              <a:spcBef>
                <a:spcPts val="0"/>
              </a:spcBef>
              <a:spcAft>
                <a:spcPts val="0"/>
              </a:spcAft>
              <a:defRPr/>
            </a:pPr>
            <a:endParaRPr lang="zh-CN" altLang="en-US" sz="1350" kern="0">
              <a:solidFill>
                <a:prstClr val="white"/>
              </a:solidFill>
              <a:latin typeface="Calibri"/>
            </a:endParaRPr>
          </a:p>
        </p:txBody>
      </p:sp>
      <p:sp>
        <p:nvSpPr>
          <p:cNvPr id="51" name="Rectangle 50">
            <a:extLst>
              <a:ext uri="{FF2B5EF4-FFF2-40B4-BE49-F238E27FC236}">
                <a16:creationId xmlns:a16="http://schemas.microsoft.com/office/drawing/2014/main" id="{E0D16E59-19D6-4BD9-AF55-22B52AFBA6E0}"/>
              </a:ext>
            </a:extLst>
          </p:cNvPr>
          <p:cNvSpPr/>
          <p:nvPr/>
        </p:nvSpPr>
        <p:spPr>
          <a:xfrm>
            <a:off x="6887700" y="4457355"/>
            <a:ext cx="1348775" cy="372841"/>
          </a:xfrm>
          <a:prstGeom prst="rect">
            <a:avLst/>
          </a:prstGeom>
          <a:noFill/>
          <a:ln w="19050" cap="flat" cmpd="sng" algn="ctr">
            <a:solidFill>
              <a:srgbClr val="FF0000"/>
            </a:solidFill>
            <a:prstDash val="solid"/>
            <a:miter lim="800000"/>
          </a:ln>
          <a:effectLst/>
        </p:spPr>
        <p:txBody>
          <a:bodyPr rtlCol="0" anchor="ctr"/>
          <a:lstStyle/>
          <a:p>
            <a:pPr algn="ctr" defTabSz="685800" eaLnBrk="1" fontAlgn="auto" hangingPunct="1">
              <a:spcBef>
                <a:spcPts val="0"/>
              </a:spcBef>
              <a:spcAft>
                <a:spcPts val="0"/>
              </a:spcAft>
              <a:defRPr/>
            </a:pPr>
            <a:endParaRPr lang="zh-CN" altLang="en-US" sz="1350" kern="0">
              <a:solidFill>
                <a:prstClr val="white"/>
              </a:solidFill>
              <a:latin typeface="Calibri"/>
            </a:endParaRPr>
          </a:p>
        </p:txBody>
      </p:sp>
      <p:sp>
        <p:nvSpPr>
          <p:cNvPr id="52" name="Rectangle 51">
            <a:extLst>
              <a:ext uri="{FF2B5EF4-FFF2-40B4-BE49-F238E27FC236}">
                <a16:creationId xmlns:a16="http://schemas.microsoft.com/office/drawing/2014/main" id="{5C22D631-734A-4656-99E0-024E9621571C}"/>
              </a:ext>
            </a:extLst>
          </p:cNvPr>
          <p:cNvSpPr/>
          <p:nvPr/>
        </p:nvSpPr>
        <p:spPr>
          <a:xfrm>
            <a:off x="8290273" y="4469926"/>
            <a:ext cx="1289117" cy="373724"/>
          </a:xfrm>
          <a:prstGeom prst="rect">
            <a:avLst/>
          </a:prstGeom>
          <a:noFill/>
          <a:ln w="19050" cap="flat" cmpd="sng" algn="ctr">
            <a:solidFill>
              <a:srgbClr val="FF0000"/>
            </a:solidFill>
            <a:prstDash val="solid"/>
            <a:miter lim="800000"/>
          </a:ln>
          <a:effectLst/>
        </p:spPr>
        <p:txBody>
          <a:bodyPr rtlCol="0" anchor="ctr"/>
          <a:lstStyle/>
          <a:p>
            <a:pPr algn="ctr" defTabSz="685800" eaLnBrk="1" fontAlgn="auto" hangingPunct="1">
              <a:spcBef>
                <a:spcPts val="0"/>
              </a:spcBef>
              <a:spcAft>
                <a:spcPts val="0"/>
              </a:spcAft>
              <a:defRPr/>
            </a:pPr>
            <a:endParaRPr lang="zh-CN" altLang="en-US" sz="1350" kern="0">
              <a:solidFill>
                <a:prstClr val="white"/>
              </a:solidFill>
              <a:latin typeface="Calibri"/>
            </a:endParaRPr>
          </a:p>
        </p:txBody>
      </p:sp>
      <p:sp>
        <p:nvSpPr>
          <p:cNvPr id="53" name="TextBox 52">
            <a:extLst>
              <a:ext uri="{FF2B5EF4-FFF2-40B4-BE49-F238E27FC236}">
                <a16:creationId xmlns:a16="http://schemas.microsoft.com/office/drawing/2014/main" id="{EECB4954-9EED-4C62-8ACA-65A4D73112AA}"/>
              </a:ext>
            </a:extLst>
          </p:cNvPr>
          <p:cNvSpPr txBox="1"/>
          <p:nvPr/>
        </p:nvSpPr>
        <p:spPr>
          <a:xfrm>
            <a:off x="4933320" y="5612089"/>
            <a:ext cx="3801163" cy="461665"/>
          </a:xfrm>
          <a:prstGeom prst="rect">
            <a:avLst/>
          </a:prstGeom>
          <a:noFill/>
        </p:spPr>
        <p:txBody>
          <a:bodyPr wrap="square" rtlCol="0">
            <a:spAutoFit/>
          </a:bodyPr>
          <a:lstStyle/>
          <a:p>
            <a:pPr defTabSz="685800" eaLnBrk="1" fontAlgn="auto" hangingPunct="1">
              <a:spcBef>
                <a:spcPts val="0"/>
              </a:spcBef>
              <a:spcAft>
                <a:spcPts val="0"/>
              </a:spcAft>
            </a:pPr>
            <a:r>
              <a:rPr lang="en-US" altLang="zh-CN" sz="2400" dirty="0">
                <a:solidFill>
                  <a:prstClr val="black"/>
                </a:solidFill>
                <a:latin typeface="Constantia" panose="02030602050306030303" pitchFamily="18" charset="0"/>
              </a:rPr>
              <a:t>Differential Privacy-noise</a:t>
            </a:r>
            <a:endParaRPr lang="zh-CN" altLang="en-US" sz="2400" dirty="0">
              <a:solidFill>
                <a:prstClr val="black"/>
              </a:solidFill>
              <a:latin typeface="Constantia" panose="02030602050306030303" pitchFamily="18" charset="0"/>
            </a:endParaRPr>
          </a:p>
        </p:txBody>
      </p:sp>
      <p:cxnSp>
        <p:nvCxnSpPr>
          <p:cNvPr id="54" name="直接箭头连接符 48">
            <a:extLst>
              <a:ext uri="{FF2B5EF4-FFF2-40B4-BE49-F238E27FC236}">
                <a16:creationId xmlns:a16="http://schemas.microsoft.com/office/drawing/2014/main" id="{E9869CCE-0F91-4D87-9290-4A208201FF15}"/>
              </a:ext>
            </a:extLst>
          </p:cNvPr>
          <p:cNvCxnSpPr>
            <a:cxnSpLocks/>
            <a:endCxn id="49" idx="2"/>
          </p:cNvCxnSpPr>
          <p:nvPr/>
        </p:nvCxnSpPr>
        <p:spPr>
          <a:xfrm flipH="1" flipV="1">
            <a:off x="4728259" y="4830197"/>
            <a:ext cx="1742780" cy="790293"/>
          </a:xfrm>
          <a:prstGeom prst="straightConnector1">
            <a:avLst/>
          </a:prstGeom>
          <a:noFill/>
          <a:ln w="28575" cap="flat" cmpd="sng" algn="ctr">
            <a:solidFill>
              <a:sysClr val="windowText" lastClr="000000"/>
            </a:solidFill>
            <a:prstDash val="solid"/>
            <a:miter lim="800000"/>
            <a:headEnd type="none" w="med" len="med"/>
            <a:tailEnd type="arrow" w="med" len="med"/>
          </a:ln>
          <a:effectLst/>
        </p:spPr>
      </p:cxnSp>
      <p:cxnSp>
        <p:nvCxnSpPr>
          <p:cNvPr id="55" name="直接箭头连接符 48">
            <a:extLst>
              <a:ext uri="{FF2B5EF4-FFF2-40B4-BE49-F238E27FC236}">
                <a16:creationId xmlns:a16="http://schemas.microsoft.com/office/drawing/2014/main" id="{8B4EEB25-3D41-4BD6-9565-B020338E48B2}"/>
              </a:ext>
            </a:extLst>
          </p:cNvPr>
          <p:cNvCxnSpPr>
            <a:cxnSpLocks/>
            <a:endCxn id="50" idx="2"/>
          </p:cNvCxnSpPr>
          <p:nvPr/>
        </p:nvCxnSpPr>
        <p:spPr>
          <a:xfrm flipH="1" flipV="1">
            <a:off x="6123121" y="4809004"/>
            <a:ext cx="347919" cy="797103"/>
          </a:xfrm>
          <a:prstGeom prst="straightConnector1">
            <a:avLst/>
          </a:prstGeom>
          <a:noFill/>
          <a:ln w="28575" cap="flat" cmpd="sng" algn="ctr">
            <a:solidFill>
              <a:sysClr val="windowText" lastClr="000000"/>
            </a:solidFill>
            <a:prstDash val="solid"/>
            <a:miter lim="800000"/>
            <a:headEnd type="none" w="med" len="med"/>
            <a:tailEnd type="arrow" w="med" len="med"/>
          </a:ln>
          <a:effectLst/>
        </p:spPr>
      </p:cxnSp>
      <p:cxnSp>
        <p:nvCxnSpPr>
          <p:cNvPr id="56" name="直接箭头连接符 48">
            <a:extLst>
              <a:ext uri="{FF2B5EF4-FFF2-40B4-BE49-F238E27FC236}">
                <a16:creationId xmlns:a16="http://schemas.microsoft.com/office/drawing/2014/main" id="{B7311086-C08C-49AB-A822-867606E7EEC3}"/>
              </a:ext>
            </a:extLst>
          </p:cNvPr>
          <p:cNvCxnSpPr>
            <a:cxnSpLocks/>
          </p:cNvCxnSpPr>
          <p:nvPr/>
        </p:nvCxnSpPr>
        <p:spPr>
          <a:xfrm flipV="1">
            <a:off x="6471040" y="4821148"/>
            <a:ext cx="1102241" cy="811524"/>
          </a:xfrm>
          <a:prstGeom prst="straightConnector1">
            <a:avLst/>
          </a:prstGeom>
          <a:noFill/>
          <a:ln w="28575" cap="flat" cmpd="sng" algn="ctr">
            <a:solidFill>
              <a:sysClr val="windowText" lastClr="000000"/>
            </a:solidFill>
            <a:prstDash val="solid"/>
            <a:miter lim="800000"/>
            <a:headEnd type="none" w="med" len="med"/>
            <a:tailEnd type="arrow" w="med" len="med"/>
          </a:ln>
          <a:effectLst/>
        </p:spPr>
      </p:cxnSp>
      <p:cxnSp>
        <p:nvCxnSpPr>
          <p:cNvPr id="57" name="直接箭头连接符 48">
            <a:extLst>
              <a:ext uri="{FF2B5EF4-FFF2-40B4-BE49-F238E27FC236}">
                <a16:creationId xmlns:a16="http://schemas.microsoft.com/office/drawing/2014/main" id="{C1FE0A30-517F-4F51-B2C7-A36661ACAB17}"/>
              </a:ext>
            </a:extLst>
          </p:cNvPr>
          <p:cNvCxnSpPr>
            <a:cxnSpLocks/>
            <a:endCxn id="52" idx="2"/>
          </p:cNvCxnSpPr>
          <p:nvPr/>
        </p:nvCxnSpPr>
        <p:spPr>
          <a:xfrm flipV="1">
            <a:off x="6491665" y="4843650"/>
            <a:ext cx="2443167" cy="768438"/>
          </a:xfrm>
          <a:prstGeom prst="straightConnector1">
            <a:avLst/>
          </a:prstGeom>
          <a:noFill/>
          <a:ln w="28575" cap="flat" cmpd="sng" algn="ctr">
            <a:solidFill>
              <a:sysClr val="windowText" lastClr="000000"/>
            </a:solidFill>
            <a:prstDash val="solid"/>
            <a:miter lim="800000"/>
            <a:headEnd type="none" w="med" len="med"/>
            <a:tailEnd type="arrow" w="med" len="med"/>
          </a:ln>
          <a:effectLst/>
        </p:spPr>
      </p:cxnSp>
      <p:sp>
        <p:nvSpPr>
          <p:cNvPr id="58" name="下箭头 36">
            <a:extLst>
              <a:ext uri="{FF2B5EF4-FFF2-40B4-BE49-F238E27FC236}">
                <a16:creationId xmlns:a16="http://schemas.microsoft.com/office/drawing/2014/main" id="{8A03B41C-1A5E-4A2F-9F5E-C56BF3688F63}"/>
              </a:ext>
            </a:extLst>
          </p:cNvPr>
          <p:cNvSpPr>
            <a:spLocks noChangeArrowheads="1"/>
          </p:cNvSpPr>
          <p:nvPr/>
        </p:nvSpPr>
        <p:spPr bwMode="auto">
          <a:xfrm>
            <a:off x="8881798" y="3013392"/>
            <a:ext cx="257195" cy="1182798"/>
          </a:xfrm>
          <a:prstGeom prst="downArrow">
            <a:avLst>
              <a:gd name="adj1" fmla="val 50000"/>
              <a:gd name="adj2" fmla="val 50000"/>
            </a:avLst>
          </a:prstGeom>
          <a:solidFill>
            <a:srgbClr val="00B050"/>
          </a:solidFill>
          <a:ln w="9525" algn="ctr">
            <a:solidFill>
              <a:srgbClr val="000000"/>
            </a:solidFill>
            <a:round/>
            <a:headEnd/>
            <a:tailEnd/>
          </a:ln>
        </p:spPr>
        <p:txBody>
          <a:bodyPr/>
          <a:lstStyle/>
          <a:p>
            <a:pPr marL="342900" indent="-342900" eaLnBrk="1" fontAlgn="auto" hangingPunct="1">
              <a:spcBef>
                <a:spcPts val="0"/>
              </a:spcBef>
              <a:spcAft>
                <a:spcPts val="0"/>
              </a:spcAft>
            </a:pPr>
            <a:endParaRPr lang="zh-CN" altLang="en-US">
              <a:solidFill>
                <a:prstClr val="black"/>
              </a:solidFill>
              <a:latin typeface="Calibri"/>
            </a:endParaRPr>
          </a:p>
        </p:txBody>
      </p:sp>
    </p:spTree>
    <p:extLst>
      <p:ext uri="{BB962C8B-B14F-4D97-AF65-F5344CB8AC3E}">
        <p14:creationId xmlns:p14="http://schemas.microsoft.com/office/powerpoint/2010/main" val="99694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8"/>
                                        </p:tgtEl>
                                      </p:cBhvr>
                                    </p:animEffect>
                                    <p:set>
                                      <p:cBhvr>
                                        <p:cTn id="17" dur="1" fill="hold">
                                          <p:stCondLst>
                                            <p:cond delay="499"/>
                                          </p:stCondLst>
                                        </p:cTn>
                                        <p:tgtEl>
                                          <p:spTgt spid="48"/>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47"/>
                                        </p:tgtEl>
                                      </p:cBhvr>
                                    </p:animEffect>
                                    <p:set>
                                      <p:cBhvr>
                                        <p:cTn id="20" dur="1" fill="hold">
                                          <p:stCondLst>
                                            <p:cond delay="499"/>
                                          </p:stCondLst>
                                        </p:cTn>
                                        <p:tgtEl>
                                          <p:spTgt spid="47"/>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46"/>
                                        </p:tgtEl>
                                      </p:cBhvr>
                                    </p:animEffect>
                                    <p:set>
                                      <p:cBhvr>
                                        <p:cTn id="23" dur="1" fill="hold">
                                          <p:stCondLst>
                                            <p:cond delay="499"/>
                                          </p:stCondLst>
                                        </p:cTn>
                                        <p:tgtEl>
                                          <p:spTgt spid="46"/>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fade">
                                      <p:cBhvr>
                                        <p:cTn id="46" dur="500"/>
                                        <p:tgtEl>
                                          <p:spTgt spid="52"/>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46" grpId="1"/>
      <p:bldP spid="49" grpId="0" animBg="1"/>
      <p:bldP spid="50" grpId="0" animBg="1"/>
      <p:bldP spid="51" grpId="0" animBg="1"/>
      <p:bldP spid="52" grpId="0" animBg="1"/>
      <p:bldP spid="53" grpId="0"/>
      <p:bldP spid="5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3">
            <a:extLst>
              <a:ext uri="{FF2B5EF4-FFF2-40B4-BE49-F238E27FC236}">
                <a16:creationId xmlns:a16="http://schemas.microsoft.com/office/drawing/2014/main" id="{DBA83A42-A698-1C88-C02F-D79510D925DC}"/>
              </a:ext>
            </a:extLst>
          </p:cNvPr>
          <p:cNvSpPr txBox="1"/>
          <p:nvPr/>
        </p:nvSpPr>
        <p:spPr>
          <a:xfrm>
            <a:off x="119336" y="141201"/>
            <a:ext cx="6915150" cy="830997"/>
          </a:xfrm>
          <a:prstGeom prst="rect">
            <a:avLst/>
          </a:prstGeom>
          <a:noFill/>
        </p:spPr>
        <p:txBody>
          <a:bodyPr wrap="square">
            <a:spAutoFit/>
          </a:bodyPr>
          <a:lstStyle>
            <a:defPPr>
              <a:defRPr lang="zh-CN"/>
            </a:defPPr>
            <a:lvl1pPr algn="r">
              <a:defRPr sz="2000" b="1">
                <a:ln w="900" cmpd="sng">
                  <a:solidFill>
                    <a:schemeClr val="accent1">
                      <a:satMod val="190000"/>
                      <a:alpha val="55000"/>
                    </a:schemeClr>
                  </a:solidFill>
                  <a:prstDash val="solid"/>
                </a:ln>
                <a:solidFill>
                  <a:schemeClr val="tx2">
                    <a:lumMod val="40000"/>
                    <a:lumOff val="60000"/>
                  </a:schemeClr>
                </a:solidFill>
                <a:effectLst>
                  <a:innerShdw blurRad="101600" dist="76200" dir="5400000">
                    <a:schemeClr val="accent1">
                      <a:satMod val="190000"/>
                      <a:tint val="100000"/>
                      <a:alpha val="74000"/>
                    </a:schemeClr>
                  </a:innerShdw>
                </a:effectLst>
                <a:latin typeface="微软雅黑" pitchFamily="34" charset="-122"/>
                <a:ea typeface="微软雅黑"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微软雅黑" pitchFamily="34" charset="-122"/>
                <a:ea typeface="微软雅黑" pitchFamily="34" charset="-122"/>
                <a:cs typeface="+mn-cs"/>
              </a:rPr>
              <a:t>Zero-knowledge proofs — </a:t>
            </a:r>
            <a:r>
              <a:rPr kumimoji="0" lang="en-US" altLang="zh-CN" sz="2400" b="1" i="0" u="none" strike="noStrike" kern="1200" cap="none" spc="0" normalizeH="0" baseline="0" noProof="0" dirty="0" err="1">
                <a:ln w="0"/>
                <a:solidFill>
                  <a:prstClr val="white"/>
                </a:solidFill>
                <a:effectLst>
                  <a:outerShdw blurRad="38100" dist="25400" dir="5400000" algn="ctr" rotWithShape="0">
                    <a:srgbClr val="6E747A">
                      <a:alpha val="43000"/>
                    </a:srgbClr>
                  </a:outerShdw>
                </a:effectLst>
                <a:uLnTx/>
                <a:uFillTx/>
                <a:latin typeface="微软雅黑" pitchFamily="34" charset="-122"/>
                <a:ea typeface="微软雅黑" pitchFamily="34" charset="-122"/>
                <a:cs typeface="+mn-cs"/>
              </a:rPr>
              <a:t>Schnorr</a:t>
            </a:r>
            <a:r>
              <a:rPr kumimoji="0" lang="en-US" altLang="zh-CN" sz="24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微软雅黑" pitchFamily="34" charset="-122"/>
                <a:ea typeface="微软雅黑" pitchFamily="34" charset="-122"/>
                <a:cs typeface="+mn-cs"/>
              </a:rPr>
              <a:t> protocol
</a:t>
            </a:r>
            <a:endParaRPr kumimoji="0" lang="zh-CN" altLang="en-US" sz="24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微软雅黑" pitchFamily="34" charset="-122"/>
              <a:ea typeface="微软雅黑" pitchFamily="34" charset="-122"/>
              <a:cs typeface="+mn-cs"/>
            </a:endParaRPr>
          </a:p>
        </p:txBody>
      </p:sp>
      <p:cxnSp>
        <p:nvCxnSpPr>
          <p:cNvPr id="102" name="直接连接符 101">
            <a:extLst>
              <a:ext uri="{FF2B5EF4-FFF2-40B4-BE49-F238E27FC236}">
                <a16:creationId xmlns:a16="http://schemas.microsoft.com/office/drawing/2014/main" id="{6D92B1BA-BB46-47D6-6E9E-08388E5707AA}"/>
              </a:ext>
            </a:extLst>
          </p:cNvPr>
          <p:cNvCxnSpPr>
            <a:cxnSpLocks/>
          </p:cNvCxnSpPr>
          <p:nvPr/>
        </p:nvCxnSpPr>
        <p:spPr>
          <a:xfrm>
            <a:off x="1587978" y="3510533"/>
            <a:ext cx="5706634"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2360502B-35A4-4699-EAC6-CFB1C08D0618}"/>
              </a:ext>
            </a:extLst>
          </p:cNvPr>
          <p:cNvCxnSpPr>
            <a:cxnSpLocks/>
          </p:cNvCxnSpPr>
          <p:nvPr/>
        </p:nvCxnSpPr>
        <p:spPr>
          <a:xfrm>
            <a:off x="3333779" y="3240596"/>
            <a:ext cx="0" cy="330014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4" name="文本框 103">
                <a:extLst>
                  <a:ext uri="{FF2B5EF4-FFF2-40B4-BE49-F238E27FC236}">
                    <a16:creationId xmlns:a16="http://schemas.microsoft.com/office/drawing/2014/main" id="{2D49412C-3A2C-E39B-C307-8E474F117729}"/>
                  </a:ext>
                </a:extLst>
              </p:cNvPr>
              <p:cNvSpPr txBox="1"/>
              <p:nvPr/>
            </p:nvSpPr>
            <p:spPr>
              <a:xfrm>
                <a:off x="1560339" y="3587866"/>
                <a:ext cx="1783184"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选择：</a:t>
                </a:r>
                <a14:m>
                  <m:oMath xmlns:m="http://schemas.openxmlformats.org/officeDocument/2006/math">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𝒑</m:t>
                    </m:r>
                  </m:oMath>
                </a14:m>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Times New Roman" panose="02020603050405020304" pitchFamily="18" charset="0"/>
                  </a:rPr>
                  <a:t> </a:t>
                </a:r>
                <a14:m>
                  <m:oMath xmlns:m="http://schemas.openxmlformats.org/officeDocument/2006/math">
                    <m:r>
                      <a:rPr kumimoji="0" lang="en-US" altLang="zh-CN" sz="2000" b="1" i="0"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𝒈</m:t>
                    </m:r>
                  </m:oMath>
                </a14:m>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04" name="文本框 103">
                <a:extLst>
                  <a:ext uri="{FF2B5EF4-FFF2-40B4-BE49-F238E27FC236}">
                    <a16:creationId xmlns:a16="http://schemas.microsoft.com/office/drawing/2014/main" id="{2D49412C-3A2C-E39B-C307-8E474F117729}"/>
                  </a:ext>
                </a:extLst>
              </p:cNvPr>
              <p:cNvSpPr txBox="1">
                <a:spLocks noRot="1" noChangeAspect="1" noMove="1" noResize="1" noEditPoints="1" noAdjustHandles="1" noChangeArrowheads="1" noChangeShapeType="1" noTextEdit="1"/>
              </p:cNvSpPr>
              <p:nvPr/>
            </p:nvSpPr>
            <p:spPr>
              <a:xfrm>
                <a:off x="1560339" y="3587866"/>
                <a:ext cx="1783184" cy="400110"/>
              </a:xfrm>
              <a:prstGeom prst="rect">
                <a:avLst/>
              </a:prstGeom>
              <a:blipFill>
                <a:blip r:embed="rId3"/>
                <a:stretch>
                  <a:fillRect l="-3767" t="-9231" b="-27692"/>
                </a:stretch>
              </a:blipFill>
            </p:spPr>
            <p:txBody>
              <a:bodyPr/>
              <a:lstStyle/>
              <a:p>
                <a:r>
                  <a:rPr lang="zh-CN" altLang="en-US">
                    <a:noFill/>
                  </a:rPr>
                  <a:t> </a:t>
                </a:r>
              </a:p>
            </p:txBody>
          </p:sp>
        </mc:Fallback>
      </mc:AlternateContent>
      <p:cxnSp>
        <p:nvCxnSpPr>
          <p:cNvPr id="105" name="直接连接符 104">
            <a:extLst>
              <a:ext uri="{FF2B5EF4-FFF2-40B4-BE49-F238E27FC236}">
                <a16:creationId xmlns:a16="http://schemas.microsoft.com/office/drawing/2014/main" id="{2E57D14D-3507-A108-001C-FD97DDF925A6}"/>
              </a:ext>
            </a:extLst>
          </p:cNvPr>
          <p:cNvCxnSpPr>
            <a:cxnSpLocks/>
          </p:cNvCxnSpPr>
          <p:nvPr/>
        </p:nvCxnSpPr>
        <p:spPr>
          <a:xfrm>
            <a:off x="1544104" y="4041965"/>
            <a:ext cx="575050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6" name="文本框 105">
            <a:extLst>
              <a:ext uri="{FF2B5EF4-FFF2-40B4-BE49-F238E27FC236}">
                <a16:creationId xmlns:a16="http://schemas.microsoft.com/office/drawing/2014/main" id="{B0D2585A-3501-1853-9782-EAE71C39540D}"/>
              </a:ext>
            </a:extLst>
          </p:cNvPr>
          <p:cNvSpPr txBox="1"/>
          <p:nvPr/>
        </p:nvSpPr>
        <p:spPr>
          <a:xfrm>
            <a:off x="4304946" y="3582366"/>
            <a:ext cx="1720201"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（大素数）</a:t>
            </a:r>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9" name="文本框 108">
                <a:extLst>
                  <a:ext uri="{FF2B5EF4-FFF2-40B4-BE49-F238E27FC236}">
                    <a16:creationId xmlns:a16="http://schemas.microsoft.com/office/drawing/2014/main" id="{202F4D5F-3588-B186-2463-42A568B2EEF0}"/>
                  </a:ext>
                </a:extLst>
              </p:cNvPr>
              <p:cNvSpPr txBox="1"/>
              <p:nvPr/>
            </p:nvSpPr>
            <p:spPr>
              <a:xfrm>
                <a:off x="1560339" y="4118535"/>
                <a:ext cx="1783184"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选择：</a:t>
                </a:r>
                <a14:m>
                  <m:oMath xmlns:m="http://schemas.openxmlformats.org/officeDocument/2006/math">
                    <m:r>
                      <a:rPr kumimoji="0" lang="en-US" altLang="zh-CN" sz="2000" b="1" i="1" u="none" strike="noStrike" kern="1200" cap="none" spc="0" normalizeH="0" baseline="0" noProof="0" smtClean="0">
                        <a:ln>
                          <a:noFill/>
                        </a:ln>
                        <a:solidFill>
                          <a:srgbClr val="FF0000"/>
                        </a:solidFill>
                        <a:effectLst/>
                        <a:uLnTx/>
                        <a:uFillTx/>
                        <a:latin typeface="Cambria Math" panose="02040503050406030204" pitchFamily="18" charset="0"/>
                        <a:cs typeface="+mn-cs"/>
                      </a:rPr>
                      <m:t>𝒙</m:t>
                    </m:r>
                  </m:oMath>
                </a14:m>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09" name="文本框 108">
                <a:extLst>
                  <a:ext uri="{FF2B5EF4-FFF2-40B4-BE49-F238E27FC236}">
                    <a16:creationId xmlns:a16="http://schemas.microsoft.com/office/drawing/2014/main" id="{202F4D5F-3588-B186-2463-42A568B2EEF0}"/>
                  </a:ext>
                </a:extLst>
              </p:cNvPr>
              <p:cNvSpPr txBox="1">
                <a:spLocks noRot="1" noChangeAspect="1" noMove="1" noResize="1" noEditPoints="1" noAdjustHandles="1" noChangeArrowheads="1" noChangeShapeType="1" noTextEdit="1"/>
              </p:cNvSpPr>
              <p:nvPr/>
            </p:nvSpPr>
            <p:spPr>
              <a:xfrm>
                <a:off x="1560339" y="4118535"/>
                <a:ext cx="1783184" cy="400110"/>
              </a:xfrm>
              <a:prstGeom prst="rect">
                <a:avLst/>
              </a:prstGeom>
              <a:blipFill>
                <a:blip r:embed="rId4"/>
                <a:stretch>
                  <a:fillRect l="-3767" t="-9231" b="-27692"/>
                </a:stretch>
              </a:blipFill>
            </p:spPr>
            <p:txBody>
              <a:bodyPr/>
              <a:lstStyle/>
              <a:p>
                <a:r>
                  <a:rPr lang="zh-CN" altLang="en-US">
                    <a:noFill/>
                  </a:rPr>
                  <a:t> </a:t>
                </a:r>
              </a:p>
            </p:txBody>
          </p:sp>
        </mc:Fallback>
      </mc:AlternateContent>
      <p:cxnSp>
        <p:nvCxnSpPr>
          <p:cNvPr id="110" name="直接连接符 109">
            <a:extLst>
              <a:ext uri="{FF2B5EF4-FFF2-40B4-BE49-F238E27FC236}">
                <a16:creationId xmlns:a16="http://schemas.microsoft.com/office/drawing/2014/main" id="{35AC8AB4-F495-1BDB-2A4D-AC7A73EFAC0A}"/>
              </a:ext>
            </a:extLst>
          </p:cNvPr>
          <p:cNvCxnSpPr>
            <a:cxnSpLocks/>
          </p:cNvCxnSpPr>
          <p:nvPr/>
        </p:nvCxnSpPr>
        <p:spPr>
          <a:xfrm>
            <a:off x="1560339" y="4556745"/>
            <a:ext cx="573427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0FF2313D-0BE1-B88C-8332-BD1962EB4250}"/>
              </a:ext>
            </a:extLst>
          </p:cNvPr>
          <p:cNvCxnSpPr>
            <a:cxnSpLocks/>
          </p:cNvCxnSpPr>
          <p:nvPr/>
        </p:nvCxnSpPr>
        <p:spPr>
          <a:xfrm>
            <a:off x="1587978" y="5064569"/>
            <a:ext cx="5706634"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980CBDB6-3304-C06D-9865-5675E082505E}"/>
              </a:ext>
            </a:extLst>
          </p:cNvPr>
          <p:cNvCxnSpPr>
            <a:cxnSpLocks/>
          </p:cNvCxnSpPr>
          <p:nvPr/>
        </p:nvCxnSpPr>
        <p:spPr>
          <a:xfrm>
            <a:off x="1589793" y="5650334"/>
            <a:ext cx="570481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5" name="文本框 114">
            <a:extLst>
              <a:ext uri="{FF2B5EF4-FFF2-40B4-BE49-F238E27FC236}">
                <a16:creationId xmlns:a16="http://schemas.microsoft.com/office/drawing/2014/main" id="{AB884A43-DC27-2C6C-04D9-09C49412E5C3}"/>
              </a:ext>
            </a:extLst>
          </p:cNvPr>
          <p:cNvSpPr txBox="1"/>
          <p:nvPr/>
        </p:nvSpPr>
        <p:spPr>
          <a:xfrm>
            <a:off x="4338903" y="4115651"/>
            <a:ext cx="1641754"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（随机数）</a:t>
            </a:r>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7" name="文本框 116">
                <a:extLst>
                  <a:ext uri="{FF2B5EF4-FFF2-40B4-BE49-F238E27FC236}">
                    <a16:creationId xmlns:a16="http://schemas.microsoft.com/office/drawing/2014/main" id="{5B0611F9-DB36-C40D-3572-00FB5B814B70}"/>
                  </a:ext>
                </a:extLst>
              </p:cNvPr>
              <p:cNvSpPr txBox="1"/>
              <p:nvPr/>
            </p:nvSpPr>
            <p:spPr>
              <a:xfrm>
                <a:off x="1560339" y="4624183"/>
                <a:ext cx="1783184"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计算：</a:t>
                </a:r>
                <a14:m>
                  <m:oMath xmlns:m="http://schemas.openxmlformats.org/officeDocument/2006/math">
                    <m:r>
                      <a:rPr kumimoji="0" lang="en-US" altLang="zh-CN" sz="2000" b="1" i="1" u="none" strike="noStrike" kern="1200" cap="none" spc="0" normalizeH="0" baseline="0" noProof="0" smtClean="0">
                        <a:ln>
                          <a:noFill/>
                        </a:ln>
                        <a:solidFill>
                          <a:srgbClr val="2F31D6"/>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𝒚</m:t>
                    </m:r>
                  </m:oMath>
                </a14:m>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17" name="文本框 116">
                <a:extLst>
                  <a:ext uri="{FF2B5EF4-FFF2-40B4-BE49-F238E27FC236}">
                    <a16:creationId xmlns:a16="http://schemas.microsoft.com/office/drawing/2014/main" id="{5B0611F9-DB36-C40D-3572-00FB5B814B70}"/>
                  </a:ext>
                </a:extLst>
              </p:cNvPr>
              <p:cNvSpPr txBox="1">
                <a:spLocks noRot="1" noChangeAspect="1" noMove="1" noResize="1" noEditPoints="1" noAdjustHandles="1" noChangeArrowheads="1" noChangeShapeType="1" noTextEdit="1"/>
              </p:cNvSpPr>
              <p:nvPr/>
            </p:nvSpPr>
            <p:spPr>
              <a:xfrm>
                <a:off x="1560339" y="4624183"/>
                <a:ext cx="1783184" cy="400110"/>
              </a:xfrm>
              <a:prstGeom prst="rect">
                <a:avLst/>
              </a:prstGeom>
              <a:blipFill>
                <a:blip r:embed="rId5"/>
                <a:stretch>
                  <a:fillRect l="-3767" t="-9231" b="-2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8" name="文本框 117">
                <a:extLst>
                  <a:ext uri="{FF2B5EF4-FFF2-40B4-BE49-F238E27FC236}">
                    <a16:creationId xmlns:a16="http://schemas.microsoft.com/office/drawing/2014/main" id="{5BD32437-16B2-FAFF-67A5-A20FF80C9B45}"/>
                  </a:ext>
                </a:extLst>
              </p:cNvPr>
              <p:cNvSpPr txBox="1"/>
              <p:nvPr/>
            </p:nvSpPr>
            <p:spPr>
              <a:xfrm>
                <a:off x="3937399" y="4600433"/>
                <a:ext cx="2895404"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
                    </m:oMathParaPr>
                    <m:oMath xmlns:m="http://schemas.openxmlformats.org/officeDocument/2006/math">
                      <m:r>
                        <a:rPr kumimoji="0" lang="en-US" altLang="zh-CN" sz="2000" b="1" i="1" u="none" strike="noStrike" kern="1200" cap="none" spc="0" normalizeH="0" baseline="0" noProof="0" smtClean="0">
                          <a:ln>
                            <a:noFill/>
                          </a:ln>
                          <a:solidFill>
                            <a:srgbClr val="0000FF"/>
                          </a:solidFill>
                          <a:effectLst/>
                          <a:uLnTx/>
                          <a:uFillTx/>
                          <a:latin typeface="Cambria Math" panose="02040503050406030204" pitchFamily="18" charset="0"/>
                          <a:cs typeface="+mn-cs"/>
                        </a:rPr>
                        <m:t>𝒚</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sSup>
                        <m:sSup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pPr>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𝒈</m:t>
                          </m:r>
                        </m:e>
                        <m:sup>
                          <m:r>
                            <a:rPr kumimoji="0" lang="en-US" altLang="zh-CN" sz="2000" b="1" i="1" u="none" strike="noStrike" kern="1200" cap="none" spc="0" normalizeH="0" baseline="0" noProof="0" smtClean="0">
                              <a:ln>
                                <a:noFill/>
                              </a:ln>
                              <a:solidFill>
                                <a:srgbClr val="FF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𝒙</m:t>
                          </m:r>
                        </m:sup>
                      </m:s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𝒎𝒐𝒅</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𝒑</m:t>
                      </m:r>
                    </m:oMath>
                  </m:oMathPara>
                </a14:m>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18" name="文本框 117">
                <a:extLst>
                  <a:ext uri="{FF2B5EF4-FFF2-40B4-BE49-F238E27FC236}">
                    <a16:creationId xmlns:a16="http://schemas.microsoft.com/office/drawing/2014/main" id="{5BD32437-16B2-FAFF-67A5-A20FF80C9B45}"/>
                  </a:ext>
                </a:extLst>
              </p:cNvPr>
              <p:cNvSpPr txBox="1">
                <a:spLocks noRot="1" noChangeAspect="1" noMove="1" noResize="1" noEditPoints="1" noAdjustHandles="1" noChangeArrowheads="1" noChangeShapeType="1" noTextEdit="1"/>
              </p:cNvSpPr>
              <p:nvPr/>
            </p:nvSpPr>
            <p:spPr>
              <a:xfrm>
                <a:off x="3937399" y="4600433"/>
                <a:ext cx="2895404" cy="400110"/>
              </a:xfrm>
              <a:prstGeom prst="rect">
                <a:avLst/>
              </a:prstGeom>
              <a:blipFill>
                <a:blip r:embed="rId6"/>
                <a:stretch>
                  <a:fillRect b="-10769"/>
                </a:stretch>
              </a:blipFill>
            </p:spPr>
            <p:txBody>
              <a:bodyPr/>
              <a:lstStyle/>
              <a:p>
                <a:r>
                  <a:rPr lang="zh-CN" altLang="en-US">
                    <a:noFill/>
                  </a:rPr>
                  <a:t> </a:t>
                </a:r>
              </a:p>
            </p:txBody>
          </p:sp>
        </mc:Fallback>
      </mc:AlternateContent>
      <p:sp>
        <p:nvSpPr>
          <p:cNvPr id="120" name="文本框 119">
            <a:extLst>
              <a:ext uri="{FF2B5EF4-FFF2-40B4-BE49-F238E27FC236}">
                <a16:creationId xmlns:a16="http://schemas.microsoft.com/office/drawing/2014/main" id="{1D97E5A7-3E2E-7B2E-DF54-5576979E6119}"/>
              </a:ext>
            </a:extLst>
          </p:cNvPr>
          <p:cNvSpPr txBox="1"/>
          <p:nvPr/>
        </p:nvSpPr>
        <p:spPr>
          <a:xfrm>
            <a:off x="1560339" y="5185893"/>
            <a:ext cx="1783184"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生成</a:t>
            </a:r>
            <a:r>
              <a:rPr kumimoji="0" lang="zh-CN" altLang="en-US" sz="20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公钥</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2000" b="1" i="1" u="none" strike="noStrike" kern="1200" cap="none" spc="0" normalizeH="0" baseline="0" noProof="0" dirty="0">
              <a:ln>
                <a:noFill/>
              </a:ln>
              <a:solidFill>
                <a:srgbClr val="0000FF"/>
              </a:solidFill>
              <a:effectLst/>
              <a:uLnTx/>
              <a:uFillTx/>
              <a:latin typeface="Cambria Math" panose="02040503050406030204" pitchFamily="18" charset="0"/>
              <a:ea typeface="宋体" panose="02010600030101010101" pitchFamily="2" charset="-122"/>
              <a:cs typeface="+mn-cs"/>
            </a:endParaRPr>
          </a:p>
        </p:txBody>
      </p:sp>
      <p:sp>
        <p:nvSpPr>
          <p:cNvPr id="121" name="文本框 120">
            <a:extLst>
              <a:ext uri="{FF2B5EF4-FFF2-40B4-BE49-F238E27FC236}">
                <a16:creationId xmlns:a16="http://schemas.microsoft.com/office/drawing/2014/main" id="{4C01EB74-2E8C-55B8-8D4B-4D6DB527180D}"/>
              </a:ext>
            </a:extLst>
          </p:cNvPr>
          <p:cNvSpPr txBox="1"/>
          <p:nvPr/>
        </p:nvSpPr>
        <p:spPr>
          <a:xfrm>
            <a:off x="1560339" y="5767908"/>
            <a:ext cx="1783184"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生成</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私钥</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2000" b="1" i="1" u="none" strike="noStrike" kern="1200" cap="none" spc="0" normalizeH="0" baseline="0" noProof="0" dirty="0">
              <a:ln>
                <a:noFill/>
              </a:ln>
              <a:solidFill>
                <a:srgbClr val="0000FF"/>
              </a:solidFill>
              <a:effectLst/>
              <a:uLnTx/>
              <a:uFillTx/>
              <a:latin typeface="Cambria Math" panose="02040503050406030204" pitchFamily="18" charset="0"/>
              <a:ea typeface="宋体" panose="02010600030101010101" pitchFamily="2" charset="-122"/>
              <a:cs typeface="+mn-cs"/>
            </a:endParaRPr>
          </a:p>
        </p:txBody>
      </p:sp>
      <p:cxnSp>
        <p:nvCxnSpPr>
          <p:cNvPr id="122" name="直接连接符 121">
            <a:extLst>
              <a:ext uri="{FF2B5EF4-FFF2-40B4-BE49-F238E27FC236}">
                <a16:creationId xmlns:a16="http://schemas.microsoft.com/office/drawing/2014/main" id="{FDC72F5A-68E7-D90A-FECA-34704C8D0743}"/>
              </a:ext>
            </a:extLst>
          </p:cNvPr>
          <p:cNvCxnSpPr>
            <a:cxnSpLocks/>
          </p:cNvCxnSpPr>
          <p:nvPr/>
        </p:nvCxnSpPr>
        <p:spPr>
          <a:xfrm>
            <a:off x="1587978" y="6246837"/>
            <a:ext cx="5706634"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3" name="文本框 122">
                <a:extLst>
                  <a:ext uri="{FF2B5EF4-FFF2-40B4-BE49-F238E27FC236}">
                    <a16:creationId xmlns:a16="http://schemas.microsoft.com/office/drawing/2014/main" id="{BBD6192E-07AB-625B-F8AA-7898FE4D81BA}"/>
                  </a:ext>
                </a:extLst>
              </p:cNvPr>
              <p:cNvSpPr txBox="1"/>
              <p:nvPr/>
            </p:nvSpPr>
            <p:spPr>
              <a:xfrm>
                <a:off x="4691344" y="5156628"/>
                <a:ext cx="947404"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𝒑</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𝒈</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000" b="1" i="1" u="none" strike="noStrike" kern="1200" cap="none" spc="0" normalizeH="0" baseline="0" noProof="0" smtClean="0">
                          <a:ln>
                            <a:noFill/>
                          </a:ln>
                          <a:solidFill>
                            <a:srgbClr val="2F31D6"/>
                          </a:solidFill>
                          <a:effectLst/>
                          <a:uLnTx/>
                          <a:uFillTx/>
                          <a:latin typeface="Cambria Math" panose="02040503050406030204" pitchFamily="18" charset="0"/>
                          <a:cs typeface="+mn-cs"/>
                        </a:rPr>
                        <m:t>𝒚</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mc:Choice>
        <mc:Fallback xmlns="">
          <p:sp>
            <p:nvSpPr>
              <p:cNvPr id="123" name="文本框 122">
                <a:extLst>
                  <a:ext uri="{FF2B5EF4-FFF2-40B4-BE49-F238E27FC236}">
                    <a16:creationId xmlns:a16="http://schemas.microsoft.com/office/drawing/2014/main" id="{BBD6192E-07AB-625B-F8AA-7898FE4D81BA}"/>
                  </a:ext>
                </a:extLst>
              </p:cNvPr>
              <p:cNvSpPr txBox="1">
                <a:spLocks noRot="1" noChangeAspect="1" noMove="1" noResize="1" noEditPoints="1" noAdjustHandles="1" noChangeArrowheads="1" noChangeShapeType="1" noTextEdit="1"/>
              </p:cNvSpPr>
              <p:nvPr/>
            </p:nvSpPr>
            <p:spPr>
              <a:xfrm>
                <a:off x="4691344" y="5156628"/>
                <a:ext cx="947404" cy="400110"/>
              </a:xfrm>
              <a:prstGeom prst="rect">
                <a:avLst/>
              </a:prstGeom>
              <a:blipFill>
                <a:blip r:embed="rId7"/>
                <a:stretch>
                  <a:fillRect l="-3226" r="-15484"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5" name="文本框 124">
                <a:extLst>
                  <a:ext uri="{FF2B5EF4-FFF2-40B4-BE49-F238E27FC236}">
                    <a16:creationId xmlns:a16="http://schemas.microsoft.com/office/drawing/2014/main" id="{96B4D84B-276C-9E39-AB94-B44ED5F6EA3E}"/>
                  </a:ext>
                </a:extLst>
              </p:cNvPr>
              <p:cNvSpPr txBox="1"/>
              <p:nvPr/>
            </p:nvSpPr>
            <p:spPr>
              <a:xfrm>
                <a:off x="4691344" y="5742392"/>
                <a:ext cx="947404"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000" b="1" i="1" u="none" strike="noStrike" kern="1200" cap="none" spc="0" normalizeH="0" baseline="0" noProof="0">
                          <a:ln>
                            <a:noFill/>
                          </a:ln>
                          <a:solidFill>
                            <a:srgbClr val="FF0000"/>
                          </a:solidFill>
                          <a:effectLst/>
                          <a:uLnTx/>
                          <a:uFillTx/>
                          <a:latin typeface="Cambria Math" panose="02040503050406030204" pitchFamily="18" charset="0"/>
                          <a:cs typeface="+mn-cs"/>
                        </a:rPr>
                        <m:t>𝒙</m:t>
                      </m:r>
                    </m:oMath>
                  </m:oMathPara>
                </a14:m>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mc:Choice>
        <mc:Fallback xmlns="">
          <p:sp>
            <p:nvSpPr>
              <p:cNvPr id="125" name="文本框 124">
                <a:extLst>
                  <a:ext uri="{FF2B5EF4-FFF2-40B4-BE49-F238E27FC236}">
                    <a16:creationId xmlns:a16="http://schemas.microsoft.com/office/drawing/2014/main" id="{96B4D84B-276C-9E39-AB94-B44ED5F6EA3E}"/>
                  </a:ext>
                </a:extLst>
              </p:cNvPr>
              <p:cNvSpPr txBox="1">
                <a:spLocks noRot="1" noChangeAspect="1" noMove="1" noResize="1" noEditPoints="1" noAdjustHandles="1" noChangeArrowheads="1" noChangeShapeType="1" noTextEdit="1"/>
              </p:cNvSpPr>
              <p:nvPr/>
            </p:nvSpPr>
            <p:spPr>
              <a:xfrm>
                <a:off x="4691344" y="5742392"/>
                <a:ext cx="947404" cy="400110"/>
              </a:xfrm>
              <a:prstGeom prst="rect">
                <a:avLst/>
              </a:prstGeom>
              <a:blipFill>
                <a:blip r:embed="rId8"/>
                <a:stretch>
                  <a:fillRect/>
                </a:stretch>
              </a:blipFill>
            </p:spPr>
            <p:txBody>
              <a:bodyPr/>
              <a:lstStyle/>
              <a:p>
                <a:r>
                  <a:rPr lang="zh-CN" altLang="en-US">
                    <a:noFill/>
                  </a:rPr>
                  <a:t> </a:t>
                </a:r>
              </a:p>
            </p:txBody>
          </p:sp>
        </mc:Fallback>
      </mc:AlternateContent>
      <p:cxnSp>
        <p:nvCxnSpPr>
          <p:cNvPr id="127" name="直接连接符 126">
            <a:extLst>
              <a:ext uri="{FF2B5EF4-FFF2-40B4-BE49-F238E27FC236}">
                <a16:creationId xmlns:a16="http://schemas.microsoft.com/office/drawing/2014/main" id="{3241EDED-B2E9-FF98-CAD6-6252A5D994DF}"/>
              </a:ext>
            </a:extLst>
          </p:cNvPr>
          <p:cNvCxnSpPr>
            <a:cxnSpLocks/>
          </p:cNvCxnSpPr>
          <p:nvPr/>
        </p:nvCxnSpPr>
        <p:spPr>
          <a:xfrm>
            <a:off x="6880566" y="3228369"/>
            <a:ext cx="0" cy="330014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28" name="组合 127">
            <a:extLst>
              <a:ext uri="{FF2B5EF4-FFF2-40B4-BE49-F238E27FC236}">
                <a16:creationId xmlns:a16="http://schemas.microsoft.com/office/drawing/2014/main" id="{7D36553B-FEF1-C7D3-1300-A626F3684B92}"/>
              </a:ext>
            </a:extLst>
          </p:cNvPr>
          <p:cNvGrpSpPr/>
          <p:nvPr/>
        </p:nvGrpSpPr>
        <p:grpSpPr>
          <a:xfrm>
            <a:off x="2655094" y="1411635"/>
            <a:ext cx="1535504" cy="1683369"/>
            <a:chOff x="2214042" y="2282175"/>
            <a:chExt cx="1535504" cy="1683369"/>
          </a:xfrm>
        </p:grpSpPr>
        <p:pic>
          <p:nvPicPr>
            <p:cNvPr id="129" name="图片 128" descr="图标&#10;&#10;描述已自动生成">
              <a:extLst>
                <a:ext uri="{FF2B5EF4-FFF2-40B4-BE49-F238E27FC236}">
                  <a16:creationId xmlns:a16="http://schemas.microsoft.com/office/drawing/2014/main" id="{39A76AFC-7685-BF36-6B35-4D1F08D00F55}"/>
                </a:ext>
              </a:extLst>
            </p:cNvPr>
            <p:cNvPicPr>
              <a:picLocks noChangeAspect="1"/>
            </p:cNvPicPr>
            <p:nvPr/>
          </p:nvPicPr>
          <p:blipFill rotWithShape="1">
            <a:blip r:embed="rId9">
              <a:extLst>
                <a:ext uri="{28A0092B-C50C-407E-A947-70E740481C1C}">
                  <a14:useLocalDpi xmlns:a14="http://schemas.microsoft.com/office/drawing/2010/main" val="0"/>
                </a:ext>
              </a:extLst>
            </a:blip>
            <a:srcRect l="18191" t="7176" r="18985" b="13829"/>
            <a:stretch/>
          </p:blipFill>
          <p:spPr>
            <a:xfrm>
              <a:off x="2540384" y="2282175"/>
              <a:ext cx="882820" cy="1197442"/>
            </a:xfrm>
            <a:prstGeom prst="rect">
              <a:avLst/>
            </a:prstGeom>
          </p:spPr>
        </p:pic>
        <p:sp>
          <p:nvSpPr>
            <p:cNvPr id="130" name="文本框 129">
              <a:extLst>
                <a:ext uri="{FF2B5EF4-FFF2-40B4-BE49-F238E27FC236}">
                  <a16:creationId xmlns:a16="http://schemas.microsoft.com/office/drawing/2014/main" id="{D1A9E8FD-1BA9-64F0-DFD7-E0DF6D3F9970}"/>
                </a:ext>
              </a:extLst>
            </p:cNvPr>
            <p:cNvSpPr txBox="1"/>
            <p:nvPr/>
          </p:nvSpPr>
          <p:spPr>
            <a:xfrm>
              <a:off x="2214042" y="3565434"/>
              <a:ext cx="1535504" cy="400110"/>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P: prover</a:t>
              </a:r>
              <a:endParaRPr kumimoji="0"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grpSp>
      <p:grpSp>
        <p:nvGrpSpPr>
          <p:cNvPr id="131" name="组合 130">
            <a:extLst>
              <a:ext uri="{FF2B5EF4-FFF2-40B4-BE49-F238E27FC236}">
                <a16:creationId xmlns:a16="http://schemas.microsoft.com/office/drawing/2014/main" id="{C78DA468-F6B0-31A8-F5C8-F14D643D2680}"/>
              </a:ext>
            </a:extLst>
          </p:cNvPr>
          <p:cNvGrpSpPr/>
          <p:nvPr/>
        </p:nvGrpSpPr>
        <p:grpSpPr>
          <a:xfrm>
            <a:off x="7708540" y="1466456"/>
            <a:ext cx="1535504" cy="1628548"/>
            <a:chOff x="4344368" y="2336107"/>
            <a:chExt cx="1535504" cy="1628548"/>
          </a:xfrm>
        </p:grpSpPr>
        <p:pic>
          <p:nvPicPr>
            <p:cNvPr id="132" name="图片 131" descr="图片包含 图标&#10;&#10;描述已自动生成">
              <a:extLst>
                <a:ext uri="{FF2B5EF4-FFF2-40B4-BE49-F238E27FC236}">
                  <a16:creationId xmlns:a16="http://schemas.microsoft.com/office/drawing/2014/main" id="{5D52B795-493E-8466-B966-FE40470631C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73235" y="2336107"/>
              <a:ext cx="866750" cy="1068422"/>
            </a:xfrm>
            <a:prstGeom prst="rect">
              <a:avLst/>
            </a:prstGeom>
          </p:spPr>
        </p:pic>
        <p:sp>
          <p:nvSpPr>
            <p:cNvPr id="133" name="文本框 132">
              <a:extLst>
                <a:ext uri="{FF2B5EF4-FFF2-40B4-BE49-F238E27FC236}">
                  <a16:creationId xmlns:a16="http://schemas.microsoft.com/office/drawing/2014/main" id="{130347D9-0758-5518-C489-B20397BF8A47}"/>
                </a:ext>
              </a:extLst>
            </p:cNvPr>
            <p:cNvSpPr txBox="1"/>
            <p:nvPr/>
          </p:nvSpPr>
          <p:spPr>
            <a:xfrm>
              <a:off x="4344368" y="3564545"/>
              <a:ext cx="1535504" cy="400110"/>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V: Verifier</a:t>
              </a:r>
              <a:endParaRPr kumimoji="0"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grpSp>
      <p:sp>
        <p:nvSpPr>
          <p:cNvPr id="134" name="文本框 133">
            <a:extLst>
              <a:ext uri="{FF2B5EF4-FFF2-40B4-BE49-F238E27FC236}">
                <a16:creationId xmlns:a16="http://schemas.microsoft.com/office/drawing/2014/main" id="{6B4449C8-DD0C-B604-90A3-4A4CCBFC7332}"/>
              </a:ext>
            </a:extLst>
          </p:cNvPr>
          <p:cNvSpPr txBox="1"/>
          <p:nvPr/>
        </p:nvSpPr>
        <p:spPr>
          <a:xfrm>
            <a:off x="395996" y="767185"/>
            <a:ext cx="10485504" cy="110799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How does P prove to V that it has the private key corresponding to a public key, and V cannot obtain the information of the private key?
</a:t>
            </a:r>
            <a:endParaRPr kumimoji="0" lang="zh-CN" altLang="en-US"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183342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wipe(down)">
                                      <p:cBhvr>
                                        <p:cTn id="7" dur="500"/>
                                        <p:tgtEl>
                                          <p:spTgt spid="10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6"/>
                                        </p:tgtEl>
                                        <p:attrNameLst>
                                          <p:attrName>style.visibility</p:attrName>
                                        </p:attrNameLst>
                                      </p:cBhvr>
                                      <p:to>
                                        <p:strVal val="visible"/>
                                      </p:to>
                                    </p:set>
                                    <p:animEffect transition="in" filter="wipe(down)">
                                      <p:cBhvr>
                                        <p:cTn id="10" dur="500"/>
                                        <p:tgtEl>
                                          <p:spTgt spid="10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09"/>
                                        </p:tgtEl>
                                        <p:attrNameLst>
                                          <p:attrName>style.visibility</p:attrName>
                                        </p:attrNameLst>
                                      </p:cBhvr>
                                      <p:to>
                                        <p:strVal val="visible"/>
                                      </p:to>
                                    </p:set>
                                    <p:animEffect transition="in" filter="wipe(down)">
                                      <p:cBhvr>
                                        <p:cTn id="15" dur="500"/>
                                        <p:tgtEl>
                                          <p:spTgt spid="109"/>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5"/>
                                        </p:tgtEl>
                                        <p:attrNameLst>
                                          <p:attrName>style.visibility</p:attrName>
                                        </p:attrNameLst>
                                      </p:cBhvr>
                                      <p:to>
                                        <p:strVal val="visible"/>
                                      </p:to>
                                    </p:set>
                                    <p:animEffect transition="in" filter="wipe(down)">
                                      <p:cBhvr>
                                        <p:cTn id="18" dur="500"/>
                                        <p:tgtEl>
                                          <p:spTgt spid="11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17"/>
                                        </p:tgtEl>
                                        <p:attrNameLst>
                                          <p:attrName>style.visibility</p:attrName>
                                        </p:attrNameLst>
                                      </p:cBhvr>
                                      <p:to>
                                        <p:strVal val="visible"/>
                                      </p:to>
                                    </p:set>
                                    <p:animEffect transition="in" filter="wipe(down)">
                                      <p:cBhvr>
                                        <p:cTn id="23" dur="500"/>
                                        <p:tgtEl>
                                          <p:spTgt spid="11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18"/>
                                        </p:tgtEl>
                                        <p:attrNameLst>
                                          <p:attrName>style.visibility</p:attrName>
                                        </p:attrNameLst>
                                      </p:cBhvr>
                                      <p:to>
                                        <p:strVal val="visible"/>
                                      </p:to>
                                    </p:set>
                                    <p:animEffect transition="in" filter="wipe(down)">
                                      <p:cBhvr>
                                        <p:cTn id="26" dur="500"/>
                                        <p:tgtEl>
                                          <p:spTgt spid="11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20"/>
                                        </p:tgtEl>
                                        <p:attrNameLst>
                                          <p:attrName>style.visibility</p:attrName>
                                        </p:attrNameLst>
                                      </p:cBhvr>
                                      <p:to>
                                        <p:strVal val="visible"/>
                                      </p:to>
                                    </p:set>
                                    <p:animEffect transition="in" filter="wipe(down)">
                                      <p:cBhvr>
                                        <p:cTn id="31" dur="500"/>
                                        <p:tgtEl>
                                          <p:spTgt spid="120"/>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23"/>
                                        </p:tgtEl>
                                        <p:attrNameLst>
                                          <p:attrName>style.visibility</p:attrName>
                                        </p:attrNameLst>
                                      </p:cBhvr>
                                      <p:to>
                                        <p:strVal val="visible"/>
                                      </p:to>
                                    </p:set>
                                    <p:animEffect transition="in" filter="wipe(down)">
                                      <p:cBhvr>
                                        <p:cTn id="34" dur="500"/>
                                        <p:tgtEl>
                                          <p:spTgt spid="123"/>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25"/>
                                        </p:tgtEl>
                                        <p:attrNameLst>
                                          <p:attrName>style.visibility</p:attrName>
                                        </p:attrNameLst>
                                      </p:cBhvr>
                                      <p:to>
                                        <p:strVal val="visible"/>
                                      </p:to>
                                    </p:set>
                                    <p:animEffect transition="in" filter="wipe(down)">
                                      <p:cBhvr>
                                        <p:cTn id="37" dur="500"/>
                                        <p:tgtEl>
                                          <p:spTgt spid="125"/>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21"/>
                                        </p:tgtEl>
                                        <p:attrNameLst>
                                          <p:attrName>style.visibility</p:attrName>
                                        </p:attrNameLst>
                                      </p:cBhvr>
                                      <p:to>
                                        <p:strVal val="visible"/>
                                      </p:to>
                                    </p:set>
                                    <p:animEffect transition="in" filter="wipe(down)">
                                      <p:cBhvr>
                                        <p:cTn id="40"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6" grpId="0"/>
      <p:bldP spid="109" grpId="0"/>
      <p:bldP spid="115" grpId="0"/>
      <p:bldP spid="117" grpId="0"/>
      <p:bldP spid="118" grpId="0"/>
      <p:bldP spid="120" grpId="0"/>
      <p:bldP spid="121" grpId="0"/>
      <p:bldP spid="123" grpId="0"/>
      <p:bldP spid="1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3">
            <a:extLst>
              <a:ext uri="{FF2B5EF4-FFF2-40B4-BE49-F238E27FC236}">
                <a16:creationId xmlns:a16="http://schemas.microsoft.com/office/drawing/2014/main" id="{DBA83A42-A698-1C88-C02F-D79510D925DC}"/>
              </a:ext>
            </a:extLst>
          </p:cNvPr>
          <p:cNvSpPr txBox="1"/>
          <p:nvPr/>
        </p:nvSpPr>
        <p:spPr>
          <a:xfrm>
            <a:off x="119336" y="141201"/>
            <a:ext cx="8712968" cy="461665"/>
          </a:xfrm>
          <a:prstGeom prst="rect">
            <a:avLst/>
          </a:prstGeom>
          <a:noFill/>
        </p:spPr>
        <p:txBody>
          <a:bodyPr wrap="square">
            <a:spAutoFit/>
          </a:bodyPr>
          <a:lstStyle>
            <a:defPPr>
              <a:defRPr lang="zh-CN"/>
            </a:defPPr>
            <a:lvl1pPr algn="r">
              <a:defRPr sz="2000" b="1">
                <a:ln w="900" cmpd="sng">
                  <a:solidFill>
                    <a:schemeClr val="accent1">
                      <a:satMod val="190000"/>
                      <a:alpha val="55000"/>
                    </a:schemeClr>
                  </a:solidFill>
                  <a:prstDash val="solid"/>
                </a:ln>
                <a:solidFill>
                  <a:schemeClr val="tx2">
                    <a:lumMod val="40000"/>
                    <a:lumOff val="60000"/>
                  </a:schemeClr>
                </a:solidFill>
                <a:effectLst>
                  <a:innerShdw blurRad="101600" dist="76200" dir="5400000">
                    <a:schemeClr val="accent1">
                      <a:satMod val="190000"/>
                      <a:tint val="100000"/>
                      <a:alpha val="74000"/>
                    </a:schemeClr>
                  </a:innerShdw>
                </a:effectLst>
                <a:latin typeface="微软雅黑" pitchFamily="34" charset="-122"/>
                <a:ea typeface="微软雅黑"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微软雅黑" pitchFamily="34" charset="-122"/>
                <a:ea typeface="微软雅黑" pitchFamily="34" charset="-122"/>
                <a:cs typeface="+mn-cs"/>
              </a:rPr>
              <a:t>Zero-knowledge proofs — </a:t>
            </a:r>
            <a:r>
              <a:rPr kumimoji="0" lang="en-US" altLang="zh-CN" sz="2400" b="1" i="0" u="none" strike="noStrike" kern="1200" cap="none" spc="0" normalizeH="0" baseline="0" noProof="0" dirty="0" err="1">
                <a:ln w="0"/>
                <a:solidFill>
                  <a:prstClr val="white"/>
                </a:solidFill>
                <a:effectLst>
                  <a:outerShdw blurRad="38100" dist="25400" dir="5400000" algn="ctr" rotWithShape="0">
                    <a:srgbClr val="6E747A">
                      <a:alpha val="43000"/>
                    </a:srgbClr>
                  </a:outerShdw>
                </a:effectLst>
                <a:uLnTx/>
                <a:uFillTx/>
                <a:latin typeface="微软雅黑" pitchFamily="34" charset="-122"/>
                <a:ea typeface="微软雅黑" pitchFamily="34" charset="-122"/>
                <a:cs typeface="+mn-cs"/>
              </a:rPr>
              <a:t>Schnorr</a:t>
            </a:r>
            <a:r>
              <a:rPr kumimoji="0" lang="en-US" altLang="zh-CN" sz="24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微软雅黑" pitchFamily="34" charset="-122"/>
                <a:ea typeface="微软雅黑" pitchFamily="34" charset="-122"/>
                <a:cs typeface="+mn-cs"/>
              </a:rPr>
              <a:t> protocol</a:t>
            </a:r>
            <a:endParaRPr kumimoji="0" lang="zh-CN" altLang="en-US" sz="24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微软雅黑" pitchFamily="34" charset="-122"/>
              <a:ea typeface="微软雅黑" pitchFamily="34" charset="-122"/>
              <a:cs typeface="+mn-cs"/>
            </a:endParaRPr>
          </a:p>
        </p:txBody>
      </p:sp>
      <p:grpSp>
        <p:nvGrpSpPr>
          <p:cNvPr id="3" name="组合 2">
            <a:extLst>
              <a:ext uri="{FF2B5EF4-FFF2-40B4-BE49-F238E27FC236}">
                <a16:creationId xmlns:a16="http://schemas.microsoft.com/office/drawing/2014/main" id="{14210743-A632-BD95-6B1F-0271FD766188}"/>
              </a:ext>
            </a:extLst>
          </p:cNvPr>
          <p:cNvGrpSpPr/>
          <p:nvPr/>
        </p:nvGrpSpPr>
        <p:grpSpPr>
          <a:xfrm>
            <a:off x="1847528" y="1203822"/>
            <a:ext cx="1535504" cy="1683369"/>
            <a:chOff x="2214042" y="2282175"/>
            <a:chExt cx="1535504" cy="1683369"/>
          </a:xfrm>
        </p:grpSpPr>
        <p:pic>
          <p:nvPicPr>
            <p:cNvPr id="61" name="图片 60" descr="图标&#10;&#10;描述已自动生成">
              <a:extLst>
                <a:ext uri="{FF2B5EF4-FFF2-40B4-BE49-F238E27FC236}">
                  <a16:creationId xmlns:a16="http://schemas.microsoft.com/office/drawing/2014/main" id="{D8DE474C-3300-C7D0-904D-9200680F6292}"/>
                </a:ext>
              </a:extLst>
            </p:cNvPr>
            <p:cNvPicPr>
              <a:picLocks noChangeAspect="1"/>
            </p:cNvPicPr>
            <p:nvPr/>
          </p:nvPicPr>
          <p:blipFill rotWithShape="1">
            <a:blip r:embed="rId3">
              <a:extLst>
                <a:ext uri="{28A0092B-C50C-407E-A947-70E740481C1C}">
                  <a14:useLocalDpi xmlns:a14="http://schemas.microsoft.com/office/drawing/2010/main" val="0"/>
                </a:ext>
              </a:extLst>
            </a:blip>
            <a:srcRect l="18191" t="7176" r="18985" b="13829"/>
            <a:stretch/>
          </p:blipFill>
          <p:spPr>
            <a:xfrm>
              <a:off x="2540384" y="2282175"/>
              <a:ext cx="882820" cy="1197442"/>
            </a:xfrm>
            <a:prstGeom prst="rect">
              <a:avLst/>
            </a:prstGeom>
          </p:spPr>
        </p:pic>
        <p:sp>
          <p:nvSpPr>
            <p:cNvPr id="63" name="文本框 62">
              <a:extLst>
                <a:ext uri="{FF2B5EF4-FFF2-40B4-BE49-F238E27FC236}">
                  <a16:creationId xmlns:a16="http://schemas.microsoft.com/office/drawing/2014/main" id="{718C24C3-EFE1-059E-CA46-35FC72E8808D}"/>
                </a:ext>
              </a:extLst>
            </p:cNvPr>
            <p:cNvSpPr txBox="1"/>
            <p:nvPr/>
          </p:nvSpPr>
          <p:spPr>
            <a:xfrm>
              <a:off x="2214042" y="3565434"/>
              <a:ext cx="1535504" cy="400110"/>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P: prover</a:t>
              </a:r>
              <a:endParaRPr kumimoji="0"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grpSp>
      <p:grpSp>
        <p:nvGrpSpPr>
          <p:cNvPr id="4" name="组合 3">
            <a:extLst>
              <a:ext uri="{FF2B5EF4-FFF2-40B4-BE49-F238E27FC236}">
                <a16:creationId xmlns:a16="http://schemas.microsoft.com/office/drawing/2014/main" id="{737984A2-FE0E-81ED-7972-06B34C3B1A2C}"/>
              </a:ext>
            </a:extLst>
          </p:cNvPr>
          <p:cNvGrpSpPr/>
          <p:nvPr/>
        </p:nvGrpSpPr>
        <p:grpSpPr>
          <a:xfrm>
            <a:off x="8579448" y="1290645"/>
            <a:ext cx="1535504" cy="1628548"/>
            <a:chOff x="4344368" y="2336107"/>
            <a:chExt cx="1535504" cy="1628548"/>
          </a:xfrm>
        </p:grpSpPr>
        <p:pic>
          <p:nvPicPr>
            <p:cNvPr id="58" name="图片 57" descr="图片包含 图标&#10;&#10;描述已自动生成">
              <a:extLst>
                <a:ext uri="{FF2B5EF4-FFF2-40B4-BE49-F238E27FC236}">
                  <a16:creationId xmlns:a16="http://schemas.microsoft.com/office/drawing/2014/main" id="{40FB612D-B627-7D66-448C-7368E7061F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3235" y="2336107"/>
              <a:ext cx="866750" cy="1068422"/>
            </a:xfrm>
            <a:prstGeom prst="rect">
              <a:avLst/>
            </a:prstGeom>
          </p:spPr>
        </p:pic>
        <p:sp>
          <p:nvSpPr>
            <p:cNvPr id="65" name="文本框 64">
              <a:extLst>
                <a:ext uri="{FF2B5EF4-FFF2-40B4-BE49-F238E27FC236}">
                  <a16:creationId xmlns:a16="http://schemas.microsoft.com/office/drawing/2014/main" id="{483EAC22-BFB5-6B5A-6329-9544414A905F}"/>
                </a:ext>
              </a:extLst>
            </p:cNvPr>
            <p:cNvSpPr txBox="1"/>
            <p:nvPr/>
          </p:nvSpPr>
          <p:spPr>
            <a:xfrm>
              <a:off x="4344368" y="3564545"/>
              <a:ext cx="1535504" cy="400110"/>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V: Verifier</a:t>
              </a:r>
              <a:endParaRPr kumimoji="0"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grpSp>
      <p:cxnSp>
        <p:nvCxnSpPr>
          <p:cNvPr id="68" name="直接箭头连接符 67">
            <a:extLst>
              <a:ext uri="{FF2B5EF4-FFF2-40B4-BE49-F238E27FC236}">
                <a16:creationId xmlns:a16="http://schemas.microsoft.com/office/drawing/2014/main" id="{41244308-6505-1418-B188-06667832AF38}"/>
              </a:ext>
            </a:extLst>
          </p:cNvPr>
          <p:cNvCxnSpPr>
            <a:cxnSpLocks/>
          </p:cNvCxnSpPr>
          <p:nvPr/>
        </p:nvCxnSpPr>
        <p:spPr>
          <a:xfrm>
            <a:off x="3383032" y="2002919"/>
            <a:ext cx="53052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315491A3-2EAB-2428-D687-3BB3BF976D25}"/>
                  </a:ext>
                </a:extLst>
              </p:cNvPr>
              <p:cNvSpPr txBox="1"/>
              <p:nvPr/>
            </p:nvSpPr>
            <p:spPr>
              <a:xfrm>
                <a:off x="4626415" y="1077768"/>
                <a:ext cx="947404"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𝒑</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𝒈</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000" b="1" i="1" u="none" strike="noStrike" kern="1200" cap="none" spc="0" normalizeH="0" baseline="0" noProof="0" smtClean="0">
                          <a:ln>
                            <a:noFill/>
                          </a:ln>
                          <a:solidFill>
                            <a:srgbClr val="2F31D6"/>
                          </a:solidFill>
                          <a:effectLst/>
                          <a:uLnTx/>
                          <a:uFillTx/>
                          <a:latin typeface="Cambria Math" panose="02040503050406030204" pitchFamily="18" charset="0"/>
                          <a:cs typeface="+mn-cs"/>
                        </a:rPr>
                        <m:t>𝒚</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mc:Choice>
        <mc:Fallback xmlns="">
          <p:sp>
            <p:nvSpPr>
              <p:cNvPr id="69" name="文本框 68">
                <a:extLst>
                  <a:ext uri="{FF2B5EF4-FFF2-40B4-BE49-F238E27FC236}">
                    <a16:creationId xmlns:a16="http://schemas.microsoft.com/office/drawing/2014/main" id="{315491A3-2EAB-2428-D687-3BB3BF976D25}"/>
                  </a:ext>
                </a:extLst>
              </p:cNvPr>
              <p:cNvSpPr txBox="1">
                <a:spLocks noRot="1" noChangeAspect="1" noMove="1" noResize="1" noEditPoints="1" noAdjustHandles="1" noChangeArrowheads="1" noChangeShapeType="1" noTextEdit="1"/>
              </p:cNvSpPr>
              <p:nvPr/>
            </p:nvSpPr>
            <p:spPr>
              <a:xfrm>
                <a:off x="4626415" y="1077768"/>
                <a:ext cx="947404" cy="400110"/>
              </a:xfrm>
              <a:prstGeom prst="rect">
                <a:avLst/>
              </a:prstGeom>
              <a:blipFill>
                <a:blip r:embed="rId5"/>
                <a:stretch>
                  <a:fillRect l="-3226" r="-15484" b="-18462"/>
                </a:stretch>
              </a:blipFill>
            </p:spPr>
            <p:txBody>
              <a:bodyPr/>
              <a:lstStyle/>
              <a:p>
                <a:r>
                  <a:rPr lang="zh-CN" altLang="en-US">
                    <a:noFill/>
                  </a:rPr>
                  <a:t> </a:t>
                </a:r>
              </a:p>
            </p:txBody>
          </p:sp>
        </mc:Fallback>
      </mc:AlternateContent>
      <p:sp>
        <p:nvSpPr>
          <p:cNvPr id="72" name="文本框 71">
            <a:extLst>
              <a:ext uri="{FF2B5EF4-FFF2-40B4-BE49-F238E27FC236}">
                <a16:creationId xmlns:a16="http://schemas.microsoft.com/office/drawing/2014/main" id="{C8A84BD3-A176-540D-BB20-2D48ADD714CB}"/>
              </a:ext>
            </a:extLst>
          </p:cNvPr>
          <p:cNvSpPr txBox="1"/>
          <p:nvPr/>
        </p:nvSpPr>
        <p:spPr>
          <a:xfrm>
            <a:off x="3359696" y="1095524"/>
            <a:ext cx="1508225"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P</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的</a:t>
            </a:r>
            <a:r>
              <a:rPr kumimoji="0" lang="zh-CN" altLang="en-US" sz="2000" b="1" i="0" u="none" strike="noStrike" kern="1200" cap="none" spc="0" normalizeH="0" baseline="0" noProof="0" dirty="0">
                <a:ln>
                  <a:noFill/>
                </a:ln>
                <a:solidFill>
                  <a:srgbClr val="0066CC"/>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公钥：</a:t>
            </a:r>
            <a:endParaRPr kumimoji="0"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83" name="文本框 82">
            <a:extLst>
              <a:ext uri="{FF2B5EF4-FFF2-40B4-BE49-F238E27FC236}">
                <a16:creationId xmlns:a16="http://schemas.microsoft.com/office/drawing/2014/main" id="{57CF7B55-318F-0932-444F-AB155FB71085}"/>
              </a:ext>
            </a:extLst>
          </p:cNvPr>
          <p:cNvSpPr txBox="1"/>
          <p:nvPr/>
        </p:nvSpPr>
        <p:spPr>
          <a:xfrm>
            <a:off x="1674195" y="4386594"/>
            <a:ext cx="1358931"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P:</a:t>
            </a:r>
            <a:endParaRPr kumimoji="0" lang="zh-CN" altLang="en-US" sz="2000" b="1" i="0" u="none" strike="noStrike" kern="1200" cap="none" spc="0" normalizeH="0" baseline="0" noProof="0" dirty="0">
              <a:ln>
                <a:noFill/>
              </a:ln>
              <a:solidFill>
                <a:srgbClr val="0066CC"/>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85" name="直接连接符 84">
            <a:extLst>
              <a:ext uri="{FF2B5EF4-FFF2-40B4-BE49-F238E27FC236}">
                <a16:creationId xmlns:a16="http://schemas.microsoft.com/office/drawing/2014/main" id="{E255CEF8-610B-898E-01A8-9A3A4A640020}"/>
              </a:ext>
            </a:extLst>
          </p:cNvPr>
          <p:cNvCxnSpPr>
            <a:cxnSpLocks/>
          </p:cNvCxnSpPr>
          <p:nvPr/>
        </p:nvCxnSpPr>
        <p:spPr>
          <a:xfrm>
            <a:off x="4200674" y="4149080"/>
            <a:ext cx="0" cy="14113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6F72887-4582-4748-CCD4-F29ACACC04FA}"/>
              </a:ext>
            </a:extLst>
          </p:cNvPr>
          <p:cNvCxnSpPr>
            <a:cxnSpLocks/>
          </p:cNvCxnSpPr>
          <p:nvPr/>
        </p:nvCxnSpPr>
        <p:spPr>
          <a:xfrm>
            <a:off x="2427234" y="4388995"/>
            <a:ext cx="562656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F855DF91-1FBE-AF29-6D9C-9DCEA7A71CDE}"/>
                  </a:ext>
                </a:extLst>
              </p:cNvPr>
              <p:cNvSpPr txBox="1"/>
              <p:nvPr/>
            </p:nvSpPr>
            <p:spPr>
              <a:xfrm>
                <a:off x="2427234" y="4465565"/>
                <a:ext cx="1783184"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选择：</a:t>
                </a:r>
                <a14:m>
                  <m:oMath xmlns:m="http://schemas.openxmlformats.org/officeDocument/2006/math">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𝒓</m:t>
                    </m:r>
                  </m:oMath>
                </a14:m>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90" name="文本框 89">
                <a:extLst>
                  <a:ext uri="{FF2B5EF4-FFF2-40B4-BE49-F238E27FC236}">
                    <a16:creationId xmlns:a16="http://schemas.microsoft.com/office/drawing/2014/main" id="{F855DF91-1FBE-AF29-6D9C-9DCEA7A71CDE}"/>
                  </a:ext>
                </a:extLst>
              </p:cNvPr>
              <p:cNvSpPr txBox="1">
                <a:spLocks noRot="1" noChangeAspect="1" noMove="1" noResize="1" noEditPoints="1" noAdjustHandles="1" noChangeArrowheads="1" noChangeShapeType="1" noTextEdit="1"/>
              </p:cNvSpPr>
              <p:nvPr/>
            </p:nvSpPr>
            <p:spPr>
              <a:xfrm>
                <a:off x="2427234" y="4465565"/>
                <a:ext cx="1783184" cy="400110"/>
              </a:xfrm>
              <a:prstGeom prst="rect">
                <a:avLst/>
              </a:prstGeom>
              <a:blipFill>
                <a:blip r:embed="rId6"/>
                <a:stretch>
                  <a:fillRect l="-3413" t="-9231" b="-27692"/>
                </a:stretch>
              </a:blipFill>
            </p:spPr>
            <p:txBody>
              <a:bodyPr/>
              <a:lstStyle/>
              <a:p>
                <a:r>
                  <a:rPr lang="zh-CN" altLang="en-US">
                    <a:noFill/>
                  </a:rPr>
                  <a:t> </a:t>
                </a:r>
              </a:p>
            </p:txBody>
          </p:sp>
        </mc:Fallback>
      </mc:AlternateContent>
      <p:cxnSp>
        <p:nvCxnSpPr>
          <p:cNvPr id="91" name="直接连接符 90">
            <a:extLst>
              <a:ext uri="{FF2B5EF4-FFF2-40B4-BE49-F238E27FC236}">
                <a16:creationId xmlns:a16="http://schemas.microsoft.com/office/drawing/2014/main" id="{09E0C8A1-72C6-D361-772F-E775B4214C5E}"/>
              </a:ext>
            </a:extLst>
          </p:cNvPr>
          <p:cNvCxnSpPr>
            <a:cxnSpLocks/>
          </p:cNvCxnSpPr>
          <p:nvPr/>
        </p:nvCxnSpPr>
        <p:spPr>
          <a:xfrm>
            <a:off x="2427234" y="4903775"/>
            <a:ext cx="562656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96E5BDE4-E71B-4524-C5C6-1F794072FD27}"/>
              </a:ext>
            </a:extLst>
          </p:cNvPr>
          <p:cNvCxnSpPr>
            <a:cxnSpLocks/>
          </p:cNvCxnSpPr>
          <p:nvPr/>
        </p:nvCxnSpPr>
        <p:spPr>
          <a:xfrm>
            <a:off x="2454873" y="5411599"/>
            <a:ext cx="5657351"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4" name="文本框 93">
            <a:extLst>
              <a:ext uri="{FF2B5EF4-FFF2-40B4-BE49-F238E27FC236}">
                <a16:creationId xmlns:a16="http://schemas.microsoft.com/office/drawing/2014/main" id="{4E8E5752-6713-FB6B-0EF9-6F639E36A17C}"/>
              </a:ext>
            </a:extLst>
          </p:cNvPr>
          <p:cNvSpPr txBox="1"/>
          <p:nvPr/>
        </p:nvSpPr>
        <p:spPr>
          <a:xfrm>
            <a:off x="5205798" y="4462681"/>
            <a:ext cx="1641754"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（随机数）</a:t>
            </a:r>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82505F59-C6B6-C5FA-8A28-F4E228F53A98}"/>
                  </a:ext>
                </a:extLst>
              </p:cNvPr>
              <p:cNvSpPr txBox="1"/>
              <p:nvPr/>
            </p:nvSpPr>
            <p:spPr>
              <a:xfrm>
                <a:off x="2427234" y="4971213"/>
                <a:ext cx="1783184"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计算：</a:t>
                </a:r>
                <a14:m>
                  <m:oMath xmlns:m="http://schemas.openxmlformats.org/officeDocument/2006/math">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𝒛</m:t>
                    </m:r>
                  </m:oMath>
                </a14:m>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96" name="文本框 95">
                <a:extLst>
                  <a:ext uri="{FF2B5EF4-FFF2-40B4-BE49-F238E27FC236}">
                    <a16:creationId xmlns:a16="http://schemas.microsoft.com/office/drawing/2014/main" id="{82505F59-C6B6-C5FA-8A28-F4E228F53A98}"/>
                  </a:ext>
                </a:extLst>
              </p:cNvPr>
              <p:cNvSpPr txBox="1">
                <a:spLocks noRot="1" noChangeAspect="1" noMove="1" noResize="1" noEditPoints="1" noAdjustHandles="1" noChangeArrowheads="1" noChangeShapeType="1" noTextEdit="1"/>
              </p:cNvSpPr>
              <p:nvPr/>
            </p:nvSpPr>
            <p:spPr>
              <a:xfrm>
                <a:off x="2427234" y="4971213"/>
                <a:ext cx="1783184" cy="400110"/>
              </a:xfrm>
              <a:prstGeom prst="rect">
                <a:avLst/>
              </a:prstGeom>
              <a:blipFill>
                <a:blip r:embed="rId7"/>
                <a:stretch>
                  <a:fillRect l="-3413" t="-7576" b="-257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文本框 106">
                <a:extLst>
                  <a:ext uri="{FF2B5EF4-FFF2-40B4-BE49-F238E27FC236}">
                    <a16:creationId xmlns:a16="http://schemas.microsoft.com/office/drawing/2014/main" id="{9B039F9F-74C6-1971-3474-4EA2B7C6141F}"/>
                  </a:ext>
                </a:extLst>
              </p:cNvPr>
              <p:cNvSpPr txBox="1"/>
              <p:nvPr/>
            </p:nvSpPr>
            <p:spPr>
              <a:xfrm>
                <a:off x="4804294" y="4947463"/>
                <a:ext cx="2895404"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
                    </m:oMathParaPr>
                    <m:oMath xmlns:m="http://schemas.openxmlformats.org/officeDocument/2006/math">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𝒛</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sSup>
                        <m:sSup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pPr>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𝒈</m:t>
                          </m:r>
                        </m:e>
                        <m: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𝒓</m:t>
                          </m:r>
                        </m:sup>
                      </m:s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𝒎𝒐𝒅</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𝒑</m:t>
                      </m:r>
                    </m:oMath>
                  </m:oMathPara>
                </a14:m>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07" name="文本框 106">
                <a:extLst>
                  <a:ext uri="{FF2B5EF4-FFF2-40B4-BE49-F238E27FC236}">
                    <a16:creationId xmlns:a16="http://schemas.microsoft.com/office/drawing/2014/main" id="{9B039F9F-74C6-1971-3474-4EA2B7C6141F}"/>
                  </a:ext>
                </a:extLst>
              </p:cNvPr>
              <p:cNvSpPr txBox="1">
                <a:spLocks noRot="1" noChangeAspect="1" noMove="1" noResize="1" noEditPoints="1" noAdjustHandles="1" noChangeArrowheads="1" noChangeShapeType="1" noTextEdit="1"/>
              </p:cNvSpPr>
              <p:nvPr/>
            </p:nvSpPr>
            <p:spPr>
              <a:xfrm>
                <a:off x="4804294" y="4947463"/>
                <a:ext cx="2895404" cy="400110"/>
              </a:xfrm>
              <a:prstGeom prst="rect">
                <a:avLst/>
              </a:prstGeom>
              <a:blipFill>
                <a:blip r:embed="rId8"/>
                <a:stretch>
                  <a:fillRect b="-10769"/>
                </a:stretch>
              </a:blipFill>
            </p:spPr>
            <p:txBody>
              <a:bodyPr/>
              <a:lstStyle/>
              <a:p>
                <a:r>
                  <a:rPr lang="zh-CN" altLang="en-US">
                    <a:noFill/>
                  </a:rPr>
                  <a:t> </a:t>
                </a:r>
              </a:p>
            </p:txBody>
          </p:sp>
        </mc:Fallback>
      </mc:AlternateContent>
      <p:cxnSp>
        <p:nvCxnSpPr>
          <p:cNvPr id="136" name="直接连接符 135">
            <a:extLst>
              <a:ext uri="{FF2B5EF4-FFF2-40B4-BE49-F238E27FC236}">
                <a16:creationId xmlns:a16="http://schemas.microsoft.com/office/drawing/2014/main" id="{C4343ECC-5324-68A1-820D-59C6C2203E56}"/>
              </a:ext>
            </a:extLst>
          </p:cNvPr>
          <p:cNvCxnSpPr>
            <a:cxnSpLocks/>
          </p:cNvCxnSpPr>
          <p:nvPr/>
        </p:nvCxnSpPr>
        <p:spPr>
          <a:xfrm>
            <a:off x="7747461" y="4213820"/>
            <a:ext cx="0" cy="129063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8" name="文本框 137">
            <a:extLst>
              <a:ext uri="{FF2B5EF4-FFF2-40B4-BE49-F238E27FC236}">
                <a16:creationId xmlns:a16="http://schemas.microsoft.com/office/drawing/2014/main" id="{FBBEBC18-E200-A301-BD35-7C906020A586}"/>
              </a:ext>
            </a:extLst>
          </p:cNvPr>
          <p:cNvSpPr txBox="1"/>
          <p:nvPr/>
        </p:nvSpPr>
        <p:spPr>
          <a:xfrm>
            <a:off x="1704667" y="5816939"/>
            <a:ext cx="1358931"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V:</a:t>
            </a:r>
            <a:endParaRPr kumimoji="0" lang="zh-CN" altLang="en-US" sz="2000" b="1" i="0" u="none" strike="noStrike" kern="1200" cap="none" spc="0" normalizeH="0" baseline="0" noProof="0" dirty="0">
              <a:ln>
                <a:noFill/>
              </a:ln>
              <a:solidFill>
                <a:srgbClr val="0066CC"/>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39" name="直接连接符 138">
            <a:extLst>
              <a:ext uri="{FF2B5EF4-FFF2-40B4-BE49-F238E27FC236}">
                <a16:creationId xmlns:a16="http://schemas.microsoft.com/office/drawing/2014/main" id="{081776FA-7DD1-19B2-ECA0-7657AA607F3F}"/>
              </a:ext>
            </a:extLst>
          </p:cNvPr>
          <p:cNvCxnSpPr>
            <a:cxnSpLocks/>
          </p:cNvCxnSpPr>
          <p:nvPr/>
        </p:nvCxnSpPr>
        <p:spPr>
          <a:xfrm>
            <a:off x="4200674" y="5729157"/>
            <a:ext cx="0" cy="98339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9D79A367-2CFE-ECDE-2C8B-C671DEF426B3}"/>
              </a:ext>
            </a:extLst>
          </p:cNvPr>
          <p:cNvCxnSpPr>
            <a:cxnSpLocks/>
          </p:cNvCxnSpPr>
          <p:nvPr/>
        </p:nvCxnSpPr>
        <p:spPr>
          <a:xfrm>
            <a:off x="2427234" y="5969072"/>
            <a:ext cx="568499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1" name="文本框 140">
                <a:extLst>
                  <a:ext uri="{FF2B5EF4-FFF2-40B4-BE49-F238E27FC236}">
                    <a16:creationId xmlns:a16="http://schemas.microsoft.com/office/drawing/2014/main" id="{3C943948-E158-2477-8EEE-7B04CCF4B4FE}"/>
                  </a:ext>
                </a:extLst>
              </p:cNvPr>
              <p:cNvSpPr txBox="1"/>
              <p:nvPr/>
            </p:nvSpPr>
            <p:spPr>
              <a:xfrm>
                <a:off x="2427234" y="6045642"/>
                <a:ext cx="1783184"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选择：</a:t>
                </a:r>
                <a14:m>
                  <m:oMath xmlns:m="http://schemas.openxmlformats.org/officeDocument/2006/math">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𝒄</m:t>
                    </m:r>
                  </m:oMath>
                </a14:m>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41" name="文本框 140">
                <a:extLst>
                  <a:ext uri="{FF2B5EF4-FFF2-40B4-BE49-F238E27FC236}">
                    <a16:creationId xmlns:a16="http://schemas.microsoft.com/office/drawing/2014/main" id="{3C943948-E158-2477-8EEE-7B04CCF4B4FE}"/>
                  </a:ext>
                </a:extLst>
              </p:cNvPr>
              <p:cNvSpPr txBox="1">
                <a:spLocks noRot="1" noChangeAspect="1" noMove="1" noResize="1" noEditPoints="1" noAdjustHandles="1" noChangeArrowheads="1" noChangeShapeType="1" noTextEdit="1"/>
              </p:cNvSpPr>
              <p:nvPr/>
            </p:nvSpPr>
            <p:spPr>
              <a:xfrm>
                <a:off x="2427234" y="6045642"/>
                <a:ext cx="1783184" cy="400110"/>
              </a:xfrm>
              <a:prstGeom prst="rect">
                <a:avLst/>
              </a:prstGeom>
              <a:blipFill>
                <a:blip r:embed="rId9"/>
                <a:stretch>
                  <a:fillRect l="-3413" t="-9231" b="-27692"/>
                </a:stretch>
              </a:blipFill>
            </p:spPr>
            <p:txBody>
              <a:bodyPr/>
              <a:lstStyle/>
              <a:p>
                <a:r>
                  <a:rPr lang="zh-CN" altLang="en-US">
                    <a:noFill/>
                  </a:rPr>
                  <a:t> </a:t>
                </a:r>
              </a:p>
            </p:txBody>
          </p:sp>
        </mc:Fallback>
      </mc:AlternateContent>
      <p:cxnSp>
        <p:nvCxnSpPr>
          <p:cNvPr id="142" name="直接连接符 141">
            <a:extLst>
              <a:ext uri="{FF2B5EF4-FFF2-40B4-BE49-F238E27FC236}">
                <a16:creationId xmlns:a16="http://schemas.microsoft.com/office/drawing/2014/main" id="{674389FD-5D77-026C-A039-AE12F7B07634}"/>
              </a:ext>
            </a:extLst>
          </p:cNvPr>
          <p:cNvCxnSpPr>
            <a:cxnSpLocks/>
          </p:cNvCxnSpPr>
          <p:nvPr/>
        </p:nvCxnSpPr>
        <p:spPr>
          <a:xfrm>
            <a:off x="2427234" y="6483852"/>
            <a:ext cx="568499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4" name="文本框 143">
            <a:extLst>
              <a:ext uri="{FF2B5EF4-FFF2-40B4-BE49-F238E27FC236}">
                <a16:creationId xmlns:a16="http://schemas.microsoft.com/office/drawing/2014/main" id="{3438AAA6-F3BE-BB4E-93C0-EBA7BB01151B}"/>
              </a:ext>
            </a:extLst>
          </p:cNvPr>
          <p:cNvSpPr txBox="1"/>
          <p:nvPr/>
        </p:nvSpPr>
        <p:spPr>
          <a:xfrm>
            <a:off x="5205798" y="6042758"/>
            <a:ext cx="1641754"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（随机数）</a:t>
            </a:r>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49" name="直接连接符 148">
            <a:extLst>
              <a:ext uri="{FF2B5EF4-FFF2-40B4-BE49-F238E27FC236}">
                <a16:creationId xmlns:a16="http://schemas.microsoft.com/office/drawing/2014/main" id="{EA3B550C-7E65-F72E-609A-93A15AC151DA}"/>
              </a:ext>
            </a:extLst>
          </p:cNvPr>
          <p:cNvCxnSpPr>
            <a:cxnSpLocks/>
          </p:cNvCxnSpPr>
          <p:nvPr/>
        </p:nvCxnSpPr>
        <p:spPr>
          <a:xfrm>
            <a:off x="7747461" y="5793897"/>
            <a:ext cx="0" cy="91865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0" name="直接箭头连接符 149">
            <a:extLst>
              <a:ext uri="{FF2B5EF4-FFF2-40B4-BE49-F238E27FC236}">
                <a16:creationId xmlns:a16="http://schemas.microsoft.com/office/drawing/2014/main" id="{E7B7BAED-C88D-979B-D988-2D69EAF9E9CE}"/>
              </a:ext>
            </a:extLst>
          </p:cNvPr>
          <p:cNvCxnSpPr>
            <a:cxnSpLocks/>
          </p:cNvCxnSpPr>
          <p:nvPr/>
        </p:nvCxnSpPr>
        <p:spPr>
          <a:xfrm flipH="1">
            <a:off x="3373786" y="2204864"/>
            <a:ext cx="531450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4" name="文本框 153">
                <a:extLst>
                  <a:ext uri="{FF2B5EF4-FFF2-40B4-BE49-F238E27FC236}">
                    <a16:creationId xmlns:a16="http://schemas.microsoft.com/office/drawing/2014/main" id="{AE120ADD-4CE5-B424-3493-874D20592BA4}"/>
                  </a:ext>
                </a:extLst>
              </p:cNvPr>
              <p:cNvSpPr txBox="1"/>
              <p:nvPr/>
            </p:nvSpPr>
            <p:spPr>
              <a:xfrm>
                <a:off x="4126117" y="1503990"/>
                <a:ext cx="2895404"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
                    </m:oMathParaPr>
                    <m:oMath xmlns:m="http://schemas.openxmlformats.org/officeDocument/2006/math">
                      <m:r>
                        <a:rPr kumimoji="0" lang="en-US" altLang="zh-CN" sz="2000" b="1" i="1" u="none" strike="noStrike" kern="1200" cap="none" spc="0" normalizeH="0" baseline="0" noProof="0" smtClean="0">
                          <a:ln>
                            <a:noFill/>
                          </a:ln>
                          <a:solidFill>
                            <a:srgbClr val="0000FF"/>
                          </a:solidFill>
                          <a:effectLst/>
                          <a:uLnTx/>
                          <a:uFillTx/>
                          <a:latin typeface="Cambria Math" panose="02040503050406030204" pitchFamily="18" charset="0"/>
                          <a:cs typeface="+mn-cs"/>
                        </a:rPr>
                        <m:t>𝒚</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sSup>
                        <m:sSup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pPr>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𝒈</m:t>
                          </m:r>
                        </m:e>
                        <m:sup>
                          <m:r>
                            <a:rPr kumimoji="0" lang="en-US" altLang="zh-CN" sz="2000" b="1" i="1" u="none" strike="noStrike" kern="1200" cap="none" spc="0" normalizeH="0" baseline="0" noProof="0" smtClean="0">
                              <a:ln>
                                <a:noFill/>
                              </a:ln>
                              <a:solidFill>
                                <a:srgbClr val="FF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𝒙</m:t>
                          </m:r>
                        </m:sup>
                      </m:s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𝒎𝒐𝒅</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𝒑</m:t>
                      </m:r>
                    </m:oMath>
                  </m:oMathPara>
                </a14:m>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54" name="文本框 153">
                <a:extLst>
                  <a:ext uri="{FF2B5EF4-FFF2-40B4-BE49-F238E27FC236}">
                    <a16:creationId xmlns:a16="http://schemas.microsoft.com/office/drawing/2014/main" id="{AE120ADD-4CE5-B424-3493-874D20592BA4}"/>
                  </a:ext>
                </a:extLst>
              </p:cNvPr>
              <p:cNvSpPr txBox="1">
                <a:spLocks noRot="1" noChangeAspect="1" noMove="1" noResize="1" noEditPoints="1" noAdjustHandles="1" noChangeArrowheads="1" noChangeShapeType="1" noTextEdit="1"/>
              </p:cNvSpPr>
              <p:nvPr/>
            </p:nvSpPr>
            <p:spPr>
              <a:xfrm>
                <a:off x="4126117" y="1503990"/>
                <a:ext cx="2895404" cy="400110"/>
              </a:xfrm>
              <a:prstGeom prst="rect">
                <a:avLst/>
              </a:prstGeom>
              <a:blipFill>
                <a:blip r:embed="rId10"/>
                <a:stretch>
                  <a:fillRect b="-10769"/>
                </a:stretch>
              </a:blipFill>
            </p:spPr>
            <p:txBody>
              <a:bodyPr/>
              <a:lstStyle/>
              <a:p>
                <a:r>
                  <a:rPr lang="zh-CN" altLang="en-US">
                    <a:noFill/>
                  </a:rPr>
                  <a:t> </a:t>
                </a:r>
              </a:p>
            </p:txBody>
          </p:sp>
        </mc:Fallback>
      </mc:AlternateContent>
      <p:sp>
        <p:nvSpPr>
          <p:cNvPr id="155" name="文本框 154">
            <a:extLst>
              <a:ext uri="{FF2B5EF4-FFF2-40B4-BE49-F238E27FC236}">
                <a16:creationId xmlns:a16="http://schemas.microsoft.com/office/drawing/2014/main" id="{E21AECB0-CFD4-D9EB-899F-F8182B4984DE}"/>
              </a:ext>
            </a:extLst>
          </p:cNvPr>
          <p:cNvSpPr txBox="1"/>
          <p:nvPr/>
        </p:nvSpPr>
        <p:spPr>
          <a:xfrm>
            <a:off x="792908" y="3235837"/>
            <a:ext cx="10485504" cy="110799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How does P prove to V that it has the private key x corresponding to the public key y, and V cannot get information about x?
</a:t>
            </a:r>
            <a:endParaRPr kumimoji="0" lang="zh-CN" altLang="en-US"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6" name="文本框 155">
                <a:extLst>
                  <a:ext uri="{FF2B5EF4-FFF2-40B4-BE49-F238E27FC236}">
                    <a16:creationId xmlns:a16="http://schemas.microsoft.com/office/drawing/2014/main" id="{E00C6484-25AE-0C38-E486-C0F6B4AF18F3}"/>
                  </a:ext>
                </a:extLst>
              </p:cNvPr>
              <p:cNvSpPr txBox="1"/>
              <p:nvPr/>
            </p:nvSpPr>
            <p:spPr>
              <a:xfrm>
                <a:off x="4912299" y="2237978"/>
                <a:ext cx="1783184"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𝒄</m:t>
                      </m:r>
                    </m:oMath>
                  </m:oMathPara>
                </a14:m>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56" name="文本框 155">
                <a:extLst>
                  <a:ext uri="{FF2B5EF4-FFF2-40B4-BE49-F238E27FC236}">
                    <a16:creationId xmlns:a16="http://schemas.microsoft.com/office/drawing/2014/main" id="{E00C6484-25AE-0C38-E486-C0F6B4AF18F3}"/>
                  </a:ext>
                </a:extLst>
              </p:cNvPr>
              <p:cNvSpPr txBox="1">
                <a:spLocks noRot="1" noChangeAspect="1" noMove="1" noResize="1" noEditPoints="1" noAdjustHandles="1" noChangeArrowheads="1" noChangeShapeType="1" noTextEdit="1"/>
              </p:cNvSpPr>
              <p:nvPr/>
            </p:nvSpPr>
            <p:spPr>
              <a:xfrm>
                <a:off x="4912299" y="2237978"/>
                <a:ext cx="1783184" cy="40011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7" name="文本框 156">
                <a:extLst>
                  <a:ext uri="{FF2B5EF4-FFF2-40B4-BE49-F238E27FC236}">
                    <a16:creationId xmlns:a16="http://schemas.microsoft.com/office/drawing/2014/main" id="{52CA8873-DE9B-D529-0DF8-63FB02687C6D}"/>
                  </a:ext>
                </a:extLst>
              </p:cNvPr>
              <p:cNvSpPr txBox="1"/>
              <p:nvPr/>
            </p:nvSpPr>
            <p:spPr>
              <a:xfrm>
                <a:off x="6600056" y="1503990"/>
                <a:ext cx="1996455" cy="400110"/>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
                    </m:oMathParaPr>
                    <m:oMath xmlns:m="http://schemas.openxmlformats.org/officeDocument/2006/math">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𝒛</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sSup>
                        <m:sSup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pPr>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𝒈</m:t>
                          </m:r>
                        </m:e>
                        <m: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𝒓</m:t>
                          </m:r>
                        </m:sup>
                      </m:s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𝒎𝒐𝒅</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𝒑</m:t>
                      </m:r>
                    </m:oMath>
                  </m:oMathPara>
                </a14:m>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57" name="文本框 156">
                <a:extLst>
                  <a:ext uri="{FF2B5EF4-FFF2-40B4-BE49-F238E27FC236}">
                    <a16:creationId xmlns:a16="http://schemas.microsoft.com/office/drawing/2014/main" id="{52CA8873-DE9B-D529-0DF8-63FB02687C6D}"/>
                  </a:ext>
                </a:extLst>
              </p:cNvPr>
              <p:cNvSpPr txBox="1">
                <a:spLocks noRot="1" noChangeAspect="1" noMove="1" noResize="1" noEditPoints="1" noAdjustHandles="1" noChangeArrowheads="1" noChangeShapeType="1" noTextEdit="1"/>
              </p:cNvSpPr>
              <p:nvPr/>
            </p:nvSpPr>
            <p:spPr>
              <a:xfrm>
                <a:off x="6600056" y="1503990"/>
                <a:ext cx="1996455" cy="400110"/>
              </a:xfrm>
              <a:prstGeom prst="rect">
                <a:avLst/>
              </a:prstGeom>
              <a:blipFill>
                <a:blip r:embed="rId13"/>
                <a:stretch>
                  <a:fillRect b="-107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66064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down)">
                                      <p:cBhvr>
                                        <p:cTn id="7" dur="500"/>
                                        <p:tgtEl>
                                          <p:spTgt spid="9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wipe(down)">
                                      <p:cBhvr>
                                        <p:cTn id="10" dur="500"/>
                                        <p:tgtEl>
                                          <p:spTgt spid="9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96"/>
                                        </p:tgtEl>
                                        <p:attrNameLst>
                                          <p:attrName>style.visibility</p:attrName>
                                        </p:attrNameLst>
                                      </p:cBhvr>
                                      <p:to>
                                        <p:strVal val="visible"/>
                                      </p:to>
                                    </p:set>
                                    <p:animEffect transition="in" filter="wipe(down)">
                                      <p:cBhvr>
                                        <p:cTn id="15" dur="500"/>
                                        <p:tgtEl>
                                          <p:spTgt spid="9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07"/>
                                        </p:tgtEl>
                                        <p:attrNameLst>
                                          <p:attrName>style.visibility</p:attrName>
                                        </p:attrNameLst>
                                      </p:cBhvr>
                                      <p:to>
                                        <p:strVal val="visible"/>
                                      </p:to>
                                    </p:set>
                                    <p:animEffect transition="in" filter="wipe(down)">
                                      <p:cBhvr>
                                        <p:cTn id="18" dur="500"/>
                                        <p:tgtEl>
                                          <p:spTgt spid="10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57"/>
                                        </p:tgtEl>
                                        <p:attrNameLst>
                                          <p:attrName>style.visibility</p:attrName>
                                        </p:attrNameLst>
                                      </p:cBhvr>
                                      <p:to>
                                        <p:strVal val="visible"/>
                                      </p:to>
                                    </p:set>
                                    <p:anim calcmode="lin" valueType="num">
                                      <p:cBhvr additive="base">
                                        <p:cTn id="23" dur="500" fill="hold"/>
                                        <p:tgtEl>
                                          <p:spTgt spid="157"/>
                                        </p:tgtEl>
                                        <p:attrNameLst>
                                          <p:attrName>ppt_x</p:attrName>
                                        </p:attrNameLst>
                                      </p:cBhvr>
                                      <p:tavLst>
                                        <p:tav tm="0">
                                          <p:val>
                                            <p:strVal val="#ppt_x"/>
                                          </p:val>
                                        </p:tav>
                                        <p:tav tm="100000">
                                          <p:val>
                                            <p:strVal val="#ppt_x"/>
                                          </p:val>
                                        </p:tav>
                                      </p:tavLst>
                                    </p:anim>
                                    <p:anim calcmode="lin" valueType="num">
                                      <p:cBhvr additive="base">
                                        <p:cTn id="24" dur="500" fill="hold"/>
                                        <p:tgtEl>
                                          <p:spTgt spid="15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41"/>
                                        </p:tgtEl>
                                        <p:attrNameLst>
                                          <p:attrName>style.visibility</p:attrName>
                                        </p:attrNameLst>
                                      </p:cBhvr>
                                      <p:to>
                                        <p:strVal val="visible"/>
                                      </p:to>
                                    </p:set>
                                    <p:animEffect transition="in" filter="wipe(down)">
                                      <p:cBhvr>
                                        <p:cTn id="29" dur="500"/>
                                        <p:tgtEl>
                                          <p:spTgt spid="141"/>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44"/>
                                        </p:tgtEl>
                                        <p:attrNameLst>
                                          <p:attrName>style.visibility</p:attrName>
                                        </p:attrNameLst>
                                      </p:cBhvr>
                                      <p:to>
                                        <p:strVal val="visible"/>
                                      </p:to>
                                    </p:set>
                                    <p:animEffect transition="in" filter="wipe(down)">
                                      <p:cBhvr>
                                        <p:cTn id="32" dur="500"/>
                                        <p:tgtEl>
                                          <p:spTgt spid="14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56"/>
                                        </p:tgtEl>
                                        <p:attrNameLst>
                                          <p:attrName>style.visibility</p:attrName>
                                        </p:attrNameLst>
                                      </p:cBhvr>
                                      <p:to>
                                        <p:strVal val="visible"/>
                                      </p:to>
                                    </p:set>
                                    <p:animEffect transition="in" filter="wipe(down)">
                                      <p:cBhvr>
                                        <p:cTn id="37"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94" grpId="0"/>
      <p:bldP spid="96" grpId="0"/>
      <p:bldP spid="107" grpId="0"/>
      <p:bldP spid="141" grpId="0"/>
      <p:bldP spid="144" grpId="0"/>
      <p:bldP spid="156" grpId="0"/>
      <p:bldP spid="15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3">
            <a:extLst>
              <a:ext uri="{FF2B5EF4-FFF2-40B4-BE49-F238E27FC236}">
                <a16:creationId xmlns:a16="http://schemas.microsoft.com/office/drawing/2014/main" id="{DBA83A42-A698-1C88-C02F-D79510D925DC}"/>
              </a:ext>
            </a:extLst>
          </p:cNvPr>
          <p:cNvSpPr txBox="1"/>
          <p:nvPr/>
        </p:nvSpPr>
        <p:spPr>
          <a:xfrm>
            <a:off x="119336" y="141201"/>
            <a:ext cx="11178132" cy="461665"/>
          </a:xfrm>
          <a:prstGeom prst="rect">
            <a:avLst/>
          </a:prstGeom>
          <a:noFill/>
        </p:spPr>
        <p:txBody>
          <a:bodyPr wrap="square">
            <a:spAutoFit/>
          </a:bodyPr>
          <a:lstStyle>
            <a:defPPr>
              <a:defRPr lang="zh-CN"/>
            </a:defPPr>
            <a:lvl1pPr algn="r">
              <a:defRPr sz="2000" b="1">
                <a:ln w="900" cmpd="sng">
                  <a:solidFill>
                    <a:schemeClr val="accent1">
                      <a:satMod val="190000"/>
                      <a:alpha val="55000"/>
                    </a:schemeClr>
                  </a:solidFill>
                  <a:prstDash val="solid"/>
                </a:ln>
                <a:solidFill>
                  <a:schemeClr val="tx2">
                    <a:lumMod val="40000"/>
                    <a:lumOff val="60000"/>
                  </a:schemeClr>
                </a:solidFill>
                <a:effectLst>
                  <a:innerShdw blurRad="101600" dist="76200" dir="5400000">
                    <a:schemeClr val="accent1">
                      <a:satMod val="190000"/>
                      <a:tint val="100000"/>
                      <a:alpha val="74000"/>
                    </a:schemeClr>
                  </a:innerShdw>
                </a:effectLst>
                <a:latin typeface="微软雅黑" pitchFamily="34" charset="-122"/>
                <a:ea typeface="微软雅黑"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微软雅黑" pitchFamily="34" charset="-122"/>
                <a:ea typeface="微软雅黑" pitchFamily="34" charset="-122"/>
                <a:cs typeface="+mn-cs"/>
              </a:rPr>
              <a:t>Interactive zero-knowledge proofs — </a:t>
            </a:r>
            <a:r>
              <a:rPr kumimoji="0" lang="en-US" altLang="zh-CN" sz="2400" b="1" i="0" u="none" strike="noStrike" kern="1200" cap="none" spc="0" normalizeH="0" baseline="0" noProof="0" dirty="0" err="1">
                <a:ln w="0"/>
                <a:solidFill>
                  <a:prstClr val="white"/>
                </a:solidFill>
                <a:effectLst>
                  <a:outerShdw blurRad="38100" dist="25400" dir="5400000" algn="ctr" rotWithShape="0">
                    <a:srgbClr val="6E747A">
                      <a:alpha val="43000"/>
                    </a:srgbClr>
                  </a:outerShdw>
                </a:effectLst>
                <a:uLnTx/>
                <a:uFillTx/>
                <a:latin typeface="微软雅黑" pitchFamily="34" charset="-122"/>
                <a:ea typeface="微软雅黑" pitchFamily="34" charset="-122"/>
                <a:cs typeface="+mn-cs"/>
              </a:rPr>
              <a:t>Schnorr</a:t>
            </a:r>
            <a:r>
              <a:rPr kumimoji="0" lang="en-US" altLang="zh-CN" sz="24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微软雅黑" pitchFamily="34" charset="-122"/>
                <a:ea typeface="微软雅黑" pitchFamily="34" charset="-122"/>
                <a:cs typeface="+mn-cs"/>
              </a:rPr>
              <a:t> protocol</a:t>
            </a:r>
            <a:endParaRPr kumimoji="0" lang="zh-CN" altLang="en-US" sz="24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微软雅黑" pitchFamily="34" charset="-122"/>
              <a:ea typeface="微软雅黑" pitchFamily="34" charset="-122"/>
              <a:cs typeface="+mn-cs"/>
            </a:endParaRPr>
          </a:p>
        </p:txBody>
      </p:sp>
      <p:cxnSp>
        <p:nvCxnSpPr>
          <p:cNvPr id="139" name="直接连接符 138">
            <a:extLst>
              <a:ext uri="{FF2B5EF4-FFF2-40B4-BE49-F238E27FC236}">
                <a16:creationId xmlns:a16="http://schemas.microsoft.com/office/drawing/2014/main" id="{081776FA-7DD1-19B2-ECA0-7657AA607F3F}"/>
              </a:ext>
            </a:extLst>
          </p:cNvPr>
          <p:cNvCxnSpPr>
            <a:cxnSpLocks/>
          </p:cNvCxnSpPr>
          <p:nvPr/>
        </p:nvCxnSpPr>
        <p:spPr>
          <a:xfrm>
            <a:off x="4390015" y="4369203"/>
            <a:ext cx="0" cy="78798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674389FD-5D77-026C-A039-AE12F7B07634}"/>
              </a:ext>
            </a:extLst>
          </p:cNvPr>
          <p:cNvCxnSpPr>
            <a:cxnSpLocks/>
          </p:cNvCxnSpPr>
          <p:nvPr/>
        </p:nvCxnSpPr>
        <p:spPr>
          <a:xfrm>
            <a:off x="2616575" y="4500539"/>
            <a:ext cx="562220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25ACDD29-68C4-FEFA-64E7-0C2C2DFBCDC3}"/>
              </a:ext>
            </a:extLst>
          </p:cNvPr>
          <p:cNvCxnSpPr>
            <a:cxnSpLocks/>
          </p:cNvCxnSpPr>
          <p:nvPr/>
        </p:nvCxnSpPr>
        <p:spPr>
          <a:xfrm>
            <a:off x="2644214" y="5008363"/>
            <a:ext cx="566657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6" name="文本框 145">
                <a:extLst>
                  <a:ext uri="{FF2B5EF4-FFF2-40B4-BE49-F238E27FC236}">
                    <a16:creationId xmlns:a16="http://schemas.microsoft.com/office/drawing/2014/main" id="{EFB48585-E1CD-9637-5816-630648C299D1}"/>
                  </a:ext>
                </a:extLst>
              </p:cNvPr>
              <p:cNvSpPr txBox="1"/>
              <p:nvPr/>
            </p:nvSpPr>
            <p:spPr>
              <a:xfrm>
                <a:off x="2616575" y="4567977"/>
                <a:ext cx="1783184"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计算：</a:t>
                </a:r>
                <a14:m>
                  <m:oMath xmlns:m="http://schemas.openxmlformats.org/officeDocument/2006/math">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𝒔</m:t>
                    </m:r>
                  </m:oMath>
                </a14:m>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46" name="文本框 145">
                <a:extLst>
                  <a:ext uri="{FF2B5EF4-FFF2-40B4-BE49-F238E27FC236}">
                    <a16:creationId xmlns:a16="http://schemas.microsoft.com/office/drawing/2014/main" id="{EFB48585-E1CD-9637-5816-630648C299D1}"/>
                  </a:ext>
                </a:extLst>
              </p:cNvPr>
              <p:cNvSpPr txBox="1">
                <a:spLocks noRot="1" noChangeAspect="1" noMove="1" noResize="1" noEditPoints="1" noAdjustHandles="1" noChangeArrowheads="1" noChangeShapeType="1" noTextEdit="1"/>
              </p:cNvSpPr>
              <p:nvPr/>
            </p:nvSpPr>
            <p:spPr>
              <a:xfrm>
                <a:off x="2616575" y="4567977"/>
                <a:ext cx="1783184" cy="400110"/>
              </a:xfrm>
              <a:prstGeom prst="rect">
                <a:avLst/>
              </a:prstGeom>
              <a:blipFill>
                <a:blip r:embed="rId3"/>
                <a:stretch>
                  <a:fillRect l="-3413" t="-7576" b="-257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7" name="文本框 146">
                <a:extLst>
                  <a:ext uri="{FF2B5EF4-FFF2-40B4-BE49-F238E27FC236}">
                    <a16:creationId xmlns:a16="http://schemas.microsoft.com/office/drawing/2014/main" id="{B783A254-FCC3-C761-A7DA-6969A6C91D53}"/>
                  </a:ext>
                </a:extLst>
              </p:cNvPr>
              <p:cNvSpPr txBox="1"/>
              <p:nvPr/>
            </p:nvSpPr>
            <p:spPr>
              <a:xfrm>
                <a:off x="4993635" y="4544227"/>
                <a:ext cx="2895404"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
                    </m:oMathParaPr>
                    <m:oMath xmlns:m="http://schemas.openxmlformats.org/officeDocument/2006/math">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𝒔</m:t>
                      </m:r>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𝒓</m:t>
                      </m:r>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𝒄</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CN" sz="2000" b="1" i="1" u="none" strike="noStrike" kern="1200" cap="none" spc="0" normalizeH="0" baseline="0" noProof="0" smtClean="0">
                          <a:ln>
                            <a:noFill/>
                          </a:ln>
                          <a:solidFill>
                            <a:srgbClr val="C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𝒙</m:t>
                      </m:r>
                      <m:r>
                        <a:rPr kumimoji="0" lang="en-US" altLang="zh-CN" sz="2000" b="1" i="1" u="none" strike="noStrike" kern="1200" cap="none" spc="0" normalizeH="0" baseline="0" noProof="0">
                          <a:ln>
                            <a:noFill/>
                          </a:ln>
                          <a:solidFill>
                            <a:srgbClr val="C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𝒎𝒐𝒅</m:t>
                      </m:r>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𝒑</m:t>
                      </m:r>
                    </m:oMath>
                  </m:oMathPara>
                </a14:m>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47" name="文本框 146">
                <a:extLst>
                  <a:ext uri="{FF2B5EF4-FFF2-40B4-BE49-F238E27FC236}">
                    <a16:creationId xmlns:a16="http://schemas.microsoft.com/office/drawing/2014/main" id="{B783A254-FCC3-C761-A7DA-6969A6C91D53}"/>
                  </a:ext>
                </a:extLst>
              </p:cNvPr>
              <p:cNvSpPr txBox="1">
                <a:spLocks noRot="1" noChangeAspect="1" noMove="1" noResize="1" noEditPoints="1" noAdjustHandles="1" noChangeArrowheads="1" noChangeShapeType="1" noTextEdit="1"/>
              </p:cNvSpPr>
              <p:nvPr/>
            </p:nvSpPr>
            <p:spPr>
              <a:xfrm>
                <a:off x="4993635" y="4544227"/>
                <a:ext cx="2895404" cy="400110"/>
              </a:xfrm>
              <a:prstGeom prst="rect">
                <a:avLst/>
              </a:prstGeom>
              <a:blipFill>
                <a:blip r:embed="rId4"/>
                <a:stretch>
                  <a:fillRect b="-16667"/>
                </a:stretch>
              </a:blipFill>
            </p:spPr>
            <p:txBody>
              <a:bodyPr/>
              <a:lstStyle/>
              <a:p>
                <a:r>
                  <a:rPr lang="zh-CN" altLang="en-US">
                    <a:noFill/>
                  </a:rPr>
                  <a:t> </a:t>
                </a:r>
              </a:p>
            </p:txBody>
          </p:sp>
        </mc:Fallback>
      </mc:AlternateContent>
      <p:cxnSp>
        <p:nvCxnSpPr>
          <p:cNvPr id="149" name="直接连接符 148">
            <a:extLst>
              <a:ext uri="{FF2B5EF4-FFF2-40B4-BE49-F238E27FC236}">
                <a16:creationId xmlns:a16="http://schemas.microsoft.com/office/drawing/2014/main" id="{EA3B550C-7E65-F72E-609A-93A15AC151DA}"/>
              </a:ext>
            </a:extLst>
          </p:cNvPr>
          <p:cNvCxnSpPr>
            <a:cxnSpLocks/>
          </p:cNvCxnSpPr>
          <p:nvPr/>
        </p:nvCxnSpPr>
        <p:spPr>
          <a:xfrm>
            <a:off x="7936802" y="4369203"/>
            <a:ext cx="0" cy="73201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B4857DC7-5720-E99E-27F3-5FC8CFD5FAD6}"/>
              </a:ext>
            </a:extLst>
          </p:cNvPr>
          <p:cNvSpPr txBox="1"/>
          <p:nvPr/>
        </p:nvSpPr>
        <p:spPr>
          <a:xfrm>
            <a:off x="1494404" y="4491230"/>
            <a:ext cx="1358931"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P:</a:t>
            </a:r>
            <a:endParaRPr kumimoji="0" lang="zh-CN" altLang="en-US" sz="2000" b="1" i="0" u="none" strike="noStrike" kern="1200" cap="none" spc="0" normalizeH="0" baseline="0" noProof="0" dirty="0">
              <a:ln>
                <a:noFill/>
              </a:ln>
              <a:solidFill>
                <a:srgbClr val="0066CC"/>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84" name="组合 83">
            <a:extLst>
              <a:ext uri="{FF2B5EF4-FFF2-40B4-BE49-F238E27FC236}">
                <a16:creationId xmlns:a16="http://schemas.microsoft.com/office/drawing/2014/main" id="{EAB50165-DBF1-62CB-23DC-00708544C783}"/>
              </a:ext>
            </a:extLst>
          </p:cNvPr>
          <p:cNvGrpSpPr/>
          <p:nvPr/>
        </p:nvGrpSpPr>
        <p:grpSpPr>
          <a:xfrm>
            <a:off x="1847528" y="1203822"/>
            <a:ext cx="1535504" cy="1683369"/>
            <a:chOff x="2214042" y="2282175"/>
            <a:chExt cx="1535504" cy="1683369"/>
          </a:xfrm>
        </p:grpSpPr>
        <p:pic>
          <p:nvPicPr>
            <p:cNvPr id="86" name="图片 85" descr="图标&#10;&#10;描述已自动生成">
              <a:extLst>
                <a:ext uri="{FF2B5EF4-FFF2-40B4-BE49-F238E27FC236}">
                  <a16:creationId xmlns:a16="http://schemas.microsoft.com/office/drawing/2014/main" id="{32C653B4-1A15-8C83-2076-7647D8615F19}"/>
                </a:ext>
              </a:extLst>
            </p:cNvPr>
            <p:cNvPicPr>
              <a:picLocks noChangeAspect="1"/>
            </p:cNvPicPr>
            <p:nvPr/>
          </p:nvPicPr>
          <p:blipFill rotWithShape="1">
            <a:blip r:embed="rId5">
              <a:extLst>
                <a:ext uri="{28A0092B-C50C-407E-A947-70E740481C1C}">
                  <a14:useLocalDpi xmlns:a14="http://schemas.microsoft.com/office/drawing/2010/main" val="0"/>
                </a:ext>
              </a:extLst>
            </a:blip>
            <a:srcRect l="18191" t="7176" r="18985" b="13829"/>
            <a:stretch/>
          </p:blipFill>
          <p:spPr>
            <a:xfrm>
              <a:off x="2540384" y="2282175"/>
              <a:ext cx="882820" cy="1197442"/>
            </a:xfrm>
            <a:prstGeom prst="rect">
              <a:avLst/>
            </a:prstGeom>
          </p:spPr>
        </p:pic>
        <p:sp>
          <p:nvSpPr>
            <p:cNvPr id="88" name="文本框 87">
              <a:extLst>
                <a:ext uri="{FF2B5EF4-FFF2-40B4-BE49-F238E27FC236}">
                  <a16:creationId xmlns:a16="http://schemas.microsoft.com/office/drawing/2014/main" id="{8A66481D-37D0-4AD4-0722-400463731BE7}"/>
                </a:ext>
              </a:extLst>
            </p:cNvPr>
            <p:cNvSpPr txBox="1"/>
            <p:nvPr/>
          </p:nvSpPr>
          <p:spPr>
            <a:xfrm>
              <a:off x="2214042" y="3565434"/>
              <a:ext cx="1535504" cy="400110"/>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P: prover</a:t>
              </a:r>
              <a:endParaRPr kumimoji="0"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grpSp>
      <p:grpSp>
        <p:nvGrpSpPr>
          <p:cNvPr id="89" name="组合 88">
            <a:extLst>
              <a:ext uri="{FF2B5EF4-FFF2-40B4-BE49-F238E27FC236}">
                <a16:creationId xmlns:a16="http://schemas.microsoft.com/office/drawing/2014/main" id="{071E09F7-9FBE-102D-B8C2-03DD8BC80EF8}"/>
              </a:ext>
            </a:extLst>
          </p:cNvPr>
          <p:cNvGrpSpPr/>
          <p:nvPr/>
        </p:nvGrpSpPr>
        <p:grpSpPr>
          <a:xfrm>
            <a:off x="8579448" y="1290645"/>
            <a:ext cx="1535504" cy="1628548"/>
            <a:chOff x="4344368" y="2336107"/>
            <a:chExt cx="1535504" cy="1628548"/>
          </a:xfrm>
        </p:grpSpPr>
        <p:pic>
          <p:nvPicPr>
            <p:cNvPr id="93" name="图片 92" descr="图片包含 图标&#10;&#10;描述已自动生成">
              <a:extLst>
                <a:ext uri="{FF2B5EF4-FFF2-40B4-BE49-F238E27FC236}">
                  <a16:creationId xmlns:a16="http://schemas.microsoft.com/office/drawing/2014/main" id="{812C0DE9-ED6C-11C1-F545-823CA361FF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3235" y="2336107"/>
              <a:ext cx="866750" cy="1068422"/>
            </a:xfrm>
            <a:prstGeom prst="rect">
              <a:avLst/>
            </a:prstGeom>
          </p:spPr>
        </p:pic>
        <p:sp>
          <p:nvSpPr>
            <p:cNvPr id="97" name="文本框 96">
              <a:extLst>
                <a:ext uri="{FF2B5EF4-FFF2-40B4-BE49-F238E27FC236}">
                  <a16:creationId xmlns:a16="http://schemas.microsoft.com/office/drawing/2014/main" id="{50BBDA8D-E4E0-5D4A-7418-1D34E9F0EB02}"/>
                </a:ext>
              </a:extLst>
            </p:cNvPr>
            <p:cNvSpPr txBox="1"/>
            <p:nvPr/>
          </p:nvSpPr>
          <p:spPr>
            <a:xfrm>
              <a:off x="4344368" y="3564545"/>
              <a:ext cx="1535504" cy="400110"/>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V: Verifier</a:t>
              </a:r>
              <a:endParaRPr kumimoji="0"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grpSp>
      <p:cxnSp>
        <p:nvCxnSpPr>
          <p:cNvPr id="98" name="直接箭头连接符 97">
            <a:extLst>
              <a:ext uri="{FF2B5EF4-FFF2-40B4-BE49-F238E27FC236}">
                <a16:creationId xmlns:a16="http://schemas.microsoft.com/office/drawing/2014/main" id="{1A44E5A1-7159-2190-6280-0319E5E26B7F}"/>
              </a:ext>
            </a:extLst>
          </p:cNvPr>
          <p:cNvCxnSpPr>
            <a:cxnSpLocks/>
          </p:cNvCxnSpPr>
          <p:nvPr/>
        </p:nvCxnSpPr>
        <p:spPr>
          <a:xfrm>
            <a:off x="3383032" y="2002919"/>
            <a:ext cx="53052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文本框 98">
                <a:extLst>
                  <a:ext uri="{FF2B5EF4-FFF2-40B4-BE49-F238E27FC236}">
                    <a16:creationId xmlns:a16="http://schemas.microsoft.com/office/drawing/2014/main" id="{D842F85E-4A4D-ECAF-E384-8031FDFE0E63}"/>
                  </a:ext>
                </a:extLst>
              </p:cNvPr>
              <p:cNvSpPr txBox="1"/>
              <p:nvPr/>
            </p:nvSpPr>
            <p:spPr>
              <a:xfrm>
                <a:off x="4626415" y="1077768"/>
                <a:ext cx="947404"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𝒑</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𝒈</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000" b="1" i="1" u="none" strike="noStrike" kern="1200" cap="none" spc="0" normalizeH="0" baseline="0" noProof="0" smtClean="0">
                          <a:ln>
                            <a:noFill/>
                          </a:ln>
                          <a:solidFill>
                            <a:srgbClr val="2F31D6"/>
                          </a:solidFill>
                          <a:effectLst/>
                          <a:uLnTx/>
                          <a:uFillTx/>
                          <a:latin typeface="Cambria Math" panose="02040503050406030204" pitchFamily="18" charset="0"/>
                          <a:cs typeface="+mn-cs"/>
                        </a:rPr>
                        <m:t>𝒚</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mc:Choice>
        <mc:Fallback xmlns="">
          <p:sp>
            <p:nvSpPr>
              <p:cNvPr id="99" name="文本框 98">
                <a:extLst>
                  <a:ext uri="{FF2B5EF4-FFF2-40B4-BE49-F238E27FC236}">
                    <a16:creationId xmlns:a16="http://schemas.microsoft.com/office/drawing/2014/main" id="{D842F85E-4A4D-ECAF-E384-8031FDFE0E63}"/>
                  </a:ext>
                </a:extLst>
              </p:cNvPr>
              <p:cNvSpPr txBox="1">
                <a:spLocks noRot="1" noChangeAspect="1" noMove="1" noResize="1" noEditPoints="1" noAdjustHandles="1" noChangeArrowheads="1" noChangeShapeType="1" noTextEdit="1"/>
              </p:cNvSpPr>
              <p:nvPr/>
            </p:nvSpPr>
            <p:spPr>
              <a:xfrm>
                <a:off x="4626415" y="1077768"/>
                <a:ext cx="947404" cy="400110"/>
              </a:xfrm>
              <a:prstGeom prst="rect">
                <a:avLst/>
              </a:prstGeom>
              <a:blipFill>
                <a:blip r:embed="rId7"/>
                <a:stretch>
                  <a:fillRect l="-3226" r="-15484" b="-18462"/>
                </a:stretch>
              </a:blipFill>
            </p:spPr>
            <p:txBody>
              <a:bodyPr/>
              <a:lstStyle/>
              <a:p>
                <a:r>
                  <a:rPr lang="zh-CN" altLang="en-US">
                    <a:noFill/>
                  </a:rPr>
                  <a:t> </a:t>
                </a:r>
              </a:p>
            </p:txBody>
          </p:sp>
        </mc:Fallback>
      </mc:AlternateContent>
      <p:sp>
        <p:nvSpPr>
          <p:cNvPr id="100" name="文本框 99">
            <a:extLst>
              <a:ext uri="{FF2B5EF4-FFF2-40B4-BE49-F238E27FC236}">
                <a16:creationId xmlns:a16="http://schemas.microsoft.com/office/drawing/2014/main" id="{D105FB7C-B845-C588-E03C-B198CB0DA29F}"/>
              </a:ext>
            </a:extLst>
          </p:cNvPr>
          <p:cNvSpPr txBox="1"/>
          <p:nvPr/>
        </p:nvSpPr>
        <p:spPr>
          <a:xfrm>
            <a:off x="3359696" y="1095524"/>
            <a:ext cx="1508225"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P</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的</a:t>
            </a:r>
            <a:r>
              <a:rPr kumimoji="0" lang="zh-CN" altLang="en-US" sz="2000" b="1" i="0" u="none" strike="noStrike" kern="1200" cap="none" spc="0" normalizeH="0" baseline="0" noProof="0" dirty="0">
                <a:ln>
                  <a:noFill/>
                </a:ln>
                <a:solidFill>
                  <a:srgbClr val="0066CC"/>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公钥：</a:t>
            </a:r>
            <a:endParaRPr kumimoji="0"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cxnSp>
        <p:nvCxnSpPr>
          <p:cNvPr id="101" name="直接箭头连接符 100">
            <a:extLst>
              <a:ext uri="{FF2B5EF4-FFF2-40B4-BE49-F238E27FC236}">
                <a16:creationId xmlns:a16="http://schemas.microsoft.com/office/drawing/2014/main" id="{52641F4D-A5F2-26EC-4E2C-B4791D3B3121}"/>
              </a:ext>
            </a:extLst>
          </p:cNvPr>
          <p:cNvCxnSpPr>
            <a:cxnSpLocks/>
          </p:cNvCxnSpPr>
          <p:nvPr/>
        </p:nvCxnSpPr>
        <p:spPr>
          <a:xfrm flipH="1">
            <a:off x="3373786" y="2204864"/>
            <a:ext cx="531450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 name="文本框 101">
                <a:extLst>
                  <a:ext uri="{FF2B5EF4-FFF2-40B4-BE49-F238E27FC236}">
                    <a16:creationId xmlns:a16="http://schemas.microsoft.com/office/drawing/2014/main" id="{9CB787FC-9CAC-242C-DD62-B435D8D97609}"/>
                  </a:ext>
                </a:extLst>
              </p:cNvPr>
              <p:cNvSpPr txBox="1"/>
              <p:nvPr/>
            </p:nvSpPr>
            <p:spPr>
              <a:xfrm>
                <a:off x="4126117" y="1503990"/>
                <a:ext cx="2895404"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
                    </m:oMathParaPr>
                    <m:oMath xmlns:m="http://schemas.openxmlformats.org/officeDocument/2006/math">
                      <m:r>
                        <a:rPr kumimoji="0" lang="en-US" altLang="zh-CN" sz="2000" b="1" i="1" u="none" strike="noStrike" kern="1200" cap="none" spc="0" normalizeH="0" baseline="0" noProof="0" smtClean="0">
                          <a:ln>
                            <a:noFill/>
                          </a:ln>
                          <a:solidFill>
                            <a:srgbClr val="0000FF"/>
                          </a:solidFill>
                          <a:effectLst/>
                          <a:uLnTx/>
                          <a:uFillTx/>
                          <a:latin typeface="Cambria Math" panose="02040503050406030204" pitchFamily="18" charset="0"/>
                          <a:cs typeface="+mn-cs"/>
                        </a:rPr>
                        <m:t>𝒚</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sSup>
                        <m:sSup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pPr>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𝒈</m:t>
                          </m:r>
                        </m:e>
                        <m:sup>
                          <m:r>
                            <a:rPr kumimoji="0" lang="en-US" altLang="zh-CN" sz="2000" b="1" i="1" u="none" strike="noStrike" kern="1200" cap="none" spc="0" normalizeH="0" baseline="0" noProof="0" smtClean="0">
                              <a:ln>
                                <a:noFill/>
                              </a:ln>
                              <a:solidFill>
                                <a:srgbClr val="FF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𝒙</m:t>
                          </m:r>
                        </m:sup>
                      </m:s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𝒎𝒐𝒅</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𝒑</m:t>
                      </m:r>
                    </m:oMath>
                  </m:oMathPara>
                </a14:m>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02" name="文本框 101">
                <a:extLst>
                  <a:ext uri="{FF2B5EF4-FFF2-40B4-BE49-F238E27FC236}">
                    <a16:creationId xmlns:a16="http://schemas.microsoft.com/office/drawing/2014/main" id="{9CB787FC-9CAC-242C-DD62-B435D8D97609}"/>
                  </a:ext>
                </a:extLst>
              </p:cNvPr>
              <p:cNvSpPr txBox="1">
                <a:spLocks noRot="1" noChangeAspect="1" noMove="1" noResize="1" noEditPoints="1" noAdjustHandles="1" noChangeArrowheads="1" noChangeShapeType="1" noTextEdit="1"/>
              </p:cNvSpPr>
              <p:nvPr/>
            </p:nvSpPr>
            <p:spPr>
              <a:xfrm>
                <a:off x="4126117" y="1503990"/>
                <a:ext cx="2895404" cy="400110"/>
              </a:xfrm>
              <a:prstGeom prst="rect">
                <a:avLst/>
              </a:prstGeom>
              <a:blipFill>
                <a:blip r:embed="rId8"/>
                <a:stretch>
                  <a:fillRect b="-10769"/>
                </a:stretch>
              </a:blipFill>
            </p:spPr>
            <p:txBody>
              <a:bodyPr/>
              <a:lstStyle/>
              <a:p>
                <a:r>
                  <a:rPr lang="zh-CN" altLang="en-US">
                    <a:noFill/>
                  </a:rPr>
                  <a:t> </a:t>
                </a:r>
              </a:p>
            </p:txBody>
          </p:sp>
        </mc:Fallback>
      </mc:AlternateContent>
      <p:sp>
        <p:nvSpPr>
          <p:cNvPr id="103" name="文本框 102">
            <a:extLst>
              <a:ext uri="{FF2B5EF4-FFF2-40B4-BE49-F238E27FC236}">
                <a16:creationId xmlns:a16="http://schemas.microsoft.com/office/drawing/2014/main" id="{2F43B75C-FFAF-1FBA-5DBB-B19B8F6D29D7}"/>
              </a:ext>
            </a:extLst>
          </p:cNvPr>
          <p:cNvSpPr txBox="1"/>
          <p:nvPr/>
        </p:nvSpPr>
        <p:spPr>
          <a:xfrm>
            <a:off x="1127448" y="3235240"/>
            <a:ext cx="10485504" cy="110799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How does P prove to V that it has the private key x corresponding to the public key y, and V cannot get information about x?
</a:t>
            </a:r>
            <a:endParaRPr kumimoji="0" lang="zh-CN" altLang="en-US"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4" name="文本框 103">
                <a:extLst>
                  <a:ext uri="{FF2B5EF4-FFF2-40B4-BE49-F238E27FC236}">
                    <a16:creationId xmlns:a16="http://schemas.microsoft.com/office/drawing/2014/main" id="{13DB410C-037B-C336-F220-8A1148D91719}"/>
                  </a:ext>
                </a:extLst>
              </p:cNvPr>
              <p:cNvSpPr txBox="1"/>
              <p:nvPr/>
            </p:nvSpPr>
            <p:spPr>
              <a:xfrm>
                <a:off x="4912299" y="2237978"/>
                <a:ext cx="1783184"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𝒄</m:t>
                      </m:r>
                    </m:oMath>
                  </m:oMathPara>
                </a14:m>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04" name="文本框 103">
                <a:extLst>
                  <a:ext uri="{FF2B5EF4-FFF2-40B4-BE49-F238E27FC236}">
                    <a16:creationId xmlns:a16="http://schemas.microsoft.com/office/drawing/2014/main" id="{13DB410C-037B-C336-F220-8A1148D91719}"/>
                  </a:ext>
                </a:extLst>
              </p:cNvPr>
              <p:cNvSpPr txBox="1">
                <a:spLocks noRot="1" noChangeAspect="1" noMove="1" noResize="1" noEditPoints="1" noAdjustHandles="1" noChangeArrowheads="1" noChangeShapeType="1" noTextEdit="1"/>
              </p:cNvSpPr>
              <p:nvPr/>
            </p:nvSpPr>
            <p:spPr>
              <a:xfrm>
                <a:off x="4912299" y="2237978"/>
                <a:ext cx="1783184" cy="40011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文本框 104">
                <a:extLst>
                  <a:ext uri="{FF2B5EF4-FFF2-40B4-BE49-F238E27FC236}">
                    <a16:creationId xmlns:a16="http://schemas.microsoft.com/office/drawing/2014/main" id="{6C22A5D0-FF29-92DA-34AD-66AA27929207}"/>
                  </a:ext>
                </a:extLst>
              </p:cNvPr>
              <p:cNvSpPr txBox="1"/>
              <p:nvPr/>
            </p:nvSpPr>
            <p:spPr>
              <a:xfrm>
                <a:off x="6600056" y="1503990"/>
                <a:ext cx="1996455" cy="400110"/>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
                    </m:oMathParaPr>
                    <m:oMath xmlns:m="http://schemas.openxmlformats.org/officeDocument/2006/math">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𝒛</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sSup>
                        <m:sSup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pPr>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𝒈</m:t>
                          </m:r>
                        </m:e>
                        <m: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𝒓</m:t>
                          </m:r>
                        </m:sup>
                      </m:s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𝒎𝒐𝒅</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𝒑</m:t>
                      </m:r>
                    </m:oMath>
                  </m:oMathPara>
                </a14:m>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05" name="文本框 104">
                <a:extLst>
                  <a:ext uri="{FF2B5EF4-FFF2-40B4-BE49-F238E27FC236}">
                    <a16:creationId xmlns:a16="http://schemas.microsoft.com/office/drawing/2014/main" id="{6C22A5D0-FF29-92DA-34AD-66AA27929207}"/>
                  </a:ext>
                </a:extLst>
              </p:cNvPr>
              <p:cNvSpPr txBox="1">
                <a:spLocks noRot="1" noChangeAspect="1" noMove="1" noResize="1" noEditPoints="1" noAdjustHandles="1" noChangeArrowheads="1" noChangeShapeType="1" noTextEdit="1"/>
              </p:cNvSpPr>
              <p:nvPr/>
            </p:nvSpPr>
            <p:spPr>
              <a:xfrm>
                <a:off x="6600056" y="1503990"/>
                <a:ext cx="1996455" cy="400110"/>
              </a:xfrm>
              <a:prstGeom prst="rect">
                <a:avLst/>
              </a:prstGeom>
              <a:blipFill>
                <a:blip r:embed="rId11"/>
                <a:stretch>
                  <a:fillRect b="-107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2" name="文本框 111">
                <a:extLst>
                  <a:ext uri="{FF2B5EF4-FFF2-40B4-BE49-F238E27FC236}">
                    <a16:creationId xmlns:a16="http://schemas.microsoft.com/office/drawing/2014/main" id="{3CD08A79-5598-56F5-6D68-FA2E91851DD9}"/>
                  </a:ext>
                </a:extLst>
              </p:cNvPr>
              <p:cNvSpPr txBox="1"/>
              <p:nvPr/>
            </p:nvSpPr>
            <p:spPr>
              <a:xfrm>
                <a:off x="6012514" y="1039792"/>
                <a:ext cx="2895404"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
                    </m:oMathParaPr>
                    <m:oMath xmlns:m="http://schemas.openxmlformats.org/officeDocument/2006/math">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𝒔</m:t>
                      </m:r>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𝒓</m:t>
                      </m:r>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𝒄</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CN" sz="2000" b="1" i="1" u="none" strike="noStrike" kern="1200" cap="none" spc="0" normalizeH="0" baseline="0" noProof="0" smtClean="0">
                          <a:ln>
                            <a:noFill/>
                          </a:ln>
                          <a:solidFill>
                            <a:srgbClr val="C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𝒙</m:t>
                      </m:r>
                      <m:r>
                        <a:rPr kumimoji="0" lang="en-US" altLang="zh-CN" sz="2000" b="1" i="1" u="none" strike="noStrike" kern="1200" cap="none" spc="0" normalizeH="0" baseline="0" noProof="0">
                          <a:ln>
                            <a:noFill/>
                          </a:ln>
                          <a:solidFill>
                            <a:srgbClr val="C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𝒎𝒐𝒅</m:t>
                      </m:r>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𝒑</m:t>
                      </m:r>
                    </m:oMath>
                  </m:oMathPara>
                </a14:m>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12" name="文本框 111">
                <a:extLst>
                  <a:ext uri="{FF2B5EF4-FFF2-40B4-BE49-F238E27FC236}">
                    <a16:creationId xmlns:a16="http://schemas.microsoft.com/office/drawing/2014/main" id="{3CD08A79-5598-56F5-6D68-FA2E91851DD9}"/>
                  </a:ext>
                </a:extLst>
              </p:cNvPr>
              <p:cNvSpPr txBox="1">
                <a:spLocks noRot="1" noChangeAspect="1" noMove="1" noResize="1" noEditPoints="1" noAdjustHandles="1" noChangeArrowheads="1" noChangeShapeType="1" noTextEdit="1"/>
              </p:cNvSpPr>
              <p:nvPr/>
            </p:nvSpPr>
            <p:spPr>
              <a:xfrm>
                <a:off x="6012514" y="1039792"/>
                <a:ext cx="2895404" cy="400110"/>
              </a:xfrm>
              <a:prstGeom prst="rect">
                <a:avLst/>
              </a:prstGeom>
              <a:blipFill>
                <a:blip r:embed="rId12"/>
                <a:stretch>
                  <a:fillRect b="-169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72209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animEffect transition="in" filter="wipe(down)">
                                      <p:cBhvr>
                                        <p:cTn id="7" dur="500"/>
                                        <p:tgtEl>
                                          <p:spTgt spid="139"/>
                                        </p:tgtEl>
                                      </p:cBhvr>
                                    </p:animEffect>
                                  </p:childTnLst>
                                </p:cTn>
                              </p:par>
                              <p:par>
                                <p:cTn id="8" presetID="22" presetClass="entr" presetSubtype="4" fill="hold" nodeType="withEffect">
                                  <p:stCondLst>
                                    <p:cond delay="0"/>
                                  </p:stCondLst>
                                  <p:childTnLst>
                                    <p:set>
                                      <p:cBhvr>
                                        <p:cTn id="9" dur="1" fill="hold">
                                          <p:stCondLst>
                                            <p:cond delay="0"/>
                                          </p:stCondLst>
                                        </p:cTn>
                                        <p:tgtEl>
                                          <p:spTgt spid="142"/>
                                        </p:tgtEl>
                                        <p:attrNameLst>
                                          <p:attrName>style.visibility</p:attrName>
                                        </p:attrNameLst>
                                      </p:cBhvr>
                                      <p:to>
                                        <p:strVal val="visible"/>
                                      </p:to>
                                    </p:set>
                                    <p:animEffect transition="in" filter="wipe(down)">
                                      <p:cBhvr>
                                        <p:cTn id="10" dur="500"/>
                                        <p:tgtEl>
                                          <p:spTgt spid="142"/>
                                        </p:tgtEl>
                                      </p:cBhvr>
                                    </p:animEffect>
                                  </p:childTnLst>
                                </p:cTn>
                              </p:par>
                              <p:par>
                                <p:cTn id="11" presetID="22" presetClass="entr" presetSubtype="4" fill="hold" nodeType="withEffect">
                                  <p:stCondLst>
                                    <p:cond delay="0"/>
                                  </p:stCondLst>
                                  <p:childTnLst>
                                    <p:set>
                                      <p:cBhvr>
                                        <p:cTn id="12" dur="1" fill="hold">
                                          <p:stCondLst>
                                            <p:cond delay="0"/>
                                          </p:stCondLst>
                                        </p:cTn>
                                        <p:tgtEl>
                                          <p:spTgt spid="143"/>
                                        </p:tgtEl>
                                        <p:attrNameLst>
                                          <p:attrName>style.visibility</p:attrName>
                                        </p:attrNameLst>
                                      </p:cBhvr>
                                      <p:to>
                                        <p:strVal val="visible"/>
                                      </p:to>
                                    </p:set>
                                    <p:animEffect transition="in" filter="wipe(down)">
                                      <p:cBhvr>
                                        <p:cTn id="13" dur="500"/>
                                        <p:tgtEl>
                                          <p:spTgt spid="14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46"/>
                                        </p:tgtEl>
                                        <p:attrNameLst>
                                          <p:attrName>style.visibility</p:attrName>
                                        </p:attrNameLst>
                                      </p:cBhvr>
                                      <p:to>
                                        <p:strVal val="visible"/>
                                      </p:to>
                                    </p:set>
                                    <p:animEffect transition="in" filter="wipe(down)">
                                      <p:cBhvr>
                                        <p:cTn id="16" dur="500"/>
                                        <p:tgtEl>
                                          <p:spTgt spid="146"/>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47"/>
                                        </p:tgtEl>
                                        <p:attrNameLst>
                                          <p:attrName>style.visibility</p:attrName>
                                        </p:attrNameLst>
                                      </p:cBhvr>
                                      <p:to>
                                        <p:strVal val="visible"/>
                                      </p:to>
                                    </p:set>
                                    <p:animEffect transition="in" filter="wipe(down)">
                                      <p:cBhvr>
                                        <p:cTn id="19" dur="500"/>
                                        <p:tgtEl>
                                          <p:spTgt spid="147"/>
                                        </p:tgtEl>
                                      </p:cBhvr>
                                    </p:animEffect>
                                  </p:childTnLst>
                                </p:cTn>
                              </p:par>
                              <p:par>
                                <p:cTn id="20" presetID="22" presetClass="entr" presetSubtype="4" fill="hold" nodeType="withEffect">
                                  <p:stCondLst>
                                    <p:cond delay="0"/>
                                  </p:stCondLst>
                                  <p:childTnLst>
                                    <p:set>
                                      <p:cBhvr>
                                        <p:cTn id="21" dur="1" fill="hold">
                                          <p:stCondLst>
                                            <p:cond delay="0"/>
                                          </p:stCondLst>
                                        </p:cTn>
                                        <p:tgtEl>
                                          <p:spTgt spid="149"/>
                                        </p:tgtEl>
                                        <p:attrNameLst>
                                          <p:attrName>style.visibility</p:attrName>
                                        </p:attrNameLst>
                                      </p:cBhvr>
                                      <p:to>
                                        <p:strVal val="visible"/>
                                      </p:to>
                                    </p:set>
                                    <p:animEffect transition="in" filter="wipe(down)">
                                      <p:cBhvr>
                                        <p:cTn id="22" dur="500"/>
                                        <p:tgtEl>
                                          <p:spTgt spid="149"/>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2"/>
                                        </p:tgtEl>
                                        <p:attrNameLst>
                                          <p:attrName>style.visibility</p:attrName>
                                        </p:attrNameLst>
                                      </p:cBhvr>
                                      <p:to>
                                        <p:strVal val="visible"/>
                                      </p:to>
                                    </p:set>
                                    <p:anim calcmode="lin" valueType="num">
                                      <p:cBhvr additive="base">
                                        <p:cTn id="27" dur="500" fill="hold"/>
                                        <p:tgtEl>
                                          <p:spTgt spid="112"/>
                                        </p:tgtEl>
                                        <p:attrNameLst>
                                          <p:attrName>ppt_x</p:attrName>
                                        </p:attrNameLst>
                                      </p:cBhvr>
                                      <p:tavLst>
                                        <p:tav tm="0">
                                          <p:val>
                                            <p:strVal val="#ppt_x"/>
                                          </p:val>
                                        </p:tav>
                                        <p:tav tm="100000">
                                          <p:val>
                                            <p:strVal val="#ppt_x"/>
                                          </p:val>
                                        </p:tav>
                                      </p:tavLst>
                                    </p:anim>
                                    <p:anim calcmode="lin" valueType="num">
                                      <p:cBhvr additive="base">
                                        <p:cTn id="28" dur="500" fill="hold"/>
                                        <p:tgtEl>
                                          <p:spTgt spid="1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p:bldP spid="147" grpId="0"/>
      <p:bldP spid="1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3">
            <a:extLst>
              <a:ext uri="{FF2B5EF4-FFF2-40B4-BE49-F238E27FC236}">
                <a16:creationId xmlns:a16="http://schemas.microsoft.com/office/drawing/2014/main" id="{DBA83A42-A698-1C88-C02F-D79510D925DC}"/>
              </a:ext>
            </a:extLst>
          </p:cNvPr>
          <p:cNvSpPr txBox="1"/>
          <p:nvPr/>
        </p:nvSpPr>
        <p:spPr>
          <a:xfrm>
            <a:off x="119335" y="141201"/>
            <a:ext cx="8659287" cy="461665"/>
          </a:xfrm>
          <a:prstGeom prst="rect">
            <a:avLst/>
          </a:prstGeom>
          <a:noFill/>
        </p:spPr>
        <p:txBody>
          <a:bodyPr wrap="square">
            <a:spAutoFit/>
          </a:bodyPr>
          <a:lstStyle>
            <a:defPPr>
              <a:defRPr lang="zh-CN"/>
            </a:defPPr>
            <a:lvl1pPr algn="r">
              <a:defRPr sz="2000" b="1">
                <a:ln w="900" cmpd="sng">
                  <a:solidFill>
                    <a:schemeClr val="accent1">
                      <a:satMod val="190000"/>
                      <a:alpha val="55000"/>
                    </a:schemeClr>
                  </a:solidFill>
                  <a:prstDash val="solid"/>
                </a:ln>
                <a:solidFill>
                  <a:schemeClr val="tx2">
                    <a:lumMod val="40000"/>
                    <a:lumOff val="60000"/>
                  </a:schemeClr>
                </a:solidFill>
                <a:effectLst>
                  <a:innerShdw blurRad="101600" dist="76200" dir="5400000">
                    <a:schemeClr val="accent1">
                      <a:satMod val="190000"/>
                      <a:tint val="100000"/>
                      <a:alpha val="74000"/>
                    </a:schemeClr>
                  </a:innerShdw>
                </a:effectLst>
                <a:latin typeface="微软雅黑" pitchFamily="34" charset="-122"/>
                <a:ea typeface="微软雅黑"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微软雅黑" pitchFamily="34" charset="-122"/>
                <a:ea typeface="微软雅黑" pitchFamily="34" charset="-122"/>
                <a:cs typeface="+mn-cs"/>
              </a:rPr>
              <a:t>Interactive zero-knowledge proofs — </a:t>
            </a:r>
            <a:r>
              <a:rPr kumimoji="0" lang="en-US" altLang="zh-CN" sz="2400" b="1" i="0" u="none" strike="noStrike" kern="1200" cap="none" spc="0" normalizeH="0" baseline="0" noProof="0" dirty="0" err="1">
                <a:ln w="0"/>
                <a:solidFill>
                  <a:prstClr val="white"/>
                </a:solidFill>
                <a:effectLst>
                  <a:outerShdw blurRad="38100" dist="25400" dir="5400000" algn="ctr" rotWithShape="0">
                    <a:srgbClr val="6E747A">
                      <a:alpha val="43000"/>
                    </a:srgbClr>
                  </a:outerShdw>
                </a:effectLst>
                <a:uLnTx/>
                <a:uFillTx/>
                <a:latin typeface="微软雅黑" pitchFamily="34" charset="-122"/>
                <a:ea typeface="微软雅黑" pitchFamily="34" charset="-122"/>
                <a:cs typeface="+mn-cs"/>
              </a:rPr>
              <a:t>Schnorr</a:t>
            </a:r>
            <a:r>
              <a:rPr kumimoji="0" lang="en-US" altLang="zh-CN" sz="24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微软雅黑" pitchFamily="34" charset="-122"/>
                <a:ea typeface="微软雅黑" pitchFamily="34" charset="-122"/>
                <a:cs typeface="+mn-cs"/>
              </a:rPr>
              <a:t> protocol</a:t>
            </a:r>
            <a:endParaRPr kumimoji="0" lang="zh-CN" altLang="en-US" sz="24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微软雅黑" pitchFamily="34" charset="-122"/>
              <a:ea typeface="微软雅黑" pitchFamily="34" charset="-122"/>
              <a:cs typeface="+mn-cs"/>
            </a:endParaRPr>
          </a:p>
        </p:txBody>
      </p:sp>
      <p:sp>
        <p:nvSpPr>
          <p:cNvPr id="103" name="文本框 102">
            <a:extLst>
              <a:ext uri="{FF2B5EF4-FFF2-40B4-BE49-F238E27FC236}">
                <a16:creationId xmlns:a16="http://schemas.microsoft.com/office/drawing/2014/main" id="{2F43B75C-FFAF-1FBA-5DBB-B19B8F6D29D7}"/>
              </a:ext>
            </a:extLst>
          </p:cNvPr>
          <p:cNvSpPr txBox="1"/>
          <p:nvPr/>
        </p:nvSpPr>
        <p:spPr>
          <a:xfrm>
            <a:off x="407368" y="884120"/>
            <a:ext cx="11593288" cy="110799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How P proves to V: V does not know any additional information other than completing validation
</a:t>
            </a:r>
            <a:endParaRPr kumimoji="0" lang="zh-CN" altLang="en-US"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6" name="文本框 105">
            <a:extLst>
              <a:ext uri="{FF2B5EF4-FFF2-40B4-BE49-F238E27FC236}">
                <a16:creationId xmlns:a16="http://schemas.microsoft.com/office/drawing/2014/main" id="{AB5D2ED9-52CC-830E-3954-4AA3BC4F969C}"/>
              </a:ext>
            </a:extLst>
          </p:cNvPr>
          <p:cNvSpPr txBox="1"/>
          <p:nvPr/>
        </p:nvSpPr>
        <p:spPr>
          <a:xfrm>
            <a:off x="1567325" y="3338331"/>
            <a:ext cx="1358931"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V:</a:t>
            </a:r>
            <a:endParaRPr kumimoji="0" lang="zh-CN" altLang="en-US" sz="2000" b="1" i="0" u="none" strike="noStrike" kern="1200" cap="none" spc="0" normalizeH="0" baseline="0" noProof="0" dirty="0">
              <a:ln>
                <a:noFill/>
              </a:ln>
              <a:solidFill>
                <a:srgbClr val="0066CC"/>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8" name="文本框 107">
            <a:extLst>
              <a:ext uri="{FF2B5EF4-FFF2-40B4-BE49-F238E27FC236}">
                <a16:creationId xmlns:a16="http://schemas.microsoft.com/office/drawing/2014/main" id="{C8BFAC2C-3077-5BDB-33D7-514FDEC84ABB}"/>
              </a:ext>
            </a:extLst>
          </p:cNvPr>
          <p:cNvSpPr txBox="1"/>
          <p:nvPr/>
        </p:nvSpPr>
        <p:spPr>
          <a:xfrm>
            <a:off x="2170536" y="3329460"/>
            <a:ext cx="1783184" cy="70788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Verify:
</a:t>
            </a:r>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9" name="文本框 108">
            <a:extLst>
              <a:ext uri="{FF2B5EF4-FFF2-40B4-BE49-F238E27FC236}">
                <a16:creationId xmlns:a16="http://schemas.microsoft.com/office/drawing/2014/main" id="{66646199-122A-7BFA-7BCC-8EE5EF62CC37}"/>
              </a:ext>
            </a:extLst>
          </p:cNvPr>
          <p:cNvSpPr txBox="1"/>
          <p:nvPr/>
        </p:nvSpPr>
        <p:spPr>
          <a:xfrm>
            <a:off x="3223788" y="3341535"/>
            <a:ext cx="8538770"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If P has the private key x corresponding to the public key y </a:t>
            </a:r>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9" name="文本框 48">
            <a:extLst>
              <a:ext uri="{FF2B5EF4-FFF2-40B4-BE49-F238E27FC236}">
                <a16:creationId xmlns:a16="http://schemas.microsoft.com/office/drawing/2014/main" id="{28781F7D-25C0-926C-FABD-EB0457D7AA89}"/>
              </a:ext>
            </a:extLst>
          </p:cNvPr>
          <p:cNvSpPr txBox="1"/>
          <p:nvPr/>
        </p:nvSpPr>
        <p:spPr>
          <a:xfrm>
            <a:off x="1168818" y="5854132"/>
            <a:ext cx="10585176" cy="110799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Conclusion 1: Completeness satisfied—P can be verified by V if there is knowledge
</a:t>
            </a:r>
            <a:endParaRPr kumimoji="0" lang="zh-CN" altLang="en-US" sz="2200" b="1" i="0" u="none" strike="noStrike" kern="1200" cap="none" spc="0" normalizeH="0" baseline="0" noProof="0" dirty="0">
              <a:ln>
                <a:noFill/>
              </a:ln>
              <a:solidFill>
                <a:srgbClr val="0066CC"/>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 name="组合 1">
            <a:extLst>
              <a:ext uri="{FF2B5EF4-FFF2-40B4-BE49-F238E27FC236}">
                <a16:creationId xmlns:a16="http://schemas.microsoft.com/office/drawing/2014/main" id="{6F5D3907-B91C-1B04-95C2-A1193E9F80BC}"/>
              </a:ext>
            </a:extLst>
          </p:cNvPr>
          <p:cNvGrpSpPr/>
          <p:nvPr/>
        </p:nvGrpSpPr>
        <p:grpSpPr>
          <a:xfrm>
            <a:off x="2046703" y="1453490"/>
            <a:ext cx="8127833" cy="1563190"/>
            <a:chOff x="6771103" y="1478890"/>
            <a:chExt cx="8127833" cy="1563190"/>
          </a:xfrm>
        </p:grpSpPr>
        <p:grpSp>
          <p:nvGrpSpPr>
            <p:cNvPr id="39" name="组合 38">
              <a:extLst>
                <a:ext uri="{FF2B5EF4-FFF2-40B4-BE49-F238E27FC236}">
                  <a16:creationId xmlns:a16="http://schemas.microsoft.com/office/drawing/2014/main" id="{2AE9F666-FF85-04C4-0913-4BEF2D9D38F5}"/>
                </a:ext>
              </a:extLst>
            </p:cNvPr>
            <p:cNvGrpSpPr/>
            <p:nvPr/>
          </p:nvGrpSpPr>
          <p:grpSpPr>
            <a:xfrm>
              <a:off x="6771103" y="1635437"/>
              <a:ext cx="1395913" cy="1384848"/>
              <a:chOff x="2214042" y="2336604"/>
              <a:chExt cx="1535504" cy="1523334"/>
            </a:xfrm>
          </p:grpSpPr>
          <p:pic>
            <p:nvPicPr>
              <p:cNvPr id="40" name="图片 39" descr="图标&#10;&#10;描述已自动生成">
                <a:extLst>
                  <a:ext uri="{FF2B5EF4-FFF2-40B4-BE49-F238E27FC236}">
                    <a16:creationId xmlns:a16="http://schemas.microsoft.com/office/drawing/2014/main" id="{B2091F91-A70D-0741-C335-D6B6CC249075}"/>
                  </a:ext>
                </a:extLst>
              </p:cNvPr>
              <p:cNvPicPr>
                <a:picLocks noChangeAspect="1"/>
              </p:cNvPicPr>
              <p:nvPr/>
            </p:nvPicPr>
            <p:blipFill rotWithShape="1">
              <a:blip r:embed="rId3">
                <a:extLst>
                  <a:ext uri="{28A0092B-C50C-407E-A947-70E740481C1C}">
                    <a14:useLocalDpi xmlns:a14="http://schemas.microsoft.com/office/drawing/2010/main" val="0"/>
                  </a:ext>
                </a:extLst>
              </a:blip>
              <a:srcRect l="18191" t="7176" r="18985" b="13829"/>
              <a:stretch/>
            </p:blipFill>
            <p:spPr>
              <a:xfrm>
                <a:off x="2580512" y="2336604"/>
                <a:ext cx="802564" cy="1088584"/>
              </a:xfrm>
              <a:prstGeom prst="rect">
                <a:avLst/>
              </a:prstGeom>
            </p:spPr>
          </p:pic>
          <p:sp>
            <p:nvSpPr>
              <p:cNvPr id="41" name="文本框 40">
                <a:extLst>
                  <a:ext uri="{FF2B5EF4-FFF2-40B4-BE49-F238E27FC236}">
                    <a16:creationId xmlns:a16="http://schemas.microsoft.com/office/drawing/2014/main" id="{ACA51473-D7BA-F474-24F8-3D799D1FB7AC}"/>
                  </a:ext>
                </a:extLst>
              </p:cNvPr>
              <p:cNvSpPr txBox="1"/>
              <p:nvPr/>
            </p:nvSpPr>
            <p:spPr>
              <a:xfrm>
                <a:off x="2214042" y="3453673"/>
                <a:ext cx="1535504" cy="406265"/>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P: prover</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grpSp>
        <p:grpSp>
          <p:nvGrpSpPr>
            <p:cNvPr id="42" name="组合 41">
              <a:extLst>
                <a:ext uri="{FF2B5EF4-FFF2-40B4-BE49-F238E27FC236}">
                  <a16:creationId xmlns:a16="http://schemas.microsoft.com/office/drawing/2014/main" id="{A48F8FF7-8B1A-7ADB-76CC-FE4B481987DA}"/>
                </a:ext>
              </a:extLst>
            </p:cNvPr>
            <p:cNvGrpSpPr/>
            <p:nvPr/>
          </p:nvGrpSpPr>
          <p:grpSpPr>
            <a:xfrm>
              <a:off x="13503023" y="1714436"/>
              <a:ext cx="1395913" cy="1327644"/>
              <a:chOff x="4344368" y="2384671"/>
              <a:chExt cx="1535504" cy="1460409"/>
            </a:xfrm>
          </p:grpSpPr>
          <p:pic>
            <p:nvPicPr>
              <p:cNvPr id="43" name="图片 42" descr="图片包含 图标&#10;&#10;描述已自动生成">
                <a:extLst>
                  <a:ext uri="{FF2B5EF4-FFF2-40B4-BE49-F238E27FC236}">
                    <a16:creationId xmlns:a16="http://schemas.microsoft.com/office/drawing/2014/main" id="{FF1C4F19-5652-8C97-033D-37E643EB5E9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12633" y="2384671"/>
                <a:ext cx="787955" cy="971294"/>
              </a:xfrm>
              <a:prstGeom prst="rect">
                <a:avLst/>
              </a:prstGeom>
            </p:spPr>
          </p:pic>
          <p:sp>
            <p:nvSpPr>
              <p:cNvPr id="44" name="文本框 43">
                <a:extLst>
                  <a:ext uri="{FF2B5EF4-FFF2-40B4-BE49-F238E27FC236}">
                    <a16:creationId xmlns:a16="http://schemas.microsoft.com/office/drawing/2014/main" id="{03831364-198A-52C4-C913-3B353D871318}"/>
                  </a:ext>
                </a:extLst>
              </p:cNvPr>
              <p:cNvSpPr txBox="1"/>
              <p:nvPr/>
            </p:nvSpPr>
            <p:spPr>
              <a:xfrm>
                <a:off x="4344368" y="3438815"/>
                <a:ext cx="1535504" cy="406265"/>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V: verifier</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grpSp>
        <p:cxnSp>
          <p:nvCxnSpPr>
            <p:cNvPr id="45" name="直接箭头连接符 44">
              <a:extLst>
                <a:ext uri="{FF2B5EF4-FFF2-40B4-BE49-F238E27FC236}">
                  <a16:creationId xmlns:a16="http://schemas.microsoft.com/office/drawing/2014/main" id="{38B3B12D-263B-6937-10B9-0412ACC594A6}"/>
                </a:ext>
              </a:extLst>
            </p:cNvPr>
            <p:cNvCxnSpPr>
              <a:cxnSpLocks/>
            </p:cNvCxnSpPr>
            <p:nvPr/>
          </p:nvCxnSpPr>
          <p:spPr>
            <a:xfrm>
              <a:off x="8236811" y="2348880"/>
              <a:ext cx="53052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C69D5AF7-FCC8-DE44-EB52-05E943DA033B}"/>
                </a:ext>
              </a:extLst>
            </p:cNvPr>
            <p:cNvCxnSpPr>
              <a:cxnSpLocks/>
            </p:cNvCxnSpPr>
            <p:nvPr/>
          </p:nvCxnSpPr>
          <p:spPr>
            <a:xfrm flipH="1">
              <a:off x="8227565" y="2510482"/>
              <a:ext cx="531450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26674B13-FF52-7D03-6EEE-24B04718E559}"/>
                    </a:ext>
                  </a:extLst>
                </p:cNvPr>
                <p:cNvSpPr txBox="1"/>
                <p:nvPr/>
              </p:nvSpPr>
              <p:spPr>
                <a:xfrm>
                  <a:off x="8560801" y="1897305"/>
                  <a:ext cx="2895404"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
                      </m:oMathParaPr>
                      <m:oMath xmlns:m="http://schemas.openxmlformats.org/officeDocument/2006/math">
                        <m:r>
                          <a:rPr kumimoji="0" lang="en-US" altLang="zh-CN" sz="2000" b="1" i="1" u="none" strike="noStrike" kern="1200" cap="none" spc="0" normalizeH="0" baseline="0" noProof="0" smtClean="0">
                            <a:ln>
                              <a:noFill/>
                            </a:ln>
                            <a:solidFill>
                              <a:srgbClr val="0000FF"/>
                            </a:solidFill>
                            <a:effectLst/>
                            <a:uLnTx/>
                            <a:uFillTx/>
                            <a:latin typeface="Cambria Math" panose="02040503050406030204" pitchFamily="18" charset="0"/>
                            <a:cs typeface="+mn-cs"/>
                          </a:rPr>
                          <m:t>𝒚</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sSup>
                          <m:sSup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pPr>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𝒈</m:t>
                            </m:r>
                          </m:e>
                          <m:sup>
                            <m:r>
                              <a:rPr kumimoji="0" lang="en-US" altLang="zh-CN" sz="2000" b="1" i="1" u="none" strike="noStrike" kern="1200" cap="none" spc="0" normalizeH="0" baseline="0" noProof="0" smtClean="0">
                                <a:ln>
                                  <a:noFill/>
                                </a:ln>
                                <a:solidFill>
                                  <a:srgbClr val="FF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𝒙</m:t>
                            </m:r>
                          </m:sup>
                        </m:s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𝒎𝒐𝒅</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𝒑</m:t>
                        </m:r>
                      </m:oMath>
                    </m:oMathPara>
                  </a14:m>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51" name="文本框 50">
                  <a:extLst>
                    <a:ext uri="{FF2B5EF4-FFF2-40B4-BE49-F238E27FC236}">
                      <a16:creationId xmlns:a16="http://schemas.microsoft.com/office/drawing/2014/main" id="{26674B13-FF52-7D03-6EEE-24B04718E559}"/>
                    </a:ext>
                  </a:extLst>
                </p:cNvPr>
                <p:cNvSpPr txBox="1">
                  <a:spLocks noRot="1" noChangeAspect="1" noMove="1" noResize="1" noEditPoints="1" noAdjustHandles="1" noChangeArrowheads="1" noChangeShapeType="1" noTextEdit="1"/>
                </p:cNvSpPr>
                <p:nvPr/>
              </p:nvSpPr>
              <p:spPr>
                <a:xfrm>
                  <a:off x="8560801" y="1897305"/>
                  <a:ext cx="2895404" cy="400110"/>
                </a:xfrm>
                <a:prstGeom prst="rect">
                  <a:avLst/>
                </a:prstGeom>
                <a:blipFill>
                  <a:blip r:embed="rId6"/>
                  <a:stretch>
                    <a:fillRect b="-90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6251930E-C669-D842-B277-E6E228E97110}"/>
                    </a:ext>
                  </a:extLst>
                </p:cNvPr>
                <p:cNvSpPr txBox="1"/>
                <p:nvPr/>
              </p:nvSpPr>
              <p:spPr>
                <a:xfrm>
                  <a:off x="9766078" y="2543596"/>
                  <a:ext cx="1783184"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𝒄</m:t>
                        </m:r>
                      </m:oMath>
                    </m:oMathPara>
                  </a14:m>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52" name="文本框 51">
                  <a:extLst>
                    <a:ext uri="{FF2B5EF4-FFF2-40B4-BE49-F238E27FC236}">
                      <a16:creationId xmlns:a16="http://schemas.microsoft.com/office/drawing/2014/main" id="{6251930E-C669-D842-B277-E6E228E97110}"/>
                    </a:ext>
                  </a:extLst>
                </p:cNvPr>
                <p:cNvSpPr txBox="1">
                  <a:spLocks noRot="1" noChangeAspect="1" noMove="1" noResize="1" noEditPoints="1" noAdjustHandles="1" noChangeArrowheads="1" noChangeShapeType="1" noTextEdit="1"/>
                </p:cNvSpPr>
                <p:nvPr/>
              </p:nvSpPr>
              <p:spPr>
                <a:xfrm>
                  <a:off x="9766078" y="2543596"/>
                  <a:ext cx="1783184" cy="40011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A9CB17BD-CD3F-B241-D12D-8430414B31A4}"/>
                    </a:ext>
                  </a:extLst>
                </p:cNvPr>
                <p:cNvSpPr txBox="1"/>
                <p:nvPr/>
              </p:nvSpPr>
              <p:spPr>
                <a:xfrm>
                  <a:off x="10992544" y="1910157"/>
                  <a:ext cx="1996455" cy="400110"/>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
                      </m:oMathParaPr>
                      <m:oMath xmlns:m="http://schemas.openxmlformats.org/officeDocument/2006/math">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𝒛</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sSup>
                          <m:sSup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pPr>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𝒈</m:t>
                            </m:r>
                          </m:e>
                          <m: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𝒓</m:t>
                            </m:r>
                          </m:sup>
                        </m:s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𝒎𝒐𝒅</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𝒑</m:t>
                        </m:r>
                      </m:oMath>
                    </m:oMathPara>
                  </a14:m>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53" name="文本框 52">
                  <a:extLst>
                    <a:ext uri="{FF2B5EF4-FFF2-40B4-BE49-F238E27FC236}">
                      <a16:creationId xmlns:a16="http://schemas.microsoft.com/office/drawing/2014/main" id="{A9CB17BD-CD3F-B241-D12D-8430414B31A4}"/>
                    </a:ext>
                  </a:extLst>
                </p:cNvPr>
                <p:cNvSpPr txBox="1">
                  <a:spLocks noRot="1" noChangeAspect="1" noMove="1" noResize="1" noEditPoints="1" noAdjustHandles="1" noChangeArrowheads="1" noChangeShapeType="1" noTextEdit="1"/>
                </p:cNvSpPr>
                <p:nvPr/>
              </p:nvSpPr>
              <p:spPr>
                <a:xfrm>
                  <a:off x="10992544" y="1910157"/>
                  <a:ext cx="1996455" cy="400110"/>
                </a:xfrm>
                <a:prstGeom prst="rect">
                  <a:avLst/>
                </a:prstGeom>
                <a:blipFill>
                  <a:blip r:embed="rId8"/>
                  <a:stretch>
                    <a:fillRect b="-90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B8590861-8316-CD1E-BA1A-230D2E9379BD}"/>
                    </a:ext>
                  </a:extLst>
                </p:cNvPr>
                <p:cNvSpPr txBox="1"/>
                <p:nvPr/>
              </p:nvSpPr>
              <p:spPr>
                <a:xfrm>
                  <a:off x="9544842" y="1478890"/>
                  <a:ext cx="2895404"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
                      </m:oMathParaPr>
                      <m:oMath xmlns:m="http://schemas.openxmlformats.org/officeDocument/2006/math">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𝒔</m:t>
                        </m:r>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𝒓</m:t>
                        </m:r>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𝒄</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CN" sz="2000" b="1" i="1" u="none" strike="noStrike" kern="1200" cap="none" spc="0" normalizeH="0" baseline="0" noProof="0" smtClean="0">
                            <a:ln>
                              <a:noFill/>
                            </a:ln>
                            <a:solidFill>
                              <a:srgbClr val="C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𝒙</m:t>
                        </m:r>
                        <m:r>
                          <a:rPr kumimoji="0" lang="en-US" altLang="zh-CN" sz="2000" b="1" i="1" u="none" strike="noStrike" kern="1200" cap="none" spc="0" normalizeH="0" baseline="0" noProof="0">
                            <a:ln>
                              <a:noFill/>
                            </a:ln>
                            <a:solidFill>
                              <a:srgbClr val="C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𝒎𝒐𝒅</m:t>
                        </m:r>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𝒑</m:t>
                        </m:r>
                      </m:oMath>
                    </m:oMathPara>
                  </a14:m>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54" name="文本框 53">
                  <a:extLst>
                    <a:ext uri="{FF2B5EF4-FFF2-40B4-BE49-F238E27FC236}">
                      <a16:creationId xmlns:a16="http://schemas.microsoft.com/office/drawing/2014/main" id="{B8590861-8316-CD1E-BA1A-230D2E9379BD}"/>
                    </a:ext>
                  </a:extLst>
                </p:cNvPr>
                <p:cNvSpPr txBox="1">
                  <a:spLocks noRot="1" noChangeAspect="1" noMove="1" noResize="1" noEditPoints="1" noAdjustHandles="1" noChangeArrowheads="1" noChangeShapeType="1" noTextEdit="1"/>
                </p:cNvSpPr>
                <p:nvPr/>
              </p:nvSpPr>
              <p:spPr>
                <a:xfrm>
                  <a:off x="9544842" y="1478890"/>
                  <a:ext cx="2895404" cy="400110"/>
                </a:xfrm>
                <a:prstGeom prst="rect">
                  <a:avLst/>
                </a:prstGeom>
                <a:blipFill>
                  <a:blip r:embed="rId9"/>
                  <a:stretch>
                    <a:fillRect b="-16667"/>
                  </a:stretch>
                </a:blipFill>
              </p:spPr>
              <p:txBody>
                <a:bodyPr/>
                <a:lstStyle/>
                <a:p>
                  <a:r>
                    <a:rPr lang="zh-CN" altLang="en-US">
                      <a:noFill/>
                    </a:rPr>
                    <a:t> </a:t>
                  </a:r>
                </a:p>
              </p:txBody>
            </p:sp>
          </mc:Fallback>
        </mc:AlternateContent>
      </p:grpSp>
      <p:grpSp>
        <p:nvGrpSpPr>
          <p:cNvPr id="9" name="组合 8">
            <a:extLst>
              <a:ext uri="{FF2B5EF4-FFF2-40B4-BE49-F238E27FC236}">
                <a16:creationId xmlns:a16="http://schemas.microsoft.com/office/drawing/2014/main" id="{0CD02159-8538-13D1-1310-52C0B7515CDC}"/>
              </a:ext>
            </a:extLst>
          </p:cNvPr>
          <p:cNvGrpSpPr/>
          <p:nvPr/>
        </p:nvGrpSpPr>
        <p:grpSpPr>
          <a:xfrm>
            <a:off x="1278226" y="3993977"/>
            <a:ext cx="4914745" cy="1355491"/>
            <a:chOff x="1771878" y="3903667"/>
            <a:chExt cx="4914745" cy="1355491"/>
          </a:xfrm>
        </p:grpSpPr>
        <mc:AlternateContent xmlns:mc="http://schemas.openxmlformats.org/markup-compatibility/2006" xmlns:a14="http://schemas.microsoft.com/office/drawing/2010/main">
          <mc:Choice Requires="a14">
            <p:sp>
              <p:nvSpPr>
                <p:cNvPr id="110" name="文本框 109">
                  <a:extLst>
                    <a:ext uri="{FF2B5EF4-FFF2-40B4-BE49-F238E27FC236}">
                      <a16:creationId xmlns:a16="http://schemas.microsoft.com/office/drawing/2014/main" id="{73D62741-0C12-B6FF-83CE-A803E8AA4D31}"/>
                    </a:ext>
                  </a:extLst>
                </p:cNvPr>
                <p:cNvSpPr txBox="1"/>
                <p:nvPr/>
              </p:nvSpPr>
              <p:spPr>
                <a:xfrm>
                  <a:off x="3742571" y="3903667"/>
                  <a:ext cx="2497445"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sSup>
                          <m:sSup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pPr>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𝒈</m:t>
                            </m:r>
                          </m:e>
                          <m: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𝒔</m:t>
                            </m:r>
                          </m:sup>
                        </m:s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sSup>
                          <m:sSup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pPr>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𝒈</m:t>
                            </m:r>
                          </m:e>
                          <m:sup>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𝒓</m:t>
                            </m:r>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𝒄</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CN" sz="2000" b="1" i="1" u="none" strike="noStrike" kern="1200" cap="none" spc="0" normalizeH="0" baseline="0" noProof="0" smtClean="0">
                                <a:ln>
                                  <a:noFill/>
                                </a:ln>
                                <a:solidFill>
                                  <a:srgbClr val="FF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𝒙</m:t>
                            </m:r>
                            <m:r>
                              <a:rPr kumimoji="0" lang="en-US" altLang="zh-CN" sz="2000" b="1" i="1" u="none" strike="noStrike" kern="1200" cap="none" spc="0" normalizeH="0" baseline="0" noProof="0">
                                <a:ln>
                                  <a:noFill/>
                                </a:ln>
                                <a:solidFill>
                                  <a:srgbClr val="C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sup>
                        </m:s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𝒎𝒐𝒅</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𝒑</m:t>
                        </m:r>
                      </m:oMath>
                    </m:oMathPara>
                  </a14:m>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10" name="文本框 109">
                  <a:extLst>
                    <a:ext uri="{FF2B5EF4-FFF2-40B4-BE49-F238E27FC236}">
                      <a16:creationId xmlns:a16="http://schemas.microsoft.com/office/drawing/2014/main" id="{73D62741-0C12-B6FF-83CE-A803E8AA4D31}"/>
                    </a:ext>
                  </a:extLst>
                </p:cNvPr>
                <p:cNvSpPr txBox="1">
                  <a:spLocks noRot="1" noChangeAspect="1" noMove="1" noResize="1" noEditPoints="1" noAdjustHandles="1" noChangeArrowheads="1" noChangeShapeType="1" noTextEdit="1"/>
                </p:cNvSpPr>
                <p:nvPr/>
              </p:nvSpPr>
              <p:spPr>
                <a:xfrm>
                  <a:off x="3742571" y="3903667"/>
                  <a:ext cx="2497445" cy="400110"/>
                </a:xfrm>
                <a:prstGeom prst="rect">
                  <a:avLst/>
                </a:prstGeom>
                <a:blipFill>
                  <a:blip r:embed="rId10"/>
                  <a:stretch>
                    <a:fillRect l="-244" b="-90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B6D74DAC-5303-070E-2FBD-BA2C1A13D667}"/>
                    </a:ext>
                  </a:extLst>
                </p:cNvPr>
                <p:cNvSpPr txBox="1"/>
                <p:nvPr/>
              </p:nvSpPr>
              <p:spPr>
                <a:xfrm>
                  <a:off x="4069303" y="4408331"/>
                  <a:ext cx="2617320"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sSup>
                          <m:sSup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pPr>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𝒈</m:t>
                            </m:r>
                          </m:e>
                          <m: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𝒓</m:t>
                            </m:r>
                          </m:sup>
                        </m:s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p>
                          <m:sSup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pPr>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𝒈</m:t>
                            </m:r>
                          </m:e>
                          <m: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𝒄</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CN" sz="2000" b="1" i="1" u="none" strike="noStrike" kern="1200" cap="none" spc="0" normalizeH="0" baseline="0" noProof="0" smtClean="0">
                                <a:ln>
                                  <a:noFill/>
                                </a:ln>
                                <a:solidFill>
                                  <a:srgbClr val="FF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𝒙</m:t>
                            </m:r>
                          </m:sup>
                        </m:s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𝒎𝒐𝒅</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𝒑</m:t>
                        </m:r>
                      </m:oMath>
                    </m:oMathPara>
                  </a14:m>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mc:Choice>
          <mc:Fallback xmlns="">
            <p:sp>
              <p:nvSpPr>
                <p:cNvPr id="36" name="文本框 35">
                  <a:extLst>
                    <a:ext uri="{FF2B5EF4-FFF2-40B4-BE49-F238E27FC236}">
                      <a16:creationId xmlns:a16="http://schemas.microsoft.com/office/drawing/2014/main" id="{B6D74DAC-5303-070E-2FBD-BA2C1A13D667}"/>
                    </a:ext>
                  </a:extLst>
                </p:cNvPr>
                <p:cNvSpPr txBox="1">
                  <a:spLocks noRot="1" noChangeAspect="1" noMove="1" noResize="1" noEditPoints="1" noAdjustHandles="1" noChangeArrowheads="1" noChangeShapeType="1" noTextEdit="1"/>
                </p:cNvSpPr>
                <p:nvPr/>
              </p:nvSpPr>
              <p:spPr>
                <a:xfrm>
                  <a:off x="4069303" y="4408331"/>
                  <a:ext cx="2617320" cy="400110"/>
                </a:xfrm>
                <a:prstGeom prst="rect">
                  <a:avLst/>
                </a:prstGeom>
                <a:blipFill>
                  <a:blip r:embed="rId11"/>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29738AC-6740-1246-133A-E4B38458E815}"/>
                    </a:ext>
                  </a:extLst>
                </p:cNvPr>
                <p:cNvSpPr txBox="1"/>
                <p:nvPr/>
              </p:nvSpPr>
              <p:spPr>
                <a:xfrm>
                  <a:off x="4069303" y="4859048"/>
                  <a:ext cx="2617320"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sSup>
                          <m:sSup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pPr>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𝒈</m:t>
                            </m:r>
                          </m:e>
                          <m: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𝒓</m:t>
                            </m:r>
                          </m:sup>
                        </m:s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p>
                          <m:sSup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pPr>
                          <m:e>
                            <m:r>
                              <a:rPr kumimoji="0" lang="en-US" altLang="zh-CN" sz="2000" b="1" i="1" u="none" strike="noStrike" kern="1200" cap="none" spc="0" normalizeH="0" baseline="0" noProof="0" smtClean="0">
                                <a:ln>
                                  <a:noFill/>
                                </a:ln>
                                <a:solidFill>
                                  <a:srgbClr val="2F31D6"/>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𝒚</m:t>
                            </m:r>
                          </m:e>
                          <m: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𝒄</m:t>
                            </m:r>
                          </m:sup>
                        </m:s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𝒎𝒐𝒅</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𝒑</m:t>
                        </m:r>
                      </m:oMath>
                    </m:oMathPara>
                  </a14:m>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mc:Choice>
          <mc:Fallback xmlns="">
            <p:sp>
              <p:nvSpPr>
                <p:cNvPr id="55" name="文本框 54">
                  <a:extLst>
                    <a:ext uri="{FF2B5EF4-FFF2-40B4-BE49-F238E27FC236}">
                      <a16:creationId xmlns:a16="http://schemas.microsoft.com/office/drawing/2014/main" id="{B29738AC-6740-1246-133A-E4B38458E815}"/>
                    </a:ext>
                  </a:extLst>
                </p:cNvPr>
                <p:cNvSpPr txBox="1">
                  <a:spLocks noRot="1" noChangeAspect="1" noMove="1" noResize="1" noEditPoints="1" noAdjustHandles="1" noChangeArrowheads="1" noChangeShapeType="1" noTextEdit="1"/>
                </p:cNvSpPr>
                <p:nvPr/>
              </p:nvSpPr>
              <p:spPr>
                <a:xfrm>
                  <a:off x="4069303" y="4859048"/>
                  <a:ext cx="2617320" cy="400110"/>
                </a:xfrm>
                <a:prstGeom prst="rect">
                  <a:avLst/>
                </a:prstGeom>
                <a:blipFill>
                  <a:blip r:embed="rId12"/>
                  <a:stretch>
                    <a:fillRect b="-16667"/>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3E7FF6D5-7158-C215-9569-2756D72C02EF}"/>
                </a:ext>
              </a:extLst>
            </p:cNvPr>
            <p:cNvGrpSpPr/>
            <p:nvPr/>
          </p:nvGrpSpPr>
          <p:grpSpPr>
            <a:xfrm>
              <a:off x="1771878" y="3903667"/>
              <a:ext cx="1945562" cy="400110"/>
              <a:chOff x="783477" y="4008416"/>
              <a:chExt cx="1945562" cy="400110"/>
            </a:xfrm>
          </p:grpSpPr>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CE33F8E1-71B0-E8FC-5D84-CAB164CDDA8A}"/>
                      </a:ext>
                    </a:extLst>
                  </p:cNvPr>
                  <p:cNvSpPr txBox="1"/>
                  <p:nvPr/>
                </p:nvSpPr>
                <p:spPr>
                  <a:xfrm>
                    <a:off x="783477" y="4008416"/>
                    <a:ext cx="504056"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000" b="1" i="1" u="none" strike="noStrike" kern="1200" cap="none" spc="0" normalizeH="0" baseline="0" noProof="0" smtClean="0">
                              <a:ln>
                                <a:noFill/>
                              </a:ln>
                              <a:solidFill>
                                <a:srgbClr val="FF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𝒙</m:t>
                          </m:r>
                        </m:oMath>
                      </m:oMathPara>
                    </a14:m>
                    <a:endPar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mc:Choice>
            <mc:Fallback xmlns="">
              <p:sp>
                <p:nvSpPr>
                  <p:cNvPr id="57" name="文本框 56">
                    <a:extLst>
                      <a:ext uri="{FF2B5EF4-FFF2-40B4-BE49-F238E27FC236}">
                        <a16:creationId xmlns:a16="http://schemas.microsoft.com/office/drawing/2014/main" id="{CE33F8E1-71B0-E8FC-5D84-CAB164CDDA8A}"/>
                      </a:ext>
                    </a:extLst>
                  </p:cNvPr>
                  <p:cNvSpPr txBox="1">
                    <a:spLocks noRot="1" noChangeAspect="1" noMove="1" noResize="1" noEditPoints="1" noAdjustHandles="1" noChangeArrowheads="1" noChangeShapeType="1" noTextEdit="1"/>
                  </p:cNvSpPr>
                  <p:nvPr/>
                </p:nvSpPr>
                <p:spPr>
                  <a:xfrm>
                    <a:off x="783477" y="4008416"/>
                    <a:ext cx="504056" cy="400110"/>
                  </a:xfrm>
                  <a:prstGeom prst="rect">
                    <a:avLst/>
                  </a:prstGeom>
                  <a:blipFill>
                    <a:blip r:embed="rId13"/>
                    <a:stretch>
                      <a:fillRect/>
                    </a:stretch>
                  </a:blipFill>
                </p:spPr>
                <p:txBody>
                  <a:bodyPr/>
                  <a:lstStyle/>
                  <a:p>
                    <a:r>
                      <a:rPr lang="zh-CN" altLang="en-US">
                        <a:noFill/>
                      </a:rPr>
                      <a:t> </a:t>
                    </a:r>
                  </a:p>
                </p:txBody>
              </p:sp>
            </mc:Fallback>
          </mc:AlternateContent>
          <p:sp>
            <p:nvSpPr>
              <p:cNvPr id="58" name="箭头: 右 57">
                <a:extLst>
                  <a:ext uri="{FF2B5EF4-FFF2-40B4-BE49-F238E27FC236}">
                    <a16:creationId xmlns:a16="http://schemas.microsoft.com/office/drawing/2014/main" id="{4BDC509E-E006-713C-1424-A8742D17B1C4}"/>
                  </a:ext>
                </a:extLst>
              </p:cNvPr>
              <p:cNvSpPr/>
              <p:nvPr/>
            </p:nvSpPr>
            <p:spPr>
              <a:xfrm>
                <a:off x="1217901" y="4162255"/>
                <a:ext cx="603498" cy="148161"/>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ckwell"/>
                  <a:ea typeface="方正姚体" panose="02010601030101010101" pitchFamily="2" charset="-122"/>
                  <a:cs typeface="+mn-cs"/>
                </a:endParaRPr>
              </a:p>
            </p:txBody>
          </p:sp>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FF224AA3-0693-EC8B-F580-669897C2DD29}"/>
                      </a:ext>
                    </a:extLst>
                  </p:cNvPr>
                  <p:cNvSpPr txBox="1"/>
                  <p:nvPr/>
                </p:nvSpPr>
                <p:spPr>
                  <a:xfrm>
                    <a:off x="1721957" y="4008416"/>
                    <a:ext cx="488359"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𝒔</m:t>
                          </m:r>
                        </m:oMath>
                      </m:oMathPara>
                    </a14:m>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mc:Choice>
            <mc:Fallback xmlns="">
              <p:sp>
                <p:nvSpPr>
                  <p:cNvPr id="59" name="文本框 58">
                    <a:extLst>
                      <a:ext uri="{FF2B5EF4-FFF2-40B4-BE49-F238E27FC236}">
                        <a16:creationId xmlns:a16="http://schemas.microsoft.com/office/drawing/2014/main" id="{FF224AA3-0693-EC8B-F580-669897C2DD29}"/>
                      </a:ext>
                    </a:extLst>
                  </p:cNvPr>
                  <p:cNvSpPr txBox="1">
                    <a:spLocks noRot="1" noChangeAspect="1" noMove="1" noResize="1" noEditPoints="1" noAdjustHandles="1" noChangeArrowheads="1" noChangeShapeType="1" noTextEdit="1"/>
                  </p:cNvSpPr>
                  <p:nvPr/>
                </p:nvSpPr>
                <p:spPr>
                  <a:xfrm>
                    <a:off x="1721957" y="4008416"/>
                    <a:ext cx="488359" cy="400110"/>
                  </a:xfrm>
                  <a:prstGeom prst="rect">
                    <a:avLst/>
                  </a:prstGeom>
                  <a:blipFill>
                    <a:blip r:embed="rId14"/>
                    <a:stretch>
                      <a:fillRect/>
                    </a:stretch>
                  </a:blipFill>
                </p:spPr>
                <p:txBody>
                  <a:bodyPr/>
                  <a:lstStyle/>
                  <a:p>
                    <a:r>
                      <a:rPr lang="zh-CN" altLang="en-US">
                        <a:noFill/>
                      </a:rPr>
                      <a:t> </a:t>
                    </a:r>
                  </a:p>
                </p:txBody>
              </p:sp>
            </mc:Fallback>
          </mc:AlternateContent>
          <p:sp>
            <p:nvSpPr>
              <p:cNvPr id="61" name="箭头: 右 60">
                <a:extLst>
                  <a:ext uri="{FF2B5EF4-FFF2-40B4-BE49-F238E27FC236}">
                    <a16:creationId xmlns:a16="http://schemas.microsoft.com/office/drawing/2014/main" id="{780A5BB3-2EF1-82E9-D645-5BEC005D1B6F}"/>
                  </a:ext>
                </a:extLst>
              </p:cNvPr>
              <p:cNvSpPr/>
              <p:nvPr/>
            </p:nvSpPr>
            <p:spPr>
              <a:xfrm>
                <a:off x="2125541" y="4170557"/>
                <a:ext cx="603498" cy="148161"/>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ckwell"/>
                  <a:ea typeface="方正姚体" panose="02010601030101010101" pitchFamily="2" charset="-122"/>
                  <a:cs typeface="+mn-cs"/>
                </a:endParaRPr>
              </a:p>
            </p:txBody>
          </p:sp>
        </p:grpSp>
        <p:sp>
          <p:nvSpPr>
            <p:cNvPr id="8" name="矩形 7">
              <a:extLst>
                <a:ext uri="{FF2B5EF4-FFF2-40B4-BE49-F238E27FC236}">
                  <a16:creationId xmlns:a16="http://schemas.microsoft.com/office/drawing/2014/main" id="{D642D515-6AD5-FCA4-C537-83917F0EAFA1}"/>
                </a:ext>
              </a:extLst>
            </p:cNvPr>
            <p:cNvSpPr/>
            <p:nvPr/>
          </p:nvSpPr>
          <p:spPr>
            <a:xfrm>
              <a:off x="1847528" y="3903667"/>
              <a:ext cx="4608512" cy="1355491"/>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ckwell"/>
                <a:ea typeface="方正姚体" panose="02010601030101010101" pitchFamily="2" charset="-122"/>
                <a:cs typeface="+mn-cs"/>
              </a:endParaRPr>
            </a:p>
          </p:txBody>
        </p:sp>
      </p:grpSp>
      <p:sp>
        <p:nvSpPr>
          <p:cNvPr id="63" name="文本框 62">
            <a:extLst>
              <a:ext uri="{FF2B5EF4-FFF2-40B4-BE49-F238E27FC236}">
                <a16:creationId xmlns:a16="http://schemas.microsoft.com/office/drawing/2014/main" id="{B9295451-17F6-86DE-C802-DB9063F0C04C}"/>
              </a:ext>
            </a:extLst>
          </p:cNvPr>
          <p:cNvSpPr txBox="1"/>
          <p:nvPr/>
        </p:nvSpPr>
        <p:spPr>
          <a:xfrm>
            <a:off x="2430864" y="5396194"/>
            <a:ext cx="2467598" cy="58477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P proves itself to V
</a:t>
            </a:r>
            <a:endParaRPr kumimoji="0" lang="zh-CN" altLang="en-US" sz="1200" b="0" i="0" u="none" strike="noStrike" kern="1200" cap="none" spc="0" normalizeH="0" baseline="0" noProof="0" dirty="0">
              <a:ln>
                <a:noFill/>
              </a:ln>
              <a:solidFill>
                <a:srgbClr val="C00000"/>
              </a:solidFill>
              <a:effectLst/>
              <a:uLnTx/>
              <a:uFillTx/>
              <a:latin typeface="Arial" panose="020B0604020202020204" pitchFamily="34" charset="0"/>
              <a:ea typeface="宋体" panose="02010600030101010101" pitchFamily="2" charset="-122"/>
              <a:cs typeface="+mn-cs"/>
            </a:endParaRPr>
          </a:p>
        </p:txBody>
      </p:sp>
      <p:grpSp>
        <p:nvGrpSpPr>
          <p:cNvPr id="11" name="组合 10">
            <a:extLst>
              <a:ext uri="{FF2B5EF4-FFF2-40B4-BE49-F238E27FC236}">
                <a16:creationId xmlns:a16="http://schemas.microsoft.com/office/drawing/2014/main" id="{B1C5B128-009A-45D9-CF27-C84B0D11F9A7}"/>
              </a:ext>
            </a:extLst>
          </p:cNvPr>
          <p:cNvGrpSpPr/>
          <p:nvPr/>
        </p:nvGrpSpPr>
        <p:grpSpPr>
          <a:xfrm>
            <a:off x="6461406" y="3979824"/>
            <a:ext cx="4608512" cy="1355491"/>
            <a:chOff x="6461406" y="3979824"/>
            <a:chExt cx="4608512" cy="1355491"/>
          </a:xfrm>
        </p:grpSpPr>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543A6B21-5147-94B2-B2D0-F9EB390701CF}"/>
                    </a:ext>
                  </a:extLst>
                </p:cNvPr>
                <p:cNvSpPr txBox="1"/>
                <p:nvPr/>
              </p:nvSpPr>
              <p:spPr>
                <a:xfrm>
                  <a:off x="7633568" y="4659379"/>
                  <a:ext cx="2617320"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sSup>
                          <m:sSup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pPr>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𝒈</m:t>
                            </m:r>
                          </m:e>
                          <m: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𝒓</m:t>
                            </m:r>
                          </m:sup>
                        </m:s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p>
                          <m:sSupPr>
                            <m:ctrlP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pPr>
                          <m:e>
                            <m:r>
                              <a:rPr kumimoji="0" lang="en-US" altLang="zh-CN" sz="2000" b="1" i="1" u="none" strike="noStrike" kern="1200" cap="none" spc="0" normalizeH="0" baseline="0" noProof="0">
                                <a:ln>
                                  <a:noFill/>
                                </a:ln>
                                <a:solidFill>
                                  <a:srgbClr val="2F31D6"/>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𝒚</m:t>
                            </m:r>
                          </m:e>
                          <m:sup>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𝒄</m:t>
                            </m:r>
                          </m:sup>
                        </m:s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𝒎𝒐𝒅</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𝒑</m:t>
                        </m:r>
                      </m:oMath>
                    </m:oMathPara>
                  </a14:m>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mc:Choice>
          <mc:Fallback xmlns="">
            <p:sp>
              <p:nvSpPr>
                <p:cNvPr id="37" name="文本框 36">
                  <a:extLst>
                    <a:ext uri="{FF2B5EF4-FFF2-40B4-BE49-F238E27FC236}">
                      <a16:creationId xmlns:a16="http://schemas.microsoft.com/office/drawing/2014/main" id="{543A6B21-5147-94B2-B2D0-F9EB390701CF}"/>
                    </a:ext>
                  </a:extLst>
                </p:cNvPr>
                <p:cNvSpPr txBox="1">
                  <a:spLocks noRot="1" noChangeAspect="1" noMove="1" noResize="1" noEditPoints="1" noAdjustHandles="1" noChangeArrowheads="1" noChangeShapeType="1" noTextEdit="1"/>
                </p:cNvSpPr>
                <p:nvPr/>
              </p:nvSpPr>
              <p:spPr>
                <a:xfrm>
                  <a:off x="7633568" y="4659379"/>
                  <a:ext cx="2617320" cy="400110"/>
                </a:xfrm>
                <a:prstGeom prst="rect">
                  <a:avLst/>
                </a:prstGeom>
                <a:blipFill>
                  <a:blip r:embed="rId15"/>
                  <a:stretch>
                    <a:fillRect b="-181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96D8CF04-F7C4-A36C-ED57-365B8375A9CA}"/>
                    </a:ext>
                  </a:extLst>
                </p:cNvPr>
                <p:cNvSpPr txBox="1"/>
                <p:nvPr/>
              </p:nvSpPr>
              <p:spPr>
                <a:xfrm>
                  <a:off x="7921600" y="4209167"/>
                  <a:ext cx="2497445"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sSup>
                          <m:sSup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pPr>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𝒛</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𝒚</m:t>
                            </m:r>
                          </m:e>
                          <m: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𝒄</m:t>
                            </m:r>
                          </m:sup>
                        </m:s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𝒎𝒐𝒅</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𝒑</m:t>
                        </m:r>
                      </m:oMath>
                    </m:oMathPara>
                  </a14:m>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38" name="文本框 37">
                  <a:extLst>
                    <a:ext uri="{FF2B5EF4-FFF2-40B4-BE49-F238E27FC236}">
                      <a16:creationId xmlns:a16="http://schemas.microsoft.com/office/drawing/2014/main" id="{96D8CF04-F7C4-A36C-ED57-365B8375A9CA}"/>
                    </a:ext>
                  </a:extLst>
                </p:cNvPr>
                <p:cNvSpPr txBox="1">
                  <a:spLocks noRot="1" noChangeAspect="1" noMove="1" noResize="1" noEditPoints="1" noAdjustHandles="1" noChangeArrowheads="1" noChangeShapeType="1" noTextEdit="1"/>
                </p:cNvSpPr>
                <p:nvPr/>
              </p:nvSpPr>
              <p:spPr>
                <a:xfrm>
                  <a:off x="7921600" y="4209167"/>
                  <a:ext cx="2497445" cy="400110"/>
                </a:xfrm>
                <a:prstGeom prst="rect">
                  <a:avLst/>
                </a:prstGeom>
                <a:blipFill>
                  <a:blip r:embed="rId16"/>
                  <a:stretch>
                    <a:fillRect b="-9091"/>
                  </a:stretch>
                </a:blipFill>
              </p:spPr>
              <p:txBody>
                <a:bodyPr/>
                <a:lstStyle/>
                <a:p>
                  <a:r>
                    <a:rPr lang="zh-CN" altLang="en-US">
                      <a:noFill/>
                    </a:rPr>
                    <a:t> </a:t>
                  </a:r>
                </a:p>
              </p:txBody>
            </p:sp>
          </mc:Fallback>
        </mc:AlternateContent>
        <p:sp>
          <p:nvSpPr>
            <p:cNvPr id="74" name="矩形 73">
              <a:extLst>
                <a:ext uri="{FF2B5EF4-FFF2-40B4-BE49-F238E27FC236}">
                  <a16:creationId xmlns:a16="http://schemas.microsoft.com/office/drawing/2014/main" id="{4FC4BBB7-54E2-DED0-E5B5-CD877057FF04}"/>
                </a:ext>
              </a:extLst>
            </p:cNvPr>
            <p:cNvSpPr/>
            <p:nvPr/>
          </p:nvSpPr>
          <p:spPr>
            <a:xfrm>
              <a:off x="6461406" y="3979824"/>
              <a:ext cx="4608512" cy="1355491"/>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ckwell"/>
                <a:ea typeface="方正姚体" panose="02010601030101010101" pitchFamily="2" charset="-122"/>
                <a:cs typeface="+mn-cs"/>
              </a:endParaRPr>
            </a:p>
          </p:txBody>
        </p:sp>
      </p:grpSp>
      <p:sp>
        <p:nvSpPr>
          <p:cNvPr id="75" name="文本框 74">
            <a:extLst>
              <a:ext uri="{FF2B5EF4-FFF2-40B4-BE49-F238E27FC236}">
                <a16:creationId xmlns:a16="http://schemas.microsoft.com/office/drawing/2014/main" id="{5F67923C-6255-8AB3-A0A3-EB2E0CB0E308}"/>
              </a:ext>
            </a:extLst>
          </p:cNvPr>
          <p:cNvSpPr txBox="1"/>
          <p:nvPr/>
        </p:nvSpPr>
        <p:spPr>
          <a:xfrm>
            <a:off x="7951447" y="5382285"/>
            <a:ext cx="2467598" cy="58477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V Verify P
</a:t>
            </a:r>
            <a:endParaRPr kumimoji="0" lang="zh-CN" altLang="en-US" sz="1200" b="0" i="0" u="none" strike="noStrike" kern="1200" cap="none" spc="0" normalizeH="0" baseline="0" noProof="0" dirty="0">
              <a:ln>
                <a:noFill/>
              </a:ln>
              <a:solidFill>
                <a:srgbClr val="C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49889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barn(inVertical)">
                                      <p:cBhvr>
                                        <p:cTn id="1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63" grpId="0"/>
      <p:bldP spid="7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3">
            <a:extLst>
              <a:ext uri="{FF2B5EF4-FFF2-40B4-BE49-F238E27FC236}">
                <a16:creationId xmlns:a16="http://schemas.microsoft.com/office/drawing/2014/main" id="{DBA83A42-A698-1C88-C02F-D79510D925DC}"/>
              </a:ext>
            </a:extLst>
          </p:cNvPr>
          <p:cNvSpPr txBox="1"/>
          <p:nvPr/>
        </p:nvSpPr>
        <p:spPr>
          <a:xfrm>
            <a:off x="119336" y="141201"/>
            <a:ext cx="11521280" cy="461665"/>
          </a:xfrm>
          <a:prstGeom prst="rect">
            <a:avLst/>
          </a:prstGeom>
          <a:noFill/>
        </p:spPr>
        <p:txBody>
          <a:bodyPr wrap="square">
            <a:spAutoFit/>
          </a:bodyPr>
          <a:lstStyle>
            <a:defPPr>
              <a:defRPr lang="zh-CN"/>
            </a:defPPr>
            <a:lvl1pPr algn="r">
              <a:defRPr sz="2000" b="1">
                <a:ln w="900" cmpd="sng">
                  <a:solidFill>
                    <a:schemeClr val="accent1">
                      <a:satMod val="190000"/>
                      <a:alpha val="55000"/>
                    </a:schemeClr>
                  </a:solidFill>
                  <a:prstDash val="solid"/>
                </a:ln>
                <a:solidFill>
                  <a:schemeClr val="tx2">
                    <a:lumMod val="40000"/>
                    <a:lumOff val="60000"/>
                  </a:schemeClr>
                </a:solidFill>
                <a:effectLst>
                  <a:innerShdw blurRad="101600" dist="76200" dir="5400000">
                    <a:schemeClr val="accent1">
                      <a:satMod val="190000"/>
                      <a:tint val="100000"/>
                      <a:alpha val="74000"/>
                    </a:schemeClr>
                  </a:innerShdw>
                </a:effectLst>
                <a:latin typeface="微软雅黑" pitchFamily="34" charset="-122"/>
                <a:ea typeface="微软雅黑"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微软雅黑" pitchFamily="34" charset="-122"/>
                <a:ea typeface="微软雅黑" pitchFamily="34" charset="-122"/>
                <a:cs typeface="+mn-cs"/>
              </a:rPr>
              <a:t>Security analysis of the </a:t>
            </a:r>
            <a:r>
              <a:rPr kumimoji="0" lang="en-US" altLang="zh-CN" sz="2400" b="1" i="0" u="none" strike="noStrike" kern="1200" cap="none" spc="0" normalizeH="0" baseline="0" noProof="0" dirty="0" err="1">
                <a:ln w="0"/>
                <a:solidFill>
                  <a:prstClr val="white"/>
                </a:solidFill>
                <a:effectLst>
                  <a:outerShdw blurRad="38100" dist="25400" dir="5400000" algn="ctr" rotWithShape="0">
                    <a:srgbClr val="6E747A">
                      <a:alpha val="43000"/>
                    </a:srgbClr>
                  </a:outerShdw>
                </a:effectLst>
                <a:uLnTx/>
                <a:uFillTx/>
                <a:latin typeface="微软雅黑" pitchFamily="34" charset="-122"/>
                <a:ea typeface="微软雅黑" pitchFamily="34" charset="-122"/>
                <a:cs typeface="+mn-cs"/>
              </a:rPr>
              <a:t>Schnorr</a:t>
            </a:r>
            <a:r>
              <a:rPr kumimoji="0" lang="en-US" altLang="zh-CN" sz="24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微软雅黑" pitchFamily="34" charset="-122"/>
                <a:ea typeface="微软雅黑" pitchFamily="34" charset="-122"/>
                <a:cs typeface="+mn-cs"/>
              </a:rPr>
              <a:t> protocol — reliability</a:t>
            </a:r>
            <a:endParaRPr kumimoji="0" lang="zh-CN" altLang="en-US" sz="24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微软雅黑" pitchFamily="34" charset="-122"/>
              <a:ea typeface="微软雅黑" pitchFamily="34" charset="-122"/>
              <a:cs typeface="+mn-cs"/>
            </a:endParaRPr>
          </a:p>
        </p:txBody>
      </p:sp>
      <p:sp>
        <p:nvSpPr>
          <p:cNvPr id="103" name="文本框 102">
            <a:extLst>
              <a:ext uri="{FF2B5EF4-FFF2-40B4-BE49-F238E27FC236}">
                <a16:creationId xmlns:a16="http://schemas.microsoft.com/office/drawing/2014/main" id="{2F43B75C-FFAF-1FBA-5DBB-B19B8F6D29D7}"/>
              </a:ext>
            </a:extLst>
          </p:cNvPr>
          <p:cNvSpPr txBox="1"/>
          <p:nvPr/>
        </p:nvSpPr>
        <p:spPr>
          <a:xfrm>
            <a:off x="407368" y="884120"/>
            <a:ext cx="10485504" cy="101566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Is reliability satisfied—If P does not have the private key x corresponding to the public key y, will V verify success? 
</a:t>
            </a:r>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E8BD991E-4C53-7B3A-7EFC-A42F9566B249}"/>
                  </a:ext>
                </a:extLst>
              </p:cNvPr>
              <p:cNvSpPr txBox="1"/>
              <p:nvPr/>
            </p:nvSpPr>
            <p:spPr>
              <a:xfrm>
                <a:off x="2482559" y="1549795"/>
                <a:ext cx="2895404"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
                    </m:oMathParaPr>
                    <m:oMath xmlns:m="http://schemas.openxmlformats.org/officeDocument/2006/math">
                      <m:r>
                        <a:rPr kumimoji="0" lang="en-US" altLang="zh-CN" sz="2000" b="1" i="1" u="none" strike="noStrike" kern="1200" cap="none" spc="0" normalizeH="0" baseline="0" noProof="0" smtClean="0">
                          <a:ln>
                            <a:noFill/>
                          </a:ln>
                          <a:solidFill>
                            <a:srgbClr val="0000FF"/>
                          </a:solidFill>
                          <a:effectLst/>
                          <a:uLnTx/>
                          <a:uFillTx/>
                          <a:latin typeface="Cambria Math" panose="02040503050406030204" pitchFamily="18" charset="0"/>
                          <a:cs typeface="+mn-cs"/>
                        </a:rPr>
                        <m:t>𝒚</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sSup>
                        <m:sSup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pPr>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𝒈</m:t>
                          </m:r>
                        </m:e>
                        <m:sup>
                          <m:r>
                            <a:rPr kumimoji="0" lang="en-US" altLang="zh-CN" sz="2000" b="1" i="1" u="none" strike="noStrike" kern="1200" cap="none" spc="0" normalizeH="0" baseline="0" noProof="0" smtClean="0">
                              <a:ln>
                                <a:noFill/>
                              </a:ln>
                              <a:solidFill>
                                <a:srgbClr val="FF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𝒙</m:t>
                          </m:r>
                        </m:sup>
                      </m:s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𝒎𝒐𝒅</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𝒑</m:t>
                      </m:r>
                    </m:oMath>
                  </m:oMathPara>
                </a14:m>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29" name="文本框 28">
                <a:extLst>
                  <a:ext uri="{FF2B5EF4-FFF2-40B4-BE49-F238E27FC236}">
                    <a16:creationId xmlns:a16="http://schemas.microsoft.com/office/drawing/2014/main" id="{E8BD991E-4C53-7B3A-7EFC-A42F9566B249}"/>
                  </a:ext>
                </a:extLst>
              </p:cNvPr>
              <p:cNvSpPr txBox="1">
                <a:spLocks noRot="1" noChangeAspect="1" noMove="1" noResize="1" noEditPoints="1" noAdjustHandles="1" noChangeArrowheads="1" noChangeShapeType="1" noTextEdit="1"/>
              </p:cNvSpPr>
              <p:nvPr/>
            </p:nvSpPr>
            <p:spPr>
              <a:xfrm>
                <a:off x="2482559" y="1549795"/>
                <a:ext cx="2895404" cy="400110"/>
              </a:xfrm>
              <a:prstGeom prst="rect">
                <a:avLst/>
              </a:prstGeom>
              <a:blipFill>
                <a:blip r:embed="rId4"/>
                <a:stretch>
                  <a:fillRect b="-90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629AA90D-A427-BD57-A8B5-A7FBC629FF9B}"/>
                  </a:ext>
                </a:extLst>
              </p:cNvPr>
              <p:cNvSpPr txBox="1"/>
              <p:nvPr/>
            </p:nvSpPr>
            <p:spPr>
              <a:xfrm>
                <a:off x="5350529" y="1549795"/>
                <a:ext cx="1996455" cy="400110"/>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
                    </m:oMathParaPr>
                    <m:oMath xmlns:m="http://schemas.openxmlformats.org/officeDocument/2006/math">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𝒛</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sSup>
                        <m:sSup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pPr>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𝒈</m:t>
                          </m:r>
                        </m:e>
                        <m: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𝒓</m:t>
                          </m:r>
                        </m:sup>
                      </m:s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𝒎𝒐𝒅</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𝒑</m:t>
                      </m:r>
                    </m:oMath>
                  </m:oMathPara>
                </a14:m>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30" name="文本框 29">
                <a:extLst>
                  <a:ext uri="{FF2B5EF4-FFF2-40B4-BE49-F238E27FC236}">
                    <a16:creationId xmlns:a16="http://schemas.microsoft.com/office/drawing/2014/main" id="{629AA90D-A427-BD57-A8B5-A7FBC629FF9B}"/>
                  </a:ext>
                </a:extLst>
              </p:cNvPr>
              <p:cNvSpPr txBox="1">
                <a:spLocks noRot="1" noChangeAspect="1" noMove="1" noResize="1" noEditPoints="1" noAdjustHandles="1" noChangeArrowheads="1" noChangeShapeType="1" noTextEdit="1"/>
              </p:cNvSpPr>
              <p:nvPr/>
            </p:nvSpPr>
            <p:spPr>
              <a:xfrm>
                <a:off x="5350529" y="1549795"/>
                <a:ext cx="1996455" cy="400110"/>
              </a:xfrm>
              <a:prstGeom prst="rect">
                <a:avLst/>
              </a:prstGeom>
              <a:blipFill>
                <a:blip r:embed="rId5"/>
                <a:stretch>
                  <a:fillRect b="-90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FBAA1FF5-DDC9-4619-98A7-E8D8145CF22B}"/>
                  </a:ext>
                </a:extLst>
              </p:cNvPr>
              <p:cNvSpPr txBox="1"/>
              <p:nvPr/>
            </p:nvSpPr>
            <p:spPr>
              <a:xfrm>
                <a:off x="2855640" y="2100162"/>
                <a:ext cx="2895404"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
                    </m:oMathParaPr>
                    <m:oMath xmlns:m="http://schemas.openxmlformats.org/officeDocument/2006/math">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𝒔</m:t>
                      </m:r>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𝒓</m:t>
                      </m:r>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𝒄</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CN" sz="2000" b="1" i="1" u="none" strike="noStrike" kern="1200" cap="none" spc="0" normalizeH="0" baseline="0" noProof="0" smtClean="0">
                          <a:ln>
                            <a:noFill/>
                          </a:ln>
                          <a:solidFill>
                            <a:srgbClr val="C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𝒙</m:t>
                      </m:r>
                      <m:r>
                        <a:rPr kumimoji="0" lang="en-US" altLang="zh-CN" sz="2000" b="1" i="1" u="none" strike="noStrike" kern="1200" cap="none" spc="0" normalizeH="0" baseline="0" noProof="0">
                          <a:ln>
                            <a:noFill/>
                          </a:ln>
                          <a:solidFill>
                            <a:srgbClr val="C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𝒎𝒐𝒅</m:t>
                      </m:r>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𝒑</m:t>
                      </m:r>
                    </m:oMath>
                  </m:oMathPara>
                </a14:m>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31" name="文本框 30">
                <a:extLst>
                  <a:ext uri="{FF2B5EF4-FFF2-40B4-BE49-F238E27FC236}">
                    <a16:creationId xmlns:a16="http://schemas.microsoft.com/office/drawing/2014/main" id="{FBAA1FF5-DDC9-4619-98A7-E8D8145CF22B}"/>
                  </a:ext>
                </a:extLst>
              </p:cNvPr>
              <p:cNvSpPr txBox="1">
                <a:spLocks noRot="1" noChangeAspect="1" noMove="1" noResize="1" noEditPoints="1" noAdjustHandles="1" noChangeArrowheads="1" noChangeShapeType="1" noTextEdit="1"/>
              </p:cNvSpPr>
              <p:nvPr/>
            </p:nvSpPr>
            <p:spPr>
              <a:xfrm>
                <a:off x="2855640" y="2100162"/>
                <a:ext cx="2895404" cy="400110"/>
              </a:xfrm>
              <a:prstGeom prst="rect">
                <a:avLst/>
              </a:prstGeom>
              <a:blipFill>
                <a:blip r:embed="rId6"/>
                <a:stretch>
                  <a:fillRect b="-16923"/>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CD59B351-B14B-CB35-F86D-5A742E19EFA7}"/>
              </a:ext>
            </a:extLst>
          </p:cNvPr>
          <p:cNvSpPr txBox="1"/>
          <p:nvPr/>
        </p:nvSpPr>
        <p:spPr>
          <a:xfrm>
            <a:off x="983432" y="2973625"/>
            <a:ext cx="2121017"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V verification:</a:t>
            </a:r>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3C961F7C-7838-2E54-2DD9-EC5997C2EFC0}"/>
                  </a:ext>
                </a:extLst>
              </p:cNvPr>
              <p:cNvSpPr txBox="1"/>
              <p:nvPr/>
            </p:nvSpPr>
            <p:spPr>
              <a:xfrm>
                <a:off x="2855640" y="2973625"/>
                <a:ext cx="2308026"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sSup>
                        <m:sSup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pPr>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𝒈</m:t>
                          </m:r>
                        </m:e>
                        <m: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𝒔</m:t>
                          </m:r>
                        </m:sup>
                      </m:s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sSup>
                        <m:sSupPr>
                          <m:ctrlP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pPr>
                        <m:e>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𝒛</m:t>
                          </m:r>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𝒚</m:t>
                          </m:r>
                        </m:e>
                        <m:sup>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𝒄</m:t>
                          </m:r>
                        </m:sup>
                      </m:sSup>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𝒎𝒐𝒅</m:t>
                      </m:r>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𝒑</m:t>
                      </m:r>
                    </m:oMath>
                  </m:oMathPara>
                </a14:m>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mc:Choice>
        <mc:Fallback xmlns="">
          <p:sp>
            <p:nvSpPr>
              <p:cNvPr id="22" name="文本框 21">
                <a:extLst>
                  <a:ext uri="{FF2B5EF4-FFF2-40B4-BE49-F238E27FC236}">
                    <a16:creationId xmlns:a16="http://schemas.microsoft.com/office/drawing/2014/main" id="{3C961F7C-7838-2E54-2DD9-EC5997C2EFC0}"/>
                  </a:ext>
                </a:extLst>
              </p:cNvPr>
              <p:cNvSpPr txBox="1">
                <a:spLocks noRot="1" noChangeAspect="1" noMove="1" noResize="1" noEditPoints="1" noAdjustHandles="1" noChangeArrowheads="1" noChangeShapeType="1" noTextEdit="1"/>
              </p:cNvSpPr>
              <p:nvPr/>
            </p:nvSpPr>
            <p:spPr>
              <a:xfrm>
                <a:off x="2855640" y="2973625"/>
                <a:ext cx="2308026" cy="400110"/>
              </a:xfrm>
              <a:prstGeom prst="rect">
                <a:avLst/>
              </a:prstGeom>
              <a:blipFill>
                <a:blip r:embed="rId7"/>
                <a:stretch>
                  <a:fillRect b="-123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90591C2B-DCA9-B731-5288-D377023A15E3}"/>
                  </a:ext>
                </a:extLst>
              </p:cNvPr>
              <p:cNvSpPr txBox="1"/>
              <p:nvPr/>
            </p:nvSpPr>
            <p:spPr>
              <a:xfrm>
                <a:off x="3143672" y="2712015"/>
                <a:ext cx="504056"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400" b="1" i="1" u="none" strike="noStrike" kern="1200" cap="none" spc="0" normalizeH="0" baseline="0" noProof="0" dirty="0" smtClean="0">
                          <a:ln>
                            <a:noFill/>
                          </a:ln>
                          <a:solidFill>
                            <a:srgbClr val="C00000"/>
                          </a:solidFill>
                          <a:effectLst/>
                          <a:uLnTx/>
                          <a:uFillTx/>
                          <a:latin typeface="Cambria Math" panose="02040503050406030204" pitchFamily="18" charset="0"/>
                          <a:cs typeface="+mn-cs"/>
                        </a:rPr>
                        <m:t>?</m:t>
                      </m:r>
                    </m:oMath>
                  </m:oMathPara>
                </a14:m>
                <a:endParaRPr kumimoji="0" lang="zh-CN" altLang="en-US" sz="2400" b="1" i="0" u="none" strike="noStrike" kern="1200" cap="none" spc="0" normalizeH="0" baseline="0" noProof="0" dirty="0">
                  <a:ln>
                    <a:noFill/>
                  </a:ln>
                  <a:solidFill>
                    <a:srgbClr val="C00000"/>
                  </a:solidFill>
                  <a:effectLst/>
                  <a:uLnTx/>
                  <a:uFillTx/>
                  <a:latin typeface="Arial" panose="020B0604020202020204" pitchFamily="34" charset="0"/>
                  <a:ea typeface="宋体" panose="02010600030101010101" pitchFamily="2" charset="-122"/>
                  <a:cs typeface="+mn-cs"/>
                </a:endParaRPr>
              </a:p>
            </p:txBody>
          </p:sp>
        </mc:Choice>
        <mc:Fallback xmlns="">
          <p:sp>
            <p:nvSpPr>
              <p:cNvPr id="2" name="文本框 1">
                <a:extLst>
                  <a:ext uri="{FF2B5EF4-FFF2-40B4-BE49-F238E27FC236}">
                    <a16:creationId xmlns:a16="http://schemas.microsoft.com/office/drawing/2014/main" id="{90591C2B-DCA9-B731-5288-D377023A15E3}"/>
                  </a:ext>
                </a:extLst>
              </p:cNvPr>
              <p:cNvSpPr txBox="1">
                <a:spLocks noRot="1" noChangeAspect="1" noMove="1" noResize="1" noEditPoints="1" noAdjustHandles="1" noChangeArrowheads="1" noChangeShapeType="1" noTextEdit="1"/>
              </p:cNvSpPr>
              <p:nvPr/>
            </p:nvSpPr>
            <p:spPr>
              <a:xfrm>
                <a:off x="3143672" y="2712015"/>
                <a:ext cx="504056" cy="461665"/>
              </a:xfrm>
              <a:prstGeom prst="rect">
                <a:avLst/>
              </a:prstGeom>
              <a:blipFill>
                <a:blip r:embed="rId8"/>
                <a:stretch>
                  <a:fillRect/>
                </a:stretch>
              </a:blipFill>
            </p:spPr>
            <p:txBody>
              <a:bodyPr/>
              <a:lstStyle/>
              <a:p>
                <a:r>
                  <a:rPr lang="zh-CN" altLang="en-US">
                    <a:noFill/>
                  </a:rPr>
                  <a:t> </a:t>
                </a:r>
              </a:p>
            </p:txBody>
          </p:sp>
        </mc:Fallback>
      </mc:AlternateContent>
      <p:pic>
        <p:nvPicPr>
          <p:cNvPr id="23" name="Picture 20" descr="bsd-big">
            <a:extLst>
              <a:ext uri="{FF2B5EF4-FFF2-40B4-BE49-F238E27FC236}">
                <a16:creationId xmlns:a16="http://schemas.microsoft.com/office/drawing/2014/main" id="{B66D5564-B002-8241-D3D6-CFEC7091DCD8}"/>
              </a:ext>
            </a:extLst>
          </p:cNvPr>
          <p:cNvPicPr>
            <a:picLocks noChangeAspect="1" noChangeArrowheads="1"/>
          </p:cNvPicPr>
          <p:nvPr/>
        </p:nvPicPr>
        <p:blipFill>
          <a:blip r:embed="rId9">
            <a:clrChange>
              <a:clrFrom>
                <a:srgbClr val="FFFFFF"/>
              </a:clrFrom>
              <a:clrTo>
                <a:srgbClr val="FFFFFF">
                  <a:alpha val="0"/>
                </a:srgbClr>
              </a:clrTo>
            </a:clrChange>
          </a:blip>
          <a:srcRect/>
          <a:stretch>
            <a:fillRect/>
          </a:stretch>
        </p:blipFill>
        <p:spPr bwMode="auto">
          <a:xfrm>
            <a:off x="2225827" y="5262052"/>
            <a:ext cx="864129" cy="1047268"/>
          </a:xfrm>
          <a:prstGeom prst="rect">
            <a:avLst/>
          </a:prstGeom>
          <a:noFill/>
          <a:ln w="9525">
            <a:noFill/>
            <a:miter lim="800000"/>
            <a:headEnd/>
            <a:tailEnd/>
          </a:ln>
        </p:spPr>
      </p:pic>
      <p:grpSp>
        <p:nvGrpSpPr>
          <p:cNvPr id="5" name="组合 4">
            <a:extLst>
              <a:ext uri="{FF2B5EF4-FFF2-40B4-BE49-F238E27FC236}">
                <a16:creationId xmlns:a16="http://schemas.microsoft.com/office/drawing/2014/main" id="{D4F23A27-8F36-2753-8948-E91E5F337319}"/>
              </a:ext>
            </a:extLst>
          </p:cNvPr>
          <p:cNvGrpSpPr/>
          <p:nvPr/>
        </p:nvGrpSpPr>
        <p:grpSpPr>
          <a:xfrm>
            <a:off x="1398695" y="3848762"/>
            <a:ext cx="2546122" cy="1027119"/>
            <a:chOff x="4009652" y="3933056"/>
            <a:chExt cx="2546122" cy="1027119"/>
          </a:xfrm>
        </p:grpSpPr>
        <p:sp>
          <p:nvSpPr>
            <p:cNvPr id="4" name="思想气泡: 云 3">
              <a:extLst>
                <a:ext uri="{FF2B5EF4-FFF2-40B4-BE49-F238E27FC236}">
                  <a16:creationId xmlns:a16="http://schemas.microsoft.com/office/drawing/2014/main" id="{17969F66-9C95-CEDD-B5C4-7CF45BF38129}"/>
                </a:ext>
              </a:extLst>
            </p:cNvPr>
            <p:cNvSpPr/>
            <p:nvPr/>
          </p:nvSpPr>
          <p:spPr>
            <a:xfrm>
              <a:off x="4009652" y="3933056"/>
              <a:ext cx="2518395" cy="873463"/>
            </a:xfrm>
            <a:prstGeom prst="cloudCallout">
              <a:avLst>
                <a:gd name="adj1" fmla="val 330"/>
                <a:gd name="adj2" fmla="val 102848"/>
              </a:avLst>
            </a:prstGeom>
            <a:solidFill>
              <a:srgbClr val="DBEEF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ckwell"/>
                <a:ea typeface="方正姚体" panose="02010601030101010101" pitchFamily="2" charset="-122"/>
                <a:cs typeface="+mn-cs"/>
              </a:endParaRPr>
            </a:p>
          </p:txBody>
        </p:sp>
        <p:sp>
          <p:nvSpPr>
            <p:cNvPr id="26" name="文本框 25">
              <a:extLst>
                <a:ext uri="{FF2B5EF4-FFF2-40B4-BE49-F238E27FC236}">
                  <a16:creationId xmlns:a16="http://schemas.microsoft.com/office/drawing/2014/main" id="{CDCA45E3-D5B1-D724-7343-DEE36FC60DE5}"/>
                </a:ext>
              </a:extLst>
            </p:cNvPr>
            <p:cNvSpPr txBox="1"/>
            <p:nvPr/>
          </p:nvSpPr>
          <p:spPr>
            <a:xfrm>
              <a:off x="4320292" y="4036845"/>
              <a:ext cx="2235482" cy="92333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Can you guess x based on y
</a:t>
              </a:r>
              <a:endParaRPr kumimoji="0" lang="zh-CN" altLang="en-US" sz="1800" b="1" i="1" u="none" strike="noStrike" kern="1200" cap="none" spc="0" normalizeH="0" baseline="0" noProof="0" dirty="0">
                <a:ln>
                  <a:noFill/>
                </a:ln>
                <a:solidFill>
                  <a:srgbClr val="C00000"/>
                </a:solidFill>
                <a:effectLst/>
                <a:uLnTx/>
                <a:uFillTx/>
                <a:latin typeface="Cambria Math" panose="02040503050406030204" pitchFamily="18" charset="0"/>
                <a:ea typeface="微软雅黑" panose="020B0503020204020204" pitchFamily="34" charset="-122"/>
                <a:cs typeface="Times New Roman" panose="02020603050405020304" pitchFamily="18" charset="0"/>
              </a:endParaRPr>
            </a:p>
          </p:txBody>
        </p:sp>
      </p:grpSp>
      <p:sp>
        <p:nvSpPr>
          <p:cNvPr id="33" name="箭头: 右 32">
            <a:extLst>
              <a:ext uri="{FF2B5EF4-FFF2-40B4-BE49-F238E27FC236}">
                <a16:creationId xmlns:a16="http://schemas.microsoft.com/office/drawing/2014/main" id="{2E7731ED-1487-66D8-864D-4353CB50F911}"/>
              </a:ext>
            </a:extLst>
          </p:cNvPr>
          <p:cNvSpPr/>
          <p:nvPr/>
        </p:nvSpPr>
        <p:spPr>
          <a:xfrm>
            <a:off x="6638737" y="4472396"/>
            <a:ext cx="1045295" cy="182251"/>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ckwell"/>
              <a:ea typeface="方正姚体" panose="02010601030101010101" pitchFamily="2" charset="-122"/>
              <a:cs typeface="+mn-cs"/>
            </a:endParaRPr>
          </a:p>
        </p:txBody>
      </p: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7778B5CA-92C9-0F5C-C6F5-98130286DE7A}"/>
                  </a:ext>
                </a:extLst>
              </p:cNvPr>
              <p:cNvSpPr txBox="1"/>
              <p:nvPr/>
            </p:nvSpPr>
            <p:spPr>
              <a:xfrm>
                <a:off x="7522076" y="5617015"/>
                <a:ext cx="947404"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pPr>
                        <m:e>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𝒈</m:t>
                          </m:r>
                        </m:e>
                        <m:sup>
                          <m:r>
                            <a:rPr kumimoji="0" lang="en-US" altLang="zh-CN" sz="2000" b="1" i="1" u="none" strike="noStrike" kern="1200" cap="none" spc="0" normalizeH="0" baseline="0" noProof="0">
                              <a:ln>
                                <a:noFill/>
                              </a:ln>
                              <a:solidFill>
                                <a:srgbClr val="FF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𝒙</m:t>
                          </m:r>
                        </m:sup>
                      </m:sSup>
                    </m:oMath>
                  </m:oMathPara>
                </a14:m>
                <a:endParaRPr kumimoji="0"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mc:Choice>
        <mc:Fallback xmlns="">
          <p:sp>
            <p:nvSpPr>
              <p:cNvPr id="35" name="文本框 34">
                <a:extLst>
                  <a:ext uri="{FF2B5EF4-FFF2-40B4-BE49-F238E27FC236}">
                    <a16:creationId xmlns:a16="http://schemas.microsoft.com/office/drawing/2014/main" id="{7778B5CA-92C9-0F5C-C6F5-98130286DE7A}"/>
                  </a:ext>
                </a:extLst>
              </p:cNvPr>
              <p:cNvSpPr txBox="1">
                <a:spLocks noRot="1" noChangeAspect="1" noMove="1" noResize="1" noEditPoints="1" noAdjustHandles="1" noChangeArrowheads="1" noChangeShapeType="1" noTextEdit="1"/>
              </p:cNvSpPr>
              <p:nvPr/>
            </p:nvSpPr>
            <p:spPr>
              <a:xfrm>
                <a:off x="7522076" y="5617015"/>
                <a:ext cx="947404" cy="400110"/>
              </a:xfrm>
              <a:prstGeom prst="rect">
                <a:avLst/>
              </a:prstGeom>
              <a:blipFill>
                <a:blip r:embed="rId11"/>
                <a:stretch>
                  <a:fillRect b="-10606"/>
                </a:stretch>
              </a:blipFill>
            </p:spPr>
            <p:txBody>
              <a:bodyPr/>
              <a:lstStyle/>
              <a:p>
                <a:r>
                  <a:rPr lang="zh-CN" altLang="en-US">
                    <a:noFill/>
                  </a:rPr>
                  <a:t> </a:t>
                </a:r>
              </a:p>
            </p:txBody>
          </p:sp>
        </mc:Fallback>
      </mc:AlternateContent>
      <p:sp>
        <p:nvSpPr>
          <p:cNvPr id="39" name="箭头: 右 38">
            <a:extLst>
              <a:ext uri="{FF2B5EF4-FFF2-40B4-BE49-F238E27FC236}">
                <a16:creationId xmlns:a16="http://schemas.microsoft.com/office/drawing/2014/main" id="{292EA129-64EA-A56A-433F-326A3546F8AE}"/>
              </a:ext>
            </a:extLst>
          </p:cNvPr>
          <p:cNvSpPr/>
          <p:nvPr/>
        </p:nvSpPr>
        <p:spPr>
          <a:xfrm>
            <a:off x="6657984" y="5778464"/>
            <a:ext cx="1045295" cy="182251"/>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ckwell"/>
              <a:ea typeface="方正姚体" panose="02010601030101010101" pitchFamily="2" charset="-122"/>
              <a:cs typeface="+mn-cs"/>
            </a:endParaRPr>
          </a:p>
        </p:txBody>
      </p:sp>
      <p:sp>
        <p:nvSpPr>
          <p:cNvPr id="40" name="文本框 39">
            <a:extLst>
              <a:ext uri="{FF2B5EF4-FFF2-40B4-BE49-F238E27FC236}">
                <a16:creationId xmlns:a16="http://schemas.microsoft.com/office/drawing/2014/main" id="{6ED690CD-1D26-6DC1-09AD-B98A2DA93548}"/>
              </a:ext>
            </a:extLst>
          </p:cNvPr>
          <p:cNvSpPr txBox="1"/>
          <p:nvPr/>
        </p:nvSpPr>
        <p:spPr>
          <a:xfrm>
            <a:off x="6792376" y="4072286"/>
            <a:ext cx="891655" cy="707886"/>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easy
</a:t>
            </a:r>
            <a:endParaRPr kumimoji="0" lang="zh-CN" altLang="en-US" sz="2000" b="1" i="1" u="none" strike="noStrike" kern="1200" cap="none" spc="0" normalizeH="0" baseline="0" noProof="0" dirty="0">
              <a:ln>
                <a:noFill/>
              </a:ln>
              <a:solidFill>
                <a:prstClr val="black"/>
              </a:solidFill>
              <a:effectLst/>
              <a:uLnTx/>
              <a:uFillTx/>
              <a:latin typeface="Cambria Math" panose="02040503050406030204" pitchFamily="18" charset="0"/>
              <a:ea typeface="宋体" panose="02010600030101010101" pitchFamily="2" charset="-122"/>
              <a:cs typeface="+mn-cs"/>
            </a:endParaRPr>
          </a:p>
        </p:txBody>
      </p:sp>
      <p:sp>
        <p:nvSpPr>
          <p:cNvPr id="41" name="文本框 40">
            <a:extLst>
              <a:ext uri="{FF2B5EF4-FFF2-40B4-BE49-F238E27FC236}">
                <a16:creationId xmlns:a16="http://schemas.microsoft.com/office/drawing/2014/main" id="{124977F5-3DC3-8E31-D4AA-77315F42A228}"/>
              </a:ext>
            </a:extLst>
          </p:cNvPr>
          <p:cNvSpPr txBox="1"/>
          <p:nvPr/>
        </p:nvSpPr>
        <p:spPr>
          <a:xfrm>
            <a:off x="6482871" y="5408205"/>
            <a:ext cx="1342613" cy="707886"/>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difficult
</a:t>
            </a:r>
            <a:endParaRPr kumimoji="0" lang="zh-CN" altLang="en-US" sz="2000" b="1" i="1" u="none" strike="noStrike" kern="1200" cap="none" spc="0" normalizeH="0" baseline="0" noProof="0" dirty="0">
              <a:ln>
                <a:noFill/>
              </a:ln>
              <a:solidFill>
                <a:prstClr val="black"/>
              </a:solidFill>
              <a:effectLst/>
              <a:uLnTx/>
              <a:uFillTx/>
              <a:latin typeface="Cambria Math" panose="02040503050406030204" pitchFamily="18" charset="0"/>
              <a:ea typeface="宋体" panose="02010600030101010101" pitchFamily="2" charset="-122"/>
              <a:cs typeface="+mn-cs"/>
            </a:endParaRPr>
          </a:p>
        </p:txBody>
      </p:sp>
      <p:sp>
        <p:nvSpPr>
          <p:cNvPr id="42" name="左大括号 41">
            <a:extLst>
              <a:ext uri="{FF2B5EF4-FFF2-40B4-BE49-F238E27FC236}">
                <a16:creationId xmlns:a16="http://schemas.microsoft.com/office/drawing/2014/main" id="{DEB08687-19FB-BFC8-FF00-C330FB55A8A2}"/>
              </a:ext>
            </a:extLst>
          </p:cNvPr>
          <p:cNvSpPr/>
          <p:nvPr/>
        </p:nvSpPr>
        <p:spPr>
          <a:xfrm>
            <a:off x="8265952" y="5009444"/>
            <a:ext cx="312412" cy="138369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ckwell"/>
              <a:ea typeface="方正姚体" panose="02010601030101010101" pitchFamily="2" charset="-122"/>
              <a:cs typeface="+mn-cs"/>
            </a:endParaRP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9C03442D-1089-E0CC-9D35-242A62ED90BF}"/>
                  </a:ext>
                </a:extLst>
              </p:cNvPr>
              <p:cNvSpPr txBox="1"/>
              <p:nvPr/>
            </p:nvSpPr>
            <p:spPr>
              <a:xfrm>
                <a:off x="8650172" y="4675826"/>
                <a:ext cx="276751"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𝒚</m:t>
                      </m:r>
                    </m:oMath>
                  </m:oMathPara>
                </a14:m>
                <a:endParaRPr kumimoji="0" lang="zh-CN" altLang="en-US" sz="1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mc:Choice>
        <mc:Fallback xmlns="">
          <p:sp>
            <p:nvSpPr>
              <p:cNvPr id="43" name="文本框 42">
                <a:extLst>
                  <a:ext uri="{FF2B5EF4-FFF2-40B4-BE49-F238E27FC236}">
                    <a16:creationId xmlns:a16="http://schemas.microsoft.com/office/drawing/2014/main" id="{9C03442D-1089-E0CC-9D35-242A62ED90BF}"/>
                  </a:ext>
                </a:extLst>
              </p:cNvPr>
              <p:cNvSpPr txBox="1">
                <a:spLocks noRot="1" noChangeAspect="1" noMove="1" noResize="1" noEditPoints="1" noAdjustHandles="1" noChangeArrowheads="1" noChangeShapeType="1" noTextEdit="1"/>
              </p:cNvSpPr>
              <p:nvPr/>
            </p:nvSpPr>
            <p:spPr>
              <a:xfrm>
                <a:off x="8650172" y="4675826"/>
                <a:ext cx="276751" cy="400110"/>
              </a:xfrm>
              <a:prstGeom prst="rect">
                <a:avLst/>
              </a:prstGeom>
              <a:blipFill>
                <a:blip r:embed="rId12"/>
                <a:stretch>
                  <a:fillRect l="-2222" r="-22222" b="-106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2A2B7E1D-DFA5-DE1B-A51B-6F31AD2F0E26}"/>
                  </a:ext>
                </a:extLst>
              </p:cNvPr>
              <p:cNvSpPr txBox="1"/>
              <p:nvPr/>
            </p:nvSpPr>
            <p:spPr>
              <a:xfrm>
                <a:off x="8650172" y="5075921"/>
                <a:ext cx="1822592"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𝒚</m:t>
                      </m:r>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 +</m:t>
                      </m:r>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𝒑</m:t>
                      </m:r>
                    </m:oMath>
                  </m:oMathPara>
                </a14:m>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mc:Choice>
        <mc:Fallback xmlns="">
          <p:sp>
            <p:nvSpPr>
              <p:cNvPr id="44" name="文本框 43">
                <a:extLst>
                  <a:ext uri="{FF2B5EF4-FFF2-40B4-BE49-F238E27FC236}">
                    <a16:creationId xmlns:a16="http://schemas.microsoft.com/office/drawing/2014/main" id="{2A2B7E1D-DFA5-DE1B-A51B-6F31AD2F0E26}"/>
                  </a:ext>
                </a:extLst>
              </p:cNvPr>
              <p:cNvSpPr txBox="1">
                <a:spLocks noRot="1" noChangeAspect="1" noMove="1" noResize="1" noEditPoints="1" noAdjustHandles="1" noChangeArrowheads="1" noChangeShapeType="1" noTextEdit="1"/>
              </p:cNvSpPr>
              <p:nvPr/>
            </p:nvSpPr>
            <p:spPr>
              <a:xfrm>
                <a:off x="8650172" y="5075921"/>
                <a:ext cx="1822592" cy="400110"/>
              </a:xfrm>
              <a:prstGeom prst="rect">
                <a:avLst/>
              </a:prstGeom>
              <a:blipFill>
                <a:blip r:embed="rId13"/>
                <a:stretch>
                  <a:fillRect l="-334" b="-123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B9B83D08-C826-1FE1-7079-78D8B94FED4D}"/>
                  </a:ext>
                </a:extLst>
              </p:cNvPr>
              <p:cNvSpPr txBox="1"/>
              <p:nvPr/>
            </p:nvSpPr>
            <p:spPr>
              <a:xfrm>
                <a:off x="8622130" y="5633765"/>
                <a:ext cx="1822592" cy="52322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r>
                        <a:rPr kumimoji="0" lang="en-US" altLang="zh-CN" sz="2800" b="1" i="1" u="none" strike="noStrike" kern="1200" cap="none" spc="0" normalizeH="0" baseline="0" noProof="0" dirty="0" smtClean="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mc:Choice>
        <mc:Fallback xmlns="">
          <p:sp>
            <p:nvSpPr>
              <p:cNvPr id="45" name="文本框 44">
                <a:extLst>
                  <a:ext uri="{FF2B5EF4-FFF2-40B4-BE49-F238E27FC236}">
                    <a16:creationId xmlns:a16="http://schemas.microsoft.com/office/drawing/2014/main" id="{B9B83D08-C826-1FE1-7079-78D8B94FED4D}"/>
                  </a:ext>
                </a:extLst>
              </p:cNvPr>
              <p:cNvSpPr txBox="1">
                <a:spLocks noRot="1" noChangeAspect="1" noMove="1" noResize="1" noEditPoints="1" noAdjustHandles="1" noChangeArrowheads="1" noChangeShapeType="1" noTextEdit="1"/>
              </p:cNvSpPr>
              <p:nvPr/>
            </p:nvSpPr>
            <p:spPr>
              <a:xfrm>
                <a:off x="8622130" y="5633765"/>
                <a:ext cx="1822592"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EF4EE3E9-C3E4-39F3-0121-46F024005A23}"/>
                  </a:ext>
                </a:extLst>
              </p:cNvPr>
              <p:cNvSpPr txBox="1"/>
              <p:nvPr/>
            </p:nvSpPr>
            <p:spPr>
              <a:xfrm>
                <a:off x="5382460" y="4328604"/>
                <a:ext cx="2362396"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 xmlns:m="http://schemas.openxmlformats.org/officeDocument/2006/math">
                    <m:d>
                      <m:d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𝒑</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𝒈</m:t>
                        </m:r>
                      </m:e>
                    </m:d>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a14:m>
                <a:r>
                  <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 </a:t>
                </a:r>
                <a14:m>
                  <m:oMath xmlns:m="http://schemas.openxmlformats.org/officeDocument/2006/math">
                    <m:r>
                      <a:rPr kumimoji="0" lang="en-US" altLang="zh-CN" sz="1800" b="1" i="1" u="none" strike="noStrike" kern="1200" cap="none" spc="0" normalizeH="0" baseline="0" noProof="0" dirty="0" smtClean="0">
                        <a:ln>
                          <a:noFill/>
                        </a:ln>
                        <a:solidFill>
                          <a:srgbClr val="C00000"/>
                        </a:solidFill>
                        <a:effectLst/>
                        <a:uLnTx/>
                        <a:uFillTx/>
                        <a:latin typeface="Cambria Math" panose="02040503050406030204" pitchFamily="18" charset="0"/>
                        <a:cs typeface="+mn-cs"/>
                      </a:rPr>
                      <m:t>𝒙</m:t>
                    </m:r>
                  </m:oMath>
                </a14:m>
                <a:r>
                  <a:rPr kumimoji="0" lang="zh-CN" altLang="en-US" sz="1800" b="1" i="0" u="none" strike="noStrike" kern="1200" cap="none" spc="0" normalizeH="0" baseline="0" noProof="0" dirty="0">
                    <a:ln>
                      <a:noFill/>
                    </a:ln>
                    <a:solidFill>
                      <a:srgbClr val="C00000"/>
                    </a:solidFill>
                    <a:effectLst/>
                    <a:uLnTx/>
                    <a:uFillTx/>
                    <a:latin typeface="Arial" panose="020B0604020202020204" pitchFamily="34" charset="0"/>
                    <a:ea typeface="宋体" panose="02010600030101010101" pitchFamily="2" charset="-122"/>
                    <a:cs typeface="+mn-cs"/>
                  </a:rPr>
                  <a:t> </a:t>
                </a:r>
                <a:r>
                  <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 </a:t>
                </a:r>
              </a:p>
            </p:txBody>
          </p:sp>
        </mc:Choice>
        <mc:Fallback xmlns="">
          <p:sp>
            <p:nvSpPr>
              <p:cNvPr id="50" name="文本框 49">
                <a:extLst>
                  <a:ext uri="{FF2B5EF4-FFF2-40B4-BE49-F238E27FC236}">
                    <a16:creationId xmlns:a16="http://schemas.microsoft.com/office/drawing/2014/main" id="{EF4EE3E9-C3E4-39F3-0121-46F024005A23}"/>
                  </a:ext>
                </a:extLst>
              </p:cNvPr>
              <p:cNvSpPr txBox="1">
                <a:spLocks noRot="1" noChangeAspect="1" noMove="1" noResize="1" noEditPoints="1" noAdjustHandles="1" noChangeArrowheads="1" noChangeShapeType="1" noTextEdit="1"/>
              </p:cNvSpPr>
              <p:nvPr/>
            </p:nvSpPr>
            <p:spPr>
              <a:xfrm>
                <a:off x="5382460" y="4328604"/>
                <a:ext cx="2362396" cy="400110"/>
              </a:xfrm>
              <a:prstGeom prst="rect">
                <a:avLst/>
              </a:prstGeom>
              <a:blipFill>
                <a:blip r:embed="rId15"/>
                <a:stretch>
                  <a:fillRect b="-90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4FD2718B-EAFE-1FB4-28BA-EBCCE1ED896F}"/>
                  </a:ext>
                </a:extLst>
              </p:cNvPr>
              <p:cNvSpPr txBox="1"/>
              <p:nvPr/>
            </p:nvSpPr>
            <p:spPr>
              <a:xfrm>
                <a:off x="7323204" y="4290807"/>
                <a:ext cx="2895404"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
                    </m:oMathParaPr>
                    <m:oMath xmlns:m="http://schemas.openxmlformats.org/officeDocument/2006/math">
                      <m:r>
                        <a:rPr kumimoji="0" lang="en-US" altLang="zh-CN" sz="2000" b="1" i="1" u="none" strike="noStrike" kern="1200" cap="none" spc="0" normalizeH="0" baseline="0" noProof="0" smtClean="0">
                          <a:ln>
                            <a:noFill/>
                          </a:ln>
                          <a:solidFill>
                            <a:srgbClr val="0000FF"/>
                          </a:solidFill>
                          <a:effectLst/>
                          <a:uLnTx/>
                          <a:uFillTx/>
                          <a:latin typeface="Cambria Math" panose="02040503050406030204" pitchFamily="18" charset="0"/>
                          <a:cs typeface="+mn-cs"/>
                        </a:rPr>
                        <m:t>𝒚</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sSup>
                        <m:sSup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pPr>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𝒈</m:t>
                          </m:r>
                        </m:e>
                        <m:sup>
                          <m:r>
                            <a:rPr kumimoji="0" lang="en-US" altLang="zh-CN" sz="2000" b="1" i="1" u="none" strike="noStrike" kern="1200" cap="none" spc="0" normalizeH="0" baseline="0" noProof="0" smtClean="0">
                              <a:ln>
                                <a:noFill/>
                              </a:ln>
                              <a:solidFill>
                                <a:srgbClr val="FF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𝒙</m:t>
                          </m:r>
                        </m:sup>
                      </m:s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𝒎𝒐𝒅</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𝒑</m:t>
                      </m:r>
                    </m:oMath>
                  </m:oMathPara>
                </a14:m>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51" name="文本框 50">
                <a:extLst>
                  <a:ext uri="{FF2B5EF4-FFF2-40B4-BE49-F238E27FC236}">
                    <a16:creationId xmlns:a16="http://schemas.microsoft.com/office/drawing/2014/main" id="{4FD2718B-EAFE-1FB4-28BA-EBCCE1ED896F}"/>
                  </a:ext>
                </a:extLst>
              </p:cNvPr>
              <p:cNvSpPr txBox="1">
                <a:spLocks noRot="1" noChangeAspect="1" noMove="1" noResize="1" noEditPoints="1" noAdjustHandles="1" noChangeArrowheads="1" noChangeShapeType="1" noTextEdit="1"/>
              </p:cNvSpPr>
              <p:nvPr/>
            </p:nvSpPr>
            <p:spPr>
              <a:xfrm>
                <a:off x="7323204" y="4290807"/>
                <a:ext cx="2895404" cy="400110"/>
              </a:xfrm>
              <a:prstGeom prst="rect">
                <a:avLst/>
              </a:prstGeom>
              <a:blipFill>
                <a:blip r:embed="rId16"/>
                <a:stretch>
                  <a:fillRect b="-90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3162E927-844A-63F3-39F0-71D86BF78E74}"/>
                  </a:ext>
                </a:extLst>
              </p:cNvPr>
              <p:cNvSpPr txBox="1"/>
              <p:nvPr/>
            </p:nvSpPr>
            <p:spPr>
              <a:xfrm>
                <a:off x="5390008" y="5617015"/>
                <a:ext cx="947404"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𝒑</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𝒈</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000" b="1" i="1" u="none" strike="noStrike" kern="1200" cap="none" spc="0" normalizeH="0" baseline="0" noProof="0" smtClean="0">
                          <a:ln>
                            <a:noFill/>
                          </a:ln>
                          <a:solidFill>
                            <a:srgbClr val="2F31D6"/>
                          </a:solidFill>
                          <a:effectLst/>
                          <a:uLnTx/>
                          <a:uFillTx/>
                          <a:latin typeface="Cambria Math" panose="02040503050406030204" pitchFamily="18" charset="0"/>
                          <a:cs typeface="+mn-cs"/>
                        </a:rPr>
                        <m:t>𝒚</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mc:Choice>
        <mc:Fallback xmlns="">
          <p:sp>
            <p:nvSpPr>
              <p:cNvPr id="52" name="文本框 51">
                <a:extLst>
                  <a:ext uri="{FF2B5EF4-FFF2-40B4-BE49-F238E27FC236}">
                    <a16:creationId xmlns:a16="http://schemas.microsoft.com/office/drawing/2014/main" id="{3162E927-844A-63F3-39F0-71D86BF78E74}"/>
                  </a:ext>
                </a:extLst>
              </p:cNvPr>
              <p:cNvSpPr txBox="1">
                <a:spLocks noRot="1" noChangeAspect="1" noMove="1" noResize="1" noEditPoints="1" noAdjustHandles="1" noChangeArrowheads="1" noChangeShapeType="1" noTextEdit="1"/>
              </p:cNvSpPr>
              <p:nvPr/>
            </p:nvSpPr>
            <p:spPr>
              <a:xfrm>
                <a:off x="5390008" y="5617015"/>
                <a:ext cx="947404" cy="400110"/>
              </a:xfrm>
              <a:prstGeom prst="rect">
                <a:avLst/>
              </a:prstGeom>
              <a:blipFill>
                <a:blip r:embed="rId17"/>
                <a:stretch>
                  <a:fillRect l="-3205" r="-14744" b="-181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C5357D15-A8CD-30AA-D5B8-2B80C3C7062F}"/>
                  </a:ext>
                </a:extLst>
              </p:cNvPr>
              <p:cNvSpPr txBox="1"/>
              <p:nvPr/>
            </p:nvSpPr>
            <p:spPr>
              <a:xfrm>
                <a:off x="8636151" y="5408205"/>
                <a:ext cx="1822592"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𝒚</m:t>
                      </m:r>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 +</m:t>
                      </m:r>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𝟐</m:t>
                      </m:r>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𝒑</m:t>
                      </m:r>
                    </m:oMath>
                  </m:oMathPara>
                </a14:m>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mc:Choice>
        <mc:Fallback xmlns="">
          <p:sp>
            <p:nvSpPr>
              <p:cNvPr id="53" name="文本框 52">
                <a:extLst>
                  <a:ext uri="{FF2B5EF4-FFF2-40B4-BE49-F238E27FC236}">
                    <a16:creationId xmlns:a16="http://schemas.microsoft.com/office/drawing/2014/main" id="{C5357D15-A8CD-30AA-D5B8-2B80C3C7062F}"/>
                  </a:ext>
                </a:extLst>
              </p:cNvPr>
              <p:cNvSpPr txBox="1">
                <a:spLocks noRot="1" noChangeAspect="1" noMove="1" noResize="1" noEditPoints="1" noAdjustHandles="1" noChangeArrowheads="1" noChangeShapeType="1" noTextEdit="1"/>
              </p:cNvSpPr>
              <p:nvPr/>
            </p:nvSpPr>
            <p:spPr>
              <a:xfrm>
                <a:off x="8636151" y="5408205"/>
                <a:ext cx="1822592" cy="400110"/>
              </a:xfrm>
              <a:prstGeom prst="rect">
                <a:avLst/>
              </a:prstGeom>
              <a:blipFill>
                <a:blip r:embed="rId18"/>
                <a:stretch>
                  <a:fillRect l="-334"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C08B4736-0F8F-9285-EF88-EC35127AF518}"/>
                  </a:ext>
                </a:extLst>
              </p:cNvPr>
              <p:cNvSpPr txBox="1"/>
              <p:nvPr/>
            </p:nvSpPr>
            <p:spPr>
              <a:xfrm>
                <a:off x="8665896" y="6125234"/>
                <a:ext cx="1822592"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𝒚</m:t>
                      </m:r>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 +</m:t>
                      </m:r>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𝒏𝒑</m:t>
                      </m:r>
                    </m:oMath>
                  </m:oMathPara>
                </a14:m>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mc:Choice>
        <mc:Fallback xmlns="">
          <p:sp>
            <p:nvSpPr>
              <p:cNvPr id="54" name="文本框 53">
                <a:extLst>
                  <a:ext uri="{FF2B5EF4-FFF2-40B4-BE49-F238E27FC236}">
                    <a16:creationId xmlns:a16="http://schemas.microsoft.com/office/drawing/2014/main" id="{C08B4736-0F8F-9285-EF88-EC35127AF518}"/>
                  </a:ext>
                </a:extLst>
              </p:cNvPr>
              <p:cNvSpPr txBox="1">
                <a:spLocks noRot="1" noChangeAspect="1" noMove="1" noResize="1" noEditPoints="1" noAdjustHandles="1" noChangeArrowheads="1" noChangeShapeType="1" noTextEdit="1"/>
              </p:cNvSpPr>
              <p:nvPr/>
            </p:nvSpPr>
            <p:spPr>
              <a:xfrm>
                <a:off x="8665896" y="6125234"/>
                <a:ext cx="1822592" cy="400110"/>
              </a:xfrm>
              <a:prstGeom prst="rect">
                <a:avLst/>
              </a:prstGeom>
              <a:blipFill>
                <a:blip r:embed="rId19"/>
                <a:stretch>
                  <a:fillRect l="-334" b="-123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74512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barn(inVertical)">
                                      <p:cBhvr>
                                        <p:cTn id="10" dur="500"/>
                                        <p:tgtEl>
                                          <p:spTgt spid="2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down)">
                                      <p:cBhvr>
                                        <p:cTn id="13" dur="500"/>
                                        <p:tgtEl>
                                          <p:spTgt spid="3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wipe(down)">
                                      <p:cBhvr>
                                        <p:cTn id="16" dur="500"/>
                                        <p:tgtEl>
                                          <p:spTgt spid="4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wipe(down)">
                                      <p:cBhvr>
                                        <p:cTn id="19" dur="500"/>
                                        <p:tgtEl>
                                          <p:spTgt spid="50"/>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wipe(down)">
                                      <p:cBhvr>
                                        <p:cTn id="22" dur="500"/>
                                        <p:tgtEl>
                                          <p:spTgt spid="51"/>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wipe(down)">
                                      <p:cBhvr>
                                        <p:cTn id="25" dur="500"/>
                                        <p:tgtEl>
                                          <p:spTgt spid="35"/>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wipe(down)">
                                      <p:cBhvr>
                                        <p:cTn id="28" dur="500"/>
                                        <p:tgtEl>
                                          <p:spTgt spid="39"/>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wipe(down)">
                                      <p:cBhvr>
                                        <p:cTn id="31" dur="500"/>
                                        <p:tgtEl>
                                          <p:spTgt spid="41"/>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down)">
                                      <p:cBhvr>
                                        <p:cTn id="34" dur="500"/>
                                        <p:tgtEl>
                                          <p:spTgt spid="42"/>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wipe(down)">
                                      <p:cBhvr>
                                        <p:cTn id="37" dur="500"/>
                                        <p:tgtEl>
                                          <p:spTgt spid="43"/>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wipe(down)">
                                      <p:cBhvr>
                                        <p:cTn id="40" dur="500"/>
                                        <p:tgtEl>
                                          <p:spTgt spid="44"/>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wipe(down)">
                                      <p:cBhvr>
                                        <p:cTn id="43" dur="500"/>
                                        <p:tgtEl>
                                          <p:spTgt spid="45"/>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wipe(down)">
                                      <p:cBhvr>
                                        <p:cTn id="46" dur="500"/>
                                        <p:tgtEl>
                                          <p:spTgt spid="52"/>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wipe(down)">
                                      <p:cBhvr>
                                        <p:cTn id="49" dur="500"/>
                                        <p:tgtEl>
                                          <p:spTgt spid="53"/>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wipe(down)">
                                      <p:cBhvr>
                                        <p:cTn id="5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p:bldP spid="39" grpId="0" animBg="1"/>
      <p:bldP spid="40" grpId="0"/>
      <p:bldP spid="41" grpId="0"/>
      <p:bldP spid="42" grpId="0" animBg="1"/>
      <p:bldP spid="43" grpId="0"/>
      <p:bldP spid="44" grpId="0"/>
      <p:bldP spid="45" grpId="0"/>
      <p:bldP spid="50" grpId="0"/>
      <p:bldP spid="51" grpId="0"/>
      <p:bldP spid="52" grpId="0"/>
      <p:bldP spid="53" grpId="0"/>
      <p:bldP spid="5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0" descr="bsd-big">
            <a:extLst>
              <a:ext uri="{FF2B5EF4-FFF2-40B4-BE49-F238E27FC236}">
                <a16:creationId xmlns:a16="http://schemas.microsoft.com/office/drawing/2014/main" id="{B66D5564-B002-8241-D3D6-CFEC7091DCD8}"/>
              </a:ext>
            </a:extLst>
          </p:cNvPr>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990257" y="2394018"/>
            <a:ext cx="864129" cy="1047268"/>
          </a:xfrm>
          <a:prstGeom prst="rect">
            <a:avLst/>
          </a:prstGeom>
          <a:noFill/>
          <a:ln w="9525">
            <a:noFill/>
            <a:miter lim="800000"/>
            <a:headEnd/>
            <a:tailEnd/>
          </a:ln>
        </p:spPr>
      </p:pic>
      <p:grpSp>
        <p:nvGrpSpPr>
          <p:cNvPr id="5" name="组合 4">
            <a:extLst>
              <a:ext uri="{FF2B5EF4-FFF2-40B4-BE49-F238E27FC236}">
                <a16:creationId xmlns:a16="http://schemas.microsoft.com/office/drawing/2014/main" id="{D4F23A27-8F36-2753-8948-E91E5F337319}"/>
              </a:ext>
            </a:extLst>
          </p:cNvPr>
          <p:cNvGrpSpPr/>
          <p:nvPr/>
        </p:nvGrpSpPr>
        <p:grpSpPr>
          <a:xfrm>
            <a:off x="1163125" y="980728"/>
            <a:ext cx="2518395" cy="1045372"/>
            <a:chOff x="4009652" y="3933056"/>
            <a:chExt cx="2518395" cy="1045372"/>
          </a:xfrm>
        </p:grpSpPr>
        <p:sp>
          <p:nvSpPr>
            <p:cNvPr id="4" name="思想气泡: 云 3">
              <a:extLst>
                <a:ext uri="{FF2B5EF4-FFF2-40B4-BE49-F238E27FC236}">
                  <a16:creationId xmlns:a16="http://schemas.microsoft.com/office/drawing/2014/main" id="{17969F66-9C95-CEDD-B5C4-7CF45BF38129}"/>
                </a:ext>
              </a:extLst>
            </p:cNvPr>
            <p:cNvSpPr/>
            <p:nvPr/>
          </p:nvSpPr>
          <p:spPr>
            <a:xfrm>
              <a:off x="4009652" y="3933056"/>
              <a:ext cx="2518395" cy="873463"/>
            </a:xfrm>
            <a:prstGeom prst="cloudCallout">
              <a:avLst>
                <a:gd name="adj1" fmla="val 330"/>
                <a:gd name="adj2" fmla="val 102848"/>
              </a:avLst>
            </a:prstGeom>
            <a:solidFill>
              <a:srgbClr val="DBEEF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ckwell"/>
                <a:ea typeface="方正姚体" panose="02010601030101010101" pitchFamily="2" charset="-122"/>
                <a:cs typeface="+mn-cs"/>
              </a:endParaRPr>
            </a:p>
          </p:txBody>
        </p:sp>
        <p:sp>
          <p:nvSpPr>
            <p:cNvPr id="26" name="文本框 25">
              <a:extLst>
                <a:ext uri="{FF2B5EF4-FFF2-40B4-BE49-F238E27FC236}">
                  <a16:creationId xmlns:a16="http://schemas.microsoft.com/office/drawing/2014/main" id="{CDCA45E3-D5B1-D724-7343-DEE36FC60DE5}"/>
                </a:ext>
              </a:extLst>
            </p:cNvPr>
            <p:cNvSpPr txBox="1"/>
            <p:nvPr/>
          </p:nvSpPr>
          <p:spPr>
            <a:xfrm>
              <a:off x="4275793" y="4055098"/>
              <a:ext cx="2235482" cy="92333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Can you guess x based on y
</a:t>
              </a:r>
              <a:endParaRPr kumimoji="0" lang="zh-CN" altLang="en-US" sz="1800" b="1" i="1" u="none" strike="noStrike" kern="1200" cap="none" spc="0" normalizeH="0" baseline="0" noProof="0" dirty="0">
                <a:ln>
                  <a:noFill/>
                </a:ln>
                <a:solidFill>
                  <a:srgbClr val="C00000"/>
                </a:solidFill>
                <a:effectLst/>
                <a:uLnTx/>
                <a:uFillTx/>
                <a:latin typeface="Cambria Math" panose="02040503050406030204" pitchFamily="18" charset="0"/>
                <a:ea typeface="微软雅黑" panose="020B0503020204020204" pitchFamily="34"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ED44E280-7B4C-0D6C-FF16-AF33A8B82F88}"/>
                  </a:ext>
                </a:extLst>
              </p:cNvPr>
              <p:cNvSpPr txBox="1"/>
              <p:nvPr/>
            </p:nvSpPr>
            <p:spPr>
              <a:xfrm>
                <a:off x="3423357" y="1050586"/>
                <a:ext cx="2895404"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
                    </m:oMathParaPr>
                    <m:oMath xmlns:m="http://schemas.openxmlformats.org/officeDocument/2006/math">
                      <m:r>
                        <a:rPr kumimoji="0" lang="en-US" altLang="zh-CN" sz="2000" b="1" i="1" u="none" strike="noStrike" kern="1200" cap="none" spc="0" normalizeH="0" baseline="0" noProof="0" smtClean="0">
                          <a:ln>
                            <a:noFill/>
                          </a:ln>
                          <a:solidFill>
                            <a:srgbClr val="0000FF"/>
                          </a:solidFill>
                          <a:effectLst/>
                          <a:uLnTx/>
                          <a:uFillTx/>
                          <a:latin typeface="Cambria Math" panose="02040503050406030204" pitchFamily="18" charset="0"/>
                          <a:cs typeface="+mn-cs"/>
                        </a:rPr>
                        <m:t>𝒚</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sSup>
                        <m:sSup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pPr>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𝒈</m:t>
                          </m:r>
                        </m:e>
                        <m:sup>
                          <m:r>
                            <a:rPr kumimoji="0" lang="en-US" altLang="zh-CN" sz="2000" b="1" i="1" u="none" strike="noStrike" kern="1200" cap="none" spc="0" normalizeH="0" baseline="0" noProof="0" smtClean="0">
                              <a:ln>
                                <a:noFill/>
                              </a:ln>
                              <a:solidFill>
                                <a:srgbClr val="FF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𝒙</m:t>
                          </m:r>
                        </m:sup>
                      </m:s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𝒎𝒐𝒅</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𝒑</m:t>
                      </m:r>
                    </m:oMath>
                  </m:oMathPara>
                </a14:m>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28" name="文本框 27">
                <a:extLst>
                  <a:ext uri="{FF2B5EF4-FFF2-40B4-BE49-F238E27FC236}">
                    <a16:creationId xmlns:a16="http://schemas.microsoft.com/office/drawing/2014/main" id="{ED44E280-7B4C-0D6C-FF16-AF33A8B82F88}"/>
                  </a:ext>
                </a:extLst>
              </p:cNvPr>
              <p:cNvSpPr txBox="1">
                <a:spLocks noRot="1" noChangeAspect="1" noMove="1" noResize="1" noEditPoints="1" noAdjustHandles="1" noChangeArrowheads="1" noChangeShapeType="1" noTextEdit="1"/>
              </p:cNvSpPr>
              <p:nvPr/>
            </p:nvSpPr>
            <p:spPr>
              <a:xfrm>
                <a:off x="3423357" y="1050586"/>
                <a:ext cx="2895404" cy="400110"/>
              </a:xfrm>
              <a:prstGeom prst="rect">
                <a:avLst/>
              </a:prstGeom>
              <a:blipFill>
                <a:blip r:embed="rId5"/>
                <a:stretch>
                  <a:fillRect b="-9091"/>
                </a:stretch>
              </a:blipFill>
            </p:spPr>
            <p:txBody>
              <a:bodyPr/>
              <a:lstStyle/>
              <a:p>
                <a:r>
                  <a:rPr lang="zh-CN" altLang="en-US">
                    <a:noFill/>
                  </a:rPr>
                  <a:t> </a:t>
                </a:r>
              </a:p>
            </p:txBody>
          </p:sp>
        </mc:Fallback>
      </mc:AlternateContent>
      <p:sp>
        <p:nvSpPr>
          <p:cNvPr id="33" name="箭头: 右 32">
            <a:extLst>
              <a:ext uri="{FF2B5EF4-FFF2-40B4-BE49-F238E27FC236}">
                <a16:creationId xmlns:a16="http://schemas.microsoft.com/office/drawing/2014/main" id="{2E7731ED-1487-66D8-864D-4353CB50F911}"/>
              </a:ext>
            </a:extLst>
          </p:cNvPr>
          <p:cNvSpPr/>
          <p:nvPr/>
        </p:nvSpPr>
        <p:spPr>
          <a:xfrm>
            <a:off x="3322034" y="3973126"/>
            <a:ext cx="1045295" cy="182251"/>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ckwell"/>
              <a:ea typeface="方正姚体" panose="02010601030101010101" pitchFamily="2" charset="-122"/>
              <a:cs typeface="+mn-cs"/>
            </a:endParaRPr>
          </a:p>
        </p:txBody>
      </p: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7778B5CA-92C9-0F5C-C6F5-98130286DE7A}"/>
                  </a:ext>
                </a:extLst>
              </p:cNvPr>
              <p:cNvSpPr txBox="1"/>
              <p:nvPr/>
            </p:nvSpPr>
            <p:spPr>
              <a:xfrm>
                <a:off x="4205373" y="5045737"/>
                <a:ext cx="947404"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pPr>
                        <m:e>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𝒈</m:t>
                          </m:r>
                        </m:e>
                        <m:sup>
                          <m:r>
                            <a:rPr kumimoji="0" lang="en-US" altLang="zh-CN" sz="2000" b="1" i="1" u="none" strike="noStrike" kern="1200" cap="none" spc="0" normalizeH="0" baseline="0" noProof="0">
                              <a:ln>
                                <a:noFill/>
                              </a:ln>
                              <a:solidFill>
                                <a:srgbClr val="FF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𝒙</m:t>
                          </m:r>
                        </m:sup>
                      </m:sSup>
                    </m:oMath>
                  </m:oMathPara>
                </a14:m>
                <a:endParaRPr kumimoji="0"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mc:Choice>
        <mc:Fallback xmlns="">
          <p:sp>
            <p:nvSpPr>
              <p:cNvPr id="35" name="文本框 34">
                <a:extLst>
                  <a:ext uri="{FF2B5EF4-FFF2-40B4-BE49-F238E27FC236}">
                    <a16:creationId xmlns:a16="http://schemas.microsoft.com/office/drawing/2014/main" id="{7778B5CA-92C9-0F5C-C6F5-98130286DE7A}"/>
                  </a:ext>
                </a:extLst>
              </p:cNvPr>
              <p:cNvSpPr txBox="1">
                <a:spLocks noRot="1" noChangeAspect="1" noMove="1" noResize="1" noEditPoints="1" noAdjustHandles="1" noChangeArrowheads="1" noChangeShapeType="1" noTextEdit="1"/>
              </p:cNvSpPr>
              <p:nvPr/>
            </p:nvSpPr>
            <p:spPr>
              <a:xfrm>
                <a:off x="4205373" y="5045737"/>
                <a:ext cx="947404" cy="400110"/>
              </a:xfrm>
              <a:prstGeom prst="rect">
                <a:avLst/>
              </a:prstGeom>
              <a:blipFill>
                <a:blip r:embed="rId6"/>
                <a:stretch>
                  <a:fillRect b="-12308"/>
                </a:stretch>
              </a:blipFill>
            </p:spPr>
            <p:txBody>
              <a:bodyPr/>
              <a:lstStyle/>
              <a:p>
                <a:r>
                  <a:rPr lang="zh-CN" altLang="en-US">
                    <a:noFill/>
                  </a:rPr>
                  <a:t> </a:t>
                </a:r>
              </a:p>
            </p:txBody>
          </p:sp>
        </mc:Fallback>
      </mc:AlternateContent>
      <p:sp>
        <p:nvSpPr>
          <p:cNvPr id="39" name="箭头: 右 38">
            <a:extLst>
              <a:ext uri="{FF2B5EF4-FFF2-40B4-BE49-F238E27FC236}">
                <a16:creationId xmlns:a16="http://schemas.microsoft.com/office/drawing/2014/main" id="{292EA129-64EA-A56A-433F-326A3546F8AE}"/>
              </a:ext>
            </a:extLst>
          </p:cNvPr>
          <p:cNvSpPr/>
          <p:nvPr/>
        </p:nvSpPr>
        <p:spPr>
          <a:xfrm>
            <a:off x="3341281" y="5207186"/>
            <a:ext cx="1045295" cy="182251"/>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ckwell"/>
              <a:ea typeface="方正姚体" panose="02010601030101010101" pitchFamily="2" charset="-122"/>
              <a:cs typeface="+mn-cs"/>
            </a:endParaRPr>
          </a:p>
        </p:txBody>
      </p:sp>
      <p:sp>
        <p:nvSpPr>
          <p:cNvPr id="40" name="文本框 39">
            <a:extLst>
              <a:ext uri="{FF2B5EF4-FFF2-40B4-BE49-F238E27FC236}">
                <a16:creationId xmlns:a16="http://schemas.microsoft.com/office/drawing/2014/main" id="{6ED690CD-1D26-6DC1-09AD-B98A2DA93548}"/>
              </a:ext>
            </a:extLst>
          </p:cNvPr>
          <p:cNvSpPr txBox="1"/>
          <p:nvPr/>
        </p:nvSpPr>
        <p:spPr>
          <a:xfrm>
            <a:off x="3224674" y="3548097"/>
            <a:ext cx="1097306" cy="707886"/>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easy
</a:t>
            </a:r>
            <a:endParaRPr kumimoji="0" lang="zh-CN" altLang="en-US" sz="2000" b="1" i="1" u="none" strike="noStrike" kern="1200" cap="none" spc="0" normalizeH="0" baseline="0" noProof="0" dirty="0">
              <a:ln>
                <a:noFill/>
              </a:ln>
              <a:solidFill>
                <a:prstClr val="black"/>
              </a:solidFill>
              <a:effectLst/>
              <a:uLnTx/>
              <a:uFillTx/>
              <a:latin typeface="Cambria Math" panose="02040503050406030204" pitchFamily="18" charset="0"/>
              <a:ea typeface="宋体" panose="02010600030101010101" pitchFamily="2" charset="-122"/>
              <a:cs typeface="+mn-cs"/>
            </a:endParaRPr>
          </a:p>
        </p:txBody>
      </p:sp>
      <p:sp>
        <p:nvSpPr>
          <p:cNvPr id="41" name="文本框 40">
            <a:extLst>
              <a:ext uri="{FF2B5EF4-FFF2-40B4-BE49-F238E27FC236}">
                <a16:creationId xmlns:a16="http://schemas.microsoft.com/office/drawing/2014/main" id="{124977F5-3DC3-8E31-D4AA-77315F42A228}"/>
              </a:ext>
            </a:extLst>
          </p:cNvPr>
          <p:cNvSpPr txBox="1"/>
          <p:nvPr/>
        </p:nvSpPr>
        <p:spPr>
          <a:xfrm>
            <a:off x="2952168" y="4776068"/>
            <a:ext cx="1642319" cy="707886"/>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difficult
</a:t>
            </a:r>
            <a:endParaRPr kumimoji="0" lang="zh-CN" altLang="en-US" sz="2000" b="1" i="1" u="none" strike="noStrike" kern="1200" cap="none" spc="0" normalizeH="0" baseline="0" noProof="0" dirty="0">
              <a:ln>
                <a:noFill/>
              </a:ln>
              <a:solidFill>
                <a:prstClr val="black"/>
              </a:solidFill>
              <a:effectLst/>
              <a:uLnTx/>
              <a:uFillTx/>
              <a:latin typeface="Cambria Math" panose="02040503050406030204" pitchFamily="18" charset="0"/>
              <a:ea typeface="宋体" panose="02010600030101010101" pitchFamily="2" charset="-122"/>
              <a:cs typeface="+mn-cs"/>
            </a:endParaRPr>
          </a:p>
        </p:txBody>
      </p:sp>
      <p:sp>
        <p:nvSpPr>
          <p:cNvPr id="42" name="左大括号 41">
            <a:extLst>
              <a:ext uri="{FF2B5EF4-FFF2-40B4-BE49-F238E27FC236}">
                <a16:creationId xmlns:a16="http://schemas.microsoft.com/office/drawing/2014/main" id="{DEB08687-19FB-BFC8-FF00-C330FB55A8A2}"/>
              </a:ext>
            </a:extLst>
          </p:cNvPr>
          <p:cNvSpPr/>
          <p:nvPr/>
        </p:nvSpPr>
        <p:spPr>
          <a:xfrm>
            <a:off x="4949249" y="4438166"/>
            <a:ext cx="312412" cy="138369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ckwell"/>
              <a:ea typeface="方正姚体" panose="02010601030101010101" pitchFamily="2" charset="-122"/>
              <a:cs typeface="+mn-cs"/>
            </a:endParaRP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9C03442D-1089-E0CC-9D35-242A62ED90BF}"/>
                  </a:ext>
                </a:extLst>
              </p:cNvPr>
              <p:cNvSpPr txBox="1"/>
              <p:nvPr/>
            </p:nvSpPr>
            <p:spPr>
              <a:xfrm>
                <a:off x="5333469" y="4176556"/>
                <a:ext cx="276751"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𝒚</m:t>
                      </m:r>
                    </m:oMath>
                  </m:oMathPara>
                </a14:m>
                <a:endParaRPr kumimoji="0" lang="zh-CN" altLang="en-US" sz="1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mc:Choice>
        <mc:Fallback xmlns="">
          <p:sp>
            <p:nvSpPr>
              <p:cNvPr id="43" name="文本框 42">
                <a:extLst>
                  <a:ext uri="{FF2B5EF4-FFF2-40B4-BE49-F238E27FC236}">
                    <a16:creationId xmlns:a16="http://schemas.microsoft.com/office/drawing/2014/main" id="{9C03442D-1089-E0CC-9D35-242A62ED90BF}"/>
                  </a:ext>
                </a:extLst>
              </p:cNvPr>
              <p:cNvSpPr txBox="1">
                <a:spLocks noRot="1" noChangeAspect="1" noMove="1" noResize="1" noEditPoints="1" noAdjustHandles="1" noChangeArrowheads="1" noChangeShapeType="1" noTextEdit="1"/>
              </p:cNvSpPr>
              <p:nvPr/>
            </p:nvSpPr>
            <p:spPr>
              <a:xfrm>
                <a:off x="5333469" y="4176556"/>
                <a:ext cx="276751" cy="400110"/>
              </a:xfrm>
              <a:prstGeom prst="rect">
                <a:avLst/>
              </a:prstGeom>
              <a:blipFill>
                <a:blip r:embed="rId7"/>
                <a:stretch>
                  <a:fillRect l="-2222" r="-22222" b="-106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2A2B7E1D-DFA5-DE1B-A51B-6F31AD2F0E26}"/>
                  </a:ext>
                </a:extLst>
              </p:cNvPr>
              <p:cNvSpPr txBox="1"/>
              <p:nvPr/>
            </p:nvSpPr>
            <p:spPr>
              <a:xfrm>
                <a:off x="5333469" y="4504643"/>
                <a:ext cx="1822592"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𝒚</m:t>
                      </m:r>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 +</m:t>
                      </m:r>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𝒑</m:t>
                      </m:r>
                    </m:oMath>
                  </m:oMathPara>
                </a14:m>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mc:Choice>
        <mc:Fallback xmlns="">
          <p:sp>
            <p:nvSpPr>
              <p:cNvPr id="44" name="文本框 43">
                <a:extLst>
                  <a:ext uri="{FF2B5EF4-FFF2-40B4-BE49-F238E27FC236}">
                    <a16:creationId xmlns:a16="http://schemas.microsoft.com/office/drawing/2014/main" id="{2A2B7E1D-DFA5-DE1B-A51B-6F31AD2F0E26}"/>
                  </a:ext>
                </a:extLst>
              </p:cNvPr>
              <p:cNvSpPr txBox="1">
                <a:spLocks noRot="1" noChangeAspect="1" noMove="1" noResize="1" noEditPoints="1" noAdjustHandles="1" noChangeArrowheads="1" noChangeShapeType="1" noTextEdit="1"/>
              </p:cNvSpPr>
              <p:nvPr/>
            </p:nvSpPr>
            <p:spPr>
              <a:xfrm>
                <a:off x="5333469" y="4504643"/>
                <a:ext cx="1822592" cy="400110"/>
              </a:xfrm>
              <a:prstGeom prst="rect">
                <a:avLst/>
              </a:prstGeom>
              <a:blipFill>
                <a:blip r:embed="rId8"/>
                <a:stretch>
                  <a:fillRect l="-334" b="-106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B9B83D08-C826-1FE1-7079-78D8B94FED4D}"/>
                  </a:ext>
                </a:extLst>
              </p:cNvPr>
              <p:cNvSpPr txBox="1"/>
              <p:nvPr/>
            </p:nvSpPr>
            <p:spPr>
              <a:xfrm>
                <a:off x="5305427" y="5062487"/>
                <a:ext cx="1822592" cy="52322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r>
                        <a:rPr kumimoji="0" lang="en-US" altLang="zh-CN" sz="2800" b="1" i="1" u="none" strike="noStrike" kern="1200" cap="none" spc="0" normalizeH="0" baseline="0" noProof="0" dirty="0" smtClean="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mc:Choice>
        <mc:Fallback xmlns="">
          <p:sp>
            <p:nvSpPr>
              <p:cNvPr id="45" name="文本框 44">
                <a:extLst>
                  <a:ext uri="{FF2B5EF4-FFF2-40B4-BE49-F238E27FC236}">
                    <a16:creationId xmlns:a16="http://schemas.microsoft.com/office/drawing/2014/main" id="{B9B83D08-C826-1FE1-7079-78D8B94FED4D}"/>
                  </a:ext>
                </a:extLst>
              </p:cNvPr>
              <p:cNvSpPr txBox="1">
                <a:spLocks noRot="1" noChangeAspect="1" noMove="1" noResize="1" noEditPoints="1" noAdjustHandles="1" noChangeArrowheads="1" noChangeShapeType="1" noTextEdit="1"/>
              </p:cNvSpPr>
              <p:nvPr/>
            </p:nvSpPr>
            <p:spPr>
              <a:xfrm>
                <a:off x="5305427" y="5062487"/>
                <a:ext cx="1822592"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EF4EE3E9-C3E4-39F3-0121-46F024005A23}"/>
                  </a:ext>
                </a:extLst>
              </p:cNvPr>
              <p:cNvSpPr txBox="1"/>
              <p:nvPr/>
            </p:nvSpPr>
            <p:spPr>
              <a:xfrm>
                <a:off x="2065757" y="3829334"/>
                <a:ext cx="2362396"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 xmlns:m="http://schemas.openxmlformats.org/officeDocument/2006/math">
                    <m:d>
                      <m:d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𝒑</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𝒈</m:t>
                        </m:r>
                      </m:e>
                    </m:d>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a14:m>
                <a:r>
                  <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 </a:t>
                </a:r>
                <a14:m>
                  <m:oMath xmlns:m="http://schemas.openxmlformats.org/officeDocument/2006/math">
                    <m:r>
                      <a:rPr kumimoji="0" lang="en-US" altLang="zh-CN" sz="1800" b="1" i="1" u="none" strike="noStrike" kern="1200" cap="none" spc="0" normalizeH="0" baseline="0" noProof="0" dirty="0" smtClean="0">
                        <a:ln>
                          <a:noFill/>
                        </a:ln>
                        <a:solidFill>
                          <a:srgbClr val="C00000"/>
                        </a:solidFill>
                        <a:effectLst/>
                        <a:uLnTx/>
                        <a:uFillTx/>
                        <a:latin typeface="Cambria Math" panose="02040503050406030204" pitchFamily="18" charset="0"/>
                        <a:cs typeface="+mn-cs"/>
                      </a:rPr>
                      <m:t>𝒙</m:t>
                    </m:r>
                  </m:oMath>
                </a14:m>
                <a:r>
                  <a:rPr kumimoji="0" lang="zh-CN" altLang="en-US" sz="1800" b="1" i="0" u="none" strike="noStrike" kern="1200" cap="none" spc="0" normalizeH="0" baseline="0" noProof="0" dirty="0">
                    <a:ln>
                      <a:noFill/>
                    </a:ln>
                    <a:solidFill>
                      <a:srgbClr val="C00000"/>
                    </a:solidFill>
                    <a:effectLst/>
                    <a:uLnTx/>
                    <a:uFillTx/>
                    <a:latin typeface="Arial" panose="020B0604020202020204" pitchFamily="34" charset="0"/>
                    <a:ea typeface="宋体" panose="02010600030101010101" pitchFamily="2" charset="-122"/>
                    <a:cs typeface="+mn-cs"/>
                  </a:rPr>
                  <a:t> </a:t>
                </a:r>
                <a:r>
                  <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 </a:t>
                </a:r>
              </a:p>
            </p:txBody>
          </p:sp>
        </mc:Choice>
        <mc:Fallback xmlns="">
          <p:sp>
            <p:nvSpPr>
              <p:cNvPr id="50" name="文本框 49">
                <a:extLst>
                  <a:ext uri="{FF2B5EF4-FFF2-40B4-BE49-F238E27FC236}">
                    <a16:creationId xmlns:a16="http://schemas.microsoft.com/office/drawing/2014/main" id="{EF4EE3E9-C3E4-39F3-0121-46F024005A23}"/>
                  </a:ext>
                </a:extLst>
              </p:cNvPr>
              <p:cNvSpPr txBox="1">
                <a:spLocks noRot="1" noChangeAspect="1" noMove="1" noResize="1" noEditPoints="1" noAdjustHandles="1" noChangeArrowheads="1" noChangeShapeType="1" noTextEdit="1"/>
              </p:cNvSpPr>
              <p:nvPr/>
            </p:nvSpPr>
            <p:spPr>
              <a:xfrm>
                <a:off x="2065757" y="3829334"/>
                <a:ext cx="2362396" cy="400110"/>
              </a:xfrm>
              <a:prstGeom prst="rect">
                <a:avLst/>
              </a:prstGeom>
              <a:blipFill>
                <a:blip r:embed="rId10"/>
                <a:stretch>
                  <a:fillRect b="-90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4FD2718B-EAFE-1FB4-28BA-EBCCE1ED896F}"/>
                  </a:ext>
                </a:extLst>
              </p:cNvPr>
              <p:cNvSpPr txBox="1"/>
              <p:nvPr/>
            </p:nvSpPr>
            <p:spPr>
              <a:xfrm>
                <a:off x="4006501" y="3791537"/>
                <a:ext cx="2895404"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
                    </m:oMathParaPr>
                    <m:oMath xmlns:m="http://schemas.openxmlformats.org/officeDocument/2006/math">
                      <m:r>
                        <a:rPr kumimoji="0" lang="en-US" altLang="zh-CN" sz="2000" b="1" i="1" u="none" strike="noStrike" kern="1200" cap="none" spc="0" normalizeH="0" baseline="0" noProof="0" smtClean="0">
                          <a:ln>
                            <a:noFill/>
                          </a:ln>
                          <a:solidFill>
                            <a:srgbClr val="0000FF"/>
                          </a:solidFill>
                          <a:effectLst/>
                          <a:uLnTx/>
                          <a:uFillTx/>
                          <a:latin typeface="Cambria Math" panose="02040503050406030204" pitchFamily="18" charset="0"/>
                          <a:cs typeface="+mn-cs"/>
                        </a:rPr>
                        <m:t>𝒚</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sSup>
                        <m:sSup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pPr>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𝒈</m:t>
                          </m:r>
                        </m:e>
                        <m:sup>
                          <m:r>
                            <a:rPr kumimoji="0" lang="en-US" altLang="zh-CN" sz="2000" b="1" i="1" u="none" strike="noStrike" kern="1200" cap="none" spc="0" normalizeH="0" baseline="0" noProof="0" smtClean="0">
                              <a:ln>
                                <a:noFill/>
                              </a:ln>
                              <a:solidFill>
                                <a:srgbClr val="FF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𝒙</m:t>
                          </m:r>
                        </m:sup>
                      </m:s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𝒎𝒐𝒅</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𝒑</m:t>
                      </m:r>
                    </m:oMath>
                  </m:oMathPara>
                </a14:m>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51" name="文本框 50">
                <a:extLst>
                  <a:ext uri="{FF2B5EF4-FFF2-40B4-BE49-F238E27FC236}">
                    <a16:creationId xmlns:a16="http://schemas.microsoft.com/office/drawing/2014/main" id="{4FD2718B-EAFE-1FB4-28BA-EBCCE1ED896F}"/>
                  </a:ext>
                </a:extLst>
              </p:cNvPr>
              <p:cNvSpPr txBox="1">
                <a:spLocks noRot="1" noChangeAspect="1" noMove="1" noResize="1" noEditPoints="1" noAdjustHandles="1" noChangeArrowheads="1" noChangeShapeType="1" noTextEdit="1"/>
              </p:cNvSpPr>
              <p:nvPr/>
            </p:nvSpPr>
            <p:spPr>
              <a:xfrm>
                <a:off x="4006501" y="3791537"/>
                <a:ext cx="2895404" cy="400110"/>
              </a:xfrm>
              <a:prstGeom prst="rect">
                <a:avLst/>
              </a:prstGeom>
              <a:blipFill>
                <a:blip r:embed="rId11"/>
                <a:stretch>
                  <a:fillRect b="-90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3162E927-844A-63F3-39F0-71D86BF78E74}"/>
                  </a:ext>
                </a:extLst>
              </p:cNvPr>
              <p:cNvSpPr txBox="1"/>
              <p:nvPr/>
            </p:nvSpPr>
            <p:spPr>
              <a:xfrm>
                <a:off x="2073305" y="5045737"/>
                <a:ext cx="947404"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𝒑</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𝒈</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000" b="1" i="1" u="none" strike="noStrike" kern="1200" cap="none" spc="0" normalizeH="0" baseline="0" noProof="0" smtClean="0">
                          <a:ln>
                            <a:noFill/>
                          </a:ln>
                          <a:solidFill>
                            <a:srgbClr val="2F31D6"/>
                          </a:solidFill>
                          <a:effectLst/>
                          <a:uLnTx/>
                          <a:uFillTx/>
                          <a:latin typeface="Cambria Math" panose="02040503050406030204" pitchFamily="18" charset="0"/>
                          <a:cs typeface="+mn-cs"/>
                        </a:rPr>
                        <m:t>𝒚</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mc:Choice>
        <mc:Fallback xmlns="">
          <p:sp>
            <p:nvSpPr>
              <p:cNvPr id="52" name="文本框 51">
                <a:extLst>
                  <a:ext uri="{FF2B5EF4-FFF2-40B4-BE49-F238E27FC236}">
                    <a16:creationId xmlns:a16="http://schemas.microsoft.com/office/drawing/2014/main" id="{3162E927-844A-63F3-39F0-71D86BF78E74}"/>
                  </a:ext>
                </a:extLst>
              </p:cNvPr>
              <p:cNvSpPr txBox="1">
                <a:spLocks noRot="1" noChangeAspect="1" noMove="1" noResize="1" noEditPoints="1" noAdjustHandles="1" noChangeArrowheads="1" noChangeShapeType="1" noTextEdit="1"/>
              </p:cNvSpPr>
              <p:nvPr/>
            </p:nvSpPr>
            <p:spPr>
              <a:xfrm>
                <a:off x="2073305" y="5045737"/>
                <a:ext cx="947404" cy="400110"/>
              </a:xfrm>
              <a:prstGeom prst="rect">
                <a:avLst/>
              </a:prstGeom>
              <a:blipFill>
                <a:blip r:embed="rId12"/>
                <a:stretch>
                  <a:fillRect l="-3205" r="-14744" b="-184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C5357D15-A8CD-30AA-D5B8-2B80C3C7062F}"/>
                  </a:ext>
                </a:extLst>
              </p:cNvPr>
              <p:cNvSpPr txBox="1"/>
              <p:nvPr/>
            </p:nvSpPr>
            <p:spPr>
              <a:xfrm>
                <a:off x="5319448" y="4836927"/>
                <a:ext cx="1822592"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𝒚</m:t>
                      </m:r>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 +</m:t>
                      </m:r>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𝟐</m:t>
                      </m:r>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𝒑</m:t>
                      </m:r>
                    </m:oMath>
                  </m:oMathPara>
                </a14:m>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mc:Choice>
        <mc:Fallback xmlns="">
          <p:sp>
            <p:nvSpPr>
              <p:cNvPr id="53" name="文本框 52">
                <a:extLst>
                  <a:ext uri="{FF2B5EF4-FFF2-40B4-BE49-F238E27FC236}">
                    <a16:creationId xmlns:a16="http://schemas.microsoft.com/office/drawing/2014/main" id="{C5357D15-A8CD-30AA-D5B8-2B80C3C7062F}"/>
                  </a:ext>
                </a:extLst>
              </p:cNvPr>
              <p:cNvSpPr txBox="1">
                <a:spLocks noRot="1" noChangeAspect="1" noMove="1" noResize="1" noEditPoints="1" noAdjustHandles="1" noChangeArrowheads="1" noChangeShapeType="1" noTextEdit="1"/>
              </p:cNvSpPr>
              <p:nvPr/>
            </p:nvSpPr>
            <p:spPr>
              <a:xfrm>
                <a:off x="5319448" y="4836927"/>
                <a:ext cx="1822592" cy="400110"/>
              </a:xfrm>
              <a:prstGeom prst="rect">
                <a:avLst/>
              </a:prstGeom>
              <a:blipFill>
                <a:blip r:embed="rId13"/>
                <a:stretch>
                  <a:fillRect l="-334"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C08B4736-0F8F-9285-EF88-EC35127AF518}"/>
                  </a:ext>
                </a:extLst>
              </p:cNvPr>
              <p:cNvSpPr txBox="1"/>
              <p:nvPr/>
            </p:nvSpPr>
            <p:spPr>
              <a:xfrm>
                <a:off x="5349193" y="5553956"/>
                <a:ext cx="1822592"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𝒚</m:t>
                      </m:r>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 +</m:t>
                      </m:r>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华文楷体" panose="02010600040101010101" pitchFamily="2" charset="-122"/>
                          <a:cs typeface="Times New Roman" panose="02020603050405020304" pitchFamily="18" charset="0"/>
                        </a:rPr>
                        <m:t>𝒏𝒑</m:t>
                      </m:r>
                    </m:oMath>
                  </m:oMathPara>
                </a14:m>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mc:Choice>
        <mc:Fallback xmlns="">
          <p:sp>
            <p:nvSpPr>
              <p:cNvPr id="54" name="文本框 53">
                <a:extLst>
                  <a:ext uri="{FF2B5EF4-FFF2-40B4-BE49-F238E27FC236}">
                    <a16:creationId xmlns:a16="http://schemas.microsoft.com/office/drawing/2014/main" id="{C08B4736-0F8F-9285-EF88-EC35127AF518}"/>
                  </a:ext>
                </a:extLst>
              </p:cNvPr>
              <p:cNvSpPr txBox="1">
                <a:spLocks noRot="1" noChangeAspect="1" noMove="1" noResize="1" noEditPoints="1" noAdjustHandles="1" noChangeArrowheads="1" noChangeShapeType="1" noTextEdit="1"/>
              </p:cNvSpPr>
              <p:nvPr/>
            </p:nvSpPr>
            <p:spPr>
              <a:xfrm>
                <a:off x="5349193" y="5553956"/>
                <a:ext cx="1822592" cy="400110"/>
              </a:xfrm>
              <a:prstGeom prst="rect">
                <a:avLst/>
              </a:prstGeom>
              <a:blipFill>
                <a:blip r:embed="rId14"/>
                <a:stretch>
                  <a:fillRect b="-10606"/>
                </a:stretch>
              </a:blipFill>
            </p:spPr>
            <p:txBody>
              <a:bodyPr/>
              <a:lstStyle/>
              <a:p>
                <a:r>
                  <a:rPr lang="zh-CN" altLang="en-US">
                    <a:noFill/>
                  </a:rPr>
                  <a:t> </a:t>
                </a:r>
              </a:p>
            </p:txBody>
          </p:sp>
        </mc:Fallback>
      </mc:AlternateContent>
      <p:sp>
        <p:nvSpPr>
          <p:cNvPr id="55" name="文本框 54">
            <a:extLst>
              <a:ext uri="{FF2B5EF4-FFF2-40B4-BE49-F238E27FC236}">
                <a16:creationId xmlns:a16="http://schemas.microsoft.com/office/drawing/2014/main" id="{2AD8B74D-D085-04A2-FA70-AA3DBF31A935}"/>
              </a:ext>
            </a:extLst>
          </p:cNvPr>
          <p:cNvSpPr txBox="1"/>
          <p:nvPr/>
        </p:nvSpPr>
        <p:spPr>
          <a:xfrm>
            <a:off x="6600056" y="901856"/>
            <a:ext cx="5429713" cy="156966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66CC"/>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Foundations of </a:t>
            </a:r>
            <a:r>
              <a:rPr kumimoji="0" lang="en-US" altLang="zh-CN" sz="2400" b="1" i="0" u="none" strike="noStrike" kern="1200" cap="none" spc="0" normalizeH="0" baseline="0" noProof="0" dirty="0" err="1">
                <a:ln>
                  <a:noFill/>
                </a:ln>
                <a:solidFill>
                  <a:srgbClr val="0066CC"/>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Schnorr</a:t>
            </a:r>
            <a:r>
              <a:rPr kumimoji="0" lang="en-US" altLang="zh-CN" sz="2400" b="1" i="0" u="none" strike="noStrike" kern="1200" cap="none" spc="0" normalizeH="0" baseline="0" noProof="0" dirty="0">
                <a:ln>
                  <a:noFill/>
                </a:ln>
                <a:solidFill>
                  <a:srgbClr val="0066CC"/>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protocol theory: the discrete logarithmic puzzle
</a:t>
            </a:r>
            <a:endParaRPr kumimoji="0"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6" name="TextBox 5">
            <a:extLst>
              <a:ext uri="{FF2B5EF4-FFF2-40B4-BE49-F238E27FC236}">
                <a16:creationId xmlns:a16="http://schemas.microsoft.com/office/drawing/2014/main" id="{D2733E9C-AE92-D992-BDB4-609F1E263714}"/>
              </a:ext>
            </a:extLst>
          </p:cNvPr>
          <p:cNvSpPr txBox="1"/>
          <p:nvPr/>
        </p:nvSpPr>
        <p:spPr>
          <a:xfrm>
            <a:off x="7444235" y="4431545"/>
            <a:ext cx="4747765" cy="1261884"/>
          </a:xfrm>
          <a:prstGeom prst="rect">
            <a:avLst/>
          </a:prstGeom>
          <a:noFill/>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altLang="zh-CN"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One-way functions:
"Easy" calculation and "difficult" reversal</a:t>
            </a:r>
            <a:endParaRPr kumimoji="0" lang="en-US" sz="2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7" name="图片 56" descr="图片包含 图示&#10;&#10;描述已自动生成">
            <a:extLst>
              <a:ext uri="{FF2B5EF4-FFF2-40B4-BE49-F238E27FC236}">
                <a16:creationId xmlns:a16="http://schemas.microsoft.com/office/drawing/2014/main" id="{A3A9AFBD-C423-6833-CA47-92B86D07F1BF}"/>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1335" t="18650" r="4913" b="28083"/>
          <a:stretch/>
        </p:blipFill>
        <p:spPr>
          <a:xfrm>
            <a:off x="7304136" y="2144402"/>
            <a:ext cx="4400586" cy="1704155"/>
          </a:xfrm>
          <a:prstGeom prst="rect">
            <a:avLst/>
          </a:prstGeom>
        </p:spPr>
      </p:pic>
      <p:sp>
        <p:nvSpPr>
          <p:cNvPr id="36" name="文本框 35">
            <a:extLst>
              <a:ext uri="{FF2B5EF4-FFF2-40B4-BE49-F238E27FC236}">
                <a16:creationId xmlns:a16="http://schemas.microsoft.com/office/drawing/2014/main" id="{95F6DDE1-65A9-CAB6-021E-349F644CA893}"/>
              </a:ext>
            </a:extLst>
          </p:cNvPr>
          <p:cNvSpPr txBox="1"/>
          <p:nvPr/>
        </p:nvSpPr>
        <p:spPr>
          <a:xfrm>
            <a:off x="438751" y="5913138"/>
            <a:ext cx="11356237" cy="110799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Conclusion 2: Reliability satisfies—P cannot pass the verification of V without knowledge
</a:t>
            </a:r>
            <a:endParaRPr kumimoji="0" lang="zh-CN" altLang="en-US" sz="2200" b="1" i="0" u="none" strike="noStrike" kern="1200" cap="none" spc="0" normalizeH="0" baseline="0" noProof="0" dirty="0">
              <a:ln>
                <a:noFill/>
              </a:ln>
              <a:solidFill>
                <a:srgbClr val="0066CC"/>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 name="TextBox 3">
            <a:extLst>
              <a:ext uri="{FF2B5EF4-FFF2-40B4-BE49-F238E27FC236}">
                <a16:creationId xmlns:a16="http://schemas.microsoft.com/office/drawing/2014/main" id="{2914BF0C-FAC7-B5DB-08A7-868A9A846FEA}"/>
              </a:ext>
            </a:extLst>
          </p:cNvPr>
          <p:cNvSpPr txBox="1"/>
          <p:nvPr/>
        </p:nvSpPr>
        <p:spPr>
          <a:xfrm>
            <a:off x="119336" y="141201"/>
            <a:ext cx="11178132" cy="830997"/>
          </a:xfrm>
          <a:prstGeom prst="rect">
            <a:avLst/>
          </a:prstGeom>
          <a:noFill/>
        </p:spPr>
        <p:txBody>
          <a:bodyPr wrap="square">
            <a:spAutoFit/>
          </a:bodyPr>
          <a:lstStyle>
            <a:defPPr>
              <a:defRPr lang="zh-CN"/>
            </a:defPPr>
            <a:lvl1pPr algn="r">
              <a:defRPr sz="2000" b="1">
                <a:ln w="900" cmpd="sng">
                  <a:solidFill>
                    <a:schemeClr val="accent1">
                      <a:satMod val="190000"/>
                      <a:alpha val="55000"/>
                    </a:schemeClr>
                  </a:solidFill>
                  <a:prstDash val="solid"/>
                </a:ln>
                <a:solidFill>
                  <a:schemeClr val="tx2">
                    <a:lumMod val="40000"/>
                    <a:lumOff val="60000"/>
                  </a:schemeClr>
                </a:solidFill>
                <a:effectLst>
                  <a:innerShdw blurRad="101600" dist="76200" dir="5400000">
                    <a:schemeClr val="accent1">
                      <a:satMod val="190000"/>
                      <a:tint val="100000"/>
                      <a:alpha val="74000"/>
                    </a:schemeClr>
                  </a:innerShdw>
                </a:effectLst>
                <a:latin typeface="微软雅黑" pitchFamily="34" charset="-122"/>
                <a:ea typeface="微软雅黑"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微软雅黑" pitchFamily="34" charset="-122"/>
                <a:ea typeface="微软雅黑" pitchFamily="34" charset="-122"/>
                <a:cs typeface="+mn-cs"/>
              </a:rPr>
              <a:t>Security analysis of the </a:t>
            </a:r>
            <a:r>
              <a:rPr kumimoji="0" lang="en-US" altLang="zh-CN" sz="2400" b="1" i="0" u="none" strike="noStrike" kern="1200" cap="none" spc="0" normalizeH="0" baseline="0" noProof="0" dirty="0" err="1">
                <a:ln w="0"/>
                <a:solidFill>
                  <a:prstClr val="white"/>
                </a:solidFill>
                <a:effectLst>
                  <a:outerShdw blurRad="38100" dist="25400" dir="5400000" algn="ctr" rotWithShape="0">
                    <a:srgbClr val="6E747A">
                      <a:alpha val="43000"/>
                    </a:srgbClr>
                  </a:outerShdw>
                </a:effectLst>
                <a:uLnTx/>
                <a:uFillTx/>
                <a:latin typeface="微软雅黑" pitchFamily="34" charset="-122"/>
                <a:ea typeface="微软雅黑" pitchFamily="34" charset="-122"/>
                <a:cs typeface="+mn-cs"/>
              </a:rPr>
              <a:t>Schnorr</a:t>
            </a:r>
            <a:r>
              <a:rPr kumimoji="0" lang="en-US" altLang="zh-CN" sz="24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微软雅黑" pitchFamily="34" charset="-122"/>
                <a:ea typeface="微软雅黑" pitchFamily="34" charset="-122"/>
                <a:cs typeface="+mn-cs"/>
              </a:rPr>
              <a:t> protocol — reliability
</a:t>
            </a:r>
            <a:endParaRPr kumimoji="0" lang="zh-CN" altLang="en-US" sz="24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微软雅黑" pitchFamily="34" charset="-122"/>
              <a:ea typeface="微软雅黑" pitchFamily="34" charset="-122"/>
              <a:cs typeface="+mn-cs"/>
            </a:endParaRPr>
          </a:p>
        </p:txBody>
      </p:sp>
    </p:spTree>
    <p:extLst>
      <p:ext uri="{BB962C8B-B14F-4D97-AF65-F5344CB8AC3E}">
        <p14:creationId xmlns:p14="http://schemas.microsoft.com/office/powerpoint/2010/main" val="3786376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arn(inVertical)">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
            <a:extLst>
              <a:ext uri="{FF2B5EF4-FFF2-40B4-BE49-F238E27FC236}">
                <a16:creationId xmlns:a16="http://schemas.microsoft.com/office/drawing/2014/main" id="{2914BF0C-FAC7-B5DB-08A7-868A9A846FEA}"/>
              </a:ext>
            </a:extLst>
          </p:cNvPr>
          <p:cNvSpPr txBox="1"/>
          <p:nvPr/>
        </p:nvSpPr>
        <p:spPr>
          <a:xfrm>
            <a:off x="119336" y="141201"/>
            <a:ext cx="11665296" cy="461665"/>
          </a:xfrm>
          <a:prstGeom prst="rect">
            <a:avLst/>
          </a:prstGeom>
          <a:noFill/>
        </p:spPr>
        <p:txBody>
          <a:bodyPr wrap="square">
            <a:spAutoFit/>
          </a:bodyPr>
          <a:lstStyle>
            <a:defPPr>
              <a:defRPr lang="zh-CN"/>
            </a:defPPr>
            <a:lvl1pPr algn="r">
              <a:defRPr sz="2000" b="1">
                <a:ln w="900" cmpd="sng">
                  <a:solidFill>
                    <a:schemeClr val="accent1">
                      <a:satMod val="190000"/>
                      <a:alpha val="55000"/>
                    </a:schemeClr>
                  </a:solidFill>
                  <a:prstDash val="solid"/>
                </a:ln>
                <a:solidFill>
                  <a:schemeClr val="tx2">
                    <a:lumMod val="40000"/>
                    <a:lumOff val="60000"/>
                  </a:schemeClr>
                </a:solidFill>
                <a:effectLst>
                  <a:innerShdw blurRad="101600" dist="76200" dir="5400000">
                    <a:schemeClr val="accent1">
                      <a:satMod val="190000"/>
                      <a:tint val="100000"/>
                      <a:alpha val="74000"/>
                    </a:schemeClr>
                  </a:innerShdw>
                </a:effectLst>
                <a:latin typeface="微软雅黑" pitchFamily="34" charset="-122"/>
                <a:ea typeface="微软雅黑"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微软雅黑" pitchFamily="34" charset="-122"/>
                <a:ea typeface="微软雅黑" pitchFamily="34" charset="-122"/>
                <a:cs typeface="+mn-cs"/>
              </a:rPr>
              <a:t>Security analysis of the </a:t>
            </a:r>
            <a:r>
              <a:rPr kumimoji="0" lang="en-US" altLang="zh-CN" sz="2400" b="1" i="0" u="none" strike="noStrike" kern="1200" cap="none" spc="0" normalizeH="0" baseline="0" noProof="0" dirty="0" err="1">
                <a:ln w="0"/>
                <a:solidFill>
                  <a:prstClr val="white"/>
                </a:solidFill>
                <a:effectLst>
                  <a:outerShdw blurRad="38100" dist="25400" dir="5400000" algn="ctr" rotWithShape="0">
                    <a:srgbClr val="6E747A">
                      <a:alpha val="43000"/>
                    </a:srgbClr>
                  </a:outerShdw>
                </a:effectLst>
                <a:uLnTx/>
                <a:uFillTx/>
                <a:latin typeface="微软雅黑" pitchFamily="34" charset="-122"/>
                <a:ea typeface="微软雅黑" pitchFamily="34" charset="-122"/>
                <a:cs typeface="+mn-cs"/>
              </a:rPr>
              <a:t>Schnorr</a:t>
            </a:r>
            <a:r>
              <a:rPr kumimoji="0" lang="en-US" altLang="zh-CN" sz="24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微软雅黑" pitchFamily="34" charset="-122"/>
                <a:ea typeface="微软雅黑" pitchFamily="34" charset="-122"/>
                <a:cs typeface="+mn-cs"/>
              </a:rPr>
              <a:t> protocol — zero-knowledge</a:t>
            </a:r>
            <a:endParaRPr kumimoji="0" lang="zh-CN" altLang="en-US" sz="24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微软雅黑" pitchFamily="34" charset="-122"/>
              <a:ea typeface="微软雅黑" pitchFamily="34" charset="-122"/>
              <a:cs typeface="+mn-cs"/>
            </a:endParaRPr>
          </a:p>
        </p:txBody>
      </p:sp>
      <p:sp>
        <p:nvSpPr>
          <p:cNvPr id="77" name="文本框 76">
            <a:extLst>
              <a:ext uri="{FF2B5EF4-FFF2-40B4-BE49-F238E27FC236}">
                <a16:creationId xmlns:a16="http://schemas.microsoft.com/office/drawing/2014/main" id="{7094E567-B6FD-8969-BF34-DE699C91BBE4}"/>
              </a:ext>
            </a:extLst>
          </p:cNvPr>
          <p:cNvSpPr txBox="1"/>
          <p:nvPr/>
        </p:nvSpPr>
        <p:spPr>
          <a:xfrm>
            <a:off x="407368" y="884120"/>
            <a:ext cx="10485504" cy="101566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Is zero-knowledge satisfied—V doesn't know anything extra about the private key x other than completing validation?
</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4" name="Picture 20" descr="bsd-big">
            <a:extLst>
              <a:ext uri="{FF2B5EF4-FFF2-40B4-BE49-F238E27FC236}">
                <a16:creationId xmlns:a16="http://schemas.microsoft.com/office/drawing/2014/main" id="{5441417E-DB6B-A17D-49D5-1929E87FCBBC}"/>
              </a:ext>
            </a:extLst>
          </p:cNvPr>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flipH="1">
            <a:off x="9858899" y="2996952"/>
            <a:ext cx="792086" cy="1047268"/>
          </a:xfrm>
          <a:prstGeom prst="rect">
            <a:avLst/>
          </a:prstGeom>
          <a:noFill/>
          <a:ln w="9525">
            <a:noFill/>
            <a:miter lim="800000"/>
            <a:headEnd/>
            <a:tailEnd/>
          </a:ln>
        </p:spPr>
      </p:pic>
      <p:grpSp>
        <p:nvGrpSpPr>
          <p:cNvPr id="85" name="组合 84">
            <a:extLst>
              <a:ext uri="{FF2B5EF4-FFF2-40B4-BE49-F238E27FC236}">
                <a16:creationId xmlns:a16="http://schemas.microsoft.com/office/drawing/2014/main" id="{713E7DE5-CD33-5B05-77B3-0BB1BE3EAD32}"/>
              </a:ext>
            </a:extLst>
          </p:cNvPr>
          <p:cNvGrpSpPr/>
          <p:nvPr/>
        </p:nvGrpSpPr>
        <p:grpSpPr>
          <a:xfrm>
            <a:off x="8509228" y="1492076"/>
            <a:ext cx="3491428" cy="1055392"/>
            <a:chOff x="4009652" y="3933056"/>
            <a:chExt cx="2518395" cy="1055392"/>
          </a:xfrm>
        </p:grpSpPr>
        <p:sp>
          <p:nvSpPr>
            <p:cNvPr id="86" name="思想气泡: 云 85">
              <a:extLst>
                <a:ext uri="{FF2B5EF4-FFF2-40B4-BE49-F238E27FC236}">
                  <a16:creationId xmlns:a16="http://schemas.microsoft.com/office/drawing/2014/main" id="{D415C305-9121-2766-184F-8C9BB3151543}"/>
                </a:ext>
              </a:extLst>
            </p:cNvPr>
            <p:cNvSpPr/>
            <p:nvPr/>
          </p:nvSpPr>
          <p:spPr>
            <a:xfrm>
              <a:off x="4009652" y="3933056"/>
              <a:ext cx="2518395" cy="873463"/>
            </a:xfrm>
            <a:prstGeom prst="cloudCallout">
              <a:avLst>
                <a:gd name="adj1" fmla="val 330"/>
                <a:gd name="adj2" fmla="val 102848"/>
              </a:avLst>
            </a:prstGeom>
            <a:solidFill>
              <a:srgbClr val="DBEEF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ckwell"/>
                <a:ea typeface="方正姚体" panose="02010601030101010101" pitchFamily="2" charset="-122"/>
                <a:cs typeface="+mn-cs"/>
              </a:endParaRPr>
            </a:p>
          </p:txBody>
        </p:sp>
        <p:sp>
          <p:nvSpPr>
            <p:cNvPr id="87" name="文本框 86">
              <a:extLst>
                <a:ext uri="{FF2B5EF4-FFF2-40B4-BE49-F238E27FC236}">
                  <a16:creationId xmlns:a16="http://schemas.microsoft.com/office/drawing/2014/main" id="{EAC255A0-845B-A02D-1F58-9FEE6FDD2547}"/>
                </a:ext>
              </a:extLst>
            </p:cNvPr>
            <p:cNvSpPr txBox="1"/>
            <p:nvPr/>
          </p:nvSpPr>
          <p:spPr>
            <a:xfrm>
              <a:off x="4429986" y="4065118"/>
              <a:ext cx="1620040" cy="92333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Can V guess x from y, z, s?
</a:t>
              </a:r>
              <a:endParaRPr kumimoji="0" lang="zh-CN" altLang="en-US" sz="1800" b="1" i="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endParaRPr>
            </a:p>
          </p:txBody>
        </p:sp>
      </p:grpSp>
      <p:sp>
        <p:nvSpPr>
          <p:cNvPr id="118" name="文本框 117">
            <a:extLst>
              <a:ext uri="{FF2B5EF4-FFF2-40B4-BE49-F238E27FC236}">
                <a16:creationId xmlns:a16="http://schemas.microsoft.com/office/drawing/2014/main" id="{25372357-CD8A-5B66-304B-72390F7009A2}"/>
              </a:ext>
            </a:extLst>
          </p:cNvPr>
          <p:cNvSpPr txBox="1"/>
          <p:nvPr/>
        </p:nvSpPr>
        <p:spPr>
          <a:xfrm>
            <a:off x="1149674" y="5337373"/>
            <a:ext cx="9892652" cy="144655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Conclusion 3: Zero-knowledge satisfaction—V does not know anything additional about the private key x other than completing verification
</a:t>
            </a:r>
            <a:endParaRPr kumimoji="0" lang="zh-CN" altLang="en-US" sz="2200" b="1" i="0" u="none" strike="noStrike" kern="1200" cap="none" spc="0" normalizeH="0" baseline="0" noProof="0" dirty="0">
              <a:ln>
                <a:noFill/>
              </a:ln>
              <a:solidFill>
                <a:srgbClr val="0066CC"/>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4" name="组合 23">
            <a:extLst>
              <a:ext uri="{FF2B5EF4-FFF2-40B4-BE49-F238E27FC236}">
                <a16:creationId xmlns:a16="http://schemas.microsoft.com/office/drawing/2014/main" id="{848AA7CA-02B1-1D57-79FC-8C0FDA56B8AC}"/>
              </a:ext>
            </a:extLst>
          </p:cNvPr>
          <p:cNvGrpSpPr/>
          <p:nvPr/>
        </p:nvGrpSpPr>
        <p:grpSpPr>
          <a:xfrm>
            <a:off x="438941" y="2194789"/>
            <a:ext cx="1535504" cy="1683369"/>
            <a:chOff x="2214042" y="2282175"/>
            <a:chExt cx="1535504" cy="1683369"/>
          </a:xfrm>
        </p:grpSpPr>
        <p:pic>
          <p:nvPicPr>
            <p:cNvPr id="25" name="图片 24" descr="图标&#10;&#10;描述已自动生成">
              <a:extLst>
                <a:ext uri="{FF2B5EF4-FFF2-40B4-BE49-F238E27FC236}">
                  <a16:creationId xmlns:a16="http://schemas.microsoft.com/office/drawing/2014/main" id="{C77321EC-308C-AA65-916E-379EAC2540C3}"/>
                </a:ext>
              </a:extLst>
            </p:cNvPr>
            <p:cNvPicPr>
              <a:picLocks noChangeAspect="1"/>
            </p:cNvPicPr>
            <p:nvPr/>
          </p:nvPicPr>
          <p:blipFill rotWithShape="1">
            <a:blip r:embed="rId4">
              <a:extLst>
                <a:ext uri="{28A0092B-C50C-407E-A947-70E740481C1C}">
                  <a14:useLocalDpi xmlns:a14="http://schemas.microsoft.com/office/drawing/2010/main" val="0"/>
                </a:ext>
              </a:extLst>
            </a:blip>
            <a:srcRect l="18191" t="7176" r="18985" b="13829"/>
            <a:stretch/>
          </p:blipFill>
          <p:spPr>
            <a:xfrm>
              <a:off x="2540384" y="2282175"/>
              <a:ext cx="882820" cy="1197442"/>
            </a:xfrm>
            <a:prstGeom prst="rect">
              <a:avLst/>
            </a:prstGeom>
          </p:spPr>
        </p:pic>
        <p:sp>
          <p:nvSpPr>
            <p:cNvPr id="26" name="文本框 25">
              <a:extLst>
                <a:ext uri="{FF2B5EF4-FFF2-40B4-BE49-F238E27FC236}">
                  <a16:creationId xmlns:a16="http://schemas.microsoft.com/office/drawing/2014/main" id="{D0963A1C-F669-5CEA-5EA7-F16C416D4D7C}"/>
                </a:ext>
              </a:extLst>
            </p:cNvPr>
            <p:cNvSpPr txBox="1"/>
            <p:nvPr/>
          </p:nvSpPr>
          <p:spPr>
            <a:xfrm>
              <a:off x="2214042" y="3565434"/>
              <a:ext cx="1535504" cy="400110"/>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P</a:t>
              </a:r>
              <a:endParaRPr kumimoji="0"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grpSp>
      <p:grpSp>
        <p:nvGrpSpPr>
          <p:cNvPr id="27" name="组合 26">
            <a:extLst>
              <a:ext uri="{FF2B5EF4-FFF2-40B4-BE49-F238E27FC236}">
                <a16:creationId xmlns:a16="http://schemas.microsoft.com/office/drawing/2014/main" id="{B83A1410-90DF-49A2-74B7-3099191E2F77}"/>
              </a:ext>
            </a:extLst>
          </p:cNvPr>
          <p:cNvGrpSpPr/>
          <p:nvPr/>
        </p:nvGrpSpPr>
        <p:grpSpPr>
          <a:xfrm>
            <a:off x="7170861" y="2281612"/>
            <a:ext cx="1535504" cy="1628548"/>
            <a:chOff x="4344368" y="2336107"/>
            <a:chExt cx="1535504" cy="1628548"/>
          </a:xfrm>
        </p:grpSpPr>
        <p:pic>
          <p:nvPicPr>
            <p:cNvPr id="28" name="图片 27" descr="图片包含 图标&#10;&#10;描述已自动生成">
              <a:extLst>
                <a:ext uri="{FF2B5EF4-FFF2-40B4-BE49-F238E27FC236}">
                  <a16:creationId xmlns:a16="http://schemas.microsoft.com/office/drawing/2014/main" id="{BD8DF7DF-3D84-5C54-2FD8-2A9FFAB3A5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3235" y="2336107"/>
              <a:ext cx="866750" cy="1068422"/>
            </a:xfrm>
            <a:prstGeom prst="rect">
              <a:avLst/>
            </a:prstGeom>
          </p:spPr>
        </p:pic>
        <p:sp>
          <p:nvSpPr>
            <p:cNvPr id="29" name="文本框 28">
              <a:extLst>
                <a:ext uri="{FF2B5EF4-FFF2-40B4-BE49-F238E27FC236}">
                  <a16:creationId xmlns:a16="http://schemas.microsoft.com/office/drawing/2014/main" id="{73B1F292-9F13-FAD4-9CA9-0E33341A7AB6}"/>
                </a:ext>
              </a:extLst>
            </p:cNvPr>
            <p:cNvSpPr txBox="1"/>
            <p:nvPr/>
          </p:nvSpPr>
          <p:spPr>
            <a:xfrm>
              <a:off x="4344368" y="3564545"/>
              <a:ext cx="1535504" cy="400110"/>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V</a:t>
              </a:r>
              <a:endParaRPr kumimoji="0"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grpSp>
      <p:cxnSp>
        <p:nvCxnSpPr>
          <p:cNvPr id="30" name="直接箭头连接符 29">
            <a:extLst>
              <a:ext uri="{FF2B5EF4-FFF2-40B4-BE49-F238E27FC236}">
                <a16:creationId xmlns:a16="http://schemas.microsoft.com/office/drawing/2014/main" id="{1EE81FEA-DCAC-9C94-52EC-494D1B14CD7E}"/>
              </a:ext>
            </a:extLst>
          </p:cNvPr>
          <p:cNvCxnSpPr>
            <a:cxnSpLocks/>
          </p:cNvCxnSpPr>
          <p:nvPr/>
        </p:nvCxnSpPr>
        <p:spPr>
          <a:xfrm>
            <a:off x="1974445" y="2993886"/>
            <a:ext cx="53052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6B651F83-BF62-6AA4-B74F-988B36B5DEB5}"/>
              </a:ext>
            </a:extLst>
          </p:cNvPr>
          <p:cNvCxnSpPr>
            <a:cxnSpLocks/>
          </p:cNvCxnSpPr>
          <p:nvPr/>
        </p:nvCxnSpPr>
        <p:spPr>
          <a:xfrm flipH="1">
            <a:off x="1965199" y="3195831"/>
            <a:ext cx="531450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A87D3E26-B5BC-CF5E-F9B0-E3E8329BE40B}"/>
                  </a:ext>
                </a:extLst>
              </p:cNvPr>
              <p:cNvSpPr txBox="1"/>
              <p:nvPr/>
            </p:nvSpPr>
            <p:spPr>
              <a:xfrm>
                <a:off x="2423592" y="2494957"/>
                <a:ext cx="2895404"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
                    </m:oMathParaPr>
                    <m:oMath xmlns:m="http://schemas.openxmlformats.org/officeDocument/2006/math">
                      <m:r>
                        <a:rPr kumimoji="0" lang="en-US" altLang="zh-CN" sz="2000" b="1" i="1" u="none" strike="noStrike" kern="1200" cap="none" spc="0" normalizeH="0" baseline="0" noProof="0" smtClean="0">
                          <a:ln>
                            <a:noFill/>
                          </a:ln>
                          <a:solidFill>
                            <a:srgbClr val="0000FF"/>
                          </a:solidFill>
                          <a:effectLst/>
                          <a:uLnTx/>
                          <a:uFillTx/>
                          <a:latin typeface="Cambria Math" panose="02040503050406030204" pitchFamily="18" charset="0"/>
                          <a:cs typeface="+mn-cs"/>
                        </a:rPr>
                        <m:t>𝒚</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sSup>
                        <m:sSup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pPr>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𝒈</m:t>
                          </m:r>
                        </m:e>
                        <m:sup>
                          <m:r>
                            <a:rPr kumimoji="0" lang="en-US" altLang="zh-CN" sz="2000" b="1" i="1" u="none" strike="noStrike" kern="1200" cap="none" spc="0" normalizeH="0" baseline="0" noProof="0" smtClean="0">
                              <a:ln>
                                <a:noFill/>
                              </a:ln>
                              <a:solidFill>
                                <a:srgbClr val="FF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𝒙</m:t>
                          </m:r>
                        </m:sup>
                      </m:s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𝒎𝒐𝒅</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𝒑</m:t>
                      </m:r>
                    </m:oMath>
                  </m:oMathPara>
                </a14:m>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34" name="文本框 33">
                <a:extLst>
                  <a:ext uri="{FF2B5EF4-FFF2-40B4-BE49-F238E27FC236}">
                    <a16:creationId xmlns:a16="http://schemas.microsoft.com/office/drawing/2014/main" id="{A87D3E26-B5BC-CF5E-F9B0-E3E8329BE40B}"/>
                  </a:ext>
                </a:extLst>
              </p:cNvPr>
              <p:cNvSpPr txBox="1">
                <a:spLocks noRot="1" noChangeAspect="1" noMove="1" noResize="1" noEditPoints="1" noAdjustHandles="1" noChangeArrowheads="1" noChangeShapeType="1" noTextEdit="1"/>
              </p:cNvSpPr>
              <p:nvPr/>
            </p:nvSpPr>
            <p:spPr>
              <a:xfrm>
                <a:off x="2423592" y="2494957"/>
                <a:ext cx="2895404" cy="400110"/>
              </a:xfrm>
              <a:prstGeom prst="rect">
                <a:avLst/>
              </a:prstGeom>
              <a:blipFill>
                <a:blip r:embed="rId8"/>
                <a:stretch>
                  <a:fillRect b="-90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FBBC0278-3D75-75FC-C59E-76FEFEF6D36A}"/>
                  </a:ext>
                </a:extLst>
              </p:cNvPr>
              <p:cNvSpPr txBox="1"/>
              <p:nvPr/>
            </p:nvSpPr>
            <p:spPr>
              <a:xfrm>
                <a:off x="3535812" y="3245501"/>
                <a:ext cx="1783184"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𝒄</m:t>
                      </m:r>
                    </m:oMath>
                  </m:oMathPara>
                </a14:m>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35" name="文本框 34">
                <a:extLst>
                  <a:ext uri="{FF2B5EF4-FFF2-40B4-BE49-F238E27FC236}">
                    <a16:creationId xmlns:a16="http://schemas.microsoft.com/office/drawing/2014/main" id="{FBBC0278-3D75-75FC-C59E-76FEFEF6D36A}"/>
                  </a:ext>
                </a:extLst>
              </p:cNvPr>
              <p:cNvSpPr txBox="1">
                <a:spLocks noRot="1" noChangeAspect="1" noMove="1" noResize="1" noEditPoints="1" noAdjustHandles="1" noChangeArrowheads="1" noChangeShapeType="1" noTextEdit="1"/>
              </p:cNvSpPr>
              <p:nvPr/>
            </p:nvSpPr>
            <p:spPr>
              <a:xfrm>
                <a:off x="3535812" y="3245501"/>
                <a:ext cx="1783184" cy="40011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A742FF47-C997-BEEC-E365-19EF8478C3D1}"/>
                  </a:ext>
                </a:extLst>
              </p:cNvPr>
              <p:cNvSpPr txBox="1"/>
              <p:nvPr/>
            </p:nvSpPr>
            <p:spPr>
              <a:xfrm>
                <a:off x="4897531" y="2494957"/>
                <a:ext cx="1996455" cy="400110"/>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
                    </m:oMathParaPr>
                    <m:oMath xmlns:m="http://schemas.openxmlformats.org/officeDocument/2006/math">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𝒛</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sSup>
                        <m:sSup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pPr>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𝒈</m:t>
                          </m:r>
                        </m:e>
                        <m: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𝒓</m:t>
                          </m:r>
                        </m:sup>
                      </m:s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𝒎𝒐𝒅</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𝒑</m:t>
                      </m:r>
                    </m:oMath>
                  </m:oMathPara>
                </a14:m>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36" name="文本框 35">
                <a:extLst>
                  <a:ext uri="{FF2B5EF4-FFF2-40B4-BE49-F238E27FC236}">
                    <a16:creationId xmlns:a16="http://schemas.microsoft.com/office/drawing/2014/main" id="{A742FF47-C997-BEEC-E365-19EF8478C3D1}"/>
                  </a:ext>
                </a:extLst>
              </p:cNvPr>
              <p:cNvSpPr txBox="1">
                <a:spLocks noRot="1" noChangeAspect="1" noMove="1" noResize="1" noEditPoints="1" noAdjustHandles="1" noChangeArrowheads="1" noChangeShapeType="1" noTextEdit="1"/>
              </p:cNvSpPr>
              <p:nvPr/>
            </p:nvSpPr>
            <p:spPr>
              <a:xfrm>
                <a:off x="4897531" y="2494957"/>
                <a:ext cx="1996455" cy="400110"/>
              </a:xfrm>
              <a:prstGeom prst="rect">
                <a:avLst/>
              </a:prstGeom>
              <a:blipFill>
                <a:blip r:embed="rId10"/>
                <a:stretch>
                  <a:fillRect b="-90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1E4DF1CB-F304-6361-DC68-5AAC9B82118E}"/>
                  </a:ext>
                </a:extLst>
              </p:cNvPr>
              <p:cNvSpPr txBox="1"/>
              <p:nvPr/>
            </p:nvSpPr>
            <p:spPr>
              <a:xfrm>
                <a:off x="3449829" y="1974676"/>
                <a:ext cx="2895404"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
                    </m:oMathParaPr>
                    <m:oMath xmlns:m="http://schemas.openxmlformats.org/officeDocument/2006/math">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𝒔</m:t>
                      </m:r>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𝒓</m:t>
                      </m:r>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𝒄</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CN" sz="2000" b="1" i="1" u="none" strike="noStrike" kern="1200" cap="none" spc="0" normalizeH="0" baseline="0" noProof="0" smtClean="0">
                          <a:ln>
                            <a:noFill/>
                          </a:ln>
                          <a:solidFill>
                            <a:srgbClr val="C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𝒙</m:t>
                      </m:r>
                      <m:r>
                        <a:rPr kumimoji="0" lang="en-US" altLang="zh-CN" sz="2000" b="1" i="1" u="none" strike="noStrike" kern="1200" cap="none" spc="0" normalizeH="0" baseline="0" noProof="0">
                          <a:ln>
                            <a:noFill/>
                          </a:ln>
                          <a:solidFill>
                            <a:srgbClr val="C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𝒎𝒐𝒅</m:t>
                      </m:r>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𝒑</m:t>
                      </m:r>
                    </m:oMath>
                  </m:oMathPara>
                </a14:m>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38" name="文本框 37">
                <a:extLst>
                  <a:ext uri="{FF2B5EF4-FFF2-40B4-BE49-F238E27FC236}">
                    <a16:creationId xmlns:a16="http://schemas.microsoft.com/office/drawing/2014/main" id="{1E4DF1CB-F304-6361-DC68-5AAC9B82118E}"/>
                  </a:ext>
                </a:extLst>
              </p:cNvPr>
              <p:cNvSpPr txBox="1">
                <a:spLocks noRot="1" noChangeAspect="1" noMove="1" noResize="1" noEditPoints="1" noAdjustHandles="1" noChangeArrowheads="1" noChangeShapeType="1" noTextEdit="1"/>
              </p:cNvSpPr>
              <p:nvPr/>
            </p:nvSpPr>
            <p:spPr>
              <a:xfrm>
                <a:off x="3449829" y="1974676"/>
                <a:ext cx="2895404" cy="400110"/>
              </a:xfrm>
              <a:prstGeom prst="rect">
                <a:avLst/>
              </a:prstGeom>
              <a:blipFill>
                <a:blip r:embed="rId11"/>
                <a:stretch>
                  <a:fillRect b="-151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9693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barn(inVertical)">
                                      <p:cBhvr>
                                        <p:cTn id="7" dur="500"/>
                                        <p:tgtEl>
                                          <p:spTgt spid="84"/>
                                        </p:tgtEl>
                                      </p:cBhvr>
                                    </p:animEffect>
                                  </p:childTnLst>
                                </p:cTn>
                              </p:par>
                              <p:par>
                                <p:cTn id="8" presetID="16" presetClass="entr" presetSubtype="21" fill="hold" nodeType="withEffect">
                                  <p:stCondLst>
                                    <p:cond delay="0"/>
                                  </p:stCondLst>
                                  <p:childTnLst>
                                    <p:set>
                                      <p:cBhvr>
                                        <p:cTn id="9" dur="1" fill="hold">
                                          <p:stCondLst>
                                            <p:cond delay="0"/>
                                          </p:stCondLst>
                                        </p:cTn>
                                        <p:tgtEl>
                                          <p:spTgt spid="85"/>
                                        </p:tgtEl>
                                        <p:attrNameLst>
                                          <p:attrName>style.visibility</p:attrName>
                                        </p:attrNameLst>
                                      </p:cBhvr>
                                      <p:to>
                                        <p:strVal val="visible"/>
                                      </p:to>
                                    </p:set>
                                    <p:animEffect transition="in" filter="barn(inVertical)">
                                      <p:cBhvr>
                                        <p:cTn id="10" dur="500"/>
                                        <p:tgtEl>
                                          <p:spTgt spid="8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18"/>
                                        </p:tgtEl>
                                        <p:attrNameLst>
                                          <p:attrName>style.visibility</p:attrName>
                                        </p:attrNameLst>
                                      </p:cBhvr>
                                      <p:to>
                                        <p:strVal val="visible"/>
                                      </p:to>
                                    </p:set>
                                    <p:animEffect transition="in" filter="barn(inVertical)">
                                      <p:cBhvr>
                                        <p:cTn id="15"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84350" y="1614459"/>
            <a:ext cx="8883650" cy="1470025"/>
          </a:xfrm>
        </p:spPr>
        <p:txBody>
          <a:bodyPr>
            <a:noAutofit/>
          </a:bodyPr>
          <a:lstStyle/>
          <a:p>
            <a:r>
              <a:rPr lang="en-US" sz="4200" b="1" dirty="0"/>
              <a:t> CP-ABE-</a:t>
            </a:r>
            <a:r>
              <a:rPr lang="en-US" sz="4200" b="1" dirty="0" err="1"/>
              <a:t>PEKS</a:t>
            </a:r>
            <a:r>
              <a:rPr lang="en-US" sz="4200" b="1" dirty="0"/>
              <a:t> Scheme with Proxy Decryption</a:t>
            </a:r>
            <a:endParaRPr lang="en-US" sz="4200" dirty="0"/>
          </a:p>
        </p:txBody>
      </p:sp>
    </p:spTree>
    <p:extLst>
      <p:ext uri="{BB962C8B-B14F-4D97-AF65-F5344CB8AC3E}">
        <p14:creationId xmlns:p14="http://schemas.microsoft.com/office/powerpoint/2010/main" val="2769618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3">
            <a:extLst>
              <a:ext uri="{FF2B5EF4-FFF2-40B4-BE49-F238E27FC236}">
                <a16:creationId xmlns:a16="http://schemas.microsoft.com/office/drawing/2014/main" id="{A4B2DA00-6396-6E6F-3C0D-DA136D7DFE40}"/>
              </a:ext>
            </a:extLst>
          </p:cNvPr>
          <p:cNvSpPr txBox="1"/>
          <p:nvPr/>
        </p:nvSpPr>
        <p:spPr>
          <a:xfrm>
            <a:off x="119336" y="141201"/>
            <a:ext cx="6915150" cy="830997"/>
          </a:xfrm>
          <a:prstGeom prst="rect">
            <a:avLst/>
          </a:prstGeom>
          <a:noFill/>
        </p:spPr>
        <p:txBody>
          <a:bodyPr wrap="square">
            <a:spAutoFit/>
          </a:bodyPr>
          <a:lstStyle>
            <a:defPPr>
              <a:defRPr lang="zh-CN"/>
            </a:defPPr>
            <a:lvl1pPr algn="r">
              <a:defRPr sz="2000" b="1">
                <a:ln w="900" cmpd="sng">
                  <a:solidFill>
                    <a:schemeClr val="accent1">
                      <a:satMod val="190000"/>
                      <a:alpha val="55000"/>
                    </a:schemeClr>
                  </a:solidFill>
                  <a:prstDash val="solid"/>
                </a:ln>
                <a:solidFill>
                  <a:schemeClr val="tx2">
                    <a:lumMod val="40000"/>
                    <a:lumOff val="60000"/>
                  </a:schemeClr>
                </a:solidFill>
                <a:effectLst>
                  <a:innerShdw blurRad="101600" dist="76200" dir="5400000">
                    <a:schemeClr val="accent1">
                      <a:satMod val="190000"/>
                      <a:tint val="100000"/>
                      <a:alpha val="74000"/>
                    </a:schemeClr>
                  </a:innerShdw>
                </a:effectLst>
                <a:latin typeface="微软雅黑" pitchFamily="34" charset="-122"/>
                <a:ea typeface="微软雅黑" pitchFamily="34" charset="-122"/>
              </a:defRPr>
            </a:lvl1pPr>
          </a:lstStyle>
          <a:p>
            <a:pPr algn="l" eaLnBrk="1" hangingPunct="1">
              <a:defRPr/>
            </a:pPr>
            <a:r>
              <a:rPr lang="en-US" altLang="zh-CN" sz="2400" dirty="0">
                <a:ln w="0"/>
                <a:solidFill>
                  <a:prstClr val="white"/>
                </a:solidFill>
                <a:effectLst>
                  <a:outerShdw blurRad="38100" dist="25400" dir="5400000" algn="ctr" rotWithShape="0">
                    <a:srgbClr val="6E747A">
                      <a:alpha val="43000"/>
                    </a:srgbClr>
                  </a:outerShdw>
                </a:effectLst>
              </a:rPr>
              <a:t>Introduction: The Yao Millionaire Problem
</a:t>
            </a:r>
            <a:endParaRPr lang="zh-CN" altLang="en-US" sz="2400" dirty="0">
              <a:ln w="0"/>
              <a:solidFill>
                <a:prstClr val="white"/>
              </a:solidFill>
              <a:effectLst>
                <a:outerShdw blurRad="38100" dist="25400" dir="5400000" algn="ctr" rotWithShape="0">
                  <a:srgbClr val="6E747A">
                    <a:alpha val="43000"/>
                  </a:srgbClr>
                </a:outerShdw>
              </a:effectLst>
            </a:endParaRPr>
          </a:p>
        </p:txBody>
      </p:sp>
      <p:pic>
        <p:nvPicPr>
          <p:cNvPr id="4" name="图片 3" descr="穿着西装笔挺的男子&#10;&#10;描述已自动生成">
            <a:extLst>
              <a:ext uri="{FF2B5EF4-FFF2-40B4-BE49-F238E27FC236}">
                <a16:creationId xmlns:a16="http://schemas.microsoft.com/office/drawing/2014/main" id="{0A449299-E3DD-9A1C-3FE6-ABA21C6810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352" y="1177087"/>
            <a:ext cx="2482292" cy="3519237"/>
          </a:xfrm>
          <a:prstGeom prst="rect">
            <a:avLst/>
          </a:prstGeom>
        </p:spPr>
      </p:pic>
      <p:sp>
        <p:nvSpPr>
          <p:cNvPr id="12" name="矩形 11">
            <a:extLst>
              <a:ext uri="{FF2B5EF4-FFF2-40B4-BE49-F238E27FC236}">
                <a16:creationId xmlns:a16="http://schemas.microsoft.com/office/drawing/2014/main" id="{6AB62E13-08AA-A2C8-A7A1-0B9856825761}"/>
              </a:ext>
            </a:extLst>
          </p:cNvPr>
          <p:cNvSpPr>
            <a:spLocks noChangeArrowheads="1"/>
          </p:cNvSpPr>
          <p:nvPr/>
        </p:nvSpPr>
        <p:spPr bwMode="auto">
          <a:xfrm>
            <a:off x="119336" y="4943876"/>
            <a:ext cx="2880320" cy="1338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Rockwell" panose="02060603020205020403" pitchFamily="18" charset="0"/>
                <a:ea typeface="方正姚体" panose="02010601030101010101" pitchFamily="2" charset="-122"/>
              </a:defRPr>
            </a:lvl1pPr>
            <a:lvl2pPr marL="742950" indent="-285750">
              <a:spcBef>
                <a:spcPct val="20000"/>
              </a:spcBef>
              <a:buFont typeface="Arial" panose="020B0604020202020204" pitchFamily="34" charset="0"/>
              <a:buChar char="–"/>
              <a:defRPr sz="2800">
                <a:solidFill>
                  <a:schemeClr val="tx1"/>
                </a:solidFill>
                <a:latin typeface="Rockwell" panose="02060603020205020403" pitchFamily="18" charset="0"/>
                <a:ea typeface="方正姚体" panose="02010601030101010101" pitchFamily="2" charset="-122"/>
              </a:defRPr>
            </a:lvl2pPr>
            <a:lvl3pPr marL="1143000" indent="-228600">
              <a:spcBef>
                <a:spcPct val="20000"/>
              </a:spcBef>
              <a:buFont typeface="Arial" panose="020B0604020202020204" pitchFamily="34" charset="0"/>
              <a:buChar char="•"/>
              <a:defRPr sz="2400">
                <a:solidFill>
                  <a:schemeClr val="tx1"/>
                </a:solidFill>
                <a:latin typeface="Rockwell" panose="02060603020205020403" pitchFamily="18" charset="0"/>
                <a:ea typeface="方正姚体" panose="02010601030101010101" pitchFamily="2" charset="-122"/>
              </a:defRPr>
            </a:lvl3pPr>
            <a:lvl4pPr marL="16002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4pPr>
            <a:lvl5pPr marL="20574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9pPr>
          </a:lstStyle>
          <a:p>
            <a:pPr algn="ctr">
              <a:lnSpc>
                <a:spcPct val="140000"/>
              </a:lnSpc>
              <a:spcBef>
                <a:spcPct val="0"/>
              </a:spcBef>
              <a:buFontTx/>
              <a:buNone/>
            </a:pPr>
            <a:r>
              <a:rPr lang="en-US" altLang="zh-CN"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Andrew Chi-</a:t>
            </a:r>
            <a:r>
              <a:rPr lang="en-US" altLang="zh-CN" sz="2000" b="1"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Chih</a:t>
            </a:r>
            <a:r>
              <a:rPr lang="en-US" altLang="zh-CN"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Yao</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
"Turing Award", 2000</a:t>
            </a:r>
            <a:endPar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4" name="图片 13" descr="卡通人物&#10;&#10;描述已自动生成">
            <a:extLst>
              <a:ext uri="{FF2B5EF4-FFF2-40B4-BE49-F238E27FC236}">
                <a16:creationId xmlns:a16="http://schemas.microsoft.com/office/drawing/2014/main" id="{FA274A98-953E-C7AD-9E6B-D3137C2CC4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0235" y="1112507"/>
            <a:ext cx="999784" cy="999784"/>
          </a:xfrm>
          <a:prstGeom prst="rect">
            <a:avLst/>
          </a:prstGeom>
        </p:spPr>
      </p:pic>
      <p:pic>
        <p:nvPicPr>
          <p:cNvPr id="16" name="图片 15" descr="图标&#10;&#10;描述已自动生成">
            <a:extLst>
              <a:ext uri="{FF2B5EF4-FFF2-40B4-BE49-F238E27FC236}">
                <a16:creationId xmlns:a16="http://schemas.microsoft.com/office/drawing/2014/main" id="{85A9C0B1-2565-226E-AD38-5BAB2C25B682}"/>
              </a:ext>
            </a:extLst>
          </p:cNvPr>
          <p:cNvPicPr>
            <a:picLocks noChangeAspect="1"/>
          </p:cNvPicPr>
          <p:nvPr/>
        </p:nvPicPr>
        <p:blipFill rotWithShape="1">
          <a:blip r:embed="rId5">
            <a:extLst>
              <a:ext uri="{28A0092B-C50C-407E-A947-70E740481C1C}">
                <a14:useLocalDpi xmlns:a14="http://schemas.microsoft.com/office/drawing/2010/main" val="0"/>
              </a:ext>
            </a:extLst>
          </a:blip>
          <a:srcRect l="13440" r="12641"/>
          <a:stretch/>
        </p:blipFill>
        <p:spPr>
          <a:xfrm>
            <a:off x="3893660" y="2783206"/>
            <a:ext cx="812933" cy="1099762"/>
          </a:xfrm>
          <a:prstGeom prst="rect">
            <a:avLst/>
          </a:prstGeom>
        </p:spPr>
      </p:pic>
      <p:sp>
        <p:nvSpPr>
          <p:cNvPr id="17" name="文本框 16">
            <a:extLst>
              <a:ext uri="{FF2B5EF4-FFF2-40B4-BE49-F238E27FC236}">
                <a16:creationId xmlns:a16="http://schemas.microsoft.com/office/drawing/2014/main" id="{2B51C761-1A69-168B-B5BD-718BC1890516}"/>
              </a:ext>
            </a:extLst>
          </p:cNvPr>
          <p:cNvSpPr txBox="1"/>
          <p:nvPr/>
        </p:nvSpPr>
        <p:spPr>
          <a:xfrm>
            <a:off x="3991021" y="2076799"/>
            <a:ext cx="618211" cy="400110"/>
          </a:xfrm>
          <a:prstGeom prst="rect">
            <a:avLst/>
          </a:prstGeom>
          <a:noFill/>
        </p:spPr>
        <p:txBody>
          <a:bodyPr wrap="square" rtlCol="0">
            <a:spAutoFit/>
          </a:bodyPr>
          <a:lstStyle/>
          <a:p>
            <a:pPr algn="ctr"/>
            <a:r>
              <a:rPr lang="en-US" altLang="zh-CN" sz="2000" b="1" dirty="0">
                <a:latin typeface="Times New Roman" panose="02020603050405020304" pitchFamily="18" charset="0"/>
                <a:cs typeface="Times New Roman" panose="02020603050405020304" pitchFamily="18" charset="0"/>
              </a:rPr>
              <a:t>A</a:t>
            </a:r>
            <a:endParaRPr lang="zh-CN" altLang="en-US" sz="2000" b="1" dirty="0">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A2AD9B2E-A363-8909-6A83-C5C975698905}"/>
              </a:ext>
            </a:extLst>
          </p:cNvPr>
          <p:cNvSpPr txBox="1"/>
          <p:nvPr/>
        </p:nvSpPr>
        <p:spPr>
          <a:xfrm>
            <a:off x="3991020" y="3896877"/>
            <a:ext cx="618211" cy="400110"/>
          </a:xfrm>
          <a:prstGeom prst="rect">
            <a:avLst/>
          </a:prstGeom>
          <a:noFill/>
        </p:spPr>
        <p:txBody>
          <a:bodyPr wrap="square" rtlCol="0">
            <a:spAutoFit/>
          </a:bodyPr>
          <a:lstStyle/>
          <a:p>
            <a:pPr algn="ctr"/>
            <a:r>
              <a:rPr lang="en-US" altLang="zh-CN" sz="2000" b="1" dirty="0">
                <a:latin typeface="Times New Roman" panose="02020603050405020304" pitchFamily="18" charset="0"/>
                <a:cs typeface="Times New Roman" panose="02020603050405020304" pitchFamily="18" charset="0"/>
              </a:rPr>
              <a:t>B</a:t>
            </a:r>
            <a:endParaRPr lang="zh-CN" altLang="en-US" sz="2000" b="1" dirty="0">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26D02B38-26BC-5264-CE6C-589820791AB4}"/>
              </a:ext>
            </a:extLst>
          </p:cNvPr>
          <p:cNvSpPr>
            <a:spLocks noChangeArrowheads="1"/>
          </p:cNvSpPr>
          <p:nvPr/>
        </p:nvSpPr>
        <p:spPr bwMode="auto">
          <a:xfrm>
            <a:off x="4918020" y="1347660"/>
            <a:ext cx="2520280" cy="476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Rockwell" panose="02060603020205020403" pitchFamily="18" charset="0"/>
                <a:ea typeface="方正姚体" panose="02010601030101010101" pitchFamily="2" charset="-122"/>
              </a:defRPr>
            </a:lvl1pPr>
            <a:lvl2pPr marL="742950" indent="-285750">
              <a:spcBef>
                <a:spcPct val="20000"/>
              </a:spcBef>
              <a:buFont typeface="Arial" panose="020B0604020202020204" pitchFamily="34" charset="0"/>
              <a:buChar char="–"/>
              <a:defRPr sz="2800">
                <a:solidFill>
                  <a:schemeClr val="tx1"/>
                </a:solidFill>
                <a:latin typeface="Rockwell" panose="02060603020205020403" pitchFamily="18" charset="0"/>
                <a:ea typeface="方正姚体" panose="02010601030101010101" pitchFamily="2" charset="-122"/>
              </a:defRPr>
            </a:lvl2pPr>
            <a:lvl3pPr marL="1143000" indent="-228600">
              <a:spcBef>
                <a:spcPct val="20000"/>
              </a:spcBef>
              <a:buFont typeface="Arial" panose="020B0604020202020204" pitchFamily="34" charset="0"/>
              <a:buChar char="•"/>
              <a:defRPr sz="2400">
                <a:solidFill>
                  <a:schemeClr val="tx1"/>
                </a:solidFill>
                <a:latin typeface="Rockwell" panose="02060603020205020403" pitchFamily="18" charset="0"/>
                <a:ea typeface="方正姚体" panose="02010601030101010101" pitchFamily="2" charset="-122"/>
              </a:defRPr>
            </a:lvl3pPr>
            <a:lvl4pPr marL="16002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4pPr>
            <a:lvl5pPr marL="20574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9pPr>
          </a:lstStyle>
          <a:p>
            <a:pPr>
              <a:lnSpc>
                <a:spcPct val="140000"/>
              </a:lnSpc>
              <a:spcBef>
                <a:spcPct val="0"/>
              </a:spcBef>
              <a:buFontTx/>
              <a:buNone/>
            </a:pPr>
            <a:r>
              <a:rPr lang="en-US" altLang="zh-CN" sz="2000" b="1" i="1" dirty="0" err="1">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billion</a:t>
            </a:r>
            <a:endParaRPr lang="en-US" altLang="zh-CN" sz="2000" b="1" i="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矩形 26">
            <a:extLst>
              <a:ext uri="{FF2B5EF4-FFF2-40B4-BE49-F238E27FC236}">
                <a16:creationId xmlns:a16="http://schemas.microsoft.com/office/drawing/2014/main" id="{76771DB0-1B0C-D0ED-7D4F-E0FEF78FD8F6}"/>
              </a:ext>
            </a:extLst>
          </p:cNvPr>
          <p:cNvSpPr>
            <a:spLocks noChangeArrowheads="1"/>
          </p:cNvSpPr>
          <p:nvPr/>
        </p:nvSpPr>
        <p:spPr bwMode="auto">
          <a:xfrm>
            <a:off x="4921401" y="3184105"/>
            <a:ext cx="2520280" cy="476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Rockwell" panose="02060603020205020403" pitchFamily="18" charset="0"/>
                <a:ea typeface="方正姚体" panose="02010601030101010101" pitchFamily="2" charset="-122"/>
              </a:defRPr>
            </a:lvl1pPr>
            <a:lvl2pPr marL="742950" indent="-285750">
              <a:spcBef>
                <a:spcPct val="20000"/>
              </a:spcBef>
              <a:buFont typeface="Arial" panose="020B0604020202020204" pitchFamily="34" charset="0"/>
              <a:buChar char="–"/>
              <a:defRPr sz="2800">
                <a:solidFill>
                  <a:schemeClr val="tx1"/>
                </a:solidFill>
                <a:latin typeface="Rockwell" panose="02060603020205020403" pitchFamily="18" charset="0"/>
                <a:ea typeface="方正姚体" panose="02010601030101010101" pitchFamily="2" charset="-122"/>
              </a:defRPr>
            </a:lvl2pPr>
            <a:lvl3pPr marL="1143000" indent="-228600">
              <a:spcBef>
                <a:spcPct val="20000"/>
              </a:spcBef>
              <a:buFont typeface="Arial" panose="020B0604020202020204" pitchFamily="34" charset="0"/>
              <a:buChar char="•"/>
              <a:defRPr sz="2400">
                <a:solidFill>
                  <a:schemeClr val="tx1"/>
                </a:solidFill>
                <a:latin typeface="Rockwell" panose="02060603020205020403" pitchFamily="18" charset="0"/>
                <a:ea typeface="方正姚体" panose="02010601030101010101" pitchFamily="2" charset="-122"/>
              </a:defRPr>
            </a:lvl3pPr>
            <a:lvl4pPr marL="16002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4pPr>
            <a:lvl5pPr marL="20574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9pPr>
          </a:lstStyle>
          <a:p>
            <a:pPr>
              <a:lnSpc>
                <a:spcPct val="140000"/>
              </a:lnSpc>
              <a:spcBef>
                <a:spcPct val="0"/>
              </a:spcBef>
              <a:buFontTx/>
              <a:buNone/>
            </a:pPr>
            <a:r>
              <a:rPr lang="en-US" altLang="zh-CN" sz="2000" b="1" i="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billion</a:t>
            </a:r>
            <a:endParaRPr lang="en-US" altLang="zh-CN" sz="2000" b="1" i="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 name="矩形 27">
            <a:extLst>
              <a:ext uri="{FF2B5EF4-FFF2-40B4-BE49-F238E27FC236}">
                <a16:creationId xmlns:a16="http://schemas.microsoft.com/office/drawing/2014/main" id="{4F2EE63D-E67C-4963-1AF2-C173CD599441}"/>
              </a:ext>
            </a:extLst>
          </p:cNvPr>
          <p:cNvSpPr>
            <a:spLocks noChangeArrowheads="1"/>
          </p:cNvSpPr>
          <p:nvPr/>
        </p:nvSpPr>
        <p:spPr bwMode="auto">
          <a:xfrm>
            <a:off x="4995287" y="2262590"/>
            <a:ext cx="1526300" cy="476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Rockwell" panose="02060603020205020403" pitchFamily="18" charset="0"/>
                <a:ea typeface="方正姚体" panose="02010601030101010101" pitchFamily="2" charset="-122"/>
              </a:defRPr>
            </a:lvl1pPr>
            <a:lvl2pPr marL="742950" indent="-285750">
              <a:spcBef>
                <a:spcPct val="20000"/>
              </a:spcBef>
              <a:buFont typeface="Arial" panose="020B0604020202020204" pitchFamily="34" charset="0"/>
              <a:buChar char="–"/>
              <a:defRPr sz="2800">
                <a:solidFill>
                  <a:schemeClr val="tx1"/>
                </a:solidFill>
                <a:latin typeface="Rockwell" panose="02060603020205020403" pitchFamily="18" charset="0"/>
                <a:ea typeface="方正姚体" panose="02010601030101010101" pitchFamily="2" charset="-122"/>
              </a:defRPr>
            </a:lvl2pPr>
            <a:lvl3pPr marL="1143000" indent="-228600">
              <a:spcBef>
                <a:spcPct val="20000"/>
              </a:spcBef>
              <a:buFont typeface="Arial" panose="020B0604020202020204" pitchFamily="34" charset="0"/>
              <a:buChar char="•"/>
              <a:defRPr sz="2400">
                <a:solidFill>
                  <a:schemeClr val="tx1"/>
                </a:solidFill>
                <a:latin typeface="Rockwell" panose="02060603020205020403" pitchFamily="18" charset="0"/>
                <a:ea typeface="方正姚体" panose="02010601030101010101" pitchFamily="2" charset="-122"/>
              </a:defRPr>
            </a:lvl3pPr>
            <a:lvl4pPr marL="16002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4pPr>
            <a:lvl5pPr marL="20574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9pPr>
          </a:lstStyle>
          <a:p>
            <a:pPr>
              <a:lnSpc>
                <a:spcPct val="140000"/>
              </a:lnSpc>
              <a:spcBef>
                <a:spcPct val="0"/>
              </a:spcBef>
              <a:buFontTx/>
              <a:buNone/>
            </a:pPr>
            <a:r>
              <a:rPr lang="en-US" altLang="zh-CN"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000" b="1" i="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&lt; </a:t>
            </a:r>
            <a:r>
              <a:rPr lang="en-US" altLang="zh-CN" sz="2000" b="1" i="1" dirty="0" err="1">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i="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j ≤ </a:t>
            </a:r>
            <a:r>
              <a:rPr lang="en-US" altLang="zh-CN"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10 </a:t>
            </a:r>
            <a:endPar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1" name="图片 20" descr="图片包含 游戏机, 桌子&#10;&#10;描述已自动生成">
            <a:extLst>
              <a:ext uri="{FF2B5EF4-FFF2-40B4-BE49-F238E27FC236}">
                <a16:creationId xmlns:a16="http://schemas.microsoft.com/office/drawing/2014/main" id="{E6C09CF8-FCA1-FE67-8623-800C05057FE3}"/>
              </a:ext>
            </a:extLst>
          </p:cNvPr>
          <p:cNvPicPr>
            <a:picLocks noChangeAspect="1"/>
          </p:cNvPicPr>
          <p:nvPr/>
        </p:nvPicPr>
        <p:blipFill rotWithShape="1">
          <a:blip r:embed="rId6">
            <a:extLst>
              <a:ext uri="{28A0092B-C50C-407E-A947-70E740481C1C}">
                <a14:useLocalDpi xmlns:a14="http://schemas.microsoft.com/office/drawing/2010/main" val="0"/>
              </a:ext>
            </a:extLst>
          </a:blip>
          <a:srcRect l="3021" t="21500" r="4056" b="21904"/>
          <a:stretch/>
        </p:blipFill>
        <p:spPr>
          <a:xfrm>
            <a:off x="7901227" y="2065876"/>
            <a:ext cx="3231507" cy="1189215"/>
          </a:xfrm>
          <a:prstGeom prst="rect">
            <a:avLst/>
          </a:prstGeom>
        </p:spPr>
      </p:pic>
      <p:pic>
        <p:nvPicPr>
          <p:cNvPr id="29" name="图片 28" descr="图片包含 图标&#10;&#10;描述已自动生成">
            <a:extLst>
              <a:ext uri="{FF2B5EF4-FFF2-40B4-BE49-F238E27FC236}">
                <a16:creationId xmlns:a16="http://schemas.microsoft.com/office/drawing/2014/main" id="{2D8D9F4A-244E-C8EB-C231-48A6C5E1D32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2074" t="4963" r="13193" b="4370"/>
          <a:stretch/>
        </p:blipFill>
        <p:spPr>
          <a:xfrm>
            <a:off x="7926619" y="2067363"/>
            <a:ext cx="348561" cy="422875"/>
          </a:xfrm>
          <a:prstGeom prst="rect">
            <a:avLst/>
          </a:prstGeom>
        </p:spPr>
      </p:pic>
      <p:pic>
        <p:nvPicPr>
          <p:cNvPr id="33" name="图片 32" descr="图片包含 图标&#10;&#10;描述已自动生成">
            <a:extLst>
              <a:ext uri="{FF2B5EF4-FFF2-40B4-BE49-F238E27FC236}">
                <a16:creationId xmlns:a16="http://schemas.microsoft.com/office/drawing/2014/main" id="{D31E7AAF-BD42-2BCC-F7C3-B0A4D98F2D6E}"/>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2074" t="4963" r="13193" b="4370"/>
          <a:stretch/>
        </p:blipFill>
        <p:spPr>
          <a:xfrm>
            <a:off x="8316504" y="2067363"/>
            <a:ext cx="348561" cy="422875"/>
          </a:xfrm>
          <a:prstGeom prst="rect">
            <a:avLst/>
          </a:prstGeom>
        </p:spPr>
      </p:pic>
      <p:pic>
        <p:nvPicPr>
          <p:cNvPr id="34" name="图片 33" descr="图片包含 图标&#10;&#10;描述已自动生成">
            <a:extLst>
              <a:ext uri="{FF2B5EF4-FFF2-40B4-BE49-F238E27FC236}">
                <a16:creationId xmlns:a16="http://schemas.microsoft.com/office/drawing/2014/main" id="{4A974690-F81E-73E9-03EF-8A4902E8EE6C}"/>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2074" t="4963" r="13193" b="4370"/>
          <a:stretch/>
        </p:blipFill>
        <p:spPr>
          <a:xfrm>
            <a:off x="8714719" y="2067363"/>
            <a:ext cx="348561" cy="422875"/>
          </a:xfrm>
          <a:prstGeom prst="rect">
            <a:avLst/>
          </a:prstGeom>
        </p:spPr>
      </p:pic>
      <p:pic>
        <p:nvPicPr>
          <p:cNvPr id="36" name="图片 35" descr="图片包含 图标&#10;&#10;描述已自动生成">
            <a:extLst>
              <a:ext uri="{FF2B5EF4-FFF2-40B4-BE49-F238E27FC236}">
                <a16:creationId xmlns:a16="http://schemas.microsoft.com/office/drawing/2014/main" id="{CA28018E-849E-4900-DBFB-35CE3D6FDE7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2074" t="4963" r="13193" b="4370"/>
          <a:stretch/>
        </p:blipFill>
        <p:spPr>
          <a:xfrm>
            <a:off x="8099398" y="1608527"/>
            <a:ext cx="348561" cy="422875"/>
          </a:xfrm>
          <a:prstGeom prst="rect">
            <a:avLst/>
          </a:prstGeom>
        </p:spPr>
      </p:pic>
      <p:pic>
        <p:nvPicPr>
          <p:cNvPr id="37" name="图片 36" descr="图片包含 图标&#10;&#10;描述已自动生成">
            <a:extLst>
              <a:ext uri="{FF2B5EF4-FFF2-40B4-BE49-F238E27FC236}">
                <a16:creationId xmlns:a16="http://schemas.microsoft.com/office/drawing/2014/main" id="{A1FF73C0-19BD-A5C3-7238-22183670D6A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2074" t="4963" r="13193" b="4370"/>
          <a:stretch/>
        </p:blipFill>
        <p:spPr>
          <a:xfrm>
            <a:off x="8524858" y="1600397"/>
            <a:ext cx="348561" cy="422875"/>
          </a:xfrm>
          <a:prstGeom prst="rect">
            <a:avLst/>
          </a:prstGeom>
        </p:spPr>
      </p:pic>
      <p:sp>
        <p:nvSpPr>
          <p:cNvPr id="49" name="矩形 48">
            <a:extLst>
              <a:ext uri="{FF2B5EF4-FFF2-40B4-BE49-F238E27FC236}">
                <a16:creationId xmlns:a16="http://schemas.microsoft.com/office/drawing/2014/main" id="{53DDAD00-B245-90FB-EE54-DB769ECF6894}"/>
              </a:ext>
            </a:extLst>
          </p:cNvPr>
          <p:cNvSpPr>
            <a:spLocks noChangeArrowheads="1"/>
          </p:cNvSpPr>
          <p:nvPr/>
        </p:nvSpPr>
        <p:spPr bwMode="auto">
          <a:xfrm>
            <a:off x="7706737" y="3444998"/>
            <a:ext cx="3620486" cy="1338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Rockwell" panose="02060603020205020403" pitchFamily="18" charset="0"/>
                <a:ea typeface="方正姚体" panose="02010601030101010101" pitchFamily="2" charset="-122"/>
              </a:defRPr>
            </a:lvl1pPr>
            <a:lvl2pPr marL="742950" indent="-285750">
              <a:spcBef>
                <a:spcPct val="20000"/>
              </a:spcBef>
              <a:buFont typeface="Arial" panose="020B0604020202020204" pitchFamily="34" charset="0"/>
              <a:buChar char="–"/>
              <a:defRPr sz="2800">
                <a:solidFill>
                  <a:schemeClr val="tx1"/>
                </a:solidFill>
                <a:latin typeface="Rockwell" panose="02060603020205020403" pitchFamily="18" charset="0"/>
                <a:ea typeface="方正姚体" panose="02010601030101010101" pitchFamily="2" charset="-122"/>
              </a:defRPr>
            </a:lvl2pPr>
            <a:lvl3pPr marL="1143000" indent="-228600">
              <a:spcBef>
                <a:spcPct val="20000"/>
              </a:spcBef>
              <a:buFont typeface="Arial" panose="020B0604020202020204" pitchFamily="34" charset="0"/>
              <a:buChar char="•"/>
              <a:defRPr sz="2400">
                <a:solidFill>
                  <a:schemeClr val="tx1"/>
                </a:solidFill>
                <a:latin typeface="Rockwell" panose="02060603020205020403" pitchFamily="18" charset="0"/>
                <a:ea typeface="方正姚体" panose="02010601030101010101" pitchFamily="2" charset="-122"/>
              </a:defRPr>
            </a:lvl3pPr>
            <a:lvl4pPr marL="16002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4pPr>
            <a:lvl5pPr marL="20574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9pPr>
          </a:lstStyle>
          <a:p>
            <a:pPr algn="ctr">
              <a:lnSpc>
                <a:spcPct val="140000"/>
              </a:lnSpc>
              <a:spcBef>
                <a:spcPct val="0"/>
              </a:spcBef>
              <a:buFontTx/>
              <a:buNone/>
            </a:pPr>
            <a:r>
              <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Cons: Relies on trusted third parties
</a:t>
            </a:r>
          </a:p>
        </p:txBody>
      </p:sp>
      <p:pic>
        <p:nvPicPr>
          <p:cNvPr id="50" name="图片 49" descr="图片包含 图标&#10;&#10;描述已自动生成">
            <a:extLst>
              <a:ext uri="{FF2B5EF4-FFF2-40B4-BE49-F238E27FC236}">
                <a16:creationId xmlns:a16="http://schemas.microsoft.com/office/drawing/2014/main" id="{EF946D43-1A30-0A77-41C6-5CC275EBC55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2074" t="4963" r="13193" b="4370"/>
          <a:stretch/>
        </p:blipFill>
        <p:spPr>
          <a:xfrm>
            <a:off x="9987013" y="1601142"/>
            <a:ext cx="348561" cy="422875"/>
          </a:xfrm>
          <a:prstGeom prst="rect">
            <a:avLst/>
          </a:prstGeom>
        </p:spPr>
      </p:pic>
      <p:pic>
        <p:nvPicPr>
          <p:cNvPr id="51" name="图片 50" descr="图片包含 图标&#10;&#10;描述已自动生成">
            <a:extLst>
              <a:ext uri="{FF2B5EF4-FFF2-40B4-BE49-F238E27FC236}">
                <a16:creationId xmlns:a16="http://schemas.microsoft.com/office/drawing/2014/main" id="{5E6B109D-E239-482E-9063-188E98AB650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2074" t="4963" r="13193" b="4370"/>
          <a:stretch/>
        </p:blipFill>
        <p:spPr>
          <a:xfrm>
            <a:off x="10386423" y="1601142"/>
            <a:ext cx="348561" cy="422875"/>
          </a:xfrm>
          <a:prstGeom prst="rect">
            <a:avLst/>
          </a:prstGeom>
        </p:spPr>
      </p:pic>
      <p:pic>
        <p:nvPicPr>
          <p:cNvPr id="52" name="图片 51" descr="图片包含 图标&#10;&#10;描述已自动生成">
            <a:extLst>
              <a:ext uri="{FF2B5EF4-FFF2-40B4-BE49-F238E27FC236}">
                <a16:creationId xmlns:a16="http://schemas.microsoft.com/office/drawing/2014/main" id="{3B9F7CC1-0FF6-C71A-DBE6-76DE6BA4C25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2074" t="4963" r="13193" b="4370"/>
          <a:stretch/>
        </p:blipFill>
        <p:spPr>
          <a:xfrm>
            <a:off x="10775113" y="1601142"/>
            <a:ext cx="348561" cy="422875"/>
          </a:xfrm>
          <a:prstGeom prst="rect">
            <a:avLst/>
          </a:prstGeom>
        </p:spPr>
      </p:pic>
      <p:pic>
        <p:nvPicPr>
          <p:cNvPr id="54" name="图片 53" descr="图片包含 图标&#10;&#10;描述已自动生成">
            <a:extLst>
              <a:ext uri="{FF2B5EF4-FFF2-40B4-BE49-F238E27FC236}">
                <a16:creationId xmlns:a16="http://schemas.microsoft.com/office/drawing/2014/main" id="{3D99C659-B532-57F9-E8E1-9CBD2B3E6DF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2074" t="4963" r="13193" b="4370"/>
          <a:stretch/>
        </p:blipFill>
        <p:spPr>
          <a:xfrm>
            <a:off x="10364350" y="1115126"/>
            <a:ext cx="348561" cy="422875"/>
          </a:xfrm>
          <a:prstGeom prst="rect">
            <a:avLst/>
          </a:prstGeom>
        </p:spPr>
      </p:pic>
      <p:sp>
        <p:nvSpPr>
          <p:cNvPr id="55" name="矩形: 圆角 54">
            <a:extLst>
              <a:ext uri="{FF2B5EF4-FFF2-40B4-BE49-F238E27FC236}">
                <a16:creationId xmlns:a16="http://schemas.microsoft.com/office/drawing/2014/main" id="{E87E272E-025F-C0FE-2630-248535A8FE2F}"/>
              </a:ext>
            </a:extLst>
          </p:cNvPr>
          <p:cNvSpPr/>
          <p:nvPr/>
        </p:nvSpPr>
        <p:spPr>
          <a:xfrm>
            <a:off x="7898367" y="1571722"/>
            <a:ext cx="1184590" cy="999784"/>
          </a:xfrm>
          <a:prstGeom prst="roundRect">
            <a:avLst/>
          </a:prstGeom>
          <a:solidFill>
            <a:srgbClr val="D9D9D9">
              <a:alpha val="3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B5A95C08-9588-6D5C-A5E6-6576CD3B2517}"/>
              </a:ext>
            </a:extLst>
          </p:cNvPr>
          <p:cNvSpPr>
            <a:spLocks noChangeArrowheads="1"/>
          </p:cNvSpPr>
          <p:nvPr/>
        </p:nvSpPr>
        <p:spPr bwMode="auto">
          <a:xfrm>
            <a:off x="3435891" y="6048393"/>
            <a:ext cx="8232128" cy="438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Rockwell" panose="02060603020205020403" pitchFamily="18" charset="0"/>
                <a:ea typeface="方正姚体" panose="02010601030101010101" pitchFamily="2" charset="-122"/>
              </a:defRPr>
            </a:lvl1pPr>
            <a:lvl2pPr marL="742950" indent="-285750">
              <a:spcBef>
                <a:spcPct val="20000"/>
              </a:spcBef>
              <a:buFont typeface="Arial" panose="020B0604020202020204" pitchFamily="34" charset="0"/>
              <a:buChar char="–"/>
              <a:defRPr sz="2800">
                <a:solidFill>
                  <a:schemeClr val="tx1"/>
                </a:solidFill>
                <a:latin typeface="Rockwell" panose="02060603020205020403" pitchFamily="18" charset="0"/>
                <a:ea typeface="方正姚体" panose="02010601030101010101" pitchFamily="2" charset="-122"/>
              </a:defRPr>
            </a:lvl2pPr>
            <a:lvl3pPr marL="1143000" indent="-228600">
              <a:spcBef>
                <a:spcPct val="20000"/>
              </a:spcBef>
              <a:buFont typeface="Arial" panose="020B0604020202020204" pitchFamily="34" charset="0"/>
              <a:buChar char="•"/>
              <a:defRPr sz="2400">
                <a:solidFill>
                  <a:schemeClr val="tx1"/>
                </a:solidFill>
                <a:latin typeface="Rockwell" panose="02060603020205020403" pitchFamily="18" charset="0"/>
                <a:ea typeface="方正姚体" panose="02010601030101010101" pitchFamily="2" charset="-122"/>
              </a:defRPr>
            </a:lvl3pPr>
            <a:lvl4pPr marL="16002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4pPr>
            <a:lvl5pPr marL="20574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9pPr>
          </a:lstStyle>
          <a:p>
            <a:pPr>
              <a:lnSpc>
                <a:spcPct val="140000"/>
              </a:lnSpc>
              <a:spcBef>
                <a:spcPct val="0"/>
              </a:spcBef>
              <a:buFontTx/>
              <a:buNone/>
            </a:pPr>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Is there a way to keep data secure and unlock its value?</a:t>
            </a:r>
            <a:endParaRPr lang="zh-CN" altLang="en-US" sz="18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8" name="矩形: 圆角 47">
            <a:extLst>
              <a:ext uri="{FF2B5EF4-FFF2-40B4-BE49-F238E27FC236}">
                <a16:creationId xmlns:a16="http://schemas.microsoft.com/office/drawing/2014/main" id="{8A8131D5-D8DA-A26F-5EAB-745E78DF619C}"/>
              </a:ext>
            </a:extLst>
          </p:cNvPr>
          <p:cNvSpPr/>
          <p:nvPr/>
        </p:nvSpPr>
        <p:spPr>
          <a:xfrm>
            <a:off x="9910115" y="1056567"/>
            <a:ext cx="1240373" cy="999784"/>
          </a:xfrm>
          <a:prstGeom prst="roundRect">
            <a:avLst/>
          </a:prstGeom>
          <a:solidFill>
            <a:srgbClr val="D9D9D9">
              <a:alpha val="3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606D62F8-1B15-FD21-E793-C59B9091D07D}"/>
              </a:ext>
            </a:extLst>
          </p:cNvPr>
          <p:cNvSpPr>
            <a:spLocks noChangeArrowheads="1"/>
          </p:cNvSpPr>
          <p:nvPr/>
        </p:nvSpPr>
        <p:spPr bwMode="auto">
          <a:xfrm>
            <a:off x="3408467" y="4696324"/>
            <a:ext cx="8496944" cy="1213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Rockwell" panose="02060603020205020403" pitchFamily="18" charset="0"/>
                <a:ea typeface="方正姚体" panose="02010601030101010101" pitchFamily="2" charset="-122"/>
              </a:defRPr>
            </a:lvl1pPr>
            <a:lvl2pPr marL="742950" indent="-285750">
              <a:spcBef>
                <a:spcPct val="20000"/>
              </a:spcBef>
              <a:buFont typeface="Arial" panose="020B0604020202020204" pitchFamily="34" charset="0"/>
              <a:buChar char="–"/>
              <a:defRPr sz="2800">
                <a:solidFill>
                  <a:schemeClr val="tx1"/>
                </a:solidFill>
                <a:latin typeface="Rockwell" panose="02060603020205020403" pitchFamily="18" charset="0"/>
                <a:ea typeface="方正姚体" panose="02010601030101010101" pitchFamily="2" charset="-122"/>
              </a:defRPr>
            </a:lvl2pPr>
            <a:lvl3pPr marL="1143000" indent="-228600">
              <a:spcBef>
                <a:spcPct val="20000"/>
              </a:spcBef>
              <a:buFont typeface="Arial" panose="020B0604020202020204" pitchFamily="34" charset="0"/>
              <a:buChar char="•"/>
              <a:defRPr sz="2400">
                <a:solidFill>
                  <a:schemeClr val="tx1"/>
                </a:solidFill>
                <a:latin typeface="Rockwell" panose="02060603020205020403" pitchFamily="18" charset="0"/>
                <a:ea typeface="方正姚体" panose="02010601030101010101" pitchFamily="2" charset="-122"/>
              </a:defRPr>
            </a:lvl3pPr>
            <a:lvl4pPr marL="16002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4pPr>
            <a:lvl5pPr marL="20574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9pPr>
          </a:lstStyle>
          <a:p>
            <a:pPr>
              <a:lnSpc>
                <a:spcPct val="140000"/>
              </a:lnSpc>
              <a:spcBef>
                <a:spcPct val="0"/>
              </a:spcBef>
              <a:buFontTx/>
              <a:buNone/>
            </a:pPr>
            <a:r>
              <a:rPr lang="en-US" altLang="zh-CN" sz="1800" b="1" dirty="0">
                <a:latin typeface="微软雅黑" panose="020B0503020204020204" pitchFamily="34" charset="-122"/>
                <a:ea typeface="微软雅黑" panose="020B0503020204020204" pitchFamily="34" charset="-122"/>
                <a:cs typeface="Times New Roman" panose="02020603050405020304" pitchFamily="18" charset="0"/>
              </a:rPr>
              <a:t>Secure multi-party computing: </a:t>
            </a:r>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In the absence of a trusted third party, a task can be securely completed through the joint participation of multiple parties</a:t>
            </a:r>
            <a:endParaRPr lang="zh-CN" altLang="en-US" sz="18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80566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down)">
                                      <p:cBhvr>
                                        <p:cTn id="15" dur="500"/>
                                        <p:tgtEl>
                                          <p:spTgt spid="21"/>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wipe(down)">
                                      <p:cBhvr>
                                        <p:cTn id="18" dur="500"/>
                                        <p:tgtEl>
                                          <p:spTgt spid="48"/>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wipe(down)">
                                      <p:cBhvr>
                                        <p:cTn id="21" dur="500"/>
                                        <p:tgtEl>
                                          <p:spTgt spid="5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wipe(down)">
                                      <p:cBhvr>
                                        <p:cTn id="26" dur="500"/>
                                        <p:tgtEl>
                                          <p:spTgt spid="36"/>
                                        </p:tgtEl>
                                      </p:cBhvr>
                                    </p:animEffect>
                                  </p:childTnLst>
                                </p:cTn>
                              </p:par>
                              <p:par>
                                <p:cTn id="27" presetID="22" presetClass="entr" presetSubtype="4"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ipe(down)">
                                      <p:cBhvr>
                                        <p:cTn id="29" dur="500"/>
                                        <p:tgtEl>
                                          <p:spTgt spid="37"/>
                                        </p:tgtEl>
                                      </p:cBhvr>
                                    </p:animEffect>
                                  </p:childTnLst>
                                </p:cTn>
                              </p:par>
                              <p:par>
                                <p:cTn id="30" presetID="22" presetClass="entr" presetSubtype="4" fill="hold"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down)">
                                      <p:cBhvr>
                                        <p:cTn id="32" dur="500"/>
                                        <p:tgtEl>
                                          <p:spTgt spid="34"/>
                                        </p:tgtEl>
                                      </p:cBhvr>
                                    </p:animEffect>
                                  </p:childTnLst>
                                </p:cTn>
                              </p:par>
                              <p:par>
                                <p:cTn id="33" presetID="22" presetClass="entr" presetSubtype="4"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down)">
                                      <p:cBhvr>
                                        <p:cTn id="35" dur="500"/>
                                        <p:tgtEl>
                                          <p:spTgt spid="33"/>
                                        </p:tgtEl>
                                      </p:cBhvr>
                                    </p:animEffect>
                                  </p:childTnLst>
                                </p:cTn>
                              </p:par>
                              <p:par>
                                <p:cTn id="36" presetID="22" presetClass="entr" presetSubtype="4"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wipe(down)">
                                      <p:cBhvr>
                                        <p:cTn id="38" dur="500"/>
                                        <p:tgtEl>
                                          <p:spTgt spid="29"/>
                                        </p:tgtEl>
                                      </p:cBhvr>
                                    </p:animEffect>
                                  </p:childTnLst>
                                </p:cTn>
                              </p:par>
                              <p:par>
                                <p:cTn id="39" presetID="22" presetClass="entr" presetSubtype="4" fill="hold" nodeType="with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wipe(down)">
                                      <p:cBhvr>
                                        <p:cTn id="41" dur="500"/>
                                        <p:tgtEl>
                                          <p:spTgt spid="54"/>
                                        </p:tgtEl>
                                      </p:cBhvr>
                                    </p:animEffect>
                                  </p:childTnLst>
                                </p:cTn>
                              </p:par>
                              <p:par>
                                <p:cTn id="42" presetID="22" presetClass="entr" presetSubtype="4"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wipe(down)">
                                      <p:cBhvr>
                                        <p:cTn id="44" dur="500"/>
                                        <p:tgtEl>
                                          <p:spTgt spid="50"/>
                                        </p:tgtEl>
                                      </p:cBhvr>
                                    </p:animEffect>
                                  </p:childTnLst>
                                </p:cTn>
                              </p:par>
                              <p:par>
                                <p:cTn id="45" presetID="22" presetClass="entr" presetSubtype="4" fill="hold" nodeType="with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wipe(down)">
                                      <p:cBhvr>
                                        <p:cTn id="47" dur="500"/>
                                        <p:tgtEl>
                                          <p:spTgt spid="52"/>
                                        </p:tgtEl>
                                      </p:cBhvr>
                                    </p:animEffect>
                                  </p:childTnLst>
                                </p:cTn>
                              </p:par>
                              <p:par>
                                <p:cTn id="48" presetID="22" presetClass="entr" presetSubtype="4" fill="hold" nodeType="with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wipe(down)">
                                      <p:cBhvr>
                                        <p:cTn id="50" dur="500"/>
                                        <p:tgtEl>
                                          <p:spTgt spid="51"/>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49"/>
                                        </p:tgtEl>
                                        <p:attrNameLst>
                                          <p:attrName>style.visibility</p:attrName>
                                        </p:attrNameLst>
                                      </p:cBhvr>
                                      <p:to>
                                        <p:strVal val="visible"/>
                                      </p:to>
                                    </p:set>
                                    <p:anim calcmode="lin" valueType="num">
                                      <p:cBhvr additive="base">
                                        <p:cTn id="55" dur="500" fill="hold"/>
                                        <p:tgtEl>
                                          <p:spTgt spid="49"/>
                                        </p:tgtEl>
                                        <p:attrNameLst>
                                          <p:attrName>ppt_x</p:attrName>
                                        </p:attrNameLst>
                                      </p:cBhvr>
                                      <p:tavLst>
                                        <p:tav tm="0">
                                          <p:val>
                                            <p:strVal val="#ppt_x"/>
                                          </p:val>
                                        </p:tav>
                                        <p:tav tm="100000">
                                          <p:val>
                                            <p:strVal val="#ppt_x"/>
                                          </p:val>
                                        </p:tav>
                                      </p:tavLst>
                                    </p:anim>
                                    <p:anim calcmode="lin" valueType="num">
                                      <p:cBhvr additive="base">
                                        <p:cTn id="56"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6" presetClass="entr" presetSubtype="21" fill="hold" grpId="0" nodeType="click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barn(inVertical)">
                                      <p:cBhvr>
                                        <p:cTn id="61" dur="500"/>
                                        <p:tgtEl>
                                          <p:spTgt spid="31"/>
                                        </p:tgtEl>
                                      </p:cBhvr>
                                    </p:animEffect>
                                  </p:childTnLst>
                                </p:cTn>
                              </p:par>
                            </p:childTnLst>
                          </p:cTn>
                        </p:par>
                      </p:childTnLst>
                    </p:cTn>
                  </p:par>
                  <p:par>
                    <p:cTn id="62" fill="hold">
                      <p:stCondLst>
                        <p:cond delay="indefinite"/>
                      </p:stCondLst>
                      <p:childTnLst>
                        <p:par>
                          <p:cTn id="63" fill="hold">
                            <p:stCondLst>
                              <p:cond delay="0"/>
                            </p:stCondLst>
                            <p:childTnLst>
                              <p:par>
                                <p:cTn id="64" presetID="16" presetClass="entr" presetSubtype="21" fill="hold" grpId="0" nodeType="click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barn(inVertical)">
                                      <p:cBhvr>
                                        <p:cTn id="6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9" grpId="0"/>
      <p:bldP spid="55" grpId="0" animBg="1"/>
      <p:bldP spid="30" grpId="0"/>
      <p:bldP spid="48" grpId="0" animBg="1"/>
      <p:bldP spid="3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Outline</a:t>
            </a:r>
          </a:p>
        </p:txBody>
      </p:sp>
      <p:sp>
        <p:nvSpPr>
          <p:cNvPr id="3" name="Content Placeholder 2"/>
          <p:cNvSpPr>
            <a:spLocks noGrp="1"/>
          </p:cNvSpPr>
          <p:nvPr>
            <p:ph idx="1"/>
          </p:nvPr>
        </p:nvSpPr>
        <p:spPr>
          <a:xfrm>
            <a:off x="1981200" y="1417638"/>
            <a:ext cx="8229601" cy="4860698"/>
          </a:xfrm>
        </p:spPr>
        <p:txBody>
          <a:bodyPr>
            <a:noAutofit/>
          </a:bodyPr>
          <a:lstStyle/>
          <a:p>
            <a:pPr marL="573088" indent="-514350">
              <a:buFont typeface="+mj-lt"/>
              <a:buAutoNum type="romanLcPeriod"/>
            </a:pPr>
            <a:r>
              <a:rPr lang="en-US" sz="2600" dirty="0">
                <a:latin typeface="Constantia"/>
                <a:cs typeface="Constantia"/>
              </a:rPr>
              <a:t>Introduction and Motivation</a:t>
            </a:r>
          </a:p>
          <a:p>
            <a:pPr marL="971550" lvl="1" indent="-514350">
              <a:buFont typeface="+mj-lt"/>
              <a:buAutoNum type="romanLcPeriod"/>
            </a:pPr>
            <a:r>
              <a:rPr lang="en-US" sz="2400" dirty="0">
                <a:solidFill>
                  <a:srgbClr val="000090"/>
                </a:solidFill>
                <a:latin typeface="Constantia"/>
              </a:rPr>
              <a:t>Application scenario: secure content sharing in network </a:t>
            </a:r>
          </a:p>
          <a:p>
            <a:pPr marL="971550" lvl="1" indent="-514350">
              <a:buFont typeface="+mj-lt"/>
              <a:buAutoNum type="romanLcPeriod"/>
            </a:pPr>
            <a:r>
              <a:rPr lang="en-US" sz="2400" dirty="0">
                <a:solidFill>
                  <a:srgbClr val="000090"/>
                </a:solidFill>
                <a:latin typeface="Constantia"/>
              </a:rPr>
              <a:t>Privacy threats and efficiency</a:t>
            </a:r>
          </a:p>
          <a:p>
            <a:pPr lvl="1"/>
            <a:endParaRPr lang="en-US" sz="2400" dirty="0">
              <a:latin typeface="Constantia"/>
              <a:cs typeface="Constantia"/>
            </a:endParaRPr>
          </a:p>
          <a:p>
            <a:pPr marL="573088" indent="-514350">
              <a:buFont typeface="+mj-lt"/>
              <a:buAutoNum type="romanLcPeriod"/>
            </a:pPr>
            <a:r>
              <a:rPr lang="en-US" sz="2600" dirty="0">
                <a:latin typeface="Constantia"/>
                <a:cs typeface="Constantia"/>
              </a:rPr>
              <a:t>Computational Frameworks</a:t>
            </a:r>
          </a:p>
          <a:p>
            <a:pPr marL="971550" lvl="1" indent="-514350">
              <a:buFont typeface="+mj-lt"/>
              <a:buAutoNum type="romanLcPeriod"/>
            </a:pPr>
            <a:r>
              <a:rPr lang="en-US" sz="2400" dirty="0">
                <a:solidFill>
                  <a:srgbClr val="000090"/>
                </a:solidFill>
                <a:latin typeface="Constantia"/>
                <a:cs typeface="Constantia"/>
              </a:rPr>
              <a:t>Attribute-Based Encryption (ABE)</a:t>
            </a:r>
          </a:p>
          <a:p>
            <a:pPr marL="971550" lvl="1" indent="-514350">
              <a:buFont typeface="+mj-lt"/>
              <a:buAutoNum type="romanLcPeriod"/>
            </a:pPr>
            <a:r>
              <a:rPr lang="en-US" sz="2400" dirty="0">
                <a:solidFill>
                  <a:srgbClr val="000090"/>
                </a:solidFill>
                <a:latin typeface="Constantia"/>
                <a:cs typeface="Constantia"/>
              </a:rPr>
              <a:t>Public-key Encryption with Keyword Search (</a:t>
            </a:r>
            <a:r>
              <a:rPr lang="en-US" sz="2400" dirty="0" err="1">
                <a:solidFill>
                  <a:srgbClr val="000090"/>
                </a:solidFill>
                <a:latin typeface="Constantia"/>
                <a:cs typeface="Constantia"/>
              </a:rPr>
              <a:t>PEKS</a:t>
            </a:r>
            <a:r>
              <a:rPr lang="en-US" sz="2400" dirty="0">
                <a:solidFill>
                  <a:srgbClr val="000090"/>
                </a:solidFill>
                <a:latin typeface="Constantia"/>
                <a:cs typeface="Constantia"/>
              </a:rPr>
              <a:t>) </a:t>
            </a:r>
          </a:p>
          <a:p>
            <a:pPr marL="971550" lvl="1" indent="-514350">
              <a:buFont typeface="+mj-lt"/>
              <a:buAutoNum type="romanLcPeriod"/>
            </a:pPr>
            <a:r>
              <a:rPr lang="en-US" sz="2400" dirty="0">
                <a:solidFill>
                  <a:srgbClr val="000090"/>
                </a:solidFill>
                <a:latin typeface="Constantia"/>
                <a:cs typeface="Constantia"/>
              </a:rPr>
              <a:t>Proxy decryption</a:t>
            </a:r>
          </a:p>
          <a:p>
            <a:pPr marL="457200" lvl="1" indent="0">
              <a:buNone/>
            </a:pPr>
            <a:endParaRPr lang="en-US" sz="2400" dirty="0">
              <a:solidFill>
                <a:srgbClr val="000090"/>
              </a:solidFill>
              <a:latin typeface="Constantia"/>
              <a:cs typeface="Constantia"/>
            </a:endParaRPr>
          </a:p>
          <a:p>
            <a:pPr marL="573088" indent="-514350">
              <a:buFont typeface="+mj-lt"/>
              <a:buAutoNum type="romanLcPeriod"/>
            </a:pPr>
            <a:r>
              <a:rPr lang="en-US" altLang="zh-CN" sz="2600" dirty="0">
                <a:solidFill>
                  <a:prstClr val="black"/>
                </a:solidFill>
                <a:latin typeface="Constantia"/>
                <a:cs typeface="Constantia"/>
              </a:rPr>
              <a:t>Security Analysis</a:t>
            </a:r>
          </a:p>
        </p:txBody>
      </p:sp>
    </p:spTree>
    <p:extLst>
      <p:ext uri="{BB962C8B-B14F-4D97-AF65-F5344CB8AC3E}">
        <p14:creationId xmlns:p14="http://schemas.microsoft.com/office/powerpoint/2010/main" val="3126034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Application Scenario</a:t>
            </a:r>
          </a:p>
        </p:txBody>
      </p:sp>
      <p:sp>
        <p:nvSpPr>
          <p:cNvPr id="17" name="Content Placeholder 2">
            <a:extLst>
              <a:ext uri="{FF2B5EF4-FFF2-40B4-BE49-F238E27FC236}">
                <a16:creationId xmlns:a16="http://schemas.microsoft.com/office/drawing/2014/main" id="{01B41A01-3494-4FFC-BEAD-A47839914D80}"/>
              </a:ext>
            </a:extLst>
          </p:cNvPr>
          <p:cNvSpPr>
            <a:spLocks noGrp="1"/>
          </p:cNvSpPr>
          <p:nvPr>
            <p:ph idx="1"/>
          </p:nvPr>
        </p:nvSpPr>
        <p:spPr>
          <a:xfrm>
            <a:off x="1981200" y="1600201"/>
            <a:ext cx="8229600" cy="4525963"/>
          </a:xfrm>
        </p:spPr>
        <p:txBody>
          <a:bodyPr>
            <a:normAutofit/>
          </a:bodyPr>
          <a:lstStyle/>
          <a:p>
            <a:r>
              <a:rPr lang="en-US" sz="2400" dirty="0">
                <a:latin typeface="Constantia"/>
                <a:cs typeface="Constantia"/>
              </a:rPr>
              <a:t>Sharing data on mobile networks (or distributed systems)</a:t>
            </a:r>
          </a:p>
          <a:p>
            <a:pPr lvl="1"/>
            <a:r>
              <a:rPr lang="en-US" sz="2000" dirty="0">
                <a:latin typeface="Constantia"/>
                <a:cs typeface="Constantia"/>
              </a:rPr>
              <a:t>Bob publishes a sensitive memo</a:t>
            </a:r>
          </a:p>
          <a:p>
            <a:pPr lvl="1"/>
            <a:r>
              <a:rPr lang="en-US" sz="2000" dirty="0">
                <a:latin typeface="Constantia"/>
                <a:cs typeface="Constantia"/>
              </a:rPr>
              <a:t>People with a set of credentials/attributes can receive it</a:t>
            </a:r>
            <a:endParaRPr lang="en-US" sz="2400" dirty="0">
              <a:latin typeface="Constantia"/>
              <a:cs typeface="Constantia"/>
            </a:endParaRPr>
          </a:p>
          <a:p>
            <a:endParaRPr lang="en-US" sz="2400" dirty="0">
              <a:latin typeface="Constantia"/>
              <a:cs typeface="Constantia"/>
            </a:endParaRPr>
          </a:p>
        </p:txBody>
      </p:sp>
      <p:pic>
        <p:nvPicPr>
          <p:cNvPr id="7" name="Picture 6">
            <a:extLst>
              <a:ext uri="{FF2B5EF4-FFF2-40B4-BE49-F238E27FC236}">
                <a16:creationId xmlns:a16="http://schemas.microsoft.com/office/drawing/2014/main" id="{AF9A6376-6A6F-4D4E-BA82-D65AF919C8D2}"/>
              </a:ext>
            </a:extLst>
          </p:cNvPr>
          <p:cNvPicPr>
            <a:picLocks noChangeAspect="1"/>
          </p:cNvPicPr>
          <p:nvPr/>
        </p:nvPicPr>
        <p:blipFill>
          <a:blip r:embed="rId3"/>
          <a:stretch>
            <a:fillRect/>
          </a:stretch>
        </p:blipFill>
        <p:spPr>
          <a:xfrm>
            <a:off x="4575848" y="3704635"/>
            <a:ext cx="1757500" cy="1166074"/>
          </a:xfrm>
          <a:prstGeom prst="rect">
            <a:avLst/>
          </a:prstGeom>
        </p:spPr>
      </p:pic>
      <p:pic>
        <p:nvPicPr>
          <p:cNvPr id="3" name="Picture 2">
            <a:extLst>
              <a:ext uri="{FF2B5EF4-FFF2-40B4-BE49-F238E27FC236}">
                <a16:creationId xmlns:a16="http://schemas.microsoft.com/office/drawing/2014/main" id="{24E50BAC-9230-4CF5-9067-63A300D2B972}"/>
              </a:ext>
            </a:extLst>
          </p:cNvPr>
          <p:cNvPicPr>
            <a:picLocks noChangeAspect="1"/>
          </p:cNvPicPr>
          <p:nvPr/>
        </p:nvPicPr>
        <p:blipFill>
          <a:blip r:embed="rId4"/>
          <a:stretch>
            <a:fillRect/>
          </a:stretch>
        </p:blipFill>
        <p:spPr>
          <a:xfrm>
            <a:off x="2128142" y="3863808"/>
            <a:ext cx="548984" cy="888355"/>
          </a:xfrm>
          <a:prstGeom prst="rect">
            <a:avLst/>
          </a:prstGeom>
        </p:spPr>
      </p:pic>
      <p:pic>
        <p:nvPicPr>
          <p:cNvPr id="4" name="Picture 3">
            <a:extLst>
              <a:ext uri="{FF2B5EF4-FFF2-40B4-BE49-F238E27FC236}">
                <a16:creationId xmlns:a16="http://schemas.microsoft.com/office/drawing/2014/main" id="{AB81D170-7694-4B5B-A756-60D6B7E9D0DE}"/>
              </a:ext>
            </a:extLst>
          </p:cNvPr>
          <p:cNvPicPr>
            <a:picLocks noChangeAspect="1"/>
          </p:cNvPicPr>
          <p:nvPr/>
        </p:nvPicPr>
        <p:blipFill>
          <a:blip r:embed="rId5"/>
          <a:stretch>
            <a:fillRect/>
          </a:stretch>
        </p:blipFill>
        <p:spPr>
          <a:xfrm>
            <a:off x="8065402" y="3012177"/>
            <a:ext cx="661157" cy="755608"/>
          </a:xfrm>
          <a:prstGeom prst="rect">
            <a:avLst/>
          </a:prstGeom>
        </p:spPr>
      </p:pic>
      <p:pic>
        <p:nvPicPr>
          <p:cNvPr id="8" name="Picture 7">
            <a:extLst>
              <a:ext uri="{FF2B5EF4-FFF2-40B4-BE49-F238E27FC236}">
                <a16:creationId xmlns:a16="http://schemas.microsoft.com/office/drawing/2014/main" id="{EF572078-993C-49AC-8FB4-73F940DBDB87}"/>
              </a:ext>
            </a:extLst>
          </p:cNvPr>
          <p:cNvPicPr>
            <a:picLocks noChangeAspect="1"/>
          </p:cNvPicPr>
          <p:nvPr/>
        </p:nvPicPr>
        <p:blipFill>
          <a:blip r:embed="rId5"/>
          <a:stretch>
            <a:fillRect/>
          </a:stretch>
        </p:blipFill>
        <p:spPr>
          <a:xfrm>
            <a:off x="8124309" y="4087759"/>
            <a:ext cx="661157" cy="755608"/>
          </a:xfrm>
          <a:prstGeom prst="rect">
            <a:avLst/>
          </a:prstGeom>
        </p:spPr>
      </p:pic>
      <p:pic>
        <p:nvPicPr>
          <p:cNvPr id="9" name="Picture 8">
            <a:extLst>
              <a:ext uri="{FF2B5EF4-FFF2-40B4-BE49-F238E27FC236}">
                <a16:creationId xmlns:a16="http://schemas.microsoft.com/office/drawing/2014/main" id="{137EDC80-C5DB-4F46-825A-FDE705BC59EC}"/>
              </a:ext>
            </a:extLst>
          </p:cNvPr>
          <p:cNvPicPr>
            <a:picLocks noChangeAspect="1"/>
          </p:cNvPicPr>
          <p:nvPr/>
        </p:nvPicPr>
        <p:blipFill>
          <a:blip r:embed="rId5"/>
          <a:stretch>
            <a:fillRect/>
          </a:stretch>
        </p:blipFill>
        <p:spPr>
          <a:xfrm>
            <a:off x="8124309" y="5163341"/>
            <a:ext cx="661157" cy="755608"/>
          </a:xfrm>
          <a:prstGeom prst="rect">
            <a:avLst/>
          </a:prstGeom>
        </p:spPr>
      </p:pic>
      <p:sp>
        <p:nvSpPr>
          <p:cNvPr id="12" name="TextBox 11">
            <a:extLst>
              <a:ext uri="{FF2B5EF4-FFF2-40B4-BE49-F238E27FC236}">
                <a16:creationId xmlns:a16="http://schemas.microsoft.com/office/drawing/2014/main" id="{96BEA838-DA60-4913-8F29-14BB2D68FA88}"/>
              </a:ext>
            </a:extLst>
          </p:cNvPr>
          <p:cNvSpPr txBox="1"/>
          <p:nvPr/>
        </p:nvSpPr>
        <p:spPr>
          <a:xfrm>
            <a:off x="1580097" y="4932167"/>
            <a:ext cx="2494866" cy="369332"/>
          </a:xfrm>
          <a:prstGeom prst="rect">
            <a:avLst/>
          </a:prstGeom>
          <a:noFill/>
        </p:spPr>
        <p:txBody>
          <a:bodyPr wrap="square" rtlCol="0">
            <a:spAutoFit/>
          </a:bodyPr>
          <a:lstStyle/>
          <a:p>
            <a:pPr defTabSz="457200" eaLnBrk="1" fontAlgn="auto" hangingPunct="1">
              <a:spcBef>
                <a:spcPts val="0"/>
              </a:spcBef>
              <a:spcAft>
                <a:spcPts val="0"/>
              </a:spcAft>
              <a:defRPr/>
            </a:pPr>
            <a:r>
              <a:rPr lang="en-US" altLang="zh-CN" dirty="0">
                <a:solidFill>
                  <a:prstClr val="black"/>
                </a:solidFill>
                <a:latin typeface="Constantia" panose="02030602050306030303" pitchFamily="18" charset="0"/>
                <a:ea typeface="华文楷体" panose="02010600040101010101" pitchFamily="2" charset="-122"/>
              </a:rPr>
              <a:t>Bob, general manager</a:t>
            </a:r>
            <a:endParaRPr lang="zh-CN" altLang="en-US" dirty="0">
              <a:solidFill>
                <a:prstClr val="black"/>
              </a:solidFill>
              <a:latin typeface="Constantia" panose="02030602050306030303" pitchFamily="18" charset="0"/>
              <a:ea typeface="华文楷体" panose="02010600040101010101" pitchFamily="2" charset="-122"/>
            </a:endParaRPr>
          </a:p>
        </p:txBody>
      </p:sp>
      <p:cxnSp>
        <p:nvCxnSpPr>
          <p:cNvPr id="14" name="直接箭头连接符 35">
            <a:extLst>
              <a:ext uri="{FF2B5EF4-FFF2-40B4-BE49-F238E27FC236}">
                <a16:creationId xmlns:a16="http://schemas.microsoft.com/office/drawing/2014/main" id="{9031D680-BC02-41A0-A019-D8269C60A1C6}"/>
              </a:ext>
            </a:extLst>
          </p:cNvPr>
          <p:cNvCxnSpPr>
            <a:cxnSpLocks/>
          </p:cNvCxnSpPr>
          <p:nvPr/>
        </p:nvCxnSpPr>
        <p:spPr>
          <a:xfrm flipH="1">
            <a:off x="3670468" y="4289041"/>
            <a:ext cx="882520" cy="27392"/>
          </a:xfrm>
          <a:prstGeom prst="straightConnector1">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箭头连接符 35">
            <a:extLst>
              <a:ext uri="{FF2B5EF4-FFF2-40B4-BE49-F238E27FC236}">
                <a16:creationId xmlns:a16="http://schemas.microsoft.com/office/drawing/2014/main" id="{021C4B12-3AFF-4B8D-91B5-C4F1262D07A0}"/>
              </a:ext>
            </a:extLst>
          </p:cNvPr>
          <p:cNvCxnSpPr>
            <a:cxnSpLocks/>
          </p:cNvCxnSpPr>
          <p:nvPr/>
        </p:nvCxnSpPr>
        <p:spPr>
          <a:xfrm flipH="1">
            <a:off x="6356208" y="3624079"/>
            <a:ext cx="1464520" cy="447087"/>
          </a:xfrm>
          <a:prstGeom prst="straightConnector1">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接箭头连接符 35">
            <a:extLst>
              <a:ext uri="{FF2B5EF4-FFF2-40B4-BE49-F238E27FC236}">
                <a16:creationId xmlns:a16="http://schemas.microsoft.com/office/drawing/2014/main" id="{8E1F3950-8AF3-49A4-83B1-FFF63071B17E}"/>
              </a:ext>
            </a:extLst>
          </p:cNvPr>
          <p:cNvCxnSpPr>
            <a:cxnSpLocks/>
          </p:cNvCxnSpPr>
          <p:nvPr/>
        </p:nvCxnSpPr>
        <p:spPr>
          <a:xfrm flipH="1">
            <a:off x="6333348" y="4415259"/>
            <a:ext cx="1619602" cy="0"/>
          </a:xfrm>
          <a:prstGeom prst="straightConnector1">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接箭头连接符 35">
            <a:extLst>
              <a:ext uri="{FF2B5EF4-FFF2-40B4-BE49-F238E27FC236}">
                <a16:creationId xmlns:a16="http://schemas.microsoft.com/office/drawing/2014/main" id="{AFD9F9D1-80D3-4E4F-B9F6-12674CB246BC}"/>
              </a:ext>
            </a:extLst>
          </p:cNvPr>
          <p:cNvCxnSpPr>
            <a:cxnSpLocks/>
          </p:cNvCxnSpPr>
          <p:nvPr/>
        </p:nvCxnSpPr>
        <p:spPr>
          <a:xfrm flipH="1" flipV="1">
            <a:off x="6406967" y="4656466"/>
            <a:ext cx="1472366" cy="649535"/>
          </a:xfrm>
          <a:prstGeom prst="straightConnector1">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253F914-BC75-4592-998C-C49E78B2C2CB}"/>
              </a:ext>
            </a:extLst>
          </p:cNvPr>
          <p:cNvSpPr txBox="1"/>
          <p:nvPr/>
        </p:nvSpPr>
        <p:spPr>
          <a:xfrm>
            <a:off x="4658024" y="4856962"/>
            <a:ext cx="1853889" cy="646331"/>
          </a:xfrm>
          <a:prstGeom prst="rect">
            <a:avLst/>
          </a:prstGeom>
          <a:noFill/>
        </p:spPr>
        <p:txBody>
          <a:bodyPr wrap="square" rtlCol="0">
            <a:spAutoFit/>
          </a:bodyPr>
          <a:lstStyle/>
          <a:p>
            <a:pPr defTabSz="457200" eaLnBrk="1" fontAlgn="auto" hangingPunct="1">
              <a:spcBef>
                <a:spcPts val="0"/>
              </a:spcBef>
              <a:spcAft>
                <a:spcPts val="0"/>
              </a:spcAft>
              <a:defRPr/>
            </a:pPr>
            <a:r>
              <a:rPr lang="en-US" altLang="zh-CN" dirty="0">
                <a:solidFill>
                  <a:prstClr val="black"/>
                </a:solidFill>
                <a:latin typeface="Constantia" panose="02030602050306030303" pitchFamily="18" charset="0"/>
                <a:ea typeface="华文楷体" panose="02010600040101010101" pitchFamily="2" charset="-122"/>
              </a:rPr>
              <a:t>Internet service provider (ISP)</a:t>
            </a:r>
            <a:endParaRPr lang="zh-CN" altLang="en-US" dirty="0">
              <a:solidFill>
                <a:prstClr val="black"/>
              </a:solidFill>
              <a:latin typeface="Constantia" panose="02030602050306030303" pitchFamily="18" charset="0"/>
              <a:ea typeface="华文楷体" panose="02010600040101010101" pitchFamily="2" charset="-122"/>
            </a:endParaRPr>
          </a:p>
        </p:txBody>
      </p:sp>
      <p:sp>
        <p:nvSpPr>
          <p:cNvPr id="29" name="Rectangle 28">
            <a:extLst>
              <a:ext uri="{FF2B5EF4-FFF2-40B4-BE49-F238E27FC236}">
                <a16:creationId xmlns:a16="http://schemas.microsoft.com/office/drawing/2014/main" id="{5B308C06-C478-4EB9-8C23-E3B5450CD203}"/>
              </a:ext>
            </a:extLst>
          </p:cNvPr>
          <p:cNvSpPr/>
          <p:nvPr/>
        </p:nvSpPr>
        <p:spPr>
          <a:xfrm>
            <a:off x="8662639" y="3157110"/>
            <a:ext cx="1995026" cy="523220"/>
          </a:xfrm>
          <a:prstGeom prst="rect">
            <a:avLst/>
          </a:prstGeom>
        </p:spPr>
        <p:txBody>
          <a:bodyPr wrap="square">
            <a:spAutoFit/>
          </a:bodyPr>
          <a:lstStyle/>
          <a:p>
            <a:pPr defTabSz="457200" eaLnBrk="1" fontAlgn="auto" hangingPunct="1">
              <a:spcBef>
                <a:spcPts val="0"/>
              </a:spcBef>
              <a:spcAft>
                <a:spcPts val="0"/>
              </a:spcAft>
              <a:defRPr/>
            </a:pPr>
            <a:r>
              <a:rPr lang="en-US" altLang="zh-CN" sz="1400" dirty="0">
                <a:solidFill>
                  <a:prstClr val="black"/>
                </a:solidFill>
                <a:latin typeface="Constantia" panose="02030602050306030303" pitchFamily="18" charset="0"/>
                <a:ea typeface="华文楷体" panose="02010600040101010101" pitchFamily="2" charset="-122"/>
              </a:rPr>
              <a:t>Rank: manager</a:t>
            </a:r>
          </a:p>
          <a:p>
            <a:pPr defTabSz="457200" eaLnBrk="1" fontAlgn="auto" hangingPunct="1">
              <a:spcBef>
                <a:spcPts val="0"/>
              </a:spcBef>
              <a:spcAft>
                <a:spcPts val="0"/>
              </a:spcAft>
              <a:defRPr/>
            </a:pPr>
            <a:r>
              <a:rPr lang="en-US" altLang="zh-CN" sz="1400" dirty="0">
                <a:solidFill>
                  <a:prstClr val="black"/>
                </a:solidFill>
                <a:latin typeface="Constantia" panose="02030602050306030303" pitchFamily="18" charset="0"/>
                <a:ea typeface="华文楷体" panose="02010600040101010101" pitchFamily="2" charset="-122"/>
              </a:rPr>
              <a:t>Department: technical</a:t>
            </a:r>
            <a:endParaRPr lang="zh-CN" altLang="en-US" sz="1400" dirty="0">
              <a:solidFill>
                <a:prstClr val="black"/>
              </a:solidFill>
              <a:latin typeface="Constantia" panose="02030602050306030303" pitchFamily="18" charset="0"/>
              <a:ea typeface="华文楷体" panose="02010600040101010101" pitchFamily="2" charset="-122"/>
            </a:endParaRPr>
          </a:p>
        </p:txBody>
      </p:sp>
      <p:sp>
        <p:nvSpPr>
          <p:cNvPr id="30" name="Rectangle 29">
            <a:extLst>
              <a:ext uri="{FF2B5EF4-FFF2-40B4-BE49-F238E27FC236}">
                <a16:creationId xmlns:a16="http://schemas.microsoft.com/office/drawing/2014/main" id="{0DB76811-161C-460D-8298-290BD8A7AA50}"/>
              </a:ext>
            </a:extLst>
          </p:cNvPr>
          <p:cNvSpPr/>
          <p:nvPr/>
        </p:nvSpPr>
        <p:spPr>
          <a:xfrm>
            <a:off x="8747946" y="4316433"/>
            <a:ext cx="1821553" cy="523220"/>
          </a:xfrm>
          <a:prstGeom prst="rect">
            <a:avLst/>
          </a:prstGeom>
        </p:spPr>
        <p:txBody>
          <a:bodyPr wrap="square">
            <a:spAutoFit/>
          </a:bodyPr>
          <a:lstStyle/>
          <a:p>
            <a:pPr defTabSz="457200" eaLnBrk="1" fontAlgn="auto" hangingPunct="1">
              <a:spcBef>
                <a:spcPts val="0"/>
              </a:spcBef>
              <a:spcAft>
                <a:spcPts val="0"/>
              </a:spcAft>
              <a:defRPr/>
            </a:pPr>
            <a:r>
              <a:rPr lang="en-US" altLang="zh-CN" sz="1400" dirty="0">
                <a:solidFill>
                  <a:prstClr val="black"/>
                </a:solidFill>
                <a:latin typeface="Constantia" panose="02030602050306030303" pitchFamily="18" charset="0"/>
                <a:ea typeface="华文楷体" panose="02010600040101010101" pitchFamily="2" charset="-122"/>
              </a:rPr>
              <a:t>Rank: director</a:t>
            </a:r>
          </a:p>
          <a:p>
            <a:pPr defTabSz="457200" eaLnBrk="1" fontAlgn="auto" hangingPunct="1">
              <a:spcBef>
                <a:spcPts val="0"/>
              </a:spcBef>
              <a:spcAft>
                <a:spcPts val="0"/>
              </a:spcAft>
              <a:defRPr/>
            </a:pPr>
            <a:r>
              <a:rPr lang="en-US" altLang="zh-CN" sz="1400" dirty="0">
                <a:solidFill>
                  <a:prstClr val="black"/>
                </a:solidFill>
                <a:latin typeface="Constantia" panose="02030602050306030303" pitchFamily="18" charset="0"/>
                <a:ea typeface="华文楷体" panose="02010600040101010101" pitchFamily="2" charset="-122"/>
              </a:rPr>
              <a:t>Department: finance</a:t>
            </a:r>
            <a:endParaRPr lang="zh-CN" altLang="en-US" sz="1400" dirty="0">
              <a:solidFill>
                <a:prstClr val="black"/>
              </a:solidFill>
              <a:latin typeface="Constantia" panose="02030602050306030303" pitchFamily="18" charset="0"/>
              <a:ea typeface="华文楷体" panose="02010600040101010101" pitchFamily="2" charset="-122"/>
            </a:endParaRPr>
          </a:p>
        </p:txBody>
      </p:sp>
      <p:sp>
        <p:nvSpPr>
          <p:cNvPr id="31" name="Rectangle 30">
            <a:extLst>
              <a:ext uri="{FF2B5EF4-FFF2-40B4-BE49-F238E27FC236}">
                <a16:creationId xmlns:a16="http://schemas.microsoft.com/office/drawing/2014/main" id="{B2775C69-5F4C-4028-903F-4C57E17D7B86}"/>
              </a:ext>
            </a:extLst>
          </p:cNvPr>
          <p:cNvSpPr/>
          <p:nvPr/>
        </p:nvSpPr>
        <p:spPr>
          <a:xfrm>
            <a:off x="8765677" y="5370905"/>
            <a:ext cx="1803822" cy="523220"/>
          </a:xfrm>
          <a:prstGeom prst="rect">
            <a:avLst/>
          </a:prstGeom>
        </p:spPr>
        <p:txBody>
          <a:bodyPr wrap="square">
            <a:spAutoFit/>
          </a:bodyPr>
          <a:lstStyle/>
          <a:p>
            <a:pPr defTabSz="457200" eaLnBrk="1" fontAlgn="auto" hangingPunct="1">
              <a:spcBef>
                <a:spcPts val="0"/>
              </a:spcBef>
              <a:spcAft>
                <a:spcPts val="0"/>
              </a:spcAft>
              <a:defRPr/>
            </a:pPr>
            <a:r>
              <a:rPr lang="en-US" altLang="zh-CN" sz="1400" dirty="0">
                <a:solidFill>
                  <a:prstClr val="black"/>
                </a:solidFill>
                <a:latin typeface="Constantia" panose="02030602050306030303" pitchFamily="18" charset="0"/>
                <a:ea typeface="华文楷体" panose="02010600040101010101" pitchFamily="2" charset="-122"/>
              </a:rPr>
              <a:t>Rank: director</a:t>
            </a:r>
          </a:p>
          <a:p>
            <a:pPr defTabSz="457200" eaLnBrk="1" fontAlgn="auto" hangingPunct="1">
              <a:spcBef>
                <a:spcPts val="0"/>
              </a:spcBef>
              <a:spcAft>
                <a:spcPts val="0"/>
              </a:spcAft>
              <a:defRPr/>
            </a:pPr>
            <a:r>
              <a:rPr lang="en-US" altLang="zh-CN" sz="1400" dirty="0">
                <a:solidFill>
                  <a:prstClr val="black"/>
                </a:solidFill>
                <a:latin typeface="Constantia" panose="02030602050306030303" pitchFamily="18" charset="0"/>
                <a:ea typeface="华文楷体" panose="02010600040101010101" pitchFamily="2" charset="-122"/>
              </a:rPr>
              <a:t>City: sales</a:t>
            </a:r>
            <a:endParaRPr lang="zh-CN" altLang="en-US" sz="1400" dirty="0">
              <a:solidFill>
                <a:prstClr val="black"/>
              </a:solidFill>
              <a:latin typeface="Constantia" panose="02030602050306030303" pitchFamily="18" charset="0"/>
              <a:ea typeface="华文楷体" panose="02010600040101010101" pitchFamily="2" charset="-122"/>
            </a:endParaRPr>
          </a:p>
        </p:txBody>
      </p:sp>
      <p:sp>
        <p:nvSpPr>
          <p:cNvPr id="32" name="Rectangle 31">
            <a:extLst>
              <a:ext uri="{FF2B5EF4-FFF2-40B4-BE49-F238E27FC236}">
                <a16:creationId xmlns:a16="http://schemas.microsoft.com/office/drawing/2014/main" id="{60C87BC1-27AE-402F-8563-D10CB522FFBD}"/>
              </a:ext>
            </a:extLst>
          </p:cNvPr>
          <p:cNvSpPr/>
          <p:nvPr/>
        </p:nvSpPr>
        <p:spPr>
          <a:xfrm>
            <a:off x="2050022" y="5732289"/>
            <a:ext cx="4572000" cy="646331"/>
          </a:xfrm>
          <a:prstGeom prst="rect">
            <a:avLst/>
          </a:prstGeom>
        </p:spPr>
        <p:txBody>
          <a:bodyPr>
            <a:spAutoFit/>
          </a:bodyPr>
          <a:lstStyle/>
          <a:p>
            <a:pPr defTabSz="457200" eaLnBrk="1" fontAlgn="auto" hangingPunct="1">
              <a:spcBef>
                <a:spcPts val="0"/>
              </a:spcBef>
              <a:spcAft>
                <a:spcPts val="0"/>
              </a:spcAft>
              <a:defRPr/>
            </a:pPr>
            <a:r>
              <a:rPr lang="en-US" altLang="zh-CN" dirty="0">
                <a:solidFill>
                  <a:prstClr val="black"/>
                </a:solidFill>
                <a:latin typeface="Constantia" panose="02030602050306030303" pitchFamily="18" charset="0"/>
                <a:ea typeface="华文楷体" panose="02010600040101010101" pitchFamily="2" charset="-122"/>
              </a:rPr>
              <a:t>Access structure :</a:t>
            </a:r>
          </a:p>
          <a:p>
            <a:pPr defTabSz="457200" eaLnBrk="1" fontAlgn="auto" hangingPunct="1">
              <a:spcBef>
                <a:spcPts val="0"/>
              </a:spcBef>
              <a:spcAft>
                <a:spcPts val="0"/>
              </a:spcAft>
              <a:defRPr/>
            </a:pPr>
            <a:r>
              <a:rPr lang="en-US" altLang="zh-CN" dirty="0">
                <a:solidFill>
                  <a:prstClr val="black"/>
                </a:solidFill>
                <a:latin typeface="Constantia" panose="02030602050306030303" pitchFamily="18" charset="0"/>
                <a:ea typeface="华文楷体" panose="02010600040101010101" pitchFamily="2" charset="-122"/>
              </a:rPr>
              <a:t>((“manager” </a:t>
            </a:r>
            <a:r>
              <a:rPr lang="en-US" altLang="zh-CN" b="1" dirty="0">
                <a:solidFill>
                  <a:prstClr val="black"/>
                </a:solidFill>
                <a:latin typeface="Constantia" panose="02030602050306030303" pitchFamily="18" charset="0"/>
                <a:ea typeface="华文楷体" panose="02010600040101010101" pitchFamily="2" charset="-122"/>
              </a:rPr>
              <a:t>OR</a:t>
            </a:r>
            <a:r>
              <a:rPr lang="en-US" altLang="zh-CN" dirty="0">
                <a:solidFill>
                  <a:prstClr val="black"/>
                </a:solidFill>
                <a:latin typeface="Constantia" panose="02030602050306030303" pitchFamily="18" charset="0"/>
                <a:ea typeface="华文楷体" panose="02010600040101010101" pitchFamily="2" charset="-122"/>
              </a:rPr>
              <a:t> (“director” </a:t>
            </a:r>
            <a:r>
              <a:rPr lang="en-US" altLang="zh-CN" b="1" dirty="0">
                <a:solidFill>
                  <a:prstClr val="black"/>
                </a:solidFill>
                <a:latin typeface="Constantia" panose="02030602050306030303" pitchFamily="18" charset="0"/>
                <a:ea typeface="华文楷体" panose="02010600040101010101" pitchFamily="2" charset="-122"/>
              </a:rPr>
              <a:t>AND</a:t>
            </a:r>
            <a:r>
              <a:rPr lang="en-US" altLang="zh-CN" dirty="0">
                <a:solidFill>
                  <a:prstClr val="black"/>
                </a:solidFill>
                <a:latin typeface="Constantia" panose="02030602050306030303" pitchFamily="18" charset="0"/>
                <a:ea typeface="华文楷体" panose="02010600040101010101" pitchFamily="2" charset="-122"/>
              </a:rPr>
              <a:t> “sales”))</a:t>
            </a:r>
            <a:endParaRPr lang="zh-CN" altLang="en-US" dirty="0">
              <a:solidFill>
                <a:prstClr val="black"/>
              </a:solidFill>
              <a:latin typeface="Constantia" panose="02030602050306030303" pitchFamily="18" charset="0"/>
              <a:ea typeface="华文楷体" panose="02010600040101010101" pitchFamily="2" charset="-122"/>
            </a:endParaRPr>
          </a:p>
        </p:txBody>
      </p:sp>
      <p:pic>
        <p:nvPicPr>
          <p:cNvPr id="33" name="Picture 32">
            <a:extLst>
              <a:ext uri="{FF2B5EF4-FFF2-40B4-BE49-F238E27FC236}">
                <a16:creationId xmlns:a16="http://schemas.microsoft.com/office/drawing/2014/main" id="{AA210F4F-EB88-473B-8E47-DCB70831F859}"/>
              </a:ext>
            </a:extLst>
          </p:cNvPr>
          <p:cNvPicPr>
            <a:picLocks noChangeAspect="1"/>
          </p:cNvPicPr>
          <p:nvPr/>
        </p:nvPicPr>
        <p:blipFill>
          <a:blip r:embed="rId6"/>
          <a:stretch>
            <a:fillRect/>
          </a:stretch>
        </p:blipFill>
        <p:spPr>
          <a:xfrm>
            <a:off x="7385425" y="3720558"/>
            <a:ext cx="552382" cy="447619"/>
          </a:xfrm>
          <a:prstGeom prst="rect">
            <a:avLst/>
          </a:prstGeom>
        </p:spPr>
      </p:pic>
      <p:pic>
        <p:nvPicPr>
          <p:cNvPr id="35" name="Picture 34">
            <a:extLst>
              <a:ext uri="{FF2B5EF4-FFF2-40B4-BE49-F238E27FC236}">
                <a16:creationId xmlns:a16="http://schemas.microsoft.com/office/drawing/2014/main" id="{9AFFEB3A-2274-4917-9119-7BEDE330A5DB}"/>
              </a:ext>
            </a:extLst>
          </p:cNvPr>
          <p:cNvPicPr>
            <a:picLocks noChangeAspect="1"/>
          </p:cNvPicPr>
          <p:nvPr/>
        </p:nvPicPr>
        <p:blipFill>
          <a:blip r:embed="rId7"/>
          <a:stretch>
            <a:fillRect/>
          </a:stretch>
        </p:blipFill>
        <p:spPr>
          <a:xfrm>
            <a:off x="7499468" y="4511104"/>
            <a:ext cx="523810" cy="476190"/>
          </a:xfrm>
          <a:prstGeom prst="rect">
            <a:avLst/>
          </a:prstGeom>
        </p:spPr>
      </p:pic>
      <p:pic>
        <p:nvPicPr>
          <p:cNvPr id="37" name="Picture 36">
            <a:extLst>
              <a:ext uri="{FF2B5EF4-FFF2-40B4-BE49-F238E27FC236}">
                <a16:creationId xmlns:a16="http://schemas.microsoft.com/office/drawing/2014/main" id="{81452153-DFAD-4622-88DF-9DDCCBDF9E08}"/>
              </a:ext>
            </a:extLst>
          </p:cNvPr>
          <p:cNvPicPr>
            <a:picLocks noChangeAspect="1"/>
          </p:cNvPicPr>
          <p:nvPr/>
        </p:nvPicPr>
        <p:blipFill>
          <a:blip r:embed="rId6"/>
          <a:stretch>
            <a:fillRect/>
          </a:stretch>
        </p:blipFill>
        <p:spPr>
          <a:xfrm>
            <a:off x="7443597" y="5317336"/>
            <a:ext cx="552382" cy="447619"/>
          </a:xfrm>
          <a:prstGeom prst="rect">
            <a:avLst/>
          </a:prstGeom>
        </p:spPr>
      </p:pic>
      <p:sp>
        <p:nvSpPr>
          <p:cNvPr id="39" name="TextBox 38">
            <a:extLst>
              <a:ext uri="{FF2B5EF4-FFF2-40B4-BE49-F238E27FC236}">
                <a16:creationId xmlns:a16="http://schemas.microsoft.com/office/drawing/2014/main" id="{6666DEEF-7043-4BB1-A7C9-BF2341A9CE86}"/>
              </a:ext>
            </a:extLst>
          </p:cNvPr>
          <p:cNvSpPr txBox="1"/>
          <p:nvPr/>
        </p:nvSpPr>
        <p:spPr>
          <a:xfrm>
            <a:off x="6496274" y="3089726"/>
            <a:ext cx="1184388" cy="369332"/>
          </a:xfrm>
          <a:prstGeom prst="rect">
            <a:avLst/>
          </a:prstGeom>
          <a:solidFill>
            <a:srgbClr val="FDFFA9"/>
          </a:solidFill>
          <a:ln w="19050">
            <a:solidFill>
              <a:srgbClr val="C00000"/>
            </a:solidFill>
          </a:ln>
        </p:spPr>
        <p:txBody>
          <a:bodyPr wrap="square" rtlCol="0">
            <a:spAutoFit/>
          </a:bodyPr>
          <a:lstStyle/>
          <a:p>
            <a:pPr defTabSz="457200" eaLnBrk="1" fontAlgn="auto" hangingPunct="1">
              <a:spcBef>
                <a:spcPts val="0"/>
              </a:spcBef>
              <a:spcAft>
                <a:spcPts val="0"/>
              </a:spcAft>
              <a:defRPr/>
            </a:pPr>
            <a:r>
              <a:rPr lang="en-US" altLang="zh-CN" dirty="0">
                <a:solidFill>
                  <a:prstClr val="black"/>
                </a:solidFill>
                <a:latin typeface="Constantia" panose="02030602050306030303" pitchFamily="18" charset="0"/>
                <a:ea typeface="华文楷体" panose="02010600040101010101" pitchFamily="2" charset="-122"/>
              </a:rPr>
              <a:t>broadcast</a:t>
            </a:r>
          </a:p>
        </p:txBody>
      </p:sp>
      <p:sp>
        <p:nvSpPr>
          <p:cNvPr id="40" name="Rectangle 39">
            <a:extLst>
              <a:ext uri="{FF2B5EF4-FFF2-40B4-BE49-F238E27FC236}">
                <a16:creationId xmlns:a16="http://schemas.microsoft.com/office/drawing/2014/main" id="{6E034BA1-ACF5-4824-AB9D-A9111BA90C2A}"/>
              </a:ext>
            </a:extLst>
          </p:cNvPr>
          <p:cNvSpPr/>
          <p:nvPr/>
        </p:nvSpPr>
        <p:spPr>
          <a:xfrm>
            <a:off x="6788683" y="5394738"/>
            <a:ext cx="184731" cy="307777"/>
          </a:xfrm>
          <a:prstGeom prst="rect">
            <a:avLst/>
          </a:prstGeom>
        </p:spPr>
        <p:txBody>
          <a:bodyPr wrap="none">
            <a:spAutoFit/>
          </a:bodyPr>
          <a:lstStyle/>
          <a:p>
            <a:pPr defTabSz="457200" eaLnBrk="1" fontAlgn="auto" hangingPunct="1">
              <a:spcBef>
                <a:spcPts val="0"/>
              </a:spcBef>
              <a:spcAft>
                <a:spcPts val="0"/>
              </a:spcAft>
              <a:defRPr/>
            </a:pPr>
            <a:endParaRPr lang="en-US" altLang="zh-CN" sz="1400" i="1" dirty="0">
              <a:solidFill>
                <a:srgbClr val="FFFFFF"/>
              </a:solidFill>
              <a:latin typeface="Constantia"/>
              <a:ea typeface="华文楷体" panose="02010600040101010101" pitchFamily="2" charset="-122"/>
              <a:cs typeface="Constantia"/>
            </a:endParaRPr>
          </a:p>
        </p:txBody>
      </p:sp>
      <p:pic>
        <p:nvPicPr>
          <p:cNvPr id="5" name="Picture 4">
            <a:extLst>
              <a:ext uri="{FF2B5EF4-FFF2-40B4-BE49-F238E27FC236}">
                <a16:creationId xmlns:a16="http://schemas.microsoft.com/office/drawing/2014/main" id="{1E91C189-C5F5-4B8D-A605-4E9BBA3E0F47}"/>
              </a:ext>
            </a:extLst>
          </p:cNvPr>
          <p:cNvPicPr>
            <a:picLocks noChangeAspect="1"/>
          </p:cNvPicPr>
          <p:nvPr/>
        </p:nvPicPr>
        <p:blipFill>
          <a:blip r:embed="rId8"/>
          <a:stretch>
            <a:fillRect/>
          </a:stretch>
        </p:blipFill>
        <p:spPr>
          <a:xfrm>
            <a:off x="2747145" y="3858707"/>
            <a:ext cx="857930" cy="857930"/>
          </a:xfrm>
          <a:prstGeom prst="rect">
            <a:avLst/>
          </a:prstGeom>
        </p:spPr>
      </p:pic>
      <p:sp>
        <p:nvSpPr>
          <p:cNvPr id="10" name="TextBox 9">
            <a:extLst>
              <a:ext uri="{FF2B5EF4-FFF2-40B4-BE49-F238E27FC236}">
                <a16:creationId xmlns:a16="http://schemas.microsoft.com/office/drawing/2014/main" id="{9BDC460D-0539-4F43-BDD9-732C0708D09F}"/>
              </a:ext>
            </a:extLst>
          </p:cNvPr>
          <p:cNvSpPr txBox="1"/>
          <p:nvPr/>
        </p:nvSpPr>
        <p:spPr>
          <a:xfrm>
            <a:off x="6303401" y="4091239"/>
            <a:ext cx="1634407" cy="307777"/>
          </a:xfrm>
          <a:prstGeom prst="rect">
            <a:avLst/>
          </a:prstGeom>
          <a:noFill/>
        </p:spPr>
        <p:txBody>
          <a:bodyPr wrap="square" rtlCol="0">
            <a:spAutoFit/>
          </a:bodyPr>
          <a:lstStyle/>
          <a:p>
            <a:pPr defTabSz="457200" eaLnBrk="1" fontAlgn="auto" hangingPunct="1">
              <a:spcBef>
                <a:spcPts val="0"/>
              </a:spcBef>
              <a:spcAft>
                <a:spcPts val="0"/>
              </a:spcAft>
            </a:pPr>
            <a:r>
              <a:rPr lang="en-US" altLang="zh-CN" sz="1400" dirty="0">
                <a:solidFill>
                  <a:prstClr val="black"/>
                </a:solidFill>
                <a:latin typeface="Constantia" panose="02030602050306030303" pitchFamily="18" charset="0"/>
                <a:ea typeface="华文楷体" panose="02010600040101010101" pitchFamily="2" charset="-122"/>
              </a:rPr>
              <a:t>encrypted memo</a:t>
            </a:r>
            <a:endParaRPr lang="zh-CN" altLang="en-US" sz="1400" dirty="0">
              <a:solidFill>
                <a:prstClr val="black"/>
              </a:solidFill>
              <a:latin typeface="Constantia" panose="02030602050306030303" pitchFamily="18" charset="0"/>
              <a:ea typeface="华文楷体" panose="02010600040101010101" pitchFamily="2" charset="-122"/>
            </a:endParaRPr>
          </a:p>
        </p:txBody>
      </p:sp>
    </p:spTree>
    <p:extLst>
      <p:ext uri="{BB962C8B-B14F-4D97-AF65-F5344CB8AC3E}">
        <p14:creationId xmlns:p14="http://schemas.microsoft.com/office/powerpoint/2010/main" val="1175102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2" grpId="0"/>
      <p:bldP spid="39" grpId="0" animBg="1"/>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Who Can Access It</a:t>
            </a:r>
          </a:p>
        </p:txBody>
      </p:sp>
      <p:pic>
        <p:nvPicPr>
          <p:cNvPr id="7" name="Picture 6">
            <a:extLst>
              <a:ext uri="{FF2B5EF4-FFF2-40B4-BE49-F238E27FC236}">
                <a16:creationId xmlns:a16="http://schemas.microsoft.com/office/drawing/2014/main" id="{AF9A6376-6A6F-4D4E-BA82-D65AF919C8D2}"/>
              </a:ext>
            </a:extLst>
          </p:cNvPr>
          <p:cNvPicPr>
            <a:picLocks noChangeAspect="1"/>
          </p:cNvPicPr>
          <p:nvPr/>
        </p:nvPicPr>
        <p:blipFill>
          <a:blip r:embed="rId3"/>
          <a:stretch>
            <a:fillRect/>
          </a:stretch>
        </p:blipFill>
        <p:spPr>
          <a:xfrm>
            <a:off x="4652048" y="2192225"/>
            <a:ext cx="1757500" cy="1166074"/>
          </a:xfrm>
          <a:prstGeom prst="rect">
            <a:avLst/>
          </a:prstGeom>
        </p:spPr>
      </p:pic>
      <p:pic>
        <p:nvPicPr>
          <p:cNvPr id="3" name="Picture 2">
            <a:extLst>
              <a:ext uri="{FF2B5EF4-FFF2-40B4-BE49-F238E27FC236}">
                <a16:creationId xmlns:a16="http://schemas.microsoft.com/office/drawing/2014/main" id="{24E50BAC-9230-4CF5-9067-63A300D2B972}"/>
              </a:ext>
            </a:extLst>
          </p:cNvPr>
          <p:cNvPicPr>
            <a:picLocks noChangeAspect="1"/>
          </p:cNvPicPr>
          <p:nvPr/>
        </p:nvPicPr>
        <p:blipFill>
          <a:blip r:embed="rId4"/>
          <a:stretch>
            <a:fillRect/>
          </a:stretch>
        </p:blipFill>
        <p:spPr>
          <a:xfrm>
            <a:off x="2204342" y="2430054"/>
            <a:ext cx="548984" cy="888355"/>
          </a:xfrm>
          <a:prstGeom prst="rect">
            <a:avLst/>
          </a:prstGeom>
        </p:spPr>
      </p:pic>
      <p:pic>
        <p:nvPicPr>
          <p:cNvPr id="4" name="Picture 3">
            <a:extLst>
              <a:ext uri="{FF2B5EF4-FFF2-40B4-BE49-F238E27FC236}">
                <a16:creationId xmlns:a16="http://schemas.microsoft.com/office/drawing/2014/main" id="{AB81D170-7694-4B5B-A756-60D6B7E9D0DE}"/>
              </a:ext>
            </a:extLst>
          </p:cNvPr>
          <p:cNvPicPr>
            <a:picLocks noChangeAspect="1"/>
          </p:cNvPicPr>
          <p:nvPr/>
        </p:nvPicPr>
        <p:blipFill>
          <a:blip r:embed="rId5"/>
          <a:stretch>
            <a:fillRect/>
          </a:stretch>
        </p:blipFill>
        <p:spPr>
          <a:xfrm>
            <a:off x="8122552" y="1585492"/>
            <a:ext cx="661157" cy="755608"/>
          </a:xfrm>
          <a:prstGeom prst="rect">
            <a:avLst/>
          </a:prstGeom>
        </p:spPr>
      </p:pic>
      <p:pic>
        <p:nvPicPr>
          <p:cNvPr id="8" name="Picture 7">
            <a:extLst>
              <a:ext uri="{FF2B5EF4-FFF2-40B4-BE49-F238E27FC236}">
                <a16:creationId xmlns:a16="http://schemas.microsoft.com/office/drawing/2014/main" id="{EF572078-993C-49AC-8FB4-73F940DBDB87}"/>
              </a:ext>
            </a:extLst>
          </p:cNvPr>
          <p:cNvPicPr>
            <a:picLocks noChangeAspect="1"/>
          </p:cNvPicPr>
          <p:nvPr/>
        </p:nvPicPr>
        <p:blipFill>
          <a:blip r:embed="rId5"/>
          <a:stretch>
            <a:fillRect/>
          </a:stretch>
        </p:blipFill>
        <p:spPr>
          <a:xfrm>
            <a:off x="8181459" y="2661074"/>
            <a:ext cx="661157" cy="755608"/>
          </a:xfrm>
          <a:prstGeom prst="rect">
            <a:avLst/>
          </a:prstGeom>
        </p:spPr>
      </p:pic>
      <p:pic>
        <p:nvPicPr>
          <p:cNvPr id="9" name="Picture 8">
            <a:extLst>
              <a:ext uri="{FF2B5EF4-FFF2-40B4-BE49-F238E27FC236}">
                <a16:creationId xmlns:a16="http://schemas.microsoft.com/office/drawing/2014/main" id="{137EDC80-C5DB-4F46-825A-FDE705BC59EC}"/>
              </a:ext>
            </a:extLst>
          </p:cNvPr>
          <p:cNvPicPr>
            <a:picLocks noChangeAspect="1"/>
          </p:cNvPicPr>
          <p:nvPr/>
        </p:nvPicPr>
        <p:blipFill>
          <a:blip r:embed="rId5"/>
          <a:stretch>
            <a:fillRect/>
          </a:stretch>
        </p:blipFill>
        <p:spPr>
          <a:xfrm>
            <a:off x="8181459" y="3736656"/>
            <a:ext cx="661157" cy="755608"/>
          </a:xfrm>
          <a:prstGeom prst="rect">
            <a:avLst/>
          </a:prstGeom>
        </p:spPr>
      </p:pic>
      <p:sp>
        <p:nvSpPr>
          <p:cNvPr id="12" name="TextBox 11">
            <a:extLst>
              <a:ext uri="{FF2B5EF4-FFF2-40B4-BE49-F238E27FC236}">
                <a16:creationId xmlns:a16="http://schemas.microsoft.com/office/drawing/2014/main" id="{96BEA838-DA60-4913-8F29-14BB2D68FA88}"/>
              </a:ext>
            </a:extLst>
          </p:cNvPr>
          <p:cNvSpPr txBox="1"/>
          <p:nvPr/>
        </p:nvSpPr>
        <p:spPr>
          <a:xfrm>
            <a:off x="2149516" y="3465582"/>
            <a:ext cx="574778" cy="369332"/>
          </a:xfrm>
          <a:prstGeom prst="rect">
            <a:avLst/>
          </a:prstGeom>
          <a:noFill/>
        </p:spPr>
        <p:txBody>
          <a:bodyPr wrap="square" rtlCol="0">
            <a:spAutoFit/>
          </a:bodyPr>
          <a:lstStyle/>
          <a:p>
            <a:pPr defTabSz="457200" eaLnBrk="1" fontAlgn="auto" hangingPunct="1">
              <a:spcBef>
                <a:spcPts val="0"/>
              </a:spcBef>
              <a:spcAft>
                <a:spcPts val="0"/>
              </a:spcAft>
            </a:pPr>
            <a:r>
              <a:rPr lang="en-US" altLang="zh-CN" dirty="0">
                <a:solidFill>
                  <a:prstClr val="black"/>
                </a:solidFill>
                <a:latin typeface="Constantia" panose="02030602050306030303" pitchFamily="18" charset="0"/>
                <a:ea typeface="华文楷体" panose="02010600040101010101" pitchFamily="2" charset="-122"/>
              </a:rPr>
              <a:t>Bob</a:t>
            </a:r>
            <a:endParaRPr lang="zh-CN" altLang="en-US" dirty="0">
              <a:solidFill>
                <a:prstClr val="black"/>
              </a:solidFill>
              <a:latin typeface="Constantia" panose="02030602050306030303" pitchFamily="18" charset="0"/>
              <a:ea typeface="华文楷体" panose="02010600040101010101" pitchFamily="2" charset="-122"/>
            </a:endParaRPr>
          </a:p>
        </p:txBody>
      </p:sp>
      <p:cxnSp>
        <p:nvCxnSpPr>
          <p:cNvPr id="14" name="直接箭头连接符 35">
            <a:extLst>
              <a:ext uri="{FF2B5EF4-FFF2-40B4-BE49-F238E27FC236}">
                <a16:creationId xmlns:a16="http://schemas.microsoft.com/office/drawing/2014/main" id="{9031D680-BC02-41A0-A019-D8269C60A1C6}"/>
              </a:ext>
            </a:extLst>
          </p:cNvPr>
          <p:cNvCxnSpPr>
            <a:cxnSpLocks/>
          </p:cNvCxnSpPr>
          <p:nvPr/>
        </p:nvCxnSpPr>
        <p:spPr>
          <a:xfrm flipH="1" flipV="1">
            <a:off x="2434656" y="3834914"/>
            <a:ext cx="1125" cy="750314"/>
          </a:xfrm>
          <a:prstGeom prst="straightConnector1">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箭头连接符 35">
            <a:extLst>
              <a:ext uri="{FF2B5EF4-FFF2-40B4-BE49-F238E27FC236}">
                <a16:creationId xmlns:a16="http://schemas.microsoft.com/office/drawing/2014/main" id="{021C4B12-3AFF-4B8D-91B5-C4F1262D07A0}"/>
              </a:ext>
            </a:extLst>
          </p:cNvPr>
          <p:cNvCxnSpPr>
            <a:cxnSpLocks/>
          </p:cNvCxnSpPr>
          <p:nvPr/>
        </p:nvCxnSpPr>
        <p:spPr>
          <a:xfrm flipH="1">
            <a:off x="6409549" y="1992970"/>
            <a:ext cx="1545985" cy="668104"/>
          </a:xfrm>
          <a:prstGeom prst="straightConnector1">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接箭头连接符 35">
            <a:extLst>
              <a:ext uri="{FF2B5EF4-FFF2-40B4-BE49-F238E27FC236}">
                <a16:creationId xmlns:a16="http://schemas.microsoft.com/office/drawing/2014/main" id="{8E1F3950-8AF3-49A4-83B1-FFF63071B17E}"/>
              </a:ext>
            </a:extLst>
          </p:cNvPr>
          <p:cNvCxnSpPr>
            <a:cxnSpLocks/>
          </p:cNvCxnSpPr>
          <p:nvPr/>
        </p:nvCxnSpPr>
        <p:spPr>
          <a:xfrm flipH="1">
            <a:off x="6483169" y="3006154"/>
            <a:ext cx="1472365" cy="0"/>
          </a:xfrm>
          <a:prstGeom prst="straightConnector1">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接箭头连接符 35">
            <a:extLst>
              <a:ext uri="{FF2B5EF4-FFF2-40B4-BE49-F238E27FC236}">
                <a16:creationId xmlns:a16="http://schemas.microsoft.com/office/drawing/2014/main" id="{AFD9F9D1-80D3-4E4F-B9F6-12674CB246BC}"/>
              </a:ext>
            </a:extLst>
          </p:cNvPr>
          <p:cNvCxnSpPr>
            <a:cxnSpLocks/>
          </p:cNvCxnSpPr>
          <p:nvPr/>
        </p:nvCxnSpPr>
        <p:spPr>
          <a:xfrm flipH="1" flipV="1">
            <a:off x="6482044" y="3277014"/>
            <a:ext cx="1428851" cy="837446"/>
          </a:xfrm>
          <a:prstGeom prst="straightConnector1">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253F914-BC75-4592-998C-C49E78B2C2CB}"/>
              </a:ext>
            </a:extLst>
          </p:cNvPr>
          <p:cNvSpPr txBox="1"/>
          <p:nvPr/>
        </p:nvSpPr>
        <p:spPr>
          <a:xfrm>
            <a:off x="4734224" y="3344552"/>
            <a:ext cx="1853889" cy="646331"/>
          </a:xfrm>
          <a:prstGeom prst="rect">
            <a:avLst/>
          </a:prstGeom>
          <a:noFill/>
        </p:spPr>
        <p:txBody>
          <a:bodyPr wrap="square" rtlCol="0">
            <a:spAutoFit/>
          </a:bodyPr>
          <a:lstStyle/>
          <a:p>
            <a:pPr defTabSz="457200" eaLnBrk="1" fontAlgn="auto" hangingPunct="1">
              <a:spcBef>
                <a:spcPts val="0"/>
              </a:spcBef>
              <a:spcAft>
                <a:spcPts val="0"/>
              </a:spcAft>
            </a:pPr>
            <a:r>
              <a:rPr lang="en-US" altLang="zh-CN" dirty="0">
                <a:solidFill>
                  <a:prstClr val="black"/>
                </a:solidFill>
                <a:latin typeface="Constantia" panose="02030602050306030303" pitchFamily="18" charset="0"/>
                <a:ea typeface="华文楷体" panose="02010600040101010101" pitchFamily="2" charset="-122"/>
              </a:rPr>
              <a:t>Internet service provider (ISP)</a:t>
            </a:r>
            <a:endParaRPr lang="zh-CN" altLang="en-US" dirty="0">
              <a:solidFill>
                <a:prstClr val="black"/>
              </a:solidFill>
              <a:latin typeface="Constantia" panose="02030602050306030303" pitchFamily="18" charset="0"/>
              <a:ea typeface="华文楷体" panose="02010600040101010101" pitchFamily="2" charset="-122"/>
            </a:endParaRPr>
          </a:p>
        </p:txBody>
      </p:sp>
      <p:sp>
        <p:nvSpPr>
          <p:cNvPr id="29" name="Rectangle 28">
            <a:extLst>
              <a:ext uri="{FF2B5EF4-FFF2-40B4-BE49-F238E27FC236}">
                <a16:creationId xmlns:a16="http://schemas.microsoft.com/office/drawing/2014/main" id="{5B308C06-C478-4EB9-8C23-E3B5450CD203}"/>
              </a:ext>
            </a:extLst>
          </p:cNvPr>
          <p:cNvSpPr/>
          <p:nvPr/>
        </p:nvSpPr>
        <p:spPr>
          <a:xfrm>
            <a:off x="8719789" y="1730425"/>
            <a:ext cx="1995026" cy="523220"/>
          </a:xfrm>
          <a:prstGeom prst="rect">
            <a:avLst/>
          </a:prstGeom>
        </p:spPr>
        <p:txBody>
          <a:bodyPr wrap="square">
            <a:spAutoFit/>
          </a:bodyPr>
          <a:lstStyle/>
          <a:p>
            <a:pPr defTabSz="457200" eaLnBrk="1" fontAlgn="auto" hangingPunct="1">
              <a:spcBef>
                <a:spcPts val="0"/>
              </a:spcBef>
              <a:spcAft>
                <a:spcPts val="0"/>
              </a:spcAft>
            </a:pPr>
            <a:r>
              <a:rPr lang="en-US" altLang="zh-CN" sz="1400" dirty="0">
                <a:solidFill>
                  <a:prstClr val="black"/>
                </a:solidFill>
                <a:latin typeface="Constantia" panose="02030602050306030303" pitchFamily="18" charset="0"/>
                <a:ea typeface="华文楷体" panose="02010600040101010101" pitchFamily="2" charset="-122"/>
              </a:rPr>
              <a:t>Rank: manager</a:t>
            </a:r>
          </a:p>
          <a:p>
            <a:pPr defTabSz="457200" eaLnBrk="1" fontAlgn="auto" hangingPunct="1">
              <a:spcBef>
                <a:spcPts val="0"/>
              </a:spcBef>
              <a:spcAft>
                <a:spcPts val="0"/>
              </a:spcAft>
            </a:pPr>
            <a:r>
              <a:rPr lang="en-US" altLang="zh-CN" sz="1400" dirty="0">
                <a:solidFill>
                  <a:prstClr val="black"/>
                </a:solidFill>
                <a:latin typeface="Constantia" panose="02030602050306030303" pitchFamily="18" charset="0"/>
                <a:ea typeface="华文楷体" panose="02010600040101010101" pitchFamily="2" charset="-122"/>
              </a:rPr>
              <a:t>Department: technical</a:t>
            </a:r>
            <a:endParaRPr lang="zh-CN" altLang="en-US" sz="1400" dirty="0">
              <a:solidFill>
                <a:prstClr val="black"/>
              </a:solidFill>
              <a:latin typeface="Constantia" panose="02030602050306030303" pitchFamily="18" charset="0"/>
              <a:ea typeface="华文楷体" panose="02010600040101010101" pitchFamily="2" charset="-122"/>
            </a:endParaRPr>
          </a:p>
        </p:txBody>
      </p:sp>
      <p:sp>
        <p:nvSpPr>
          <p:cNvPr id="30" name="Rectangle 29">
            <a:extLst>
              <a:ext uri="{FF2B5EF4-FFF2-40B4-BE49-F238E27FC236}">
                <a16:creationId xmlns:a16="http://schemas.microsoft.com/office/drawing/2014/main" id="{0DB76811-161C-460D-8298-290BD8A7AA50}"/>
              </a:ext>
            </a:extLst>
          </p:cNvPr>
          <p:cNvSpPr/>
          <p:nvPr/>
        </p:nvSpPr>
        <p:spPr>
          <a:xfrm>
            <a:off x="8805096" y="2889748"/>
            <a:ext cx="1821553" cy="523220"/>
          </a:xfrm>
          <a:prstGeom prst="rect">
            <a:avLst/>
          </a:prstGeom>
        </p:spPr>
        <p:txBody>
          <a:bodyPr wrap="square">
            <a:spAutoFit/>
          </a:bodyPr>
          <a:lstStyle/>
          <a:p>
            <a:pPr defTabSz="457200" eaLnBrk="1" fontAlgn="auto" hangingPunct="1">
              <a:spcBef>
                <a:spcPts val="0"/>
              </a:spcBef>
              <a:spcAft>
                <a:spcPts val="0"/>
              </a:spcAft>
            </a:pPr>
            <a:r>
              <a:rPr lang="en-US" altLang="zh-CN" sz="1400" dirty="0">
                <a:solidFill>
                  <a:prstClr val="black"/>
                </a:solidFill>
                <a:latin typeface="Constantia" panose="02030602050306030303" pitchFamily="18" charset="0"/>
                <a:ea typeface="华文楷体" panose="02010600040101010101" pitchFamily="2" charset="-122"/>
              </a:rPr>
              <a:t>Rank: director</a:t>
            </a:r>
          </a:p>
          <a:p>
            <a:pPr defTabSz="457200" eaLnBrk="1" fontAlgn="auto" hangingPunct="1">
              <a:spcBef>
                <a:spcPts val="0"/>
              </a:spcBef>
              <a:spcAft>
                <a:spcPts val="0"/>
              </a:spcAft>
            </a:pPr>
            <a:r>
              <a:rPr lang="en-US" altLang="zh-CN" sz="1400" dirty="0">
                <a:solidFill>
                  <a:prstClr val="black"/>
                </a:solidFill>
                <a:latin typeface="Constantia" panose="02030602050306030303" pitchFamily="18" charset="0"/>
                <a:ea typeface="华文楷体" panose="02010600040101010101" pitchFamily="2" charset="-122"/>
              </a:rPr>
              <a:t>Department: finance</a:t>
            </a:r>
            <a:endParaRPr lang="zh-CN" altLang="en-US" sz="1400" dirty="0">
              <a:solidFill>
                <a:prstClr val="black"/>
              </a:solidFill>
              <a:latin typeface="Constantia" panose="02030602050306030303" pitchFamily="18" charset="0"/>
              <a:ea typeface="华文楷体" panose="02010600040101010101" pitchFamily="2" charset="-122"/>
            </a:endParaRPr>
          </a:p>
        </p:txBody>
      </p:sp>
      <p:sp>
        <p:nvSpPr>
          <p:cNvPr id="31" name="Rectangle 30">
            <a:extLst>
              <a:ext uri="{FF2B5EF4-FFF2-40B4-BE49-F238E27FC236}">
                <a16:creationId xmlns:a16="http://schemas.microsoft.com/office/drawing/2014/main" id="{B2775C69-5F4C-4028-903F-4C57E17D7B86}"/>
              </a:ext>
            </a:extLst>
          </p:cNvPr>
          <p:cNvSpPr/>
          <p:nvPr/>
        </p:nvSpPr>
        <p:spPr>
          <a:xfrm>
            <a:off x="8822827" y="3944220"/>
            <a:ext cx="1803822" cy="523220"/>
          </a:xfrm>
          <a:prstGeom prst="rect">
            <a:avLst/>
          </a:prstGeom>
        </p:spPr>
        <p:txBody>
          <a:bodyPr wrap="square">
            <a:spAutoFit/>
          </a:bodyPr>
          <a:lstStyle/>
          <a:p>
            <a:pPr defTabSz="457200" eaLnBrk="1" fontAlgn="auto" hangingPunct="1">
              <a:spcBef>
                <a:spcPts val="0"/>
              </a:spcBef>
              <a:spcAft>
                <a:spcPts val="0"/>
              </a:spcAft>
            </a:pPr>
            <a:r>
              <a:rPr lang="en-US" altLang="zh-CN" sz="1400" dirty="0">
                <a:solidFill>
                  <a:prstClr val="black"/>
                </a:solidFill>
                <a:latin typeface="Constantia" panose="02030602050306030303" pitchFamily="18" charset="0"/>
                <a:ea typeface="华文楷体" panose="02010600040101010101" pitchFamily="2" charset="-122"/>
              </a:rPr>
              <a:t>Rank: director</a:t>
            </a:r>
          </a:p>
          <a:p>
            <a:pPr defTabSz="457200" eaLnBrk="1" fontAlgn="auto" hangingPunct="1">
              <a:spcBef>
                <a:spcPts val="0"/>
              </a:spcBef>
              <a:spcAft>
                <a:spcPts val="0"/>
              </a:spcAft>
            </a:pPr>
            <a:r>
              <a:rPr lang="en-US" altLang="zh-CN" sz="1400" dirty="0">
                <a:solidFill>
                  <a:prstClr val="black"/>
                </a:solidFill>
                <a:latin typeface="Constantia" panose="02030602050306030303" pitchFamily="18" charset="0"/>
                <a:ea typeface="华文楷体" panose="02010600040101010101" pitchFamily="2" charset="-122"/>
              </a:rPr>
              <a:t>City: sales</a:t>
            </a:r>
            <a:endParaRPr lang="zh-CN" altLang="en-US" sz="1400" dirty="0">
              <a:solidFill>
                <a:prstClr val="black"/>
              </a:solidFill>
              <a:latin typeface="Constantia" panose="02030602050306030303" pitchFamily="18" charset="0"/>
              <a:ea typeface="华文楷体" panose="02010600040101010101" pitchFamily="2" charset="-122"/>
            </a:endParaRPr>
          </a:p>
        </p:txBody>
      </p:sp>
      <p:pic>
        <p:nvPicPr>
          <p:cNvPr id="33" name="Picture 32">
            <a:extLst>
              <a:ext uri="{FF2B5EF4-FFF2-40B4-BE49-F238E27FC236}">
                <a16:creationId xmlns:a16="http://schemas.microsoft.com/office/drawing/2014/main" id="{AA210F4F-EB88-473B-8E47-DCB70831F859}"/>
              </a:ext>
            </a:extLst>
          </p:cNvPr>
          <p:cNvPicPr>
            <a:picLocks noChangeAspect="1"/>
          </p:cNvPicPr>
          <p:nvPr/>
        </p:nvPicPr>
        <p:blipFill>
          <a:blip r:embed="rId6"/>
          <a:stretch>
            <a:fillRect/>
          </a:stretch>
        </p:blipFill>
        <p:spPr>
          <a:xfrm>
            <a:off x="7804237" y="2124330"/>
            <a:ext cx="552382" cy="447619"/>
          </a:xfrm>
          <a:prstGeom prst="rect">
            <a:avLst/>
          </a:prstGeom>
        </p:spPr>
      </p:pic>
      <p:pic>
        <p:nvPicPr>
          <p:cNvPr id="35" name="Picture 34">
            <a:extLst>
              <a:ext uri="{FF2B5EF4-FFF2-40B4-BE49-F238E27FC236}">
                <a16:creationId xmlns:a16="http://schemas.microsoft.com/office/drawing/2014/main" id="{9AFFEB3A-2274-4917-9119-7BEDE330A5DB}"/>
              </a:ext>
            </a:extLst>
          </p:cNvPr>
          <p:cNvPicPr>
            <a:picLocks noChangeAspect="1"/>
          </p:cNvPicPr>
          <p:nvPr/>
        </p:nvPicPr>
        <p:blipFill>
          <a:blip r:embed="rId7"/>
          <a:stretch>
            <a:fillRect/>
          </a:stretch>
        </p:blipFill>
        <p:spPr>
          <a:xfrm>
            <a:off x="7832809" y="3063174"/>
            <a:ext cx="523810" cy="476190"/>
          </a:xfrm>
          <a:prstGeom prst="rect">
            <a:avLst/>
          </a:prstGeom>
        </p:spPr>
      </p:pic>
      <p:pic>
        <p:nvPicPr>
          <p:cNvPr id="37" name="Picture 36">
            <a:extLst>
              <a:ext uri="{FF2B5EF4-FFF2-40B4-BE49-F238E27FC236}">
                <a16:creationId xmlns:a16="http://schemas.microsoft.com/office/drawing/2014/main" id="{81452153-DFAD-4622-88DF-9DDCCBDF9E08}"/>
              </a:ext>
            </a:extLst>
          </p:cNvPr>
          <p:cNvPicPr>
            <a:picLocks noChangeAspect="1"/>
          </p:cNvPicPr>
          <p:nvPr/>
        </p:nvPicPr>
        <p:blipFill>
          <a:blip r:embed="rId6"/>
          <a:stretch>
            <a:fillRect/>
          </a:stretch>
        </p:blipFill>
        <p:spPr>
          <a:xfrm>
            <a:off x="7804237" y="4155305"/>
            <a:ext cx="552382" cy="447619"/>
          </a:xfrm>
          <a:prstGeom prst="rect">
            <a:avLst/>
          </a:prstGeom>
        </p:spPr>
      </p:pic>
      <p:sp>
        <p:nvSpPr>
          <p:cNvPr id="50" name="TextBox 49">
            <a:extLst>
              <a:ext uri="{FF2B5EF4-FFF2-40B4-BE49-F238E27FC236}">
                <a16:creationId xmlns:a16="http://schemas.microsoft.com/office/drawing/2014/main" id="{339ADF78-DA60-4B00-96E4-13B51BC44E49}"/>
              </a:ext>
            </a:extLst>
          </p:cNvPr>
          <p:cNvSpPr txBox="1"/>
          <p:nvPr/>
        </p:nvSpPr>
        <p:spPr>
          <a:xfrm>
            <a:off x="4987811" y="5463036"/>
            <a:ext cx="262106" cy="461665"/>
          </a:xfrm>
          <a:prstGeom prst="rect">
            <a:avLst/>
          </a:prstGeom>
          <a:noFill/>
        </p:spPr>
        <p:txBody>
          <a:bodyPr wrap="square" rtlCol="0">
            <a:spAutoFit/>
          </a:bodyPr>
          <a:lstStyle/>
          <a:p>
            <a:pPr defTabSz="457200" eaLnBrk="1" fontAlgn="auto" hangingPunct="1">
              <a:spcBef>
                <a:spcPts val="0"/>
              </a:spcBef>
              <a:spcAft>
                <a:spcPts val="0"/>
              </a:spcAft>
            </a:pPr>
            <a:r>
              <a:rPr lang="en-US" sz="2400" dirty="0">
                <a:solidFill>
                  <a:prstClr val="black"/>
                </a:solidFill>
                <a:latin typeface="Times New Roman" pitchFamily="18" charset="0"/>
                <a:ea typeface="+mn-ea"/>
                <a:cs typeface="Times New Roman" pitchFamily="18" charset="0"/>
              </a:rPr>
              <a:t>=</a:t>
            </a:r>
          </a:p>
        </p:txBody>
      </p:sp>
      <p:grpSp>
        <p:nvGrpSpPr>
          <p:cNvPr id="104" name="Group 103">
            <a:extLst>
              <a:ext uri="{FF2B5EF4-FFF2-40B4-BE49-F238E27FC236}">
                <a16:creationId xmlns:a16="http://schemas.microsoft.com/office/drawing/2014/main" id="{522C89CF-C402-4E58-AB0D-C8BE92EE4444}"/>
              </a:ext>
            </a:extLst>
          </p:cNvPr>
          <p:cNvGrpSpPr/>
          <p:nvPr/>
        </p:nvGrpSpPr>
        <p:grpSpPr>
          <a:xfrm>
            <a:off x="1540748" y="4723811"/>
            <a:ext cx="2105502" cy="1954592"/>
            <a:chOff x="16748" y="4723811"/>
            <a:chExt cx="2105502" cy="1954592"/>
          </a:xfrm>
        </p:grpSpPr>
        <p:sp>
          <p:nvSpPr>
            <p:cNvPr id="60" name="椭圆 2">
              <a:extLst>
                <a:ext uri="{FF2B5EF4-FFF2-40B4-BE49-F238E27FC236}">
                  <a16:creationId xmlns:a16="http://schemas.microsoft.com/office/drawing/2014/main" id="{AB02E3D6-B882-43F3-B2A0-7D1DEABAEADB}"/>
                </a:ext>
              </a:extLst>
            </p:cNvPr>
            <p:cNvSpPr/>
            <p:nvPr/>
          </p:nvSpPr>
          <p:spPr>
            <a:xfrm>
              <a:off x="924858" y="4723811"/>
              <a:ext cx="355600" cy="355600"/>
            </a:xfrm>
            <a:prstGeom prst="ellipse">
              <a:avLst/>
            </a:prstGeom>
            <a:solidFill>
              <a:srgbClr val="FFFFFF"/>
            </a:solidFill>
            <a:ln w="9525" cap="flat" cmpd="sng" algn="ctr">
              <a:solidFill>
                <a:srgbClr val="2178B5">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eaLnBrk="1" fontAlgn="auto" hangingPunct="1">
                <a:spcBef>
                  <a:spcPts val="0"/>
                </a:spcBef>
                <a:spcAft>
                  <a:spcPts val="0"/>
                </a:spcAft>
                <a:defRPr/>
              </a:pPr>
              <a:r>
                <a:rPr lang="en-US" kern="0" dirty="0">
                  <a:solidFill>
                    <a:prstClr val="black"/>
                  </a:solidFill>
                  <a:latin typeface="Arial"/>
                  <a:ea typeface="+mn-ea"/>
                </a:rPr>
                <a:t>V</a:t>
              </a:r>
            </a:p>
          </p:txBody>
        </p:sp>
        <p:cxnSp>
          <p:nvCxnSpPr>
            <p:cNvPr id="61" name="直接连接符 5">
              <a:extLst>
                <a:ext uri="{FF2B5EF4-FFF2-40B4-BE49-F238E27FC236}">
                  <a16:creationId xmlns:a16="http://schemas.microsoft.com/office/drawing/2014/main" id="{AA0BD453-5091-44C9-9919-A1138522048A}"/>
                </a:ext>
              </a:extLst>
            </p:cNvPr>
            <p:cNvCxnSpPr>
              <a:cxnSpLocks/>
              <a:stCxn id="60" idx="4"/>
              <a:endCxn id="68" idx="0"/>
            </p:cNvCxnSpPr>
            <p:nvPr/>
          </p:nvCxnSpPr>
          <p:spPr>
            <a:xfrm flipH="1">
              <a:off x="837062" y="5079411"/>
              <a:ext cx="265596" cy="397356"/>
            </a:xfrm>
            <a:prstGeom prst="line">
              <a:avLst/>
            </a:prstGeom>
            <a:noFill/>
            <a:ln w="25400" cap="flat" cmpd="sng" algn="ctr">
              <a:solidFill>
                <a:srgbClr val="2178B5"/>
              </a:solidFill>
              <a:prstDash val="solid"/>
            </a:ln>
            <a:effectLst>
              <a:outerShdw blurRad="40000" dist="20000" dir="5400000" rotWithShape="0">
                <a:srgbClr val="000000">
                  <a:alpha val="38000"/>
                </a:srgbClr>
              </a:outerShdw>
            </a:effectLst>
          </p:spPr>
        </p:cxnSp>
        <p:cxnSp>
          <p:nvCxnSpPr>
            <p:cNvPr id="66" name="直接连接符 9">
              <a:extLst>
                <a:ext uri="{FF2B5EF4-FFF2-40B4-BE49-F238E27FC236}">
                  <a16:creationId xmlns:a16="http://schemas.microsoft.com/office/drawing/2014/main" id="{E2CBAB6F-ED7E-4B14-8114-9B397B9C1482}"/>
                </a:ext>
              </a:extLst>
            </p:cNvPr>
            <p:cNvCxnSpPr>
              <a:cxnSpLocks/>
              <a:stCxn id="60" idx="4"/>
            </p:cNvCxnSpPr>
            <p:nvPr/>
          </p:nvCxnSpPr>
          <p:spPr>
            <a:xfrm>
              <a:off x="1102658" y="5079411"/>
              <a:ext cx="292817" cy="405879"/>
            </a:xfrm>
            <a:prstGeom prst="line">
              <a:avLst/>
            </a:prstGeom>
            <a:noFill/>
            <a:ln w="25400" cap="flat" cmpd="sng" algn="ctr">
              <a:solidFill>
                <a:srgbClr val="2178B5"/>
              </a:solidFill>
              <a:prstDash val="solid"/>
            </a:ln>
            <a:effectLst>
              <a:outerShdw blurRad="40000" dist="20000" dir="5400000" rotWithShape="0">
                <a:srgbClr val="000000">
                  <a:alpha val="38000"/>
                </a:srgbClr>
              </a:outerShdw>
            </a:effectLst>
          </p:spPr>
        </p:cxnSp>
        <p:sp>
          <p:nvSpPr>
            <p:cNvPr id="68" name="椭圆 2">
              <a:extLst>
                <a:ext uri="{FF2B5EF4-FFF2-40B4-BE49-F238E27FC236}">
                  <a16:creationId xmlns:a16="http://schemas.microsoft.com/office/drawing/2014/main" id="{83AD7068-3C64-4A1F-886C-544EE2BC1B1B}"/>
                </a:ext>
              </a:extLst>
            </p:cNvPr>
            <p:cNvSpPr/>
            <p:nvPr/>
          </p:nvSpPr>
          <p:spPr>
            <a:xfrm>
              <a:off x="659262" y="5476767"/>
              <a:ext cx="355600" cy="355600"/>
            </a:xfrm>
            <a:prstGeom prst="ellipse">
              <a:avLst/>
            </a:prstGeom>
            <a:solidFill>
              <a:srgbClr val="FFFFFF"/>
            </a:solidFill>
            <a:ln w="9525" cap="flat" cmpd="sng" algn="ctr">
              <a:solidFill>
                <a:srgbClr val="2178B5">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eaLnBrk="1" fontAlgn="auto" hangingPunct="1">
                <a:spcBef>
                  <a:spcPts val="0"/>
                </a:spcBef>
                <a:spcAft>
                  <a:spcPts val="0"/>
                </a:spcAft>
                <a:defRPr/>
              </a:pPr>
              <a:r>
                <a:rPr lang="en-US" kern="0" dirty="0">
                  <a:solidFill>
                    <a:prstClr val="black"/>
                  </a:solidFill>
                  <a:latin typeface="Arial"/>
                  <a:ea typeface="+mn-ea"/>
                </a:rPr>
                <a:t>V</a:t>
              </a:r>
            </a:p>
          </p:txBody>
        </p:sp>
        <p:sp>
          <p:nvSpPr>
            <p:cNvPr id="16" name="TextBox 15">
              <a:extLst>
                <a:ext uri="{FF2B5EF4-FFF2-40B4-BE49-F238E27FC236}">
                  <a16:creationId xmlns:a16="http://schemas.microsoft.com/office/drawing/2014/main" id="{FBF27CB1-CAF2-4102-B31D-59B00100A5CD}"/>
                </a:ext>
              </a:extLst>
            </p:cNvPr>
            <p:cNvSpPr txBox="1"/>
            <p:nvPr/>
          </p:nvSpPr>
          <p:spPr>
            <a:xfrm>
              <a:off x="1128578" y="5485290"/>
              <a:ext cx="993672" cy="338554"/>
            </a:xfrm>
            <a:prstGeom prst="rect">
              <a:avLst/>
            </a:prstGeom>
            <a:noFill/>
          </p:spPr>
          <p:txBody>
            <a:bodyPr wrap="square" rtlCol="0">
              <a:spAutoFit/>
            </a:bodyPr>
            <a:lstStyle/>
            <a:p>
              <a:pPr defTabSz="457200" eaLnBrk="1" fontAlgn="auto" hangingPunct="1">
                <a:spcBef>
                  <a:spcPts val="0"/>
                </a:spcBef>
                <a:spcAft>
                  <a:spcPts val="0"/>
                </a:spcAft>
              </a:pPr>
              <a:r>
                <a:rPr lang="en-US" altLang="zh-CN" sz="1600" dirty="0">
                  <a:solidFill>
                    <a:prstClr val="black"/>
                  </a:solidFill>
                  <a:latin typeface="Constantia" panose="02030602050306030303" pitchFamily="18" charset="0"/>
                  <a:ea typeface="华文楷体" panose="02010600040101010101" pitchFamily="2" charset="-122"/>
                </a:rPr>
                <a:t>manager</a:t>
              </a:r>
              <a:endParaRPr lang="zh-CN" altLang="en-US" sz="1600" dirty="0">
                <a:solidFill>
                  <a:prstClr val="black"/>
                </a:solidFill>
                <a:latin typeface="Constantia" panose="02030602050306030303" pitchFamily="18" charset="0"/>
                <a:ea typeface="华文楷体" panose="02010600040101010101" pitchFamily="2" charset="-122"/>
              </a:endParaRPr>
            </a:p>
          </p:txBody>
        </p:sp>
        <p:cxnSp>
          <p:nvCxnSpPr>
            <p:cNvPr id="69" name="直接连接符 5">
              <a:extLst>
                <a:ext uri="{FF2B5EF4-FFF2-40B4-BE49-F238E27FC236}">
                  <a16:creationId xmlns:a16="http://schemas.microsoft.com/office/drawing/2014/main" id="{1A0039AF-75C8-49D1-AF0E-87A1D5788A14}"/>
                </a:ext>
              </a:extLst>
            </p:cNvPr>
            <p:cNvCxnSpPr>
              <a:cxnSpLocks/>
              <a:stCxn id="68" idx="4"/>
            </p:cNvCxnSpPr>
            <p:nvPr/>
          </p:nvCxnSpPr>
          <p:spPr>
            <a:xfrm flipH="1">
              <a:off x="571466" y="5832367"/>
              <a:ext cx="265596" cy="525468"/>
            </a:xfrm>
            <a:prstGeom prst="line">
              <a:avLst/>
            </a:prstGeom>
            <a:noFill/>
            <a:ln w="25400" cap="flat" cmpd="sng" algn="ctr">
              <a:solidFill>
                <a:srgbClr val="2178B5"/>
              </a:solidFill>
              <a:prstDash val="solid"/>
            </a:ln>
            <a:effectLst>
              <a:outerShdw blurRad="40000" dist="20000" dir="5400000" rotWithShape="0">
                <a:srgbClr val="000000">
                  <a:alpha val="38000"/>
                </a:srgbClr>
              </a:outerShdw>
            </a:effectLst>
          </p:spPr>
        </p:cxnSp>
        <p:cxnSp>
          <p:nvCxnSpPr>
            <p:cNvPr id="70" name="直接连接符 9">
              <a:extLst>
                <a:ext uri="{FF2B5EF4-FFF2-40B4-BE49-F238E27FC236}">
                  <a16:creationId xmlns:a16="http://schemas.microsoft.com/office/drawing/2014/main" id="{D93DD83A-04E7-46BF-A171-4C07E4E82B17}"/>
                </a:ext>
              </a:extLst>
            </p:cNvPr>
            <p:cNvCxnSpPr>
              <a:cxnSpLocks/>
              <a:stCxn id="68" idx="4"/>
            </p:cNvCxnSpPr>
            <p:nvPr/>
          </p:nvCxnSpPr>
          <p:spPr>
            <a:xfrm>
              <a:off x="837062" y="5832367"/>
              <a:ext cx="298464" cy="525468"/>
            </a:xfrm>
            <a:prstGeom prst="line">
              <a:avLst/>
            </a:prstGeom>
            <a:noFill/>
            <a:ln w="25400" cap="flat" cmpd="sng" algn="ctr">
              <a:solidFill>
                <a:srgbClr val="2178B5"/>
              </a:solidFill>
              <a:prstDash val="solid"/>
            </a:ln>
            <a:effectLst>
              <a:outerShdw blurRad="40000" dist="20000" dir="5400000" rotWithShape="0">
                <a:srgbClr val="000000">
                  <a:alpha val="38000"/>
                </a:srgbClr>
              </a:outerShdw>
            </a:effectLst>
          </p:spPr>
        </p:cxnSp>
        <p:sp>
          <p:nvSpPr>
            <p:cNvPr id="71" name="TextBox 70">
              <a:extLst>
                <a:ext uri="{FF2B5EF4-FFF2-40B4-BE49-F238E27FC236}">
                  <a16:creationId xmlns:a16="http://schemas.microsoft.com/office/drawing/2014/main" id="{833DD30E-C33A-4C89-A907-190F2DDDA267}"/>
                </a:ext>
              </a:extLst>
            </p:cNvPr>
            <p:cNvSpPr txBox="1"/>
            <p:nvPr/>
          </p:nvSpPr>
          <p:spPr>
            <a:xfrm>
              <a:off x="16748" y="6333351"/>
              <a:ext cx="949920" cy="338554"/>
            </a:xfrm>
            <a:prstGeom prst="rect">
              <a:avLst/>
            </a:prstGeom>
            <a:noFill/>
          </p:spPr>
          <p:txBody>
            <a:bodyPr wrap="square" rtlCol="0">
              <a:spAutoFit/>
            </a:bodyPr>
            <a:lstStyle/>
            <a:p>
              <a:pPr defTabSz="457200" eaLnBrk="1" fontAlgn="auto" hangingPunct="1">
                <a:spcBef>
                  <a:spcPts val="0"/>
                </a:spcBef>
                <a:spcAft>
                  <a:spcPts val="0"/>
                </a:spcAft>
              </a:pPr>
              <a:r>
                <a:rPr lang="en-US" altLang="zh-CN" sz="1600" dirty="0">
                  <a:solidFill>
                    <a:prstClr val="black"/>
                  </a:solidFill>
                  <a:latin typeface="Constantia" panose="02030602050306030303" pitchFamily="18" charset="0"/>
                  <a:ea typeface="华文楷体" panose="02010600040101010101" pitchFamily="2" charset="-122"/>
                </a:rPr>
                <a:t>director </a:t>
              </a:r>
              <a:endParaRPr lang="zh-CN" altLang="en-US" sz="1600" dirty="0">
                <a:solidFill>
                  <a:prstClr val="black"/>
                </a:solidFill>
                <a:latin typeface="Constantia" panose="02030602050306030303" pitchFamily="18" charset="0"/>
                <a:ea typeface="华文楷体" panose="02010600040101010101" pitchFamily="2" charset="-122"/>
              </a:endParaRPr>
            </a:p>
          </p:txBody>
        </p:sp>
        <p:sp>
          <p:nvSpPr>
            <p:cNvPr id="72" name="TextBox 71">
              <a:extLst>
                <a:ext uri="{FF2B5EF4-FFF2-40B4-BE49-F238E27FC236}">
                  <a16:creationId xmlns:a16="http://schemas.microsoft.com/office/drawing/2014/main" id="{BD852FC7-C793-487F-A164-E8AF2BF9F605}"/>
                </a:ext>
              </a:extLst>
            </p:cNvPr>
            <p:cNvSpPr txBox="1"/>
            <p:nvPr/>
          </p:nvSpPr>
          <p:spPr>
            <a:xfrm>
              <a:off x="947159" y="6339849"/>
              <a:ext cx="664347" cy="338554"/>
            </a:xfrm>
            <a:prstGeom prst="rect">
              <a:avLst/>
            </a:prstGeom>
            <a:noFill/>
          </p:spPr>
          <p:txBody>
            <a:bodyPr wrap="square" rtlCol="0">
              <a:spAutoFit/>
            </a:bodyPr>
            <a:lstStyle/>
            <a:p>
              <a:pPr defTabSz="457200" eaLnBrk="1" fontAlgn="auto" hangingPunct="1">
                <a:spcBef>
                  <a:spcPts val="0"/>
                </a:spcBef>
                <a:spcAft>
                  <a:spcPts val="0"/>
                </a:spcAft>
              </a:pPr>
              <a:r>
                <a:rPr lang="en-US" altLang="zh-CN" sz="1600" dirty="0">
                  <a:solidFill>
                    <a:prstClr val="black"/>
                  </a:solidFill>
                  <a:latin typeface="Constantia" panose="02030602050306030303" pitchFamily="18" charset="0"/>
                  <a:ea typeface="华文楷体" panose="02010600040101010101" pitchFamily="2" charset="-122"/>
                </a:rPr>
                <a:t>sales</a:t>
              </a:r>
              <a:endParaRPr lang="zh-CN" altLang="en-US" sz="1600" dirty="0">
                <a:solidFill>
                  <a:prstClr val="black"/>
                </a:solidFill>
                <a:latin typeface="Constantia" panose="02030602050306030303" pitchFamily="18" charset="0"/>
                <a:ea typeface="华文楷体" panose="02010600040101010101" pitchFamily="2" charset="-122"/>
              </a:endParaRPr>
            </a:p>
          </p:txBody>
        </p:sp>
      </p:grpSp>
      <p:pic>
        <p:nvPicPr>
          <p:cNvPr id="85" name="Picture 84">
            <a:extLst>
              <a:ext uri="{FF2B5EF4-FFF2-40B4-BE49-F238E27FC236}">
                <a16:creationId xmlns:a16="http://schemas.microsoft.com/office/drawing/2014/main" id="{F18CB312-DF55-437F-B5FC-9ED5C990D728}"/>
              </a:ext>
            </a:extLst>
          </p:cNvPr>
          <p:cNvPicPr>
            <a:picLocks noChangeAspect="1"/>
          </p:cNvPicPr>
          <p:nvPr/>
        </p:nvPicPr>
        <p:blipFill>
          <a:blip r:embed="rId8"/>
          <a:stretch>
            <a:fillRect/>
          </a:stretch>
        </p:blipFill>
        <p:spPr>
          <a:xfrm>
            <a:off x="4067666" y="5335513"/>
            <a:ext cx="857930" cy="857930"/>
          </a:xfrm>
          <a:prstGeom prst="rect">
            <a:avLst/>
          </a:prstGeom>
        </p:spPr>
      </p:pic>
      <p:sp>
        <p:nvSpPr>
          <p:cNvPr id="86" name="TextBox 85">
            <a:extLst>
              <a:ext uri="{FF2B5EF4-FFF2-40B4-BE49-F238E27FC236}">
                <a16:creationId xmlns:a16="http://schemas.microsoft.com/office/drawing/2014/main" id="{250BDD70-11CC-46F8-98AF-43A69434A8EB}"/>
              </a:ext>
            </a:extLst>
          </p:cNvPr>
          <p:cNvSpPr txBox="1"/>
          <p:nvPr/>
        </p:nvSpPr>
        <p:spPr>
          <a:xfrm>
            <a:off x="3612292" y="5463035"/>
            <a:ext cx="262106" cy="523220"/>
          </a:xfrm>
          <a:prstGeom prst="rect">
            <a:avLst/>
          </a:prstGeom>
          <a:noFill/>
        </p:spPr>
        <p:txBody>
          <a:bodyPr wrap="square" rtlCol="0">
            <a:spAutoFit/>
          </a:bodyPr>
          <a:lstStyle/>
          <a:p>
            <a:pPr defTabSz="457200" eaLnBrk="1" fontAlgn="auto" hangingPunct="1">
              <a:spcBef>
                <a:spcPts val="0"/>
              </a:spcBef>
              <a:spcAft>
                <a:spcPts val="0"/>
              </a:spcAft>
            </a:pPr>
            <a:r>
              <a:rPr lang="en-US" sz="2800" dirty="0">
                <a:solidFill>
                  <a:prstClr val="black"/>
                </a:solidFill>
                <a:latin typeface="Times New Roman" pitchFamily="18" charset="0"/>
                <a:ea typeface="+mn-ea"/>
                <a:cs typeface="Times New Roman" pitchFamily="18" charset="0"/>
              </a:rPr>
              <a:t>+</a:t>
            </a:r>
          </a:p>
        </p:txBody>
      </p:sp>
      <p:pic>
        <p:nvPicPr>
          <p:cNvPr id="90" name="Picture 89">
            <a:extLst>
              <a:ext uri="{FF2B5EF4-FFF2-40B4-BE49-F238E27FC236}">
                <a16:creationId xmlns:a16="http://schemas.microsoft.com/office/drawing/2014/main" id="{D34D5752-2740-4106-92B2-60FD03E4E954}"/>
              </a:ext>
            </a:extLst>
          </p:cNvPr>
          <p:cNvPicPr>
            <a:picLocks noChangeAspect="1"/>
          </p:cNvPicPr>
          <p:nvPr/>
        </p:nvPicPr>
        <p:blipFill>
          <a:blip r:embed="rId8"/>
          <a:stretch>
            <a:fillRect/>
          </a:stretch>
        </p:blipFill>
        <p:spPr>
          <a:xfrm>
            <a:off x="5436868" y="5295680"/>
            <a:ext cx="857930" cy="857930"/>
          </a:xfrm>
          <a:prstGeom prst="rect">
            <a:avLst/>
          </a:prstGeom>
        </p:spPr>
      </p:pic>
      <p:pic>
        <p:nvPicPr>
          <p:cNvPr id="92" name="Picture 91" descr="A picture containing metalware&#10;&#10;Description generated with high confidence">
            <a:extLst>
              <a:ext uri="{FF2B5EF4-FFF2-40B4-BE49-F238E27FC236}">
                <a16:creationId xmlns:a16="http://schemas.microsoft.com/office/drawing/2014/main" id="{8AD47C99-6B53-474F-A938-1FBFCE9676BD}"/>
              </a:ext>
            </a:extLst>
          </p:cNvPr>
          <p:cNvPicPr>
            <a:picLocks noChangeAspect="1"/>
          </p:cNvPicPr>
          <p:nvPr/>
        </p:nvPicPr>
        <p:blipFill rotWithShape="1">
          <a:blip r:embed="rId9"/>
          <a:srcRect l="20206" r="18790"/>
          <a:stretch/>
        </p:blipFill>
        <p:spPr>
          <a:xfrm>
            <a:off x="6086252" y="5694918"/>
            <a:ext cx="385608" cy="513047"/>
          </a:xfrm>
          <a:prstGeom prst="rect">
            <a:avLst/>
          </a:prstGeom>
        </p:spPr>
      </p:pic>
      <p:cxnSp>
        <p:nvCxnSpPr>
          <p:cNvPr id="94" name="直接箭头连接符 35">
            <a:extLst>
              <a:ext uri="{FF2B5EF4-FFF2-40B4-BE49-F238E27FC236}">
                <a16:creationId xmlns:a16="http://schemas.microsoft.com/office/drawing/2014/main" id="{3FD4CD43-7C35-46BF-8887-9F631F5478D6}"/>
              </a:ext>
            </a:extLst>
          </p:cNvPr>
          <p:cNvCxnSpPr>
            <a:cxnSpLocks/>
          </p:cNvCxnSpPr>
          <p:nvPr/>
        </p:nvCxnSpPr>
        <p:spPr>
          <a:xfrm flipH="1">
            <a:off x="5709959" y="3937958"/>
            <a:ext cx="1" cy="1205250"/>
          </a:xfrm>
          <a:prstGeom prst="straightConnector1">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9D883F52-6362-4543-BADA-869352D9003B}"/>
              </a:ext>
            </a:extLst>
          </p:cNvPr>
          <p:cNvSpPr txBox="1"/>
          <p:nvPr/>
        </p:nvSpPr>
        <p:spPr>
          <a:xfrm>
            <a:off x="7107570" y="5218864"/>
            <a:ext cx="3352276" cy="1200329"/>
          </a:xfrm>
          <a:prstGeom prst="rect">
            <a:avLst/>
          </a:prstGeom>
          <a:noFill/>
        </p:spPr>
        <p:txBody>
          <a:bodyPr wrap="square" rtlCol="0">
            <a:spAutoFit/>
          </a:bodyPr>
          <a:lstStyle/>
          <a:p>
            <a:pPr defTabSz="457200" eaLnBrk="1" fontAlgn="auto" hangingPunct="1">
              <a:spcBef>
                <a:spcPts val="0"/>
              </a:spcBef>
              <a:spcAft>
                <a:spcPts val="0"/>
              </a:spcAft>
            </a:pPr>
            <a:r>
              <a:rPr lang="en-US" altLang="zh-CN" dirty="0">
                <a:solidFill>
                  <a:prstClr val="black"/>
                </a:solidFill>
                <a:latin typeface="Constantia" panose="02030602050306030303" pitchFamily="18" charset="0"/>
                <a:ea typeface="华文楷体" panose="02010600040101010101" pitchFamily="2" charset="-122"/>
              </a:rPr>
              <a:t>How to establish such access control?</a:t>
            </a:r>
          </a:p>
          <a:p>
            <a:pPr defTabSz="457200" eaLnBrk="1" fontAlgn="auto" hangingPunct="1">
              <a:spcBef>
                <a:spcPts val="0"/>
              </a:spcBef>
              <a:spcAft>
                <a:spcPts val="0"/>
              </a:spcAft>
            </a:pPr>
            <a:endParaRPr lang="en-US" altLang="zh-CN" dirty="0">
              <a:solidFill>
                <a:prstClr val="black"/>
              </a:solidFill>
              <a:latin typeface="Constantia" panose="02030602050306030303" pitchFamily="18" charset="0"/>
              <a:ea typeface="华文楷体" panose="02010600040101010101" pitchFamily="2" charset="-122"/>
            </a:endParaRPr>
          </a:p>
          <a:p>
            <a:pPr defTabSz="457200" eaLnBrk="1" fontAlgn="auto" hangingPunct="1">
              <a:spcBef>
                <a:spcPts val="0"/>
              </a:spcBef>
              <a:spcAft>
                <a:spcPts val="0"/>
              </a:spcAft>
            </a:pPr>
            <a:r>
              <a:rPr lang="en-US" altLang="zh-CN" b="1" dirty="0">
                <a:solidFill>
                  <a:prstClr val="black"/>
                </a:solidFill>
                <a:latin typeface="Constantia" panose="02030602050306030303" pitchFamily="18" charset="0"/>
                <a:ea typeface="华文楷体" panose="02010600040101010101" pitchFamily="2" charset="-122"/>
              </a:rPr>
              <a:t>Attribute-Based Encryption</a:t>
            </a:r>
            <a:endParaRPr lang="zh-CN" altLang="en-US" b="1" dirty="0">
              <a:solidFill>
                <a:prstClr val="black"/>
              </a:solidFill>
              <a:latin typeface="Constantia" panose="02030602050306030303" pitchFamily="18" charset="0"/>
              <a:ea typeface="华文楷体" panose="02010600040101010101" pitchFamily="2" charset="-122"/>
            </a:endParaRPr>
          </a:p>
        </p:txBody>
      </p:sp>
      <p:sp>
        <p:nvSpPr>
          <p:cNvPr id="100" name="TextBox 99">
            <a:extLst>
              <a:ext uri="{FF2B5EF4-FFF2-40B4-BE49-F238E27FC236}">
                <a16:creationId xmlns:a16="http://schemas.microsoft.com/office/drawing/2014/main" id="{2E0FAD04-42E5-474E-BECB-6A8BFC8AA99D}"/>
              </a:ext>
            </a:extLst>
          </p:cNvPr>
          <p:cNvSpPr txBox="1"/>
          <p:nvPr/>
        </p:nvSpPr>
        <p:spPr>
          <a:xfrm>
            <a:off x="6509456" y="1448138"/>
            <a:ext cx="1184388" cy="369332"/>
          </a:xfrm>
          <a:prstGeom prst="rect">
            <a:avLst/>
          </a:prstGeom>
          <a:solidFill>
            <a:srgbClr val="FDFFA9"/>
          </a:solidFill>
          <a:ln w="19050">
            <a:solidFill>
              <a:srgbClr val="C00000"/>
            </a:solidFill>
          </a:ln>
        </p:spPr>
        <p:txBody>
          <a:bodyPr wrap="square" rtlCol="0">
            <a:spAutoFit/>
          </a:bodyPr>
          <a:lstStyle/>
          <a:p>
            <a:pPr defTabSz="457200" eaLnBrk="1" fontAlgn="auto" hangingPunct="1">
              <a:spcBef>
                <a:spcPts val="0"/>
              </a:spcBef>
              <a:spcAft>
                <a:spcPts val="0"/>
              </a:spcAft>
              <a:defRPr/>
            </a:pPr>
            <a:r>
              <a:rPr lang="en-US" altLang="zh-CN" dirty="0">
                <a:solidFill>
                  <a:prstClr val="black"/>
                </a:solidFill>
                <a:latin typeface="Constantia" panose="02030602050306030303" pitchFamily="18" charset="0"/>
                <a:ea typeface="华文楷体" panose="02010600040101010101" pitchFamily="2" charset="-122"/>
              </a:rPr>
              <a:t>broadcast</a:t>
            </a:r>
          </a:p>
        </p:txBody>
      </p:sp>
      <p:sp>
        <p:nvSpPr>
          <p:cNvPr id="38" name="TextBox 37">
            <a:extLst>
              <a:ext uri="{FF2B5EF4-FFF2-40B4-BE49-F238E27FC236}">
                <a16:creationId xmlns:a16="http://schemas.microsoft.com/office/drawing/2014/main" id="{53801154-7578-4050-85F1-A2D9FF052889}"/>
              </a:ext>
            </a:extLst>
          </p:cNvPr>
          <p:cNvSpPr txBox="1"/>
          <p:nvPr/>
        </p:nvSpPr>
        <p:spPr>
          <a:xfrm>
            <a:off x="6478300" y="2682686"/>
            <a:ext cx="1634407" cy="307777"/>
          </a:xfrm>
          <a:prstGeom prst="rect">
            <a:avLst/>
          </a:prstGeom>
          <a:noFill/>
        </p:spPr>
        <p:txBody>
          <a:bodyPr wrap="square" rtlCol="0">
            <a:spAutoFit/>
          </a:bodyPr>
          <a:lstStyle/>
          <a:p>
            <a:pPr defTabSz="457200" eaLnBrk="1" fontAlgn="auto" hangingPunct="1">
              <a:spcBef>
                <a:spcPts val="0"/>
              </a:spcBef>
              <a:spcAft>
                <a:spcPts val="0"/>
              </a:spcAft>
            </a:pPr>
            <a:r>
              <a:rPr lang="en-US" altLang="zh-CN" sz="1400" dirty="0">
                <a:solidFill>
                  <a:prstClr val="black"/>
                </a:solidFill>
                <a:latin typeface="Constantia" panose="02030602050306030303" pitchFamily="18" charset="0"/>
                <a:ea typeface="华文楷体" panose="02010600040101010101" pitchFamily="2" charset="-122"/>
              </a:rPr>
              <a:t>encrypted memo</a:t>
            </a:r>
            <a:endParaRPr lang="zh-CN" altLang="en-US" sz="1400" dirty="0">
              <a:solidFill>
                <a:prstClr val="black"/>
              </a:solidFill>
              <a:latin typeface="Constantia" panose="02030602050306030303" pitchFamily="18" charset="0"/>
              <a:ea typeface="华文楷体" panose="02010600040101010101" pitchFamily="2" charset="-122"/>
            </a:endParaRPr>
          </a:p>
        </p:txBody>
      </p:sp>
      <p:sp>
        <p:nvSpPr>
          <p:cNvPr id="5" name="TextBox 4">
            <a:extLst>
              <a:ext uri="{FF2B5EF4-FFF2-40B4-BE49-F238E27FC236}">
                <a16:creationId xmlns:a16="http://schemas.microsoft.com/office/drawing/2014/main" id="{72E6AE96-48F4-4555-A18D-F396B792FF92}"/>
              </a:ext>
            </a:extLst>
          </p:cNvPr>
          <p:cNvSpPr txBox="1"/>
          <p:nvPr/>
        </p:nvSpPr>
        <p:spPr>
          <a:xfrm>
            <a:off x="3999467" y="6302573"/>
            <a:ext cx="1084965" cy="369332"/>
          </a:xfrm>
          <a:prstGeom prst="rect">
            <a:avLst/>
          </a:prstGeom>
          <a:solidFill>
            <a:srgbClr val="FFFF00"/>
          </a:solidFill>
        </p:spPr>
        <p:txBody>
          <a:bodyPr wrap="square" rtlCol="0">
            <a:spAutoFit/>
          </a:bodyPr>
          <a:lstStyle/>
          <a:p>
            <a:pPr defTabSz="457200" eaLnBrk="1" fontAlgn="auto" hangingPunct="1">
              <a:spcBef>
                <a:spcPts val="0"/>
              </a:spcBef>
              <a:spcAft>
                <a:spcPts val="0"/>
              </a:spcAft>
            </a:pPr>
            <a:r>
              <a:rPr lang="en-US" altLang="zh-CN" dirty="0">
                <a:solidFill>
                  <a:prstClr val="black"/>
                </a:solidFill>
                <a:latin typeface="Constantia" panose="02030602050306030303" pitchFamily="18" charset="0"/>
                <a:ea typeface="华文楷体" panose="02010600040101010101" pitchFamily="2" charset="-122"/>
              </a:rPr>
              <a:t>plaintext</a:t>
            </a:r>
            <a:endParaRPr lang="zh-CN" altLang="en-US" dirty="0">
              <a:solidFill>
                <a:prstClr val="black"/>
              </a:solidFill>
              <a:latin typeface="Constantia" panose="02030602050306030303" pitchFamily="18" charset="0"/>
              <a:ea typeface="华文楷体" panose="02010600040101010101" pitchFamily="2" charset="-122"/>
            </a:endParaRPr>
          </a:p>
        </p:txBody>
      </p:sp>
      <p:sp>
        <p:nvSpPr>
          <p:cNvPr id="40" name="TextBox 39">
            <a:extLst>
              <a:ext uri="{FF2B5EF4-FFF2-40B4-BE49-F238E27FC236}">
                <a16:creationId xmlns:a16="http://schemas.microsoft.com/office/drawing/2014/main" id="{126C8AFC-E447-44C9-B53D-A175B7E85786}"/>
              </a:ext>
            </a:extLst>
          </p:cNvPr>
          <p:cNvSpPr txBox="1"/>
          <p:nvPr/>
        </p:nvSpPr>
        <p:spPr>
          <a:xfrm>
            <a:off x="5430059" y="6302573"/>
            <a:ext cx="1248705" cy="369332"/>
          </a:xfrm>
          <a:prstGeom prst="rect">
            <a:avLst/>
          </a:prstGeom>
          <a:solidFill>
            <a:srgbClr val="FFFF00"/>
          </a:solidFill>
        </p:spPr>
        <p:txBody>
          <a:bodyPr wrap="square" rtlCol="0">
            <a:spAutoFit/>
          </a:bodyPr>
          <a:lstStyle/>
          <a:p>
            <a:pPr defTabSz="457200" eaLnBrk="1" fontAlgn="auto" hangingPunct="1">
              <a:spcBef>
                <a:spcPts val="0"/>
              </a:spcBef>
              <a:spcAft>
                <a:spcPts val="0"/>
              </a:spcAft>
            </a:pPr>
            <a:r>
              <a:rPr lang="en-US" altLang="zh-CN" dirty="0">
                <a:solidFill>
                  <a:prstClr val="black"/>
                </a:solidFill>
                <a:latin typeface="Constantia" panose="02030602050306030303" pitchFamily="18" charset="0"/>
                <a:ea typeface="华文楷体" panose="02010600040101010101" pitchFamily="2" charset="-122"/>
              </a:rPr>
              <a:t>ciphertext</a:t>
            </a:r>
            <a:endParaRPr lang="zh-CN" altLang="en-US" dirty="0">
              <a:solidFill>
                <a:prstClr val="black"/>
              </a:solidFill>
              <a:latin typeface="Constantia" panose="02030602050306030303" pitchFamily="18" charset="0"/>
              <a:ea typeface="华文楷体" panose="02010600040101010101" pitchFamily="2" charset="-122"/>
            </a:endParaRPr>
          </a:p>
        </p:txBody>
      </p:sp>
      <p:sp>
        <p:nvSpPr>
          <p:cNvPr id="41" name="TextBox 40">
            <a:extLst>
              <a:ext uri="{FF2B5EF4-FFF2-40B4-BE49-F238E27FC236}">
                <a16:creationId xmlns:a16="http://schemas.microsoft.com/office/drawing/2014/main" id="{9745225D-9995-457A-A397-5C7337F89CB5}"/>
              </a:ext>
            </a:extLst>
          </p:cNvPr>
          <p:cNvSpPr txBox="1"/>
          <p:nvPr/>
        </p:nvSpPr>
        <p:spPr>
          <a:xfrm>
            <a:off x="8842616" y="4598039"/>
            <a:ext cx="1294359" cy="369332"/>
          </a:xfrm>
          <a:prstGeom prst="rect">
            <a:avLst/>
          </a:prstGeom>
          <a:solidFill>
            <a:srgbClr val="FFFF00"/>
          </a:solidFill>
        </p:spPr>
        <p:txBody>
          <a:bodyPr wrap="square" rtlCol="0">
            <a:spAutoFit/>
          </a:bodyPr>
          <a:lstStyle/>
          <a:p>
            <a:pPr defTabSz="457200" eaLnBrk="1" fontAlgn="auto" hangingPunct="1">
              <a:spcBef>
                <a:spcPts val="0"/>
              </a:spcBef>
              <a:spcAft>
                <a:spcPts val="0"/>
              </a:spcAft>
            </a:pPr>
            <a:r>
              <a:rPr lang="en-US" altLang="zh-CN" dirty="0">
                <a:solidFill>
                  <a:prstClr val="black"/>
                </a:solidFill>
                <a:latin typeface="Constantia" panose="02030602050306030303" pitchFamily="18" charset="0"/>
                <a:ea typeface="华文楷体" panose="02010600040101010101" pitchFamily="2" charset="-122"/>
              </a:rPr>
              <a:t>private key</a:t>
            </a:r>
            <a:endParaRPr lang="zh-CN" altLang="en-US" dirty="0">
              <a:solidFill>
                <a:prstClr val="black"/>
              </a:solidFill>
              <a:latin typeface="Constantia" panose="02030602050306030303" pitchFamily="18" charset="0"/>
              <a:ea typeface="华文楷体" panose="02010600040101010101" pitchFamily="2" charset="-122"/>
            </a:endParaRPr>
          </a:p>
        </p:txBody>
      </p:sp>
      <p:sp>
        <p:nvSpPr>
          <p:cNvPr id="6" name="Rectangle 5">
            <a:extLst>
              <a:ext uri="{FF2B5EF4-FFF2-40B4-BE49-F238E27FC236}">
                <a16:creationId xmlns:a16="http://schemas.microsoft.com/office/drawing/2014/main" id="{D9C3C9F8-A182-458F-AAA0-F7A8BF035749}"/>
              </a:ext>
            </a:extLst>
          </p:cNvPr>
          <p:cNvSpPr/>
          <p:nvPr/>
        </p:nvSpPr>
        <p:spPr>
          <a:xfrm>
            <a:off x="8783708" y="3896530"/>
            <a:ext cx="1353266" cy="57941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zh-CN" altLang="en-US">
              <a:solidFill>
                <a:prstClr val="white"/>
              </a:solidFill>
              <a:latin typeface="Franklin Gothic Book"/>
              <a:ea typeface="华文楷体" panose="02010600040101010101" pitchFamily="2" charset="-122"/>
            </a:endParaRPr>
          </a:p>
        </p:txBody>
      </p:sp>
    </p:spTree>
    <p:extLst>
      <p:ext uri="{BB962C8B-B14F-4D97-AF65-F5344CB8AC3E}">
        <p14:creationId xmlns:p14="http://schemas.microsoft.com/office/powerpoint/2010/main" val="3763859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97">
                                            <p:txEl>
                                              <p:pRg st="0" end="0"/>
                                            </p:txEl>
                                          </p:spTgt>
                                        </p:tgtEl>
                                        <p:attrNameLst>
                                          <p:attrName>style.visibility</p:attrName>
                                        </p:attrNameLst>
                                      </p:cBhvr>
                                      <p:to>
                                        <p:strVal val="visible"/>
                                      </p:to>
                                    </p:set>
                                    <p:animEffect transition="in" filter="blinds(horizontal)">
                                      <p:cBhvr>
                                        <p:cTn id="51" dur="500"/>
                                        <p:tgtEl>
                                          <p:spTgt spid="97">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97">
                                            <p:txEl>
                                              <p:pRg st="2" end="2"/>
                                            </p:txEl>
                                          </p:spTgt>
                                        </p:tgtEl>
                                        <p:attrNameLst>
                                          <p:attrName>style.visibility</p:attrName>
                                        </p:attrNameLst>
                                      </p:cBhvr>
                                      <p:to>
                                        <p:strVal val="visible"/>
                                      </p:to>
                                    </p:set>
                                    <p:animEffect transition="in" filter="fade">
                                      <p:cBhvr>
                                        <p:cTn id="56" dur="1000"/>
                                        <p:tgtEl>
                                          <p:spTgt spid="97">
                                            <p:txEl>
                                              <p:pRg st="2" end="2"/>
                                            </p:txEl>
                                          </p:spTgt>
                                        </p:tgtEl>
                                      </p:cBhvr>
                                    </p:animEffect>
                                    <p:anim calcmode="lin" valueType="num">
                                      <p:cBhvr>
                                        <p:cTn id="57" dur="1000" fill="hold"/>
                                        <p:tgtEl>
                                          <p:spTgt spid="97">
                                            <p:txEl>
                                              <p:pRg st="2" end="2"/>
                                            </p:txEl>
                                          </p:spTgt>
                                        </p:tgtEl>
                                        <p:attrNameLst>
                                          <p:attrName>ppt_x</p:attrName>
                                        </p:attrNameLst>
                                      </p:cBhvr>
                                      <p:tavLst>
                                        <p:tav tm="0">
                                          <p:val>
                                            <p:strVal val="#ppt_x"/>
                                          </p:val>
                                        </p:tav>
                                        <p:tav tm="100000">
                                          <p:val>
                                            <p:strVal val="#ppt_x"/>
                                          </p:val>
                                        </p:tav>
                                      </p:tavLst>
                                    </p:anim>
                                    <p:anim calcmode="lin" valueType="num">
                                      <p:cBhvr>
                                        <p:cTn id="58" dur="1000" fill="hold"/>
                                        <p:tgtEl>
                                          <p:spTgt spid="9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blinds(horizontal)">
                                      <p:cBhvr>
                                        <p:cTn id="63" dur="500"/>
                                        <p:tgtEl>
                                          <p:spTgt spid="5"/>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blinds(horizontal)">
                                      <p:cBhvr>
                                        <p:cTn id="68" dur="500"/>
                                        <p:tgtEl>
                                          <p:spTgt spid="40"/>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grpId="0" nodeType="clickEffect">
                                  <p:stCondLst>
                                    <p:cond delay="0"/>
                                  </p:stCondLst>
                                  <p:childTnLst>
                                    <p:set>
                                      <p:cBhvr>
                                        <p:cTn id="72" dur="1" fill="hold">
                                          <p:stCondLst>
                                            <p:cond delay="0"/>
                                          </p:stCondLst>
                                        </p:cTn>
                                        <p:tgtEl>
                                          <p:spTgt spid="41"/>
                                        </p:tgtEl>
                                        <p:attrNameLst>
                                          <p:attrName>style.visibility</p:attrName>
                                        </p:attrNameLst>
                                      </p:cBhvr>
                                      <p:to>
                                        <p:strVal val="visible"/>
                                      </p:to>
                                    </p:set>
                                    <p:animEffect transition="in" filter="blinds(horizontal)">
                                      <p:cBhvr>
                                        <p:cTn id="7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86" grpId="0"/>
      <p:bldP spid="100" grpId="0" animBg="1"/>
      <p:bldP spid="38" grpId="0"/>
      <p:bldP spid="5" grpId="0" animBg="1"/>
      <p:bldP spid="40" grpId="0" animBg="1"/>
      <p:bldP spid="4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Ciphertext-Policy Attribute-Based Encryption (CP-ABE)</a:t>
            </a:r>
          </a:p>
        </p:txBody>
      </p:sp>
      <p:sp>
        <p:nvSpPr>
          <p:cNvPr id="17" name="Content Placeholder 2">
            <a:extLst>
              <a:ext uri="{FF2B5EF4-FFF2-40B4-BE49-F238E27FC236}">
                <a16:creationId xmlns:a16="http://schemas.microsoft.com/office/drawing/2014/main" id="{01B41A01-3494-4FFC-BEAD-A47839914D80}"/>
              </a:ext>
            </a:extLst>
          </p:cNvPr>
          <p:cNvSpPr>
            <a:spLocks noGrp="1"/>
          </p:cNvSpPr>
          <p:nvPr>
            <p:ph idx="1"/>
          </p:nvPr>
        </p:nvSpPr>
        <p:spPr>
          <a:xfrm>
            <a:off x="1981200" y="1600201"/>
            <a:ext cx="8229600" cy="4525963"/>
          </a:xfrm>
        </p:spPr>
        <p:txBody>
          <a:bodyPr>
            <a:normAutofit/>
          </a:bodyPr>
          <a:lstStyle/>
          <a:p>
            <a:r>
              <a:rPr lang="en-US" sz="2400" dirty="0">
                <a:latin typeface="Constantia"/>
                <a:cs typeface="Constantia"/>
              </a:rPr>
              <a:t>Ciphertexts are not necessarily encrypted to one particular user</a:t>
            </a:r>
          </a:p>
          <a:p>
            <a:endParaRPr lang="en-US" sz="2400" dirty="0">
              <a:latin typeface="Constantia"/>
              <a:cs typeface="Constantia"/>
            </a:endParaRPr>
          </a:p>
          <a:p>
            <a:r>
              <a:rPr lang="en-US" sz="2400" dirty="0">
                <a:latin typeface="Constantia"/>
                <a:cs typeface="Constantia"/>
              </a:rPr>
              <a:t>Users’ private keys and ciphertexts associated with a set of attributes or a policy over attributes</a:t>
            </a:r>
          </a:p>
          <a:p>
            <a:endParaRPr lang="en-US" sz="2400" dirty="0">
              <a:latin typeface="Constantia"/>
              <a:cs typeface="Constantia"/>
            </a:endParaRPr>
          </a:p>
          <a:p>
            <a:r>
              <a:rPr lang="en-US" sz="2400" dirty="0">
                <a:latin typeface="Constantia"/>
                <a:cs typeface="Constantia"/>
              </a:rPr>
              <a:t>A “match” between user’s private key and the ciphertext, decryption is possible</a:t>
            </a:r>
          </a:p>
        </p:txBody>
      </p:sp>
      <p:sp>
        <p:nvSpPr>
          <p:cNvPr id="23" name="TextBox 22">
            <a:extLst>
              <a:ext uri="{FF2B5EF4-FFF2-40B4-BE49-F238E27FC236}">
                <a16:creationId xmlns:a16="http://schemas.microsoft.com/office/drawing/2014/main" id="{EA506C83-E25B-4AE5-A1A5-B5D83CABA3BC}"/>
              </a:ext>
            </a:extLst>
          </p:cNvPr>
          <p:cNvSpPr txBox="1"/>
          <p:nvPr/>
        </p:nvSpPr>
        <p:spPr>
          <a:xfrm>
            <a:off x="2348866" y="5441573"/>
            <a:ext cx="7494269" cy="892552"/>
          </a:xfrm>
          <a:prstGeom prst="rect">
            <a:avLst/>
          </a:prstGeom>
          <a:solidFill>
            <a:srgbClr val="FFFF00"/>
          </a:solidFill>
          <a:ln>
            <a:noFill/>
          </a:ln>
          <a:effectLst/>
        </p:spPr>
        <p:style>
          <a:lnRef idx="1">
            <a:schemeClr val="accent2"/>
          </a:lnRef>
          <a:fillRef idx="2">
            <a:schemeClr val="accent2"/>
          </a:fillRef>
          <a:effectRef idx="1">
            <a:schemeClr val="accent2"/>
          </a:effectRef>
          <a:fontRef idx="minor">
            <a:schemeClr val="dk1"/>
          </a:fontRef>
        </p:style>
        <p:txBody>
          <a:bodyPr wrap="square" rtlCol="0">
            <a:spAutoFit/>
          </a:bodyPr>
          <a:lstStyle/>
          <a:p>
            <a:pPr defTabSz="457200" eaLnBrk="1" fontAlgn="auto" hangingPunct="1">
              <a:spcBef>
                <a:spcPts val="0"/>
              </a:spcBef>
              <a:spcAft>
                <a:spcPts val="0"/>
              </a:spcAft>
            </a:pPr>
            <a:r>
              <a:rPr lang="en-US" sz="2600" dirty="0" err="1">
                <a:solidFill>
                  <a:prstClr val="black"/>
                </a:solidFill>
                <a:latin typeface="Constantia"/>
                <a:cs typeface="Constantia"/>
              </a:rPr>
              <a:t>C1</a:t>
            </a:r>
            <a:r>
              <a:rPr lang="en-US" sz="2600" dirty="0">
                <a:solidFill>
                  <a:prstClr val="black"/>
                </a:solidFill>
                <a:latin typeface="Constantia"/>
                <a:cs typeface="Constantia"/>
              </a:rPr>
              <a:t>: </a:t>
            </a:r>
            <a:r>
              <a:rPr lang="en-US" sz="2600" b="1" dirty="0">
                <a:solidFill>
                  <a:prstClr val="black"/>
                </a:solidFill>
                <a:latin typeface="Constantia"/>
                <a:cs typeface="Constantia"/>
              </a:rPr>
              <a:t>basic privacy</a:t>
            </a:r>
            <a:r>
              <a:rPr lang="en-US" sz="2600" dirty="0">
                <a:solidFill>
                  <a:prstClr val="black"/>
                </a:solidFill>
                <a:latin typeface="Constantia"/>
                <a:cs typeface="Constantia"/>
              </a:rPr>
              <a:t>:  no unauthorized viewers  can access to the published content</a:t>
            </a:r>
            <a:endParaRPr lang="en-US" sz="2600" b="1" dirty="0">
              <a:solidFill>
                <a:prstClr val="black"/>
              </a:solidFill>
              <a:latin typeface="Constantia"/>
              <a:cs typeface="Constantia"/>
            </a:endParaRPr>
          </a:p>
        </p:txBody>
      </p:sp>
      <p:pic>
        <p:nvPicPr>
          <p:cNvPr id="24" name="Picture 23">
            <a:extLst>
              <a:ext uri="{FF2B5EF4-FFF2-40B4-BE49-F238E27FC236}">
                <a16:creationId xmlns:a16="http://schemas.microsoft.com/office/drawing/2014/main" id="{D0FB2429-9DDC-4E25-BA1D-1CA8112E8CC3}"/>
              </a:ext>
            </a:extLst>
          </p:cNvPr>
          <p:cNvPicPr>
            <a:picLocks noChangeAspect="1"/>
          </p:cNvPicPr>
          <p:nvPr/>
        </p:nvPicPr>
        <p:blipFill>
          <a:blip r:embed="rId3"/>
          <a:stretch>
            <a:fillRect/>
          </a:stretch>
        </p:blipFill>
        <p:spPr>
          <a:xfrm>
            <a:off x="9655843" y="5441574"/>
            <a:ext cx="552382" cy="447619"/>
          </a:xfrm>
          <a:prstGeom prst="rect">
            <a:avLst/>
          </a:prstGeom>
        </p:spPr>
      </p:pic>
    </p:spTree>
    <p:extLst>
      <p:ext uri="{BB962C8B-B14F-4D97-AF65-F5344CB8AC3E}">
        <p14:creationId xmlns:p14="http://schemas.microsoft.com/office/powerpoint/2010/main" val="2431977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 calcmode="lin" valueType="num">
                                      <p:cBhvr>
                                        <p:cTn id="14" dur="500" fill="hold"/>
                                        <p:tgtEl>
                                          <p:spTgt spid="24"/>
                                        </p:tgtEl>
                                        <p:attrNameLst>
                                          <p:attrName>ppt_w</p:attrName>
                                        </p:attrNameLst>
                                      </p:cBhvr>
                                      <p:tavLst>
                                        <p:tav tm="0">
                                          <p:val>
                                            <p:fltVal val="0"/>
                                          </p:val>
                                        </p:tav>
                                        <p:tav tm="100000">
                                          <p:val>
                                            <p:strVal val="#ppt_w"/>
                                          </p:val>
                                        </p:tav>
                                      </p:tavLst>
                                    </p:anim>
                                    <p:anim calcmode="lin" valueType="num">
                                      <p:cBhvr>
                                        <p:cTn id="15" dur="500" fill="hold"/>
                                        <p:tgtEl>
                                          <p:spTgt spid="24"/>
                                        </p:tgtEl>
                                        <p:attrNameLst>
                                          <p:attrName>ppt_h</p:attrName>
                                        </p:attrNameLst>
                                      </p:cBhvr>
                                      <p:tavLst>
                                        <p:tav tm="0">
                                          <p:val>
                                            <p:fltVal val="0"/>
                                          </p:val>
                                        </p:tav>
                                        <p:tav tm="100000">
                                          <p:val>
                                            <p:strVal val="#ppt_h"/>
                                          </p:val>
                                        </p:tav>
                                      </p:tavLst>
                                    </p:anim>
                                    <p:animEffect transition="in" filter="fade">
                                      <p:cBhvr>
                                        <p:cTn id="1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New Challenges Emerge</a:t>
            </a:r>
          </a:p>
        </p:txBody>
      </p:sp>
      <p:sp>
        <p:nvSpPr>
          <p:cNvPr id="23" name="TextBox 22">
            <a:extLst>
              <a:ext uri="{FF2B5EF4-FFF2-40B4-BE49-F238E27FC236}">
                <a16:creationId xmlns:a16="http://schemas.microsoft.com/office/drawing/2014/main" id="{EA506C83-E25B-4AE5-A1A5-B5D83CABA3BC}"/>
              </a:ext>
            </a:extLst>
          </p:cNvPr>
          <p:cNvSpPr txBox="1"/>
          <p:nvPr/>
        </p:nvSpPr>
        <p:spPr>
          <a:xfrm>
            <a:off x="1981201" y="5748422"/>
            <a:ext cx="8042003" cy="892552"/>
          </a:xfrm>
          <a:prstGeom prst="rect">
            <a:avLst/>
          </a:prstGeom>
          <a:solidFill>
            <a:srgbClr val="FFFF00"/>
          </a:solidFill>
          <a:ln>
            <a:noFill/>
          </a:ln>
          <a:effectLst/>
        </p:spPr>
        <p:style>
          <a:lnRef idx="1">
            <a:schemeClr val="accent2"/>
          </a:lnRef>
          <a:fillRef idx="2">
            <a:schemeClr val="accent2"/>
          </a:fillRef>
          <a:effectRef idx="1">
            <a:schemeClr val="accent2"/>
          </a:effectRef>
          <a:fontRef idx="minor">
            <a:schemeClr val="dk1"/>
          </a:fontRef>
        </p:style>
        <p:txBody>
          <a:bodyPr wrap="square" rtlCol="0">
            <a:spAutoFit/>
          </a:bodyPr>
          <a:lstStyle/>
          <a:p>
            <a:pPr defTabSz="457200" eaLnBrk="1" fontAlgn="auto" hangingPunct="1">
              <a:spcBef>
                <a:spcPts val="0"/>
              </a:spcBef>
              <a:spcAft>
                <a:spcPts val="0"/>
              </a:spcAft>
            </a:pPr>
            <a:r>
              <a:rPr lang="en-US" sz="2600" dirty="0" err="1">
                <a:solidFill>
                  <a:prstClr val="black"/>
                </a:solidFill>
                <a:latin typeface="Constantia"/>
                <a:cs typeface="Constantia"/>
              </a:rPr>
              <a:t>C2</a:t>
            </a:r>
            <a:r>
              <a:rPr lang="en-US" sz="2600" dirty="0">
                <a:solidFill>
                  <a:prstClr val="black"/>
                </a:solidFill>
                <a:latin typeface="Constantia"/>
                <a:cs typeface="Constantia"/>
              </a:rPr>
              <a:t>: </a:t>
            </a:r>
            <a:r>
              <a:rPr lang="en-US" sz="2600" b="1" dirty="0">
                <a:solidFill>
                  <a:prstClr val="black"/>
                </a:solidFill>
                <a:latin typeface="Constantia"/>
                <a:cs typeface="Constantia"/>
              </a:rPr>
              <a:t>bandwidth overhead</a:t>
            </a:r>
            <a:r>
              <a:rPr lang="en-US" sz="2600" dirty="0">
                <a:solidFill>
                  <a:prstClr val="black"/>
                </a:solidFill>
                <a:latin typeface="Constantia"/>
                <a:cs typeface="Constantia"/>
              </a:rPr>
              <a:t>:  the encrypted content is only delivered to authorized viewers </a:t>
            </a:r>
            <a:endParaRPr lang="en-US" sz="2600" b="1" dirty="0">
              <a:solidFill>
                <a:prstClr val="black"/>
              </a:solidFill>
              <a:latin typeface="Constantia"/>
              <a:cs typeface="Constantia"/>
            </a:endParaRPr>
          </a:p>
        </p:txBody>
      </p:sp>
      <p:pic>
        <p:nvPicPr>
          <p:cNvPr id="6" name="Picture 5" descr="A close up of a logo&#10;&#10;Description generated with high confidence">
            <a:extLst>
              <a:ext uri="{FF2B5EF4-FFF2-40B4-BE49-F238E27FC236}">
                <a16:creationId xmlns:a16="http://schemas.microsoft.com/office/drawing/2014/main" id="{6A0FB697-0A41-4AD2-B9A2-BD9D885F9EFC}"/>
              </a:ext>
            </a:extLst>
          </p:cNvPr>
          <p:cNvPicPr>
            <a:picLocks noChangeAspect="1"/>
          </p:cNvPicPr>
          <p:nvPr/>
        </p:nvPicPr>
        <p:blipFill>
          <a:blip r:embed="rId3"/>
          <a:stretch>
            <a:fillRect/>
          </a:stretch>
        </p:blipFill>
        <p:spPr>
          <a:xfrm>
            <a:off x="9646715" y="5497750"/>
            <a:ext cx="645195" cy="645195"/>
          </a:xfrm>
          <a:prstGeom prst="rect">
            <a:avLst/>
          </a:prstGeom>
        </p:spPr>
      </p:pic>
      <p:pic>
        <p:nvPicPr>
          <p:cNvPr id="35" name="Picture 34">
            <a:extLst>
              <a:ext uri="{FF2B5EF4-FFF2-40B4-BE49-F238E27FC236}">
                <a16:creationId xmlns:a16="http://schemas.microsoft.com/office/drawing/2014/main" id="{2788388D-1628-4F05-B398-833D63EAC575}"/>
              </a:ext>
            </a:extLst>
          </p:cNvPr>
          <p:cNvPicPr>
            <a:picLocks noChangeAspect="1"/>
          </p:cNvPicPr>
          <p:nvPr/>
        </p:nvPicPr>
        <p:blipFill>
          <a:blip r:embed="rId4"/>
          <a:stretch>
            <a:fillRect/>
          </a:stretch>
        </p:blipFill>
        <p:spPr>
          <a:xfrm>
            <a:off x="3470948" y="2192225"/>
            <a:ext cx="1757500" cy="1166074"/>
          </a:xfrm>
          <a:prstGeom prst="rect">
            <a:avLst/>
          </a:prstGeom>
        </p:spPr>
      </p:pic>
      <p:pic>
        <p:nvPicPr>
          <p:cNvPr id="36" name="Picture 35">
            <a:extLst>
              <a:ext uri="{FF2B5EF4-FFF2-40B4-BE49-F238E27FC236}">
                <a16:creationId xmlns:a16="http://schemas.microsoft.com/office/drawing/2014/main" id="{7EE977A0-A11B-4C7A-98A3-A48AFD062DA9}"/>
              </a:ext>
            </a:extLst>
          </p:cNvPr>
          <p:cNvPicPr>
            <a:picLocks noChangeAspect="1"/>
          </p:cNvPicPr>
          <p:nvPr/>
        </p:nvPicPr>
        <p:blipFill>
          <a:blip r:embed="rId5"/>
          <a:stretch>
            <a:fillRect/>
          </a:stretch>
        </p:blipFill>
        <p:spPr>
          <a:xfrm>
            <a:off x="7017652" y="1652167"/>
            <a:ext cx="661157" cy="755608"/>
          </a:xfrm>
          <a:prstGeom prst="rect">
            <a:avLst/>
          </a:prstGeom>
        </p:spPr>
      </p:pic>
      <p:pic>
        <p:nvPicPr>
          <p:cNvPr id="37" name="Picture 36">
            <a:extLst>
              <a:ext uri="{FF2B5EF4-FFF2-40B4-BE49-F238E27FC236}">
                <a16:creationId xmlns:a16="http://schemas.microsoft.com/office/drawing/2014/main" id="{43CBA9B9-6533-46B0-B1C4-49056DDE1791}"/>
              </a:ext>
            </a:extLst>
          </p:cNvPr>
          <p:cNvPicPr>
            <a:picLocks noChangeAspect="1"/>
          </p:cNvPicPr>
          <p:nvPr/>
        </p:nvPicPr>
        <p:blipFill>
          <a:blip r:embed="rId5"/>
          <a:stretch>
            <a:fillRect/>
          </a:stretch>
        </p:blipFill>
        <p:spPr>
          <a:xfrm>
            <a:off x="7076559" y="2727749"/>
            <a:ext cx="661157" cy="755608"/>
          </a:xfrm>
          <a:prstGeom prst="rect">
            <a:avLst/>
          </a:prstGeom>
        </p:spPr>
      </p:pic>
      <p:pic>
        <p:nvPicPr>
          <p:cNvPr id="38" name="Picture 37">
            <a:extLst>
              <a:ext uri="{FF2B5EF4-FFF2-40B4-BE49-F238E27FC236}">
                <a16:creationId xmlns:a16="http://schemas.microsoft.com/office/drawing/2014/main" id="{7F750705-3E0F-4A6A-B0D4-075C7F96D986}"/>
              </a:ext>
            </a:extLst>
          </p:cNvPr>
          <p:cNvPicPr>
            <a:picLocks noChangeAspect="1"/>
          </p:cNvPicPr>
          <p:nvPr/>
        </p:nvPicPr>
        <p:blipFill>
          <a:blip r:embed="rId5"/>
          <a:stretch>
            <a:fillRect/>
          </a:stretch>
        </p:blipFill>
        <p:spPr>
          <a:xfrm>
            <a:off x="7076559" y="3803331"/>
            <a:ext cx="661157" cy="755608"/>
          </a:xfrm>
          <a:prstGeom prst="rect">
            <a:avLst/>
          </a:prstGeom>
        </p:spPr>
      </p:pic>
      <p:cxnSp>
        <p:nvCxnSpPr>
          <p:cNvPr id="39" name="直接箭头连接符 35">
            <a:extLst>
              <a:ext uri="{FF2B5EF4-FFF2-40B4-BE49-F238E27FC236}">
                <a16:creationId xmlns:a16="http://schemas.microsoft.com/office/drawing/2014/main" id="{86FED676-081C-4231-9A64-B7E0792E778D}"/>
              </a:ext>
            </a:extLst>
          </p:cNvPr>
          <p:cNvCxnSpPr>
            <a:cxnSpLocks/>
          </p:cNvCxnSpPr>
          <p:nvPr/>
        </p:nvCxnSpPr>
        <p:spPr>
          <a:xfrm flipH="1">
            <a:off x="5251308" y="2170200"/>
            <a:ext cx="1688106" cy="447367"/>
          </a:xfrm>
          <a:prstGeom prst="straightConnector1">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接箭头连接符 35">
            <a:extLst>
              <a:ext uri="{FF2B5EF4-FFF2-40B4-BE49-F238E27FC236}">
                <a16:creationId xmlns:a16="http://schemas.microsoft.com/office/drawing/2014/main" id="{F67C1462-0A4F-4C57-B42E-95133E2D6038}"/>
              </a:ext>
            </a:extLst>
          </p:cNvPr>
          <p:cNvCxnSpPr>
            <a:cxnSpLocks/>
          </p:cNvCxnSpPr>
          <p:nvPr/>
        </p:nvCxnSpPr>
        <p:spPr>
          <a:xfrm flipH="1">
            <a:off x="5340427" y="2979146"/>
            <a:ext cx="1611057" cy="0"/>
          </a:xfrm>
          <a:prstGeom prst="straightConnector1">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接箭头连接符 35">
            <a:extLst>
              <a:ext uri="{FF2B5EF4-FFF2-40B4-BE49-F238E27FC236}">
                <a16:creationId xmlns:a16="http://schemas.microsoft.com/office/drawing/2014/main" id="{E728678B-6D09-49CA-A325-7F92E976C475}"/>
              </a:ext>
            </a:extLst>
          </p:cNvPr>
          <p:cNvCxnSpPr>
            <a:cxnSpLocks/>
          </p:cNvCxnSpPr>
          <p:nvPr/>
        </p:nvCxnSpPr>
        <p:spPr>
          <a:xfrm flipH="1" flipV="1">
            <a:off x="5328358" y="3335469"/>
            <a:ext cx="1635197" cy="675426"/>
          </a:xfrm>
          <a:prstGeom prst="straightConnector1">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71125F6-9941-4AF9-9F74-1C7B405E42D1}"/>
              </a:ext>
            </a:extLst>
          </p:cNvPr>
          <p:cNvSpPr txBox="1"/>
          <p:nvPr/>
        </p:nvSpPr>
        <p:spPr>
          <a:xfrm>
            <a:off x="3553124" y="3344552"/>
            <a:ext cx="1853889" cy="646331"/>
          </a:xfrm>
          <a:prstGeom prst="rect">
            <a:avLst/>
          </a:prstGeom>
          <a:noFill/>
        </p:spPr>
        <p:txBody>
          <a:bodyPr wrap="square" rtlCol="0">
            <a:spAutoFit/>
          </a:bodyPr>
          <a:lstStyle/>
          <a:p>
            <a:pPr defTabSz="457200" eaLnBrk="1" fontAlgn="auto" hangingPunct="1">
              <a:spcBef>
                <a:spcPts val="0"/>
              </a:spcBef>
              <a:spcAft>
                <a:spcPts val="0"/>
              </a:spcAft>
            </a:pPr>
            <a:r>
              <a:rPr lang="en-US" altLang="zh-CN" dirty="0">
                <a:solidFill>
                  <a:prstClr val="black"/>
                </a:solidFill>
                <a:latin typeface="Constantia" panose="02030602050306030303" pitchFamily="18" charset="0"/>
                <a:ea typeface="华文楷体" panose="02010600040101010101" pitchFamily="2" charset="-122"/>
              </a:rPr>
              <a:t>Internet service provider (ISP)</a:t>
            </a:r>
            <a:endParaRPr lang="zh-CN" altLang="en-US" dirty="0">
              <a:solidFill>
                <a:prstClr val="black"/>
              </a:solidFill>
              <a:latin typeface="Constantia" panose="02030602050306030303" pitchFamily="18" charset="0"/>
              <a:ea typeface="华文楷体" panose="02010600040101010101" pitchFamily="2" charset="-122"/>
            </a:endParaRPr>
          </a:p>
        </p:txBody>
      </p:sp>
      <p:sp>
        <p:nvSpPr>
          <p:cNvPr id="43" name="Rectangle 42">
            <a:extLst>
              <a:ext uri="{FF2B5EF4-FFF2-40B4-BE49-F238E27FC236}">
                <a16:creationId xmlns:a16="http://schemas.microsoft.com/office/drawing/2014/main" id="{233A7F67-59C0-479C-A18C-1C75D04C5ECF}"/>
              </a:ext>
            </a:extLst>
          </p:cNvPr>
          <p:cNvSpPr/>
          <p:nvPr/>
        </p:nvSpPr>
        <p:spPr>
          <a:xfrm>
            <a:off x="7614889" y="1797100"/>
            <a:ext cx="1995026" cy="523220"/>
          </a:xfrm>
          <a:prstGeom prst="rect">
            <a:avLst/>
          </a:prstGeom>
        </p:spPr>
        <p:txBody>
          <a:bodyPr wrap="square">
            <a:spAutoFit/>
          </a:bodyPr>
          <a:lstStyle/>
          <a:p>
            <a:pPr defTabSz="457200" eaLnBrk="1" fontAlgn="auto" hangingPunct="1">
              <a:spcBef>
                <a:spcPts val="0"/>
              </a:spcBef>
              <a:spcAft>
                <a:spcPts val="0"/>
              </a:spcAft>
            </a:pPr>
            <a:r>
              <a:rPr lang="en-US" altLang="zh-CN" sz="1400" dirty="0">
                <a:solidFill>
                  <a:prstClr val="black"/>
                </a:solidFill>
                <a:latin typeface="Constantia" panose="02030602050306030303" pitchFamily="18" charset="0"/>
                <a:ea typeface="华文楷体" panose="02010600040101010101" pitchFamily="2" charset="-122"/>
              </a:rPr>
              <a:t>Rank: manager</a:t>
            </a:r>
          </a:p>
          <a:p>
            <a:pPr defTabSz="457200" eaLnBrk="1" fontAlgn="auto" hangingPunct="1">
              <a:spcBef>
                <a:spcPts val="0"/>
              </a:spcBef>
              <a:spcAft>
                <a:spcPts val="0"/>
              </a:spcAft>
            </a:pPr>
            <a:r>
              <a:rPr lang="en-US" altLang="zh-CN" sz="1400" dirty="0">
                <a:solidFill>
                  <a:prstClr val="black"/>
                </a:solidFill>
                <a:latin typeface="Constantia" panose="02030602050306030303" pitchFamily="18" charset="0"/>
                <a:ea typeface="华文楷体" panose="02010600040101010101" pitchFamily="2" charset="-122"/>
              </a:rPr>
              <a:t>Department: technical</a:t>
            </a:r>
            <a:endParaRPr lang="zh-CN" altLang="en-US" sz="1400" dirty="0">
              <a:solidFill>
                <a:prstClr val="black"/>
              </a:solidFill>
              <a:latin typeface="Constantia" panose="02030602050306030303" pitchFamily="18" charset="0"/>
              <a:ea typeface="华文楷体" panose="02010600040101010101" pitchFamily="2" charset="-122"/>
            </a:endParaRPr>
          </a:p>
        </p:txBody>
      </p:sp>
      <p:sp>
        <p:nvSpPr>
          <p:cNvPr id="44" name="Rectangle 43">
            <a:extLst>
              <a:ext uri="{FF2B5EF4-FFF2-40B4-BE49-F238E27FC236}">
                <a16:creationId xmlns:a16="http://schemas.microsoft.com/office/drawing/2014/main" id="{5EB8047D-10CC-4F6E-9267-35FAD2C46257}"/>
              </a:ext>
            </a:extLst>
          </p:cNvPr>
          <p:cNvSpPr/>
          <p:nvPr/>
        </p:nvSpPr>
        <p:spPr>
          <a:xfrm>
            <a:off x="7700196" y="2956423"/>
            <a:ext cx="1821553" cy="523220"/>
          </a:xfrm>
          <a:prstGeom prst="rect">
            <a:avLst/>
          </a:prstGeom>
        </p:spPr>
        <p:txBody>
          <a:bodyPr wrap="square">
            <a:spAutoFit/>
          </a:bodyPr>
          <a:lstStyle/>
          <a:p>
            <a:pPr defTabSz="457200" eaLnBrk="1" fontAlgn="auto" hangingPunct="1">
              <a:spcBef>
                <a:spcPts val="0"/>
              </a:spcBef>
              <a:spcAft>
                <a:spcPts val="0"/>
              </a:spcAft>
            </a:pPr>
            <a:r>
              <a:rPr lang="en-US" altLang="zh-CN" sz="1400" dirty="0">
                <a:solidFill>
                  <a:prstClr val="black"/>
                </a:solidFill>
                <a:latin typeface="Constantia" panose="02030602050306030303" pitchFamily="18" charset="0"/>
                <a:ea typeface="华文楷体" panose="02010600040101010101" pitchFamily="2" charset="-122"/>
              </a:rPr>
              <a:t>Rank: director</a:t>
            </a:r>
          </a:p>
          <a:p>
            <a:pPr defTabSz="457200" eaLnBrk="1" fontAlgn="auto" hangingPunct="1">
              <a:spcBef>
                <a:spcPts val="0"/>
              </a:spcBef>
              <a:spcAft>
                <a:spcPts val="0"/>
              </a:spcAft>
            </a:pPr>
            <a:r>
              <a:rPr lang="en-US" altLang="zh-CN" sz="1400" dirty="0">
                <a:solidFill>
                  <a:prstClr val="black"/>
                </a:solidFill>
                <a:latin typeface="Constantia" panose="02030602050306030303" pitchFamily="18" charset="0"/>
                <a:ea typeface="华文楷体" panose="02010600040101010101" pitchFamily="2" charset="-122"/>
              </a:rPr>
              <a:t>Department: finance</a:t>
            </a:r>
            <a:endParaRPr lang="zh-CN" altLang="en-US" sz="1400" dirty="0">
              <a:solidFill>
                <a:prstClr val="black"/>
              </a:solidFill>
              <a:latin typeface="Constantia" panose="02030602050306030303" pitchFamily="18" charset="0"/>
              <a:ea typeface="华文楷体" panose="02010600040101010101" pitchFamily="2" charset="-122"/>
            </a:endParaRPr>
          </a:p>
        </p:txBody>
      </p:sp>
      <p:sp>
        <p:nvSpPr>
          <p:cNvPr id="45" name="Rectangle 44">
            <a:extLst>
              <a:ext uri="{FF2B5EF4-FFF2-40B4-BE49-F238E27FC236}">
                <a16:creationId xmlns:a16="http://schemas.microsoft.com/office/drawing/2014/main" id="{0454ED1A-48A9-40A2-8F50-C54F156F82CA}"/>
              </a:ext>
            </a:extLst>
          </p:cNvPr>
          <p:cNvSpPr/>
          <p:nvPr/>
        </p:nvSpPr>
        <p:spPr>
          <a:xfrm>
            <a:off x="7717927" y="4010895"/>
            <a:ext cx="1803822" cy="523220"/>
          </a:xfrm>
          <a:prstGeom prst="rect">
            <a:avLst/>
          </a:prstGeom>
        </p:spPr>
        <p:txBody>
          <a:bodyPr wrap="square">
            <a:spAutoFit/>
          </a:bodyPr>
          <a:lstStyle/>
          <a:p>
            <a:pPr defTabSz="457200" eaLnBrk="1" fontAlgn="auto" hangingPunct="1">
              <a:spcBef>
                <a:spcPts val="0"/>
              </a:spcBef>
              <a:spcAft>
                <a:spcPts val="0"/>
              </a:spcAft>
            </a:pPr>
            <a:r>
              <a:rPr lang="en-US" altLang="zh-CN" sz="1400" dirty="0">
                <a:solidFill>
                  <a:prstClr val="black"/>
                </a:solidFill>
                <a:latin typeface="Constantia" panose="02030602050306030303" pitchFamily="18" charset="0"/>
                <a:ea typeface="华文楷体" panose="02010600040101010101" pitchFamily="2" charset="-122"/>
              </a:rPr>
              <a:t>Rank: director</a:t>
            </a:r>
          </a:p>
          <a:p>
            <a:pPr defTabSz="457200" eaLnBrk="1" fontAlgn="auto" hangingPunct="1">
              <a:spcBef>
                <a:spcPts val="0"/>
              </a:spcBef>
              <a:spcAft>
                <a:spcPts val="0"/>
              </a:spcAft>
            </a:pPr>
            <a:r>
              <a:rPr lang="en-US" altLang="zh-CN" sz="1400" dirty="0">
                <a:solidFill>
                  <a:prstClr val="black"/>
                </a:solidFill>
                <a:latin typeface="Constantia" panose="02030602050306030303" pitchFamily="18" charset="0"/>
                <a:ea typeface="华文楷体" panose="02010600040101010101" pitchFamily="2" charset="-122"/>
              </a:rPr>
              <a:t>City: sales</a:t>
            </a:r>
            <a:endParaRPr lang="zh-CN" altLang="en-US" sz="1400" dirty="0">
              <a:solidFill>
                <a:prstClr val="black"/>
              </a:solidFill>
              <a:latin typeface="Constantia" panose="02030602050306030303" pitchFamily="18" charset="0"/>
              <a:ea typeface="华文楷体" panose="02010600040101010101" pitchFamily="2" charset="-122"/>
            </a:endParaRPr>
          </a:p>
        </p:txBody>
      </p:sp>
      <p:pic>
        <p:nvPicPr>
          <p:cNvPr id="46" name="Picture 45">
            <a:extLst>
              <a:ext uri="{FF2B5EF4-FFF2-40B4-BE49-F238E27FC236}">
                <a16:creationId xmlns:a16="http://schemas.microsoft.com/office/drawing/2014/main" id="{ABC5BB9D-C7C8-4F9D-AAD8-480CEA729CC2}"/>
              </a:ext>
            </a:extLst>
          </p:cNvPr>
          <p:cNvPicPr>
            <a:picLocks noChangeAspect="1"/>
          </p:cNvPicPr>
          <p:nvPr/>
        </p:nvPicPr>
        <p:blipFill>
          <a:blip r:embed="rId6"/>
          <a:stretch>
            <a:fillRect/>
          </a:stretch>
        </p:blipFill>
        <p:spPr>
          <a:xfrm>
            <a:off x="6687363" y="2271490"/>
            <a:ext cx="552382" cy="447619"/>
          </a:xfrm>
          <a:prstGeom prst="rect">
            <a:avLst/>
          </a:prstGeom>
        </p:spPr>
      </p:pic>
      <p:pic>
        <p:nvPicPr>
          <p:cNvPr id="47" name="Picture 46">
            <a:extLst>
              <a:ext uri="{FF2B5EF4-FFF2-40B4-BE49-F238E27FC236}">
                <a16:creationId xmlns:a16="http://schemas.microsoft.com/office/drawing/2014/main" id="{AB2037AC-DC9F-49EC-A9BE-C7CD5F5FE06C}"/>
              </a:ext>
            </a:extLst>
          </p:cNvPr>
          <p:cNvPicPr>
            <a:picLocks noChangeAspect="1"/>
          </p:cNvPicPr>
          <p:nvPr/>
        </p:nvPicPr>
        <p:blipFill>
          <a:blip r:embed="rId7"/>
          <a:stretch>
            <a:fillRect/>
          </a:stretch>
        </p:blipFill>
        <p:spPr>
          <a:xfrm>
            <a:off x="6741776" y="3205079"/>
            <a:ext cx="523810" cy="476190"/>
          </a:xfrm>
          <a:prstGeom prst="rect">
            <a:avLst/>
          </a:prstGeom>
        </p:spPr>
      </p:pic>
      <p:pic>
        <p:nvPicPr>
          <p:cNvPr id="48" name="Picture 47">
            <a:extLst>
              <a:ext uri="{FF2B5EF4-FFF2-40B4-BE49-F238E27FC236}">
                <a16:creationId xmlns:a16="http://schemas.microsoft.com/office/drawing/2014/main" id="{1D94205C-2449-4457-B549-265ECF464018}"/>
              </a:ext>
            </a:extLst>
          </p:cNvPr>
          <p:cNvPicPr>
            <a:picLocks noChangeAspect="1"/>
          </p:cNvPicPr>
          <p:nvPr/>
        </p:nvPicPr>
        <p:blipFill>
          <a:blip r:embed="rId6"/>
          <a:stretch>
            <a:fillRect/>
          </a:stretch>
        </p:blipFill>
        <p:spPr>
          <a:xfrm>
            <a:off x="6663223" y="4233383"/>
            <a:ext cx="552382" cy="447619"/>
          </a:xfrm>
          <a:prstGeom prst="rect">
            <a:avLst/>
          </a:prstGeom>
        </p:spPr>
      </p:pic>
      <p:sp>
        <p:nvSpPr>
          <p:cNvPr id="49" name="TextBox 48">
            <a:extLst>
              <a:ext uri="{FF2B5EF4-FFF2-40B4-BE49-F238E27FC236}">
                <a16:creationId xmlns:a16="http://schemas.microsoft.com/office/drawing/2014/main" id="{69038EA7-5037-4F0F-A9E9-FE0A8500BFD9}"/>
              </a:ext>
            </a:extLst>
          </p:cNvPr>
          <p:cNvSpPr txBox="1"/>
          <p:nvPr/>
        </p:nvSpPr>
        <p:spPr>
          <a:xfrm>
            <a:off x="5328356" y="1448138"/>
            <a:ext cx="1184388" cy="369332"/>
          </a:xfrm>
          <a:prstGeom prst="rect">
            <a:avLst/>
          </a:prstGeom>
          <a:solidFill>
            <a:srgbClr val="FDFFA9"/>
          </a:solidFill>
          <a:ln w="19050">
            <a:solidFill>
              <a:srgbClr val="C00000"/>
            </a:solidFill>
          </a:ln>
        </p:spPr>
        <p:txBody>
          <a:bodyPr wrap="square" rtlCol="0">
            <a:spAutoFit/>
          </a:bodyPr>
          <a:lstStyle/>
          <a:p>
            <a:pPr defTabSz="457200" eaLnBrk="1" fontAlgn="auto" hangingPunct="1">
              <a:spcBef>
                <a:spcPts val="0"/>
              </a:spcBef>
              <a:spcAft>
                <a:spcPts val="0"/>
              </a:spcAft>
              <a:defRPr/>
            </a:pPr>
            <a:r>
              <a:rPr lang="en-US" altLang="zh-CN" dirty="0">
                <a:solidFill>
                  <a:prstClr val="black"/>
                </a:solidFill>
                <a:latin typeface="Constantia" panose="02030602050306030303" pitchFamily="18" charset="0"/>
                <a:ea typeface="华文楷体" panose="02010600040101010101" pitchFamily="2" charset="-122"/>
              </a:rPr>
              <a:t>broadcast</a:t>
            </a:r>
          </a:p>
        </p:txBody>
      </p:sp>
      <p:pic>
        <p:nvPicPr>
          <p:cNvPr id="55" name="Picture 54">
            <a:extLst>
              <a:ext uri="{FF2B5EF4-FFF2-40B4-BE49-F238E27FC236}">
                <a16:creationId xmlns:a16="http://schemas.microsoft.com/office/drawing/2014/main" id="{3B1691DF-CC4D-4A68-8DB2-8DC90D9773C9}"/>
              </a:ext>
            </a:extLst>
          </p:cNvPr>
          <p:cNvPicPr>
            <a:picLocks noChangeAspect="1"/>
          </p:cNvPicPr>
          <p:nvPr/>
        </p:nvPicPr>
        <p:blipFill>
          <a:blip r:embed="rId8"/>
          <a:stretch>
            <a:fillRect/>
          </a:stretch>
        </p:blipFill>
        <p:spPr>
          <a:xfrm>
            <a:off x="3990086" y="4607247"/>
            <a:ext cx="857930" cy="857930"/>
          </a:xfrm>
          <a:prstGeom prst="rect">
            <a:avLst/>
          </a:prstGeom>
        </p:spPr>
      </p:pic>
      <p:pic>
        <p:nvPicPr>
          <p:cNvPr id="56" name="Picture 55" descr="A picture containing metalware&#10;&#10;Description generated with high confidence">
            <a:extLst>
              <a:ext uri="{FF2B5EF4-FFF2-40B4-BE49-F238E27FC236}">
                <a16:creationId xmlns:a16="http://schemas.microsoft.com/office/drawing/2014/main" id="{D5808726-D36F-416B-B812-EF18A8294ACF}"/>
              </a:ext>
            </a:extLst>
          </p:cNvPr>
          <p:cNvPicPr>
            <a:picLocks noChangeAspect="1"/>
          </p:cNvPicPr>
          <p:nvPr/>
        </p:nvPicPr>
        <p:blipFill rotWithShape="1">
          <a:blip r:embed="rId9"/>
          <a:srcRect l="20206" r="18790"/>
          <a:stretch/>
        </p:blipFill>
        <p:spPr>
          <a:xfrm>
            <a:off x="4639470" y="5006485"/>
            <a:ext cx="385608" cy="513047"/>
          </a:xfrm>
          <a:prstGeom prst="rect">
            <a:avLst/>
          </a:prstGeom>
        </p:spPr>
      </p:pic>
      <p:cxnSp>
        <p:nvCxnSpPr>
          <p:cNvPr id="58" name="直接箭头连接符 35">
            <a:extLst>
              <a:ext uri="{FF2B5EF4-FFF2-40B4-BE49-F238E27FC236}">
                <a16:creationId xmlns:a16="http://schemas.microsoft.com/office/drawing/2014/main" id="{0C748E5C-88B5-4B93-8FD4-70AF3B4C42D4}"/>
              </a:ext>
            </a:extLst>
          </p:cNvPr>
          <p:cNvCxnSpPr>
            <a:cxnSpLocks/>
          </p:cNvCxnSpPr>
          <p:nvPr/>
        </p:nvCxnSpPr>
        <p:spPr>
          <a:xfrm flipH="1">
            <a:off x="4425299" y="3927232"/>
            <a:ext cx="1" cy="562259"/>
          </a:xfrm>
          <a:prstGeom prst="straightConnector1">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C9CC493-ABEA-4383-92AC-DAE79886361D}"/>
              </a:ext>
            </a:extLst>
          </p:cNvPr>
          <p:cNvSpPr txBox="1"/>
          <p:nvPr/>
        </p:nvSpPr>
        <p:spPr>
          <a:xfrm>
            <a:off x="5383245" y="2665400"/>
            <a:ext cx="1634407" cy="307777"/>
          </a:xfrm>
          <a:prstGeom prst="rect">
            <a:avLst/>
          </a:prstGeom>
          <a:noFill/>
        </p:spPr>
        <p:txBody>
          <a:bodyPr wrap="square" rtlCol="0">
            <a:spAutoFit/>
          </a:bodyPr>
          <a:lstStyle/>
          <a:p>
            <a:pPr defTabSz="457200" eaLnBrk="1" fontAlgn="auto" hangingPunct="1">
              <a:spcBef>
                <a:spcPts val="0"/>
              </a:spcBef>
              <a:spcAft>
                <a:spcPts val="0"/>
              </a:spcAft>
            </a:pPr>
            <a:r>
              <a:rPr lang="en-US" altLang="zh-CN" sz="1400" dirty="0">
                <a:solidFill>
                  <a:prstClr val="black"/>
                </a:solidFill>
                <a:latin typeface="Constantia" panose="02030602050306030303" pitchFamily="18" charset="0"/>
                <a:ea typeface="华文楷体" panose="02010600040101010101" pitchFamily="2" charset="-122"/>
              </a:rPr>
              <a:t>encrypted memo</a:t>
            </a:r>
            <a:endParaRPr lang="zh-CN" altLang="en-US" sz="1400" dirty="0">
              <a:solidFill>
                <a:prstClr val="black"/>
              </a:solidFill>
              <a:latin typeface="Constantia" panose="02030602050306030303" pitchFamily="18" charset="0"/>
              <a:ea typeface="华文楷体" panose="02010600040101010101" pitchFamily="2" charset="-122"/>
            </a:endParaRPr>
          </a:p>
        </p:txBody>
      </p:sp>
    </p:spTree>
    <p:extLst>
      <p:ext uri="{BB962C8B-B14F-4D97-AF65-F5344CB8AC3E}">
        <p14:creationId xmlns:p14="http://schemas.microsoft.com/office/powerpoint/2010/main" val="3125011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Subscribe with Just Interest: Solve </a:t>
            </a:r>
            <a:r>
              <a:rPr lang="en-US" dirty="0" err="1"/>
              <a:t>C2</a:t>
            </a:r>
            <a:r>
              <a:rPr lang="en-US" dirty="0"/>
              <a:t>?</a:t>
            </a:r>
          </a:p>
        </p:txBody>
      </p:sp>
      <p:sp>
        <p:nvSpPr>
          <p:cNvPr id="17" name="Content Placeholder 2">
            <a:extLst>
              <a:ext uri="{FF2B5EF4-FFF2-40B4-BE49-F238E27FC236}">
                <a16:creationId xmlns:a16="http://schemas.microsoft.com/office/drawing/2014/main" id="{01B41A01-3494-4FFC-BEAD-A47839914D80}"/>
              </a:ext>
            </a:extLst>
          </p:cNvPr>
          <p:cNvSpPr>
            <a:spLocks noGrp="1"/>
          </p:cNvSpPr>
          <p:nvPr>
            <p:ph idx="1"/>
          </p:nvPr>
        </p:nvSpPr>
        <p:spPr>
          <a:xfrm>
            <a:off x="1981200" y="1600201"/>
            <a:ext cx="8229600" cy="4525963"/>
          </a:xfrm>
        </p:spPr>
        <p:txBody>
          <a:bodyPr>
            <a:normAutofit/>
          </a:bodyPr>
          <a:lstStyle/>
          <a:p>
            <a:r>
              <a:rPr lang="en-US" sz="2000" dirty="0">
                <a:latin typeface="Constantia"/>
                <a:cs typeface="Constantia"/>
              </a:rPr>
              <a:t>Publisher labels each content with a </a:t>
            </a:r>
            <a:r>
              <a:rPr lang="en-US" sz="2000" b="1" dirty="0">
                <a:solidFill>
                  <a:srgbClr val="C00000"/>
                </a:solidFill>
                <a:latin typeface="Constantia"/>
                <a:cs typeface="Constantia"/>
              </a:rPr>
              <a:t>tag</a:t>
            </a:r>
            <a:r>
              <a:rPr lang="en-US" sz="2000" dirty="0">
                <a:latin typeface="Constantia"/>
                <a:cs typeface="Constantia"/>
              </a:rPr>
              <a:t> </a:t>
            </a:r>
          </a:p>
          <a:p>
            <a:r>
              <a:rPr lang="en-US" sz="2000" dirty="0">
                <a:latin typeface="Constantia"/>
                <a:cs typeface="Constantia"/>
              </a:rPr>
              <a:t>A subscriber subscribes to interested contents through uploading their </a:t>
            </a:r>
            <a:r>
              <a:rPr lang="en-US" sz="2000" b="1" dirty="0">
                <a:solidFill>
                  <a:srgbClr val="C00000"/>
                </a:solidFill>
                <a:latin typeface="Constantia"/>
                <a:cs typeface="Constantia"/>
              </a:rPr>
              <a:t>interest</a:t>
            </a:r>
          </a:p>
        </p:txBody>
      </p:sp>
      <p:pic>
        <p:nvPicPr>
          <p:cNvPr id="7" name="Picture 6">
            <a:extLst>
              <a:ext uri="{FF2B5EF4-FFF2-40B4-BE49-F238E27FC236}">
                <a16:creationId xmlns:a16="http://schemas.microsoft.com/office/drawing/2014/main" id="{AF9A6376-6A6F-4D4E-BA82-D65AF919C8D2}"/>
              </a:ext>
            </a:extLst>
          </p:cNvPr>
          <p:cNvPicPr>
            <a:picLocks noChangeAspect="1"/>
          </p:cNvPicPr>
          <p:nvPr/>
        </p:nvPicPr>
        <p:blipFill>
          <a:blip r:embed="rId3"/>
          <a:stretch>
            <a:fillRect/>
          </a:stretch>
        </p:blipFill>
        <p:spPr>
          <a:xfrm>
            <a:off x="4466988" y="3321288"/>
            <a:ext cx="1757500" cy="1166074"/>
          </a:xfrm>
          <a:prstGeom prst="rect">
            <a:avLst/>
          </a:prstGeom>
        </p:spPr>
      </p:pic>
      <p:pic>
        <p:nvPicPr>
          <p:cNvPr id="3" name="Picture 2">
            <a:extLst>
              <a:ext uri="{FF2B5EF4-FFF2-40B4-BE49-F238E27FC236}">
                <a16:creationId xmlns:a16="http://schemas.microsoft.com/office/drawing/2014/main" id="{24E50BAC-9230-4CF5-9067-63A300D2B972}"/>
              </a:ext>
            </a:extLst>
          </p:cNvPr>
          <p:cNvPicPr>
            <a:picLocks noChangeAspect="1"/>
          </p:cNvPicPr>
          <p:nvPr/>
        </p:nvPicPr>
        <p:blipFill>
          <a:blip r:embed="rId4"/>
          <a:stretch>
            <a:fillRect/>
          </a:stretch>
        </p:blipFill>
        <p:spPr>
          <a:xfrm>
            <a:off x="2128142" y="3480461"/>
            <a:ext cx="548984" cy="888355"/>
          </a:xfrm>
          <a:prstGeom prst="rect">
            <a:avLst/>
          </a:prstGeom>
        </p:spPr>
      </p:pic>
      <p:pic>
        <p:nvPicPr>
          <p:cNvPr id="4" name="Picture 3">
            <a:extLst>
              <a:ext uri="{FF2B5EF4-FFF2-40B4-BE49-F238E27FC236}">
                <a16:creationId xmlns:a16="http://schemas.microsoft.com/office/drawing/2014/main" id="{AB81D170-7694-4B5B-A756-60D6B7E9D0DE}"/>
              </a:ext>
            </a:extLst>
          </p:cNvPr>
          <p:cNvPicPr>
            <a:picLocks noChangeAspect="1"/>
          </p:cNvPicPr>
          <p:nvPr/>
        </p:nvPicPr>
        <p:blipFill>
          <a:blip r:embed="rId5"/>
          <a:stretch>
            <a:fillRect/>
          </a:stretch>
        </p:blipFill>
        <p:spPr>
          <a:xfrm>
            <a:off x="8183720" y="2628830"/>
            <a:ext cx="661157" cy="755608"/>
          </a:xfrm>
          <a:prstGeom prst="rect">
            <a:avLst/>
          </a:prstGeom>
        </p:spPr>
      </p:pic>
      <p:pic>
        <p:nvPicPr>
          <p:cNvPr id="8" name="Picture 7">
            <a:extLst>
              <a:ext uri="{FF2B5EF4-FFF2-40B4-BE49-F238E27FC236}">
                <a16:creationId xmlns:a16="http://schemas.microsoft.com/office/drawing/2014/main" id="{EF572078-993C-49AC-8FB4-73F940DBDB87}"/>
              </a:ext>
            </a:extLst>
          </p:cNvPr>
          <p:cNvPicPr>
            <a:picLocks noChangeAspect="1"/>
          </p:cNvPicPr>
          <p:nvPr/>
        </p:nvPicPr>
        <p:blipFill>
          <a:blip r:embed="rId5"/>
          <a:stretch>
            <a:fillRect/>
          </a:stretch>
        </p:blipFill>
        <p:spPr>
          <a:xfrm>
            <a:off x="8190643" y="3671869"/>
            <a:ext cx="661157" cy="755608"/>
          </a:xfrm>
          <a:prstGeom prst="rect">
            <a:avLst/>
          </a:prstGeom>
        </p:spPr>
      </p:pic>
      <p:pic>
        <p:nvPicPr>
          <p:cNvPr id="9" name="Picture 8">
            <a:extLst>
              <a:ext uri="{FF2B5EF4-FFF2-40B4-BE49-F238E27FC236}">
                <a16:creationId xmlns:a16="http://schemas.microsoft.com/office/drawing/2014/main" id="{137EDC80-C5DB-4F46-825A-FDE705BC59EC}"/>
              </a:ext>
            </a:extLst>
          </p:cNvPr>
          <p:cNvPicPr>
            <a:picLocks noChangeAspect="1"/>
          </p:cNvPicPr>
          <p:nvPr/>
        </p:nvPicPr>
        <p:blipFill>
          <a:blip r:embed="rId5"/>
          <a:stretch>
            <a:fillRect/>
          </a:stretch>
        </p:blipFill>
        <p:spPr>
          <a:xfrm>
            <a:off x="8190643" y="4759912"/>
            <a:ext cx="661157" cy="755608"/>
          </a:xfrm>
          <a:prstGeom prst="rect">
            <a:avLst/>
          </a:prstGeom>
        </p:spPr>
      </p:pic>
      <p:pic>
        <p:nvPicPr>
          <p:cNvPr id="5" name="Picture 4">
            <a:extLst>
              <a:ext uri="{FF2B5EF4-FFF2-40B4-BE49-F238E27FC236}">
                <a16:creationId xmlns:a16="http://schemas.microsoft.com/office/drawing/2014/main" id="{1E91C189-C5F5-4B8D-A605-4E9BBA3E0F47}"/>
              </a:ext>
            </a:extLst>
          </p:cNvPr>
          <p:cNvPicPr>
            <a:picLocks noChangeAspect="1"/>
          </p:cNvPicPr>
          <p:nvPr/>
        </p:nvPicPr>
        <p:blipFill>
          <a:blip r:embed="rId6"/>
          <a:stretch>
            <a:fillRect/>
          </a:stretch>
        </p:blipFill>
        <p:spPr>
          <a:xfrm>
            <a:off x="2703601" y="3475360"/>
            <a:ext cx="857930" cy="857930"/>
          </a:xfrm>
          <a:prstGeom prst="rect">
            <a:avLst/>
          </a:prstGeom>
        </p:spPr>
      </p:pic>
      <p:sp>
        <p:nvSpPr>
          <p:cNvPr id="12" name="TextBox 11">
            <a:extLst>
              <a:ext uri="{FF2B5EF4-FFF2-40B4-BE49-F238E27FC236}">
                <a16:creationId xmlns:a16="http://schemas.microsoft.com/office/drawing/2014/main" id="{96BEA838-DA60-4913-8F29-14BB2D68FA88}"/>
              </a:ext>
            </a:extLst>
          </p:cNvPr>
          <p:cNvSpPr txBox="1"/>
          <p:nvPr/>
        </p:nvSpPr>
        <p:spPr>
          <a:xfrm>
            <a:off x="2128142" y="4483552"/>
            <a:ext cx="707590" cy="369332"/>
          </a:xfrm>
          <a:prstGeom prst="rect">
            <a:avLst/>
          </a:prstGeom>
          <a:noFill/>
        </p:spPr>
        <p:txBody>
          <a:bodyPr wrap="square" rtlCol="0">
            <a:spAutoFit/>
          </a:bodyPr>
          <a:lstStyle/>
          <a:p>
            <a:pPr defTabSz="457200" eaLnBrk="1" fontAlgn="auto" hangingPunct="1">
              <a:spcBef>
                <a:spcPts val="0"/>
              </a:spcBef>
              <a:spcAft>
                <a:spcPts val="0"/>
              </a:spcAft>
              <a:defRPr/>
            </a:pPr>
            <a:r>
              <a:rPr lang="en-US" altLang="zh-CN" dirty="0">
                <a:solidFill>
                  <a:prstClr val="black"/>
                </a:solidFill>
                <a:latin typeface="Constantia" panose="02030602050306030303" pitchFamily="18" charset="0"/>
                <a:ea typeface="华文楷体" panose="02010600040101010101" pitchFamily="2" charset="-122"/>
              </a:rPr>
              <a:t>Bob</a:t>
            </a:r>
            <a:endParaRPr lang="zh-CN" altLang="en-US" dirty="0">
              <a:solidFill>
                <a:prstClr val="black"/>
              </a:solidFill>
              <a:latin typeface="Constantia" panose="02030602050306030303" pitchFamily="18" charset="0"/>
              <a:ea typeface="华文楷体" panose="02010600040101010101" pitchFamily="2" charset="-122"/>
            </a:endParaRPr>
          </a:p>
        </p:txBody>
      </p:sp>
      <p:cxnSp>
        <p:nvCxnSpPr>
          <p:cNvPr id="14" name="直接箭头连接符 35">
            <a:extLst>
              <a:ext uri="{FF2B5EF4-FFF2-40B4-BE49-F238E27FC236}">
                <a16:creationId xmlns:a16="http://schemas.microsoft.com/office/drawing/2014/main" id="{9031D680-BC02-41A0-A019-D8269C60A1C6}"/>
              </a:ext>
            </a:extLst>
          </p:cNvPr>
          <p:cNvCxnSpPr>
            <a:cxnSpLocks/>
          </p:cNvCxnSpPr>
          <p:nvPr/>
        </p:nvCxnSpPr>
        <p:spPr>
          <a:xfrm flipH="1">
            <a:off x="3612610" y="3906939"/>
            <a:ext cx="802291" cy="24902"/>
          </a:xfrm>
          <a:prstGeom prst="straightConnector1">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箭头连接符 35">
            <a:extLst>
              <a:ext uri="{FF2B5EF4-FFF2-40B4-BE49-F238E27FC236}">
                <a16:creationId xmlns:a16="http://schemas.microsoft.com/office/drawing/2014/main" id="{021C4B12-3AFF-4B8D-91B5-C4F1262D07A0}"/>
              </a:ext>
            </a:extLst>
          </p:cNvPr>
          <p:cNvCxnSpPr>
            <a:cxnSpLocks/>
          </p:cNvCxnSpPr>
          <p:nvPr/>
        </p:nvCxnSpPr>
        <p:spPr>
          <a:xfrm flipH="1">
            <a:off x="6069024" y="3122317"/>
            <a:ext cx="2046194" cy="646466"/>
          </a:xfrm>
          <a:prstGeom prst="straightConnector1">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253F914-BC75-4592-998C-C49E78B2C2CB}"/>
              </a:ext>
            </a:extLst>
          </p:cNvPr>
          <p:cNvSpPr txBox="1"/>
          <p:nvPr/>
        </p:nvSpPr>
        <p:spPr>
          <a:xfrm>
            <a:off x="4475029" y="4473615"/>
            <a:ext cx="1853889" cy="646331"/>
          </a:xfrm>
          <a:prstGeom prst="rect">
            <a:avLst/>
          </a:prstGeom>
          <a:noFill/>
        </p:spPr>
        <p:txBody>
          <a:bodyPr wrap="square" rtlCol="0">
            <a:spAutoFit/>
          </a:bodyPr>
          <a:lstStyle/>
          <a:p>
            <a:pPr defTabSz="457200" eaLnBrk="1" fontAlgn="auto" hangingPunct="1">
              <a:spcBef>
                <a:spcPts val="0"/>
              </a:spcBef>
              <a:spcAft>
                <a:spcPts val="0"/>
              </a:spcAft>
              <a:defRPr/>
            </a:pPr>
            <a:r>
              <a:rPr lang="en-US" altLang="zh-CN" dirty="0">
                <a:solidFill>
                  <a:prstClr val="black"/>
                </a:solidFill>
                <a:latin typeface="Constantia" panose="02030602050306030303" pitchFamily="18" charset="0"/>
                <a:ea typeface="华文楷体" panose="02010600040101010101" pitchFamily="2" charset="-122"/>
              </a:rPr>
              <a:t>Internet service provider (ISP)</a:t>
            </a:r>
            <a:endParaRPr lang="zh-CN" altLang="en-US" dirty="0">
              <a:solidFill>
                <a:prstClr val="black"/>
              </a:solidFill>
              <a:latin typeface="Constantia" panose="02030602050306030303" pitchFamily="18" charset="0"/>
              <a:ea typeface="华文楷体" panose="02010600040101010101" pitchFamily="2" charset="-122"/>
            </a:endParaRPr>
          </a:p>
        </p:txBody>
      </p:sp>
      <p:sp>
        <p:nvSpPr>
          <p:cNvPr id="29" name="Rectangle 28">
            <a:extLst>
              <a:ext uri="{FF2B5EF4-FFF2-40B4-BE49-F238E27FC236}">
                <a16:creationId xmlns:a16="http://schemas.microsoft.com/office/drawing/2014/main" id="{5B308C06-C478-4EB9-8C23-E3B5450CD203}"/>
              </a:ext>
            </a:extLst>
          </p:cNvPr>
          <p:cNvSpPr/>
          <p:nvPr/>
        </p:nvSpPr>
        <p:spPr>
          <a:xfrm>
            <a:off x="8777118" y="2752430"/>
            <a:ext cx="1995026" cy="523220"/>
          </a:xfrm>
          <a:prstGeom prst="rect">
            <a:avLst/>
          </a:prstGeom>
        </p:spPr>
        <p:txBody>
          <a:bodyPr wrap="square">
            <a:spAutoFit/>
          </a:bodyPr>
          <a:lstStyle/>
          <a:p>
            <a:pPr defTabSz="457200" eaLnBrk="1" fontAlgn="auto" hangingPunct="1">
              <a:spcBef>
                <a:spcPts val="0"/>
              </a:spcBef>
              <a:spcAft>
                <a:spcPts val="0"/>
              </a:spcAft>
              <a:defRPr/>
            </a:pPr>
            <a:r>
              <a:rPr lang="en-US" altLang="zh-CN" sz="1400" dirty="0">
                <a:solidFill>
                  <a:prstClr val="black"/>
                </a:solidFill>
                <a:latin typeface="Constantia" panose="02030602050306030303" pitchFamily="18" charset="0"/>
                <a:ea typeface="华文楷体" panose="02010600040101010101" pitchFamily="2" charset="-122"/>
              </a:rPr>
              <a:t>Rank: manager</a:t>
            </a:r>
          </a:p>
          <a:p>
            <a:pPr defTabSz="457200" eaLnBrk="1" fontAlgn="auto" hangingPunct="1">
              <a:spcBef>
                <a:spcPts val="0"/>
              </a:spcBef>
              <a:spcAft>
                <a:spcPts val="0"/>
              </a:spcAft>
              <a:defRPr/>
            </a:pPr>
            <a:r>
              <a:rPr lang="en-US" altLang="zh-CN" sz="1400" dirty="0">
                <a:solidFill>
                  <a:prstClr val="black"/>
                </a:solidFill>
                <a:latin typeface="Constantia" panose="02030602050306030303" pitchFamily="18" charset="0"/>
                <a:ea typeface="华文楷体" panose="02010600040101010101" pitchFamily="2" charset="-122"/>
              </a:rPr>
              <a:t>Department: technical</a:t>
            </a:r>
            <a:endParaRPr lang="zh-CN" altLang="en-US" sz="1400" dirty="0">
              <a:solidFill>
                <a:prstClr val="black"/>
              </a:solidFill>
              <a:latin typeface="Constantia" panose="02030602050306030303" pitchFamily="18" charset="0"/>
              <a:ea typeface="华文楷体" panose="02010600040101010101" pitchFamily="2" charset="-122"/>
            </a:endParaRPr>
          </a:p>
        </p:txBody>
      </p:sp>
      <p:sp>
        <p:nvSpPr>
          <p:cNvPr id="30" name="Rectangle 29">
            <a:extLst>
              <a:ext uri="{FF2B5EF4-FFF2-40B4-BE49-F238E27FC236}">
                <a16:creationId xmlns:a16="http://schemas.microsoft.com/office/drawing/2014/main" id="{0DB76811-161C-460D-8298-290BD8A7AA50}"/>
              </a:ext>
            </a:extLst>
          </p:cNvPr>
          <p:cNvSpPr/>
          <p:nvPr/>
        </p:nvSpPr>
        <p:spPr>
          <a:xfrm>
            <a:off x="8777119" y="3769869"/>
            <a:ext cx="1821553" cy="523220"/>
          </a:xfrm>
          <a:prstGeom prst="rect">
            <a:avLst/>
          </a:prstGeom>
        </p:spPr>
        <p:txBody>
          <a:bodyPr wrap="square">
            <a:spAutoFit/>
          </a:bodyPr>
          <a:lstStyle/>
          <a:p>
            <a:pPr defTabSz="457200" eaLnBrk="1" fontAlgn="auto" hangingPunct="1">
              <a:spcBef>
                <a:spcPts val="0"/>
              </a:spcBef>
              <a:spcAft>
                <a:spcPts val="0"/>
              </a:spcAft>
              <a:defRPr/>
            </a:pPr>
            <a:r>
              <a:rPr lang="en-US" altLang="zh-CN" sz="1400" dirty="0">
                <a:solidFill>
                  <a:prstClr val="black"/>
                </a:solidFill>
                <a:latin typeface="Constantia" panose="02030602050306030303" pitchFamily="18" charset="0"/>
                <a:ea typeface="华文楷体" panose="02010600040101010101" pitchFamily="2" charset="-122"/>
              </a:rPr>
              <a:t>Rank: director</a:t>
            </a:r>
          </a:p>
          <a:p>
            <a:pPr defTabSz="457200" eaLnBrk="1" fontAlgn="auto" hangingPunct="1">
              <a:spcBef>
                <a:spcPts val="0"/>
              </a:spcBef>
              <a:spcAft>
                <a:spcPts val="0"/>
              </a:spcAft>
              <a:defRPr/>
            </a:pPr>
            <a:r>
              <a:rPr lang="en-US" altLang="zh-CN" sz="1400" dirty="0">
                <a:solidFill>
                  <a:prstClr val="black"/>
                </a:solidFill>
                <a:latin typeface="Constantia" panose="02030602050306030303" pitchFamily="18" charset="0"/>
                <a:ea typeface="华文楷体" panose="02010600040101010101" pitchFamily="2" charset="-122"/>
              </a:rPr>
              <a:t>Department: finance</a:t>
            </a:r>
            <a:endParaRPr lang="zh-CN" altLang="en-US" sz="1400" dirty="0">
              <a:solidFill>
                <a:prstClr val="black"/>
              </a:solidFill>
              <a:latin typeface="Constantia" panose="02030602050306030303" pitchFamily="18" charset="0"/>
              <a:ea typeface="华文楷体" panose="02010600040101010101" pitchFamily="2" charset="-122"/>
            </a:endParaRPr>
          </a:p>
        </p:txBody>
      </p:sp>
      <p:sp>
        <p:nvSpPr>
          <p:cNvPr id="31" name="Rectangle 30">
            <a:extLst>
              <a:ext uri="{FF2B5EF4-FFF2-40B4-BE49-F238E27FC236}">
                <a16:creationId xmlns:a16="http://schemas.microsoft.com/office/drawing/2014/main" id="{B2775C69-5F4C-4028-903F-4C57E17D7B86}"/>
              </a:ext>
            </a:extLst>
          </p:cNvPr>
          <p:cNvSpPr/>
          <p:nvPr/>
        </p:nvSpPr>
        <p:spPr>
          <a:xfrm>
            <a:off x="8785983" y="4847399"/>
            <a:ext cx="1803822" cy="523220"/>
          </a:xfrm>
          <a:prstGeom prst="rect">
            <a:avLst/>
          </a:prstGeom>
        </p:spPr>
        <p:txBody>
          <a:bodyPr wrap="square">
            <a:spAutoFit/>
          </a:bodyPr>
          <a:lstStyle/>
          <a:p>
            <a:pPr defTabSz="457200" eaLnBrk="1" fontAlgn="auto" hangingPunct="1">
              <a:spcBef>
                <a:spcPts val="0"/>
              </a:spcBef>
              <a:spcAft>
                <a:spcPts val="0"/>
              </a:spcAft>
              <a:defRPr/>
            </a:pPr>
            <a:r>
              <a:rPr lang="en-US" altLang="zh-CN" sz="1400" dirty="0">
                <a:solidFill>
                  <a:prstClr val="black"/>
                </a:solidFill>
                <a:latin typeface="Constantia" panose="02030602050306030303" pitchFamily="18" charset="0"/>
                <a:ea typeface="华文楷体" panose="02010600040101010101" pitchFamily="2" charset="-122"/>
              </a:rPr>
              <a:t>Rank: director</a:t>
            </a:r>
          </a:p>
          <a:p>
            <a:pPr defTabSz="457200" eaLnBrk="1" fontAlgn="auto" hangingPunct="1">
              <a:spcBef>
                <a:spcPts val="0"/>
              </a:spcBef>
              <a:spcAft>
                <a:spcPts val="0"/>
              </a:spcAft>
              <a:defRPr/>
            </a:pPr>
            <a:r>
              <a:rPr lang="en-US" altLang="zh-CN" sz="1400" dirty="0">
                <a:solidFill>
                  <a:prstClr val="black"/>
                </a:solidFill>
                <a:latin typeface="Constantia" panose="02030602050306030303" pitchFamily="18" charset="0"/>
                <a:ea typeface="华文楷体" panose="02010600040101010101" pitchFamily="2" charset="-122"/>
              </a:rPr>
              <a:t>City: sales</a:t>
            </a:r>
            <a:endParaRPr lang="zh-CN" altLang="en-US" sz="1400" dirty="0">
              <a:solidFill>
                <a:prstClr val="black"/>
              </a:solidFill>
              <a:latin typeface="Constantia" panose="02030602050306030303" pitchFamily="18" charset="0"/>
              <a:ea typeface="华文楷体" panose="02010600040101010101" pitchFamily="2" charset="-122"/>
            </a:endParaRPr>
          </a:p>
        </p:txBody>
      </p:sp>
      <p:sp>
        <p:nvSpPr>
          <p:cNvPr id="40" name="Rectangle 39">
            <a:extLst>
              <a:ext uri="{FF2B5EF4-FFF2-40B4-BE49-F238E27FC236}">
                <a16:creationId xmlns:a16="http://schemas.microsoft.com/office/drawing/2014/main" id="{6E034BA1-ACF5-4824-AB9D-A9111BA90C2A}"/>
              </a:ext>
            </a:extLst>
          </p:cNvPr>
          <p:cNvSpPr/>
          <p:nvPr/>
        </p:nvSpPr>
        <p:spPr>
          <a:xfrm>
            <a:off x="6788683" y="5011391"/>
            <a:ext cx="184731" cy="307777"/>
          </a:xfrm>
          <a:prstGeom prst="rect">
            <a:avLst/>
          </a:prstGeom>
        </p:spPr>
        <p:txBody>
          <a:bodyPr wrap="none">
            <a:spAutoFit/>
          </a:bodyPr>
          <a:lstStyle/>
          <a:p>
            <a:pPr defTabSz="457200" eaLnBrk="1" fontAlgn="auto" hangingPunct="1">
              <a:spcBef>
                <a:spcPts val="0"/>
              </a:spcBef>
              <a:spcAft>
                <a:spcPts val="0"/>
              </a:spcAft>
              <a:defRPr/>
            </a:pPr>
            <a:endParaRPr lang="en-US" altLang="zh-CN" sz="1400" i="1" dirty="0">
              <a:solidFill>
                <a:srgbClr val="FFFFFF"/>
              </a:solidFill>
              <a:latin typeface="Constantia"/>
              <a:ea typeface="华文楷体" panose="02010600040101010101" pitchFamily="2" charset="-122"/>
              <a:cs typeface="Constantia"/>
            </a:endParaRPr>
          </a:p>
        </p:txBody>
      </p:sp>
      <p:cxnSp>
        <p:nvCxnSpPr>
          <p:cNvPr id="36" name="直接箭头连接符 35">
            <a:extLst>
              <a:ext uri="{FF2B5EF4-FFF2-40B4-BE49-F238E27FC236}">
                <a16:creationId xmlns:a16="http://schemas.microsoft.com/office/drawing/2014/main" id="{5095A7C6-8B14-4C8D-96ED-93B330F75D35}"/>
              </a:ext>
            </a:extLst>
          </p:cNvPr>
          <p:cNvCxnSpPr>
            <a:cxnSpLocks/>
          </p:cNvCxnSpPr>
          <p:nvPr/>
        </p:nvCxnSpPr>
        <p:spPr>
          <a:xfrm flipV="1">
            <a:off x="5986294" y="3038753"/>
            <a:ext cx="2081292" cy="670941"/>
          </a:xfrm>
          <a:prstGeom prst="straightConnector1">
            <a:avLst/>
          </a:pr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A30E4C08-6097-4BF5-B9BF-5675522A4432}"/>
              </a:ext>
            </a:extLst>
          </p:cNvPr>
          <p:cNvSpPr txBox="1"/>
          <p:nvPr/>
        </p:nvSpPr>
        <p:spPr>
          <a:xfrm>
            <a:off x="2759657" y="3132089"/>
            <a:ext cx="642618" cy="338554"/>
          </a:xfrm>
          <a:prstGeom prst="rect">
            <a:avLst/>
          </a:prstGeom>
          <a:noFill/>
          <a:ln>
            <a:noFill/>
          </a:ln>
        </p:spPr>
        <p:txBody>
          <a:bodyPr wrap="square" rtlCol="0">
            <a:spAutoFit/>
          </a:bodyPr>
          <a:lstStyle/>
          <a:p>
            <a:pPr defTabSz="457200" eaLnBrk="1" fontAlgn="auto" hangingPunct="1">
              <a:spcBef>
                <a:spcPts val="0"/>
              </a:spcBef>
              <a:spcAft>
                <a:spcPts val="0"/>
              </a:spcAft>
              <a:defRPr/>
            </a:pPr>
            <a:r>
              <a:rPr lang="en-US" altLang="zh-CN" sz="1600" dirty="0">
                <a:solidFill>
                  <a:srgbClr val="C00000"/>
                </a:solidFill>
                <a:latin typeface="Constantia" panose="02030602050306030303" pitchFamily="18" charset="0"/>
                <a:ea typeface="华文楷体" panose="02010600040101010101" pitchFamily="2" charset="-122"/>
              </a:rPr>
              <a:t>trade</a:t>
            </a:r>
            <a:endParaRPr lang="zh-CN" altLang="en-US" sz="1600" dirty="0">
              <a:solidFill>
                <a:srgbClr val="C00000"/>
              </a:solidFill>
              <a:latin typeface="Constantia" panose="02030602050306030303" pitchFamily="18" charset="0"/>
              <a:ea typeface="华文楷体" panose="02010600040101010101" pitchFamily="2" charset="-122"/>
            </a:endParaRPr>
          </a:p>
        </p:txBody>
      </p:sp>
      <p:sp>
        <p:nvSpPr>
          <p:cNvPr id="41" name="TextBox 40">
            <a:extLst>
              <a:ext uri="{FF2B5EF4-FFF2-40B4-BE49-F238E27FC236}">
                <a16:creationId xmlns:a16="http://schemas.microsoft.com/office/drawing/2014/main" id="{A7B37B79-91FF-4DDA-B7DF-066B4A743B87}"/>
              </a:ext>
            </a:extLst>
          </p:cNvPr>
          <p:cNvSpPr txBox="1"/>
          <p:nvPr/>
        </p:nvSpPr>
        <p:spPr>
          <a:xfrm rot="20619732">
            <a:off x="6526040" y="3064703"/>
            <a:ext cx="642618" cy="338554"/>
          </a:xfrm>
          <a:prstGeom prst="rect">
            <a:avLst/>
          </a:prstGeom>
          <a:noFill/>
          <a:ln>
            <a:noFill/>
          </a:ln>
        </p:spPr>
        <p:txBody>
          <a:bodyPr wrap="square" rtlCol="0">
            <a:spAutoFit/>
          </a:bodyPr>
          <a:lstStyle/>
          <a:p>
            <a:pPr defTabSz="457200" eaLnBrk="1" fontAlgn="auto" hangingPunct="1">
              <a:spcBef>
                <a:spcPts val="0"/>
              </a:spcBef>
              <a:spcAft>
                <a:spcPts val="0"/>
              </a:spcAft>
              <a:defRPr/>
            </a:pPr>
            <a:r>
              <a:rPr lang="en-US" altLang="zh-CN" sz="1600" dirty="0">
                <a:solidFill>
                  <a:srgbClr val="C00000"/>
                </a:solidFill>
                <a:latin typeface="Constantia" panose="02030602050306030303" pitchFamily="18" charset="0"/>
                <a:ea typeface="华文楷体" panose="02010600040101010101" pitchFamily="2" charset="-122"/>
              </a:rPr>
              <a:t>trade</a:t>
            </a:r>
            <a:endParaRPr lang="zh-CN" altLang="en-US" sz="1600" dirty="0">
              <a:solidFill>
                <a:srgbClr val="C00000"/>
              </a:solidFill>
              <a:latin typeface="Constantia" panose="02030602050306030303" pitchFamily="18" charset="0"/>
              <a:ea typeface="华文楷体" panose="02010600040101010101" pitchFamily="2" charset="-122"/>
            </a:endParaRPr>
          </a:p>
        </p:txBody>
      </p:sp>
      <p:sp>
        <p:nvSpPr>
          <p:cNvPr id="42" name="TextBox 41">
            <a:extLst>
              <a:ext uri="{FF2B5EF4-FFF2-40B4-BE49-F238E27FC236}">
                <a16:creationId xmlns:a16="http://schemas.microsoft.com/office/drawing/2014/main" id="{8F4C3A5C-00BC-4AFF-9A1B-F2104503DEA1}"/>
              </a:ext>
            </a:extLst>
          </p:cNvPr>
          <p:cNvSpPr txBox="1"/>
          <p:nvPr/>
        </p:nvSpPr>
        <p:spPr>
          <a:xfrm>
            <a:off x="6782449" y="3712287"/>
            <a:ext cx="642618" cy="338554"/>
          </a:xfrm>
          <a:prstGeom prst="rect">
            <a:avLst/>
          </a:prstGeom>
          <a:noFill/>
          <a:ln>
            <a:noFill/>
          </a:ln>
        </p:spPr>
        <p:txBody>
          <a:bodyPr wrap="square" rtlCol="0">
            <a:spAutoFit/>
          </a:bodyPr>
          <a:lstStyle/>
          <a:p>
            <a:pPr defTabSz="457200" eaLnBrk="1" fontAlgn="auto" hangingPunct="1">
              <a:spcBef>
                <a:spcPts val="0"/>
              </a:spcBef>
              <a:spcAft>
                <a:spcPts val="0"/>
              </a:spcAft>
              <a:defRPr/>
            </a:pPr>
            <a:r>
              <a:rPr lang="en-US" altLang="zh-CN" sz="1600" dirty="0">
                <a:solidFill>
                  <a:srgbClr val="C00000"/>
                </a:solidFill>
                <a:latin typeface="Constantia" panose="02030602050306030303" pitchFamily="18" charset="0"/>
                <a:ea typeface="华文楷体" panose="02010600040101010101" pitchFamily="2" charset="-122"/>
              </a:rPr>
              <a:t>trade</a:t>
            </a:r>
            <a:endParaRPr lang="zh-CN" altLang="en-US" sz="1600" dirty="0">
              <a:solidFill>
                <a:srgbClr val="C00000"/>
              </a:solidFill>
              <a:latin typeface="Constantia" panose="02030602050306030303" pitchFamily="18" charset="0"/>
              <a:ea typeface="华文楷体" panose="02010600040101010101" pitchFamily="2" charset="-122"/>
            </a:endParaRPr>
          </a:p>
        </p:txBody>
      </p:sp>
      <p:cxnSp>
        <p:nvCxnSpPr>
          <p:cNvPr id="45" name="直接箭头连接符 35">
            <a:extLst>
              <a:ext uri="{FF2B5EF4-FFF2-40B4-BE49-F238E27FC236}">
                <a16:creationId xmlns:a16="http://schemas.microsoft.com/office/drawing/2014/main" id="{FFD6CC3F-F9BC-4E1E-83B5-8C6D2A9772AD}"/>
              </a:ext>
            </a:extLst>
          </p:cNvPr>
          <p:cNvCxnSpPr>
            <a:cxnSpLocks/>
          </p:cNvCxnSpPr>
          <p:nvPr/>
        </p:nvCxnSpPr>
        <p:spPr>
          <a:xfrm flipV="1">
            <a:off x="6162876" y="4029814"/>
            <a:ext cx="2027767" cy="25869"/>
          </a:xfrm>
          <a:prstGeom prst="straightConnector1">
            <a:avLst/>
          </a:pr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接箭头连接符 35">
            <a:extLst>
              <a:ext uri="{FF2B5EF4-FFF2-40B4-BE49-F238E27FC236}">
                <a16:creationId xmlns:a16="http://schemas.microsoft.com/office/drawing/2014/main" id="{B0408066-D9D3-4078-9C97-1745760DD13C}"/>
              </a:ext>
            </a:extLst>
          </p:cNvPr>
          <p:cNvCxnSpPr>
            <a:cxnSpLocks/>
          </p:cNvCxnSpPr>
          <p:nvPr/>
        </p:nvCxnSpPr>
        <p:spPr>
          <a:xfrm>
            <a:off x="6224489" y="4314010"/>
            <a:ext cx="1900301" cy="851269"/>
          </a:xfrm>
          <a:prstGeom prst="straightConnector1">
            <a:avLst/>
          </a:pr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3412FAF-2AEF-4246-B435-773517F07715}"/>
              </a:ext>
            </a:extLst>
          </p:cNvPr>
          <p:cNvSpPr txBox="1"/>
          <p:nvPr/>
        </p:nvSpPr>
        <p:spPr>
          <a:xfrm rot="1473242">
            <a:off x="7031350" y="4472392"/>
            <a:ext cx="642618" cy="338554"/>
          </a:xfrm>
          <a:prstGeom prst="rect">
            <a:avLst/>
          </a:prstGeom>
          <a:noFill/>
          <a:ln>
            <a:noFill/>
          </a:ln>
        </p:spPr>
        <p:txBody>
          <a:bodyPr wrap="square" rtlCol="0">
            <a:spAutoFit/>
          </a:bodyPr>
          <a:lstStyle/>
          <a:p>
            <a:pPr defTabSz="457200" eaLnBrk="1" fontAlgn="auto" hangingPunct="1">
              <a:spcBef>
                <a:spcPts val="0"/>
              </a:spcBef>
              <a:spcAft>
                <a:spcPts val="0"/>
              </a:spcAft>
              <a:defRPr/>
            </a:pPr>
            <a:r>
              <a:rPr lang="en-US" altLang="zh-CN" sz="1600" dirty="0">
                <a:solidFill>
                  <a:srgbClr val="C00000"/>
                </a:solidFill>
                <a:latin typeface="Constantia" panose="02030602050306030303" pitchFamily="18" charset="0"/>
                <a:ea typeface="华文楷体" panose="02010600040101010101" pitchFamily="2" charset="-122"/>
              </a:rPr>
              <a:t>plan</a:t>
            </a:r>
            <a:endParaRPr lang="zh-CN" altLang="en-US" sz="1600" dirty="0">
              <a:solidFill>
                <a:srgbClr val="C00000"/>
              </a:solidFill>
              <a:latin typeface="Constantia" panose="02030602050306030303" pitchFamily="18" charset="0"/>
              <a:ea typeface="华文楷体" panose="02010600040101010101" pitchFamily="2" charset="-122"/>
            </a:endParaRPr>
          </a:p>
        </p:txBody>
      </p:sp>
      <p:pic>
        <p:nvPicPr>
          <p:cNvPr id="48" name="Picture 47">
            <a:extLst>
              <a:ext uri="{FF2B5EF4-FFF2-40B4-BE49-F238E27FC236}">
                <a16:creationId xmlns:a16="http://schemas.microsoft.com/office/drawing/2014/main" id="{589492B2-A7B2-4A20-9F00-6AD6FEBF5267}"/>
              </a:ext>
            </a:extLst>
          </p:cNvPr>
          <p:cNvPicPr>
            <a:picLocks noChangeAspect="1"/>
          </p:cNvPicPr>
          <p:nvPr/>
        </p:nvPicPr>
        <p:blipFill>
          <a:blip r:embed="rId7"/>
          <a:stretch>
            <a:fillRect/>
          </a:stretch>
        </p:blipFill>
        <p:spPr>
          <a:xfrm>
            <a:off x="8124790" y="3148252"/>
            <a:ext cx="377285" cy="305730"/>
          </a:xfrm>
          <a:prstGeom prst="rect">
            <a:avLst/>
          </a:prstGeom>
        </p:spPr>
      </p:pic>
      <p:pic>
        <p:nvPicPr>
          <p:cNvPr id="49" name="Picture 48">
            <a:extLst>
              <a:ext uri="{FF2B5EF4-FFF2-40B4-BE49-F238E27FC236}">
                <a16:creationId xmlns:a16="http://schemas.microsoft.com/office/drawing/2014/main" id="{FDFC0130-1C64-4F77-9BA2-8FD8CD2CEA64}"/>
              </a:ext>
            </a:extLst>
          </p:cNvPr>
          <p:cNvPicPr>
            <a:picLocks noChangeAspect="1"/>
          </p:cNvPicPr>
          <p:nvPr/>
        </p:nvPicPr>
        <p:blipFill>
          <a:blip r:embed="rId8"/>
          <a:stretch>
            <a:fillRect/>
          </a:stretch>
        </p:blipFill>
        <p:spPr>
          <a:xfrm>
            <a:off x="8002125" y="4198904"/>
            <a:ext cx="357769" cy="325244"/>
          </a:xfrm>
          <a:prstGeom prst="rect">
            <a:avLst/>
          </a:prstGeom>
        </p:spPr>
      </p:pic>
      <p:sp>
        <p:nvSpPr>
          <p:cNvPr id="52" name="Content Placeholder 2">
            <a:extLst>
              <a:ext uri="{FF2B5EF4-FFF2-40B4-BE49-F238E27FC236}">
                <a16:creationId xmlns:a16="http://schemas.microsoft.com/office/drawing/2014/main" id="{FD46846A-6CE6-47FA-AD31-D90C6FFFBA57}"/>
              </a:ext>
            </a:extLst>
          </p:cNvPr>
          <p:cNvSpPr txBox="1">
            <a:spLocks/>
          </p:cNvSpPr>
          <p:nvPr/>
        </p:nvSpPr>
        <p:spPr>
          <a:xfrm>
            <a:off x="2332614" y="5951387"/>
            <a:ext cx="7615752" cy="461665"/>
          </a:xfrm>
          <a:prstGeom prst="rect">
            <a:avLst/>
          </a:prstGeom>
          <a:solidFill>
            <a:srgbClr val="FFFF00"/>
          </a:solidFill>
          <a:ln>
            <a:noFill/>
          </a:ln>
          <a:effectLst/>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a:defRPr sz="2600"/>
            </a:lvl1pPr>
          </a:lstStyle>
          <a:p>
            <a:pPr algn="ctr" defTabSz="457200" eaLnBrk="1" fontAlgn="auto" hangingPunct="1">
              <a:spcBef>
                <a:spcPts val="0"/>
              </a:spcBef>
              <a:spcAft>
                <a:spcPts val="0"/>
              </a:spcAft>
              <a:defRPr/>
            </a:pPr>
            <a:r>
              <a:rPr lang="en-US" sz="2400" dirty="0" err="1">
                <a:solidFill>
                  <a:prstClr val="black"/>
                </a:solidFill>
                <a:latin typeface="Constantia"/>
                <a:cs typeface="Constantia"/>
              </a:rPr>
              <a:t>C2</a:t>
            </a:r>
            <a:r>
              <a:rPr lang="en-US" sz="2400" dirty="0">
                <a:solidFill>
                  <a:prstClr val="black"/>
                </a:solidFill>
                <a:latin typeface="Constantia"/>
                <a:cs typeface="Constantia"/>
              </a:rPr>
              <a:t> is </a:t>
            </a:r>
            <a:r>
              <a:rPr lang="en-US" sz="2400" b="1" dirty="0">
                <a:solidFill>
                  <a:prstClr val="black"/>
                </a:solidFill>
                <a:latin typeface="Constantia"/>
                <a:cs typeface="Constantia"/>
              </a:rPr>
              <a:t>partially</a:t>
            </a:r>
            <a:r>
              <a:rPr lang="en-US" sz="2400" dirty="0">
                <a:solidFill>
                  <a:prstClr val="black"/>
                </a:solidFill>
                <a:latin typeface="Constantia"/>
                <a:cs typeface="Constantia"/>
              </a:rPr>
              <a:t> solved</a:t>
            </a:r>
          </a:p>
        </p:txBody>
      </p:sp>
      <p:pic>
        <p:nvPicPr>
          <p:cNvPr id="73" name="Picture 72">
            <a:extLst>
              <a:ext uri="{FF2B5EF4-FFF2-40B4-BE49-F238E27FC236}">
                <a16:creationId xmlns:a16="http://schemas.microsoft.com/office/drawing/2014/main" id="{D664D731-8759-4DA3-9311-C6BB30241341}"/>
              </a:ext>
            </a:extLst>
          </p:cNvPr>
          <p:cNvPicPr>
            <a:picLocks noChangeAspect="1"/>
          </p:cNvPicPr>
          <p:nvPr/>
        </p:nvPicPr>
        <p:blipFill>
          <a:blip r:embed="rId8"/>
          <a:stretch>
            <a:fillRect/>
          </a:stretch>
        </p:blipFill>
        <p:spPr>
          <a:xfrm>
            <a:off x="8011758" y="5190276"/>
            <a:ext cx="357769" cy="325244"/>
          </a:xfrm>
          <a:prstGeom prst="rect">
            <a:avLst/>
          </a:prstGeom>
        </p:spPr>
      </p:pic>
      <p:pic>
        <p:nvPicPr>
          <p:cNvPr id="58" name="Picture 57" descr="A picture containing metalware&#10;&#10;Description generated with high confidence">
            <a:extLst>
              <a:ext uri="{FF2B5EF4-FFF2-40B4-BE49-F238E27FC236}">
                <a16:creationId xmlns:a16="http://schemas.microsoft.com/office/drawing/2014/main" id="{898BA5BE-0A79-4747-9E94-7FF6F71466ED}"/>
              </a:ext>
            </a:extLst>
          </p:cNvPr>
          <p:cNvPicPr>
            <a:picLocks noChangeAspect="1"/>
          </p:cNvPicPr>
          <p:nvPr/>
        </p:nvPicPr>
        <p:blipFill rotWithShape="1">
          <a:blip r:embed="rId9"/>
          <a:srcRect l="20206" r="18790"/>
          <a:stretch/>
        </p:blipFill>
        <p:spPr>
          <a:xfrm>
            <a:off x="3235668" y="3859130"/>
            <a:ext cx="321032" cy="427129"/>
          </a:xfrm>
          <a:prstGeom prst="rect">
            <a:avLst/>
          </a:prstGeom>
        </p:spPr>
      </p:pic>
      <p:sp>
        <p:nvSpPr>
          <p:cNvPr id="16" name="TextBox 15">
            <a:extLst>
              <a:ext uri="{FF2B5EF4-FFF2-40B4-BE49-F238E27FC236}">
                <a16:creationId xmlns:a16="http://schemas.microsoft.com/office/drawing/2014/main" id="{D00C358E-2B5A-4F00-A0E2-A3D10A56D09F}"/>
              </a:ext>
            </a:extLst>
          </p:cNvPr>
          <p:cNvSpPr txBox="1"/>
          <p:nvPr/>
        </p:nvSpPr>
        <p:spPr>
          <a:xfrm>
            <a:off x="4550986" y="3918677"/>
            <a:ext cx="1589504" cy="276999"/>
          </a:xfrm>
          <a:prstGeom prst="rect">
            <a:avLst/>
          </a:prstGeom>
          <a:noFill/>
        </p:spPr>
        <p:txBody>
          <a:bodyPr wrap="square" rtlCol="0">
            <a:spAutoFit/>
          </a:bodyPr>
          <a:lstStyle/>
          <a:p>
            <a:pPr defTabSz="457200" eaLnBrk="1" fontAlgn="auto" hangingPunct="1">
              <a:spcBef>
                <a:spcPts val="0"/>
              </a:spcBef>
              <a:spcAft>
                <a:spcPts val="0"/>
              </a:spcAft>
              <a:defRPr/>
            </a:pPr>
            <a:r>
              <a:rPr lang="en-US" altLang="zh-CN" sz="1200" b="1" dirty="0">
                <a:solidFill>
                  <a:prstClr val="black"/>
                </a:solidFill>
                <a:latin typeface="Constantia" panose="02030602050306030303" pitchFamily="18" charset="0"/>
                <a:ea typeface="华文楷体" panose="02010600040101010101" pitchFamily="2" charset="-122"/>
              </a:rPr>
              <a:t>tag-interest match</a:t>
            </a:r>
          </a:p>
        </p:txBody>
      </p:sp>
      <p:cxnSp>
        <p:nvCxnSpPr>
          <p:cNvPr id="61" name="直接箭头连接符 35">
            <a:extLst>
              <a:ext uri="{FF2B5EF4-FFF2-40B4-BE49-F238E27FC236}">
                <a16:creationId xmlns:a16="http://schemas.microsoft.com/office/drawing/2014/main" id="{B95DC2C3-3F97-4D6A-BD56-58548706BC55}"/>
              </a:ext>
            </a:extLst>
          </p:cNvPr>
          <p:cNvCxnSpPr>
            <a:cxnSpLocks/>
          </p:cNvCxnSpPr>
          <p:nvPr/>
        </p:nvCxnSpPr>
        <p:spPr>
          <a:xfrm flipH="1">
            <a:off x="6224488" y="4117910"/>
            <a:ext cx="2007190" cy="17136"/>
          </a:xfrm>
          <a:prstGeom prst="straightConnector1">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BBD3927F-1271-443F-B577-C8F0605753FF}"/>
              </a:ext>
            </a:extLst>
          </p:cNvPr>
          <p:cNvSpPr txBox="1"/>
          <p:nvPr/>
        </p:nvSpPr>
        <p:spPr>
          <a:xfrm rot="20524055">
            <a:off x="6369669" y="3395379"/>
            <a:ext cx="1634407" cy="307777"/>
          </a:xfrm>
          <a:prstGeom prst="rect">
            <a:avLst/>
          </a:prstGeom>
          <a:noFill/>
        </p:spPr>
        <p:txBody>
          <a:bodyPr wrap="square" rtlCol="0">
            <a:spAutoFit/>
          </a:bodyPr>
          <a:lstStyle/>
          <a:p>
            <a:pPr defTabSz="457200" eaLnBrk="1" fontAlgn="auto" hangingPunct="1">
              <a:spcBef>
                <a:spcPts val="0"/>
              </a:spcBef>
              <a:spcAft>
                <a:spcPts val="0"/>
              </a:spcAft>
            </a:pPr>
            <a:r>
              <a:rPr lang="en-US" altLang="zh-CN" sz="1400" dirty="0">
                <a:solidFill>
                  <a:prstClr val="black"/>
                </a:solidFill>
                <a:latin typeface="Constantia" panose="02030602050306030303" pitchFamily="18" charset="0"/>
                <a:ea typeface="华文楷体" panose="02010600040101010101" pitchFamily="2" charset="-122"/>
              </a:rPr>
              <a:t>encrypted memo</a:t>
            </a:r>
            <a:endParaRPr lang="zh-CN" altLang="en-US" sz="1400" dirty="0">
              <a:solidFill>
                <a:prstClr val="black"/>
              </a:solidFill>
              <a:latin typeface="Constantia" panose="02030602050306030303" pitchFamily="18" charset="0"/>
              <a:ea typeface="华文楷体" panose="02010600040101010101" pitchFamily="2" charset="-122"/>
            </a:endParaRPr>
          </a:p>
        </p:txBody>
      </p:sp>
      <p:pic>
        <p:nvPicPr>
          <p:cNvPr id="33" name="Picture 32" descr="A close up of a logo&#10;&#10;Description generated with high confidence">
            <a:extLst>
              <a:ext uri="{FF2B5EF4-FFF2-40B4-BE49-F238E27FC236}">
                <a16:creationId xmlns:a16="http://schemas.microsoft.com/office/drawing/2014/main" id="{3D074519-CA61-4514-A435-C124FDF9A55D}"/>
              </a:ext>
            </a:extLst>
          </p:cNvPr>
          <p:cNvPicPr>
            <a:picLocks noChangeAspect="1"/>
          </p:cNvPicPr>
          <p:nvPr/>
        </p:nvPicPr>
        <p:blipFill>
          <a:blip r:embed="rId10"/>
          <a:stretch>
            <a:fillRect/>
          </a:stretch>
        </p:blipFill>
        <p:spPr>
          <a:xfrm>
            <a:off x="7222041" y="4033017"/>
            <a:ext cx="364195" cy="364195"/>
          </a:xfrm>
          <a:prstGeom prst="rect">
            <a:avLst/>
          </a:prstGeom>
        </p:spPr>
      </p:pic>
    </p:spTree>
    <p:extLst>
      <p:ext uri="{BB962C8B-B14F-4D97-AF65-F5344CB8AC3E}">
        <p14:creationId xmlns:p14="http://schemas.microsoft.com/office/powerpoint/2010/main" val="3843450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blinds(horizontal)">
                                      <p:cBhvr>
                                        <p:cTn id="11" dur="500"/>
                                        <p:tgtEl>
                                          <p:spTgt spid="3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nodePh="1">
                                  <p:stCondLst>
                                    <p:cond delay="0"/>
                                  </p:stCondLst>
                                  <p:endCondLst>
                                    <p:cond evt="begin" delay="0">
                                      <p:tn val="18"/>
                                    </p:cond>
                                  </p:endCondLst>
                                  <p:childTnLst>
                                    <p:set>
                                      <p:cBhvr>
                                        <p:cTn id="19" dur="1" fill="hold">
                                          <p:stCondLst>
                                            <p:cond delay="0"/>
                                          </p:stCondLst>
                                        </p:cTn>
                                        <p:tgtEl>
                                          <p:spTgt spid="40"/>
                                        </p:tgtEl>
                                        <p:attrNameLst>
                                          <p:attrName>style.visibility</p:attrName>
                                        </p:attrNameLst>
                                      </p:cBhvr>
                                      <p:to>
                                        <p:strVal val="visible"/>
                                      </p:to>
                                    </p:set>
                                    <p:animEffect transition="in" filter="wipe(down)">
                                      <p:cBhvr>
                                        <p:cTn id="20" dur="500"/>
                                        <p:tgtEl>
                                          <p:spTgt spid="40"/>
                                        </p:tgtEl>
                                      </p:cBhvr>
                                    </p:animEffect>
                                  </p:childTnLst>
                                </p:cTn>
                              </p:par>
                              <p:par>
                                <p:cTn id="21" presetID="22" presetClass="entr" presetSubtype="4"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wipe(down)">
                                      <p:cBhvr>
                                        <p:cTn id="23" dur="500"/>
                                        <p:tgtEl>
                                          <p:spTgt spid="36"/>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wipe(down)">
                                      <p:cBhvr>
                                        <p:cTn id="26" dur="500"/>
                                        <p:tgtEl>
                                          <p:spTgt spid="41"/>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wipe(down)">
                                      <p:cBhvr>
                                        <p:cTn id="29" dur="500"/>
                                        <p:tgtEl>
                                          <p:spTgt spid="42"/>
                                        </p:tgtEl>
                                      </p:cBhvr>
                                    </p:animEffect>
                                  </p:childTnLst>
                                </p:cTn>
                              </p:par>
                              <p:par>
                                <p:cTn id="30" presetID="22" presetClass="entr" presetSubtype="4" fill="hold" nodeType="with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wipe(down)">
                                      <p:cBhvr>
                                        <p:cTn id="32" dur="500"/>
                                        <p:tgtEl>
                                          <p:spTgt spid="45"/>
                                        </p:tgtEl>
                                      </p:cBhvr>
                                    </p:animEffect>
                                  </p:childTnLst>
                                </p:cTn>
                              </p:par>
                              <p:par>
                                <p:cTn id="33" presetID="22" presetClass="entr" presetSubtype="4" fill="hold"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down)">
                                      <p:cBhvr>
                                        <p:cTn id="35" dur="500"/>
                                        <p:tgtEl>
                                          <p:spTgt spid="46"/>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wipe(down)">
                                      <p:cBhvr>
                                        <p:cTn id="38" dur="500"/>
                                        <p:tgtEl>
                                          <p:spTgt spid="47"/>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blinds(horizontal)">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down)">
                                      <p:cBhvr>
                                        <p:cTn id="48" dur="500"/>
                                        <p:tgtEl>
                                          <p:spTgt spid="18"/>
                                        </p:tgtEl>
                                      </p:cBhvr>
                                    </p:animEffect>
                                  </p:childTnLst>
                                </p:cTn>
                              </p:par>
                              <p:par>
                                <p:cTn id="49" presetID="22" presetClass="entr" presetSubtype="4" fill="hold" nodeType="with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wipe(down)">
                                      <p:cBhvr>
                                        <p:cTn id="51" dur="500"/>
                                        <p:tgtEl>
                                          <p:spTgt spid="61"/>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blinds(horizontal)">
                                      <p:cBhvr>
                                        <p:cTn id="56" dur="500"/>
                                        <p:tgtEl>
                                          <p:spTgt spid="62"/>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nodeType="clickEffect">
                                  <p:stCondLst>
                                    <p:cond delay="0"/>
                                  </p:stCondLst>
                                  <p:childTnLst>
                                    <p:set>
                                      <p:cBhvr>
                                        <p:cTn id="60" dur="1" fill="hold">
                                          <p:stCondLst>
                                            <p:cond delay="0"/>
                                          </p:stCondLst>
                                        </p:cTn>
                                        <p:tgtEl>
                                          <p:spTgt spid="33"/>
                                        </p:tgtEl>
                                        <p:attrNameLst>
                                          <p:attrName>style.visibility</p:attrName>
                                        </p:attrNameLst>
                                      </p:cBhvr>
                                      <p:to>
                                        <p:strVal val="visible"/>
                                      </p:to>
                                    </p:set>
                                    <p:anim calcmode="lin" valueType="num">
                                      <p:cBhvr>
                                        <p:cTn id="61" dur="500" fill="hold"/>
                                        <p:tgtEl>
                                          <p:spTgt spid="33"/>
                                        </p:tgtEl>
                                        <p:attrNameLst>
                                          <p:attrName>ppt_w</p:attrName>
                                        </p:attrNameLst>
                                      </p:cBhvr>
                                      <p:tavLst>
                                        <p:tav tm="0">
                                          <p:val>
                                            <p:fltVal val="0"/>
                                          </p:val>
                                        </p:tav>
                                        <p:tav tm="100000">
                                          <p:val>
                                            <p:strVal val="#ppt_w"/>
                                          </p:val>
                                        </p:tav>
                                      </p:tavLst>
                                    </p:anim>
                                    <p:anim calcmode="lin" valueType="num">
                                      <p:cBhvr>
                                        <p:cTn id="62" dur="500" fill="hold"/>
                                        <p:tgtEl>
                                          <p:spTgt spid="33"/>
                                        </p:tgtEl>
                                        <p:attrNameLst>
                                          <p:attrName>ppt_h</p:attrName>
                                        </p:attrNameLst>
                                      </p:cBhvr>
                                      <p:tavLst>
                                        <p:tav tm="0">
                                          <p:val>
                                            <p:fltVal val="0"/>
                                          </p:val>
                                        </p:tav>
                                        <p:tav tm="100000">
                                          <p:val>
                                            <p:strVal val="#ppt_h"/>
                                          </p:val>
                                        </p:tav>
                                      </p:tavLst>
                                    </p:anim>
                                    <p:animEffect transition="in" filter="fade">
                                      <p:cBhvr>
                                        <p:cTn id="63" dur="500"/>
                                        <p:tgtEl>
                                          <p:spTgt spid="33"/>
                                        </p:tgtEl>
                                      </p:cBhvr>
                                    </p:animEffect>
                                  </p:childTnLst>
                                </p:cTn>
                              </p:par>
                            </p:childTnLst>
                          </p:cTn>
                        </p:par>
                      </p:childTnLst>
                    </p:cTn>
                  </p:par>
                  <p:par>
                    <p:cTn id="64" fill="hold">
                      <p:stCondLst>
                        <p:cond delay="indefinite"/>
                      </p:stCondLst>
                      <p:childTnLst>
                        <p:par>
                          <p:cTn id="65" fill="hold">
                            <p:stCondLst>
                              <p:cond delay="0"/>
                            </p:stCondLst>
                            <p:childTnLst>
                              <p:par>
                                <p:cTn id="66" presetID="53" presetClass="entr" presetSubtype="16" fill="hold" grpId="0" nodeType="clickEffect">
                                  <p:stCondLst>
                                    <p:cond delay="0"/>
                                  </p:stCondLst>
                                  <p:childTnLst>
                                    <p:set>
                                      <p:cBhvr>
                                        <p:cTn id="67" dur="1" fill="hold">
                                          <p:stCondLst>
                                            <p:cond delay="0"/>
                                          </p:stCondLst>
                                        </p:cTn>
                                        <p:tgtEl>
                                          <p:spTgt spid="52"/>
                                        </p:tgtEl>
                                        <p:attrNameLst>
                                          <p:attrName>style.visibility</p:attrName>
                                        </p:attrNameLst>
                                      </p:cBhvr>
                                      <p:to>
                                        <p:strVal val="visible"/>
                                      </p:to>
                                    </p:set>
                                    <p:anim calcmode="lin" valueType="num">
                                      <p:cBhvr>
                                        <p:cTn id="68" dur="500" fill="hold"/>
                                        <p:tgtEl>
                                          <p:spTgt spid="52"/>
                                        </p:tgtEl>
                                        <p:attrNameLst>
                                          <p:attrName>ppt_w</p:attrName>
                                        </p:attrNameLst>
                                      </p:cBhvr>
                                      <p:tavLst>
                                        <p:tav tm="0">
                                          <p:val>
                                            <p:fltVal val="0"/>
                                          </p:val>
                                        </p:tav>
                                        <p:tav tm="100000">
                                          <p:val>
                                            <p:strVal val="#ppt_w"/>
                                          </p:val>
                                        </p:tav>
                                      </p:tavLst>
                                    </p:anim>
                                    <p:anim calcmode="lin" valueType="num">
                                      <p:cBhvr>
                                        <p:cTn id="69" dur="500" fill="hold"/>
                                        <p:tgtEl>
                                          <p:spTgt spid="52"/>
                                        </p:tgtEl>
                                        <p:attrNameLst>
                                          <p:attrName>ppt_h</p:attrName>
                                        </p:attrNameLst>
                                      </p:cBhvr>
                                      <p:tavLst>
                                        <p:tav tm="0">
                                          <p:val>
                                            <p:fltVal val="0"/>
                                          </p:val>
                                        </p:tav>
                                        <p:tav tm="100000">
                                          <p:val>
                                            <p:strVal val="#ppt_h"/>
                                          </p:val>
                                        </p:tav>
                                      </p:tavLst>
                                    </p:anim>
                                    <p:animEffect transition="in" filter="fade">
                                      <p:cBhvr>
                                        <p:cTn id="70"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8" grpId="0"/>
      <p:bldP spid="41" grpId="0"/>
      <p:bldP spid="42" grpId="0"/>
      <p:bldP spid="47" grpId="0"/>
      <p:bldP spid="52" grpId="0" animBg="1"/>
      <p:bldP spid="16" grpId="0"/>
      <p:bldP spid="6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Subscribe with Interest and Attributes: Solve </a:t>
            </a:r>
            <a:r>
              <a:rPr lang="en-US" dirty="0" err="1"/>
              <a:t>C2</a:t>
            </a:r>
            <a:r>
              <a:rPr lang="en-US" dirty="0"/>
              <a:t>?</a:t>
            </a:r>
          </a:p>
        </p:txBody>
      </p:sp>
      <p:sp>
        <p:nvSpPr>
          <p:cNvPr id="17" name="Content Placeholder 2">
            <a:extLst>
              <a:ext uri="{FF2B5EF4-FFF2-40B4-BE49-F238E27FC236}">
                <a16:creationId xmlns:a16="http://schemas.microsoft.com/office/drawing/2014/main" id="{01B41A01-3494-4FFC-BEAD-A47839914D80}"/>
              </a:ext>
            </a:extLst>
          </p:cNvPr>
          <p:cNvSpPr>
            <a:spLocks noGrp="1"/>
          </p:cNvSpPr>
          <p:nvPr>
            <p:ph idx="1"/>
          </p:nvPr>
        </p:nvSpPr>
        <p:spPr>
          <a:xfrm>
            <a:off x="1981200" y="1600201"/>
            <a:ext cx="8229600" cy="4525963"/>
          </a:xfrm>
        </p:spPr>
        <p:txBody>
          <a:bodyPr>
            <a:normAutofit/>
          </a:bodyPr>
          <a:lstStyle/>
          <a:p>
            <a:r>
              <a:rPr lang="en-US" sz="2000" dirty="0">
                <a:latin typeface="Constantia"/>
                <a:cs typeface="Constantia"/>
              </a:rPr>
              <a:t>Publisher labels each content with a </a:t>
            </a:r>
            <a:r>
              <a:rPr lang="en-US" sz="2000" b="1" dirty="0">
                <a:solidFill>
                  <a:srgbClr val="C00000"/>
                </a:solidFill>
                <a:latin typeface="Constantia"/>
                <a:cs typeface="Constantia"/>
              </a:rPr>
              <a:t>tag</a:t>
            </a:r>
            <a:r>
              <a:rPr lang="en-US" sz="2000" dirty="0">
                <a:latin typeface="Constantia"/>
                <a:cs typeface="Constantia"/>
              </a:rPr>
              <a:t> </a:t>
            </a:r>
          </a:p>
          <a:p>
            <a:r>
              <a:rPr lang="en-US" sz="2000" dirty="0">
                <a:latin typeface="Constantia"/>
                <a:cs typeface="Constantia"/>
              </a:rPr>
              <a:t>Publisher publish encrypted content and </a:t>
            </a:r>
            <a:r>
              <a:rPr lang="en-US" sz="2000" b="1" dirty="0">
                <a:solidFill>
                  <a:srgbClr val="C00000"/>
                </a:solidFill>
                <a:latin typeface="Constantia"/>
                <a:cs typeface="Constantia"/>
              </a:rPr>
              <a:t>access policy</a:t>
            </a:r>
          </a:p>
          <a:p>
            <a:r>
              <a:rPr lang="en-US" sz="2000" dirty="0">
                <a:latin typeface="Constantia"/>
                <a:cs typeface="Constantia"/>
              </a:rPr>
              <a:t>A subscriber subscribes to interested contents through uploading their </a:t>
            </a:r>
            <a:r>
              <a:rPr lang="en-US" sz="2000" b="1" dirty="0">
                <a:solidFill>
                  <a:srgbClr val="C00000"/>
                </a:solidFill>
                <a:latin typeface="Constantia"/>
                <a:cs typeface="Constantia"/>
              </a:rPr>
              <a:t>interests</a:t>
            </a:r>
            <a:r>
              <a:rPr lang="en-US" sz="2000" dirty="0">
                <a:latin typeface="Constantia"/>
                <a:cs typeface="Constantia"/>
              </a:rPr>
              <a:t> and </a:t>
            </a:r>
            <a:r>
              <a:rPr lang="en-US" sz="2000" b="1" dirty="0">
                <a:solidFill>
                  <a:srgbClr val="C00000"/>
                </a:solidFill>
                <a:latin typeface="Constantia"/>
                <a:cs typeface="Constantia"/>
              </a:rPr>
              <a:t>attributes</a:t>
            </a:r>
          </a:p>
        </p:txBody>
      </p:sp>
      <p:pic>
        <p:nvPicPr>
          <p:cNvPr id="7" name="Picture 6">
            <a:extLst>
              <a:ext uri="{FF2B5EF4-FFF2-40B4-BE49-F238E27FC236}">
                <a16:creationId xmlns:a16="http://schemas.microsoft.com/office/drawing/2014/main" id="{AF9A6376-6A6F-4D4E-BA82-D65AF919C8D2}"/>
              </a:ext>
            </a:extLst>
          </p:cNvPr>
          <p:cNvPicPr>
            <a:picLocks noChangeAspect="1"/>
          </p:cNvPicPr>
          <p:nvPr/>
        </p:nvPicPr>
        <p:blipFill>
          <a:blip r:embed="rId3"/>
          <a:stretch>
            <a:fillRect/>
          </a:stretch>
        </p:blipFill>
        <p:spPr>
          <a:xfrm>
            <a:off x="4257191" y="3541664"/>
            <a:ext cx="1933250" cy="1282681"/>
          </a:xfrm>
          <a:prstGeom prst="rect">
            <a:avLst/>
          </a:prstGeom>
        </p:spPr>
      </p:pic>
      <p:pic>
        <p:nvPicPr>
          <p:cNvPr id="3" name="Picture 2">
            <a:extLst>
              <a:ext uri="{FF2B5EF4-FFF2-40B4-BE49-F238E27FC236}">
                <a16:creationId xmlns:a16="http://schemas.microsoft.com/office/drawing/2014/main" id="{24E50BAC-9230-4CF5-9067-63A300D2B972}"/>
              </a:ext>
            </a:extLst>
          </p:cNvPr>
          <p:cNvPicPr>
            <a:picLocks noChangeAspect="1"/>
          </p:cNvPicPr>
          <p:nvPr/>
        </p:nvPicPr>
        <p:blipFill>
          <a:blip r:embed="rId4"/>
          <a:stretch>
            <a:fillRect/>
          </a:stretch>
        </p:blipFill>
        <p:spPr>
          <a:xfrm>
            <a:off x="2006220" y="3759139"/>
            <a:ext cx="548984" cy="888355"/>
          </a:xfrm>
          <a:prstGeom prst="rect">
            <a:avLst/>
          </a:prstGeom>
        </p:spPr>
      </p:pic>
      <p:pic>
        <p:nvPicPr>
          <p:cNvPr id="4" name="Picture 3">
            <a:extLst>
              <a:ext uri="{FF2B5EF4-FFF2-40B4-BE49-F238E27FC236}">
                <a16:creationId xmlns:a16="http://schemas.microsoft.com/office/drawing/2014/main" id="{AB81D170-7694-4B5B-A756-60D6B7E9D0DE}"/>
              </a:ext>
            </a:extLst>
          </p:cNvPr>
          <p:cNvPicPr>
            <a:picLocks noChangeAspect="1"/>
          </p:cNvPicPr>
          <p:nvPr/>
        </p:nvPicPr>
        <p:blipFill>
          <a:blip r:embed="rId5"/>
          <a:stretch>
            <a:fillRect/>
          </a:stretch>
        </p:blipFill>
        <p:spPr>
          <a:xfrm>
            <a:off x="8061798" y="2907508"/>
            <a:ext cx="661157" cy="755608"/>
          </a:xfrm>
          <a:prstGeom prst="rect">
            <a:avLst/>
          </a:prstGeom>
        </p:spPr>
      </p:pic>
      <p:pic>
        <p:nvPicPr>
          <p:cNvPr id="8" name="Picture 7">
            <a:extLst>
              <a:ext uri="{FF2B5EF4-FFF2-40B4-BE49-F238E27FC236}">
                <a16:creationId xmlns:a16="http://schemas.microsoft.com/office/drawing/2014/main" id="{EF572078-993C-49AC-8FB4-73F940DBDB87}"/>
              </a:ext>
            </a:extLst>
          </p:cNvPr>
          <p:cNvPicPr>
            <a:picLocks noChangeAspect="1"/>
          </p:cNvPicPr>
          <p:nvPr/>
        </p:nvPicPr>
        <p:blipFill>
          <a:blip r:embed="rId5"/>
          <a:stretch>
            <a:fillRect/>
          </a:stretch>
        </p:blipFill>
        <p:spPr>
          <a:xfrm>
            <a:off x="8068721" y="3950547"/>
            <a:ext cx="661157" cy="755608"/>
          </a:xfrm>
          <a:prstGeom prst="rect">
            <a:avLst/>
          </a:prstGeom>
        </p:spPr>
      </p:pic>
      <p:pic>
        <p:nvPicPr>
          <p:cNvPr id="9" name="Picture 8">
            <a:extLst>
              <a:ext uri="{FF2B5EF4-FFF2-40B4-BE49-F238E27FC236}">
                <a16:creationId xmlns:a16="http://schemas.microsoft.com/office/drawing/2014/main" id="{137EDC80-C5DB-4F46-825A-FDE705BC59EC}"/>
              </a:ext>
            </a:extLst>
          </p:cNvPr>
          <p:cNvPicPr>
            <a:picLocks noChangeAspect="1"/>
          </p:cNvPicPr>
          <p:nvPr/>
        </p:nvPicPr>
        <p:blipFill>
          <a:blip r:embed="rId5"/>
          <a:stretch>
            <a:fillRect/>
          </a:stretch>
        </p:blipFill>
        <p:spPr>
          <a:xfrm>
            <a:off x="8068721" y="5038590"/>
            <a:ext cx="661157" cy="755608"/>
          </a:xfrm>
          <a:prstGeom prst="rect">
            <a:avLst/>
          </a:prstGeom>
        </p:spPr>
      </p:pic>
      <p:pic>
        <p:nvPicPr>
          <p:cNvPr id="5" name="Picture 4">
            <a:extLst>
              <a:ext uri="{FF2B5EF4-FFF2-40B4-BE49-F238E27FC236}">
                <a16:creationId xmlns:a16="http://schemas.microsoft.com/office/drawing/2014/main" id="{1E91C189-C5F5-4B8D-A605-4E9BBA3E0F47}"/>
              </a:ext>
            </a:extLst>
          </p:cNvPr>
          <p:cNvPicPr>
            <a:picLocks noChangeAspect="1"/>
          </p:cNvPicPr>
          <p:nvPr/>
        </p:nvPicPr>
        <p:blipFill>
          <a:blip r:embed="rId6"/>
          <a:stretch>
            <a:fillRect/>
          </a:stretch>
        </p:blipFill>
        <p:spPr>
          <a:xfrm>
            <a:off x="2581679" y="3754038"/>
            <a:ext cx="857930" cy="857930"/>
          </a:xfrm>
          <a:prstGeom prst="rect">
            <a:avLst/>
          </a:prstGeom>
        </p:spPr>
      </p:pic>
      <p:sp>
        <p:nvSpPr>
          <p:cNvPr id="12" name="TextBox 11">
            <a:extLst>
              <a:ext uri="{FF2B5EF4-FFF2-40B4-BE49-F238E27FC236}">
                <a16:creationId xmlns:a16="http://schemas.microsoft.com/office/drawing/2014/main" id="{96BEA838-DA60-4913-8F29-14BB2D68FA88}"/>
              </a:ext>
            </a:extLst>
          </p:cNvPr>
          <p:cNvSpPr txBox="1"/>
          <p:nvPr/>
        </p:nvSpPr>
        <p:spPr>
          <a:xfrm>
            <a:off x="2006220" y="4762230"/>
            <a:ext cx="707590" cy="369332"/>
          </a:xfrm>
          <a:prstGeom prst="rect">
            <a:avLst/>
          </a:prstGeom>
          <a:noFill/>
        </p:spPr>
        <p:txBody>
          <a:bodyPr wrap="square" rtlCol="0">
            <a:spAutoFit/>
          </a:bodyPr>
          <a:lstStyle/>
          <a:p>
            <a:pPr defTabSz="457200" eaLnBrk="1" fontAlgn="auto" hangingPunct="1">
              <a:spcBef>
                <a:spcPts val="0"/>
              </a:spcBef>
              <a:spcAft>
                <a:spcPts val="0"/>
              </a:spcAft>
              <a:defRPr/>
            </a:pPr>
            <a:r>
              <a:rPr lang="en-US" altLang="zh-CN" dirty="0">
                <a:solidFill>
                  <a:prstClr val="black"/>
                </a:solidFill>
                <a:latin typeface="Constantia" panose="02030602050306030303" pitchFamily="18" charset="0"/>
                <a:ea typeface="华文楷体" panose="02010600040101010101" pitchFamily="2" charset="-122"/>
              </a:rPr>
              <a:t>Bob</a:t>
            </a:r>
            <a:endParaRPr lang="zh-CN" altLang="en-US" dirty="0">
              <a:solidFill>
                <a:prstClr val="black"/>
              </a:solidFill>
              <a:latin typeface="Constantia" panose="02030602050306030303" pitchFamily="18" charset="0"/>
              <a:ea typeface="华文楷体" panose="02010600040101010101" pitchFamily="2" charset="-122"/>
            </a:endParaRPr>
          </a:p>
        </p:txBody>
      </p:sp>
      <p:cxnSp>
        <p:nvCxnSpPr>
          <p:cNvPr id="14" name="直接箭头连接符 35">
            <a:extLst>
              <a:ext uri="{FF2B5EF4-FFF2-40B4-BE49-F238E27FC236}">
                <a16:creationId xmlns:a16="http://schemas.microsoft.com/office/drawing/2014/main" id="{9031D680-BC02-41A0-A019-D8269C60A1C6}"/>
              </a:ext>
            </a:extLst>
          </p:cNvPr>
          <p:cNvCxnSpPr>
            <a:cxnSpLocks/>
          </p:cNvCxnSpPr>
          <p:nvPr/>
        </p:nvCxnSpPr>
        <p:spPr>
          <a:xfrm flipH="1">
            <a:off x="3490688" y="4185617"/>
            <a:ext cx="802291" cy="24902"/>
          </a:xfrm>
          <a:prstGeom prst="straightConnector1">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箭头连接符 35">
            <a:extLst>
              <a:ext uri="{FF2B5EF4-FFF2-40B4-BE49-F238E27FC236}">
                <a16:creationId xmlns:a16="http://schemas.microsoft.com/office/drawing/2014/main" id="{021C4B12-3AFF-4B8D-91B5-C4F1262D07A0}"/>
              </a:ext>
            </a:extLst>
          </p:cNvPr>
          <p:cNvCxnSpPr>
            <a:cxnSpLocks/>
          </p:cNvCxnSpPr>
          <p:nvPr/>
        </p:nvCxnSpPr>
        <p:spPr>
          <a:xfrm flipH="1">
            <a:off x="5947102" y="3400995"/>
            <a:ext cx="2046194" cy="646466"/>
          </a:xfrm>
          <a:prstGeom prst="straightConnector1">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253F914-BC75-4592-998C-C49E78B2C2CB}"/>
              </a:ext>
            </a:extLst>
          </p:cNvPr>
          <p:cNvSpPr txBox="1"/>
          <p:nvPr/>
        </p:nvSpPr>
        <p:spPr>
          <a:xfrm>
            <a:off x="4353107" y="4752293"/>
            <a:ext cx="1853889" cy="646331"/>
          </a:xfrm>
          <a:prstGeom prst="rect">
            <a:avLst/>
          </a:prstGeom>
          <a:noFill/>
        </p:spPr>
        <p:txBody>
          <a:bodyPr wrap="square" rtlCol="0">
            <a:spAutoFit/>
          </a:bodyPr>
          <a:lstStyle/>
          <a:p>
            <a:pPr defTabSz="457200" eaLnBrk="1" fontAlgn="auto" hangingPunct="1">
              <a:spcBef>
                <a:spcPts val="0"/>
              </a:spcBef>
              <a:spcAft>
                <a:spcPts val="0"/>
              </a:spcAft>
              <a:defRPr/>
            </a:pPr>
            <a:r>
              <a:rPr lang="en-US" altLang="zh-CN" dirty="0">
                <a:solidFill>
                  <a:prstClr val="black"/>
                </a:solidFill>
                <a:latin typeface="Constantia" panose="02030602050306030303" pitchFamily="18" charset="0"/>
                <a:ea typeface="华文楷体" panose="02010600040101010101" pitchFamily="2" charset="-122"/>
              </a:rPr>
              <a:t>Internet service provider (ISP)</a:t>
            </a:r>
            <a:endParaRPr lang="zh-CN" altLang="en-US" dirty="0">
              <a:solidFill>
                <a:prstClr val="black"/>
              </a:solidFill>
              <a:latin typeface="Constantia" panose="02030602050306030303" pitchFamily="18" charset="0"/>
              <a:ea typeface="华文楷体" panose="02010600040101010101" pitchFamily="2" charset="-122"/>
            </a:endParaRPr>
          </a:p>
        </p:txBody>
      </p:sp>
      <p:sp>
        <p:nvSpPr>
          <p:cNvPr id="29" name="Rectangle 28">
            <a:extLst>
              <a:ext uri="{FF2B5EF4-FFF2-40B4-BE49-F238E27FC236}">
                <a16:creationId xmlns:a16="http://schemas.microsoft.com/office/drawing/2014/main" id="{5B308C06-C478-4EB9-8C23-E3B5450CD203}"/>
              </a:ext>
            </a:extLst>
          </p:cNvPr>
          <p:cNvSpPr/>
          <p:nvPr/>
        </p:nvSpPr>
        <p:spPr>
          <a:xfrm>
            <a:off x="8655196" y="3031108"/>
            <a:ext cx="1995026" cy="523220"/>
          </a:xfrm>
          <a:prstGeom prst="rect">
            <a:avLst/>
          </a:prstGeom>
        </p:spPr>
        <p:txBody>
          <a:bodyPr wrap="square">
            <a:spAutoFit/>
          </a:bodyPr>
          <a:lstStyle/>
          <a:p>
            <a:pPr defTabSz="457200" eaLnBrk="1" fontAlgn="auto" hangingPunct="1">
              <a:spcBef>
                <a:spcPts val="0"/>
              </a:spcBef>
              <a:spcAft>
                <a:spcPts val="0"/>
              </a:spcAft>
              <a:defRPr/>
            </a:pPr>
            <a:r>
              <a:rPr lang="en-US" altLang="zh-CN" sz="1400" dirty="0">
                <a:solidFill>
                  <a:prstClr val="black"/>
                </a:solidFill>
                <a:latin typeface="Constantia" panose="02030602050306030303" pitchFamily="18" charset="0"/>
                <a:ea typeface="华文楷体" panose="02010600040101010101" pitchFamily="2" charset="-122"/>
              </a:rPr>
              <a:t>Rank: manager</a:t>
            </a:r>
          </a:p>
          <a:p>
            <a:pPr defTabSz="457200" eaLnBrk="1" fontAlgn="auto" hangingPunct="1">
              <a:spcBef>
                <a:spcPts val="0"/>
              </a:spcBef>
              <a:spcAft>
                <a:spcPts val="0"/>
              </a:spcAft>
              <a:defRPr/>
            </a:pPr>
            <a:r>
              <a:rPr lang="en-US" altLang="zh-CN" sz="1400" dirty="0">
                <a:solidFill>
                  <a:prstClr val="black"/>
                </a:solidFill>
                <a:latin typeface="Constantia" panose="02030602050306030303" pitchFamily="18" charset="0"/>
                <a:ea typeface="华文楷体" panose="02010600040101010101" pitchFamily="2" charset="-122"/>
              </a:rPr>
              <a:t>Department: technical</a:t>
            </a:r>
            <a:endParaRPr lang="zh-CN" altLang="en-US" sz="1400" dirty="0">
              <a:solidFill>
                <a:prstClr val="black"/>
              </a:solidFill>
              <a:latin typeface="Constantia" panose="02030602050306030303" pitchFamily="18" charset="0"/>
              <a:ea typeface="华文楷体" panose="02010600040101010101" pitchFamily="2" charset="-122"/>
            </a:endParaRPr>
          </a:p>
        </p:txBody>
      </p:sp>
      <p:sp>
        <p:nvSpPr>
          <p:cNvPr id="30" name="Rectangle 29">
            <a:extLst>
              <a:ext uri="{FF2B5EF4-FFF2-40B4-BE49-F238E27FC236}">
                <a16:creationId xmlns:a16="http://schemas.microsoft.com/office/drawing/2014/main" id="{0DB76811-161C-460D-8298-290BD8A7AA50}"/>
              </a:ext>
            </a:extLst>
          </p:cNvPr>
          <p:cNvSpPr/>
          <p:nvPr/>
        </p:nvSpPr>
        <p:spPr>
          <a:xfrm>
            <a:off x="8655197" y="4048547"/>
            <a:ext cx="1821553" cy="523220"/>
          </a:xfrm>
          <a:prstGeom prst="rect">
            <a:avLst/>
          </a:prstGeom>
        </p:spPr>
        <p:txBody>
          <a:bodyPr wrap="square">
            <a:spAutoFit/>
          </a:bodyPr>
          <a:lstStyle/>
          <a:p>
            <a:pPr defTabSz="457200" eaLnBrk="1" fontAlgn="auto" hangingPunct="1">
              <a:spcBef>
                <a:spcPts val="0"/>
              </a:spcBef>
              <a:spcAft>
                <a:spcPts val="0"/>
              </a:spcAft>
              <a:defRPr/>
            </a:pPr>
            <a:r>
              <a:rPr lang="en-US" altLang="zh-CN" sz="1400" dirty="0">
                <a:solidFill>
                  <a:prstClr val="black"/>
                </a:solidFill>
                <a:latin typeface="Constantia" panose="02030602050306030303" pitchFamily="18" charset="0"/>
                <a:ea typeface="华文楷体" panose="02010600040101010101" pitchFamily="2" charset="-122"/>
              </a:rPr>
              <a:t>Rank: director</a:t>
            </a:r>
          </a:p>
          <a:p>
            <a:pPr defTabSz="457200" eaLnBrk="1" fontAlgn="auto" hangingPunct="1">
              <a:spcBef>
                <a:spcPts val="0"/>
              </a:spcBef>
              <a:spcAft>
                <a:spcPts val="0"/>
              </a:spcAft>
              <a:defRPr/>
            </a:pPr>
            <a:r>
              <a:rPr lang="en-US" altLang="zh-CN" sz="1400" dirty="0">
                <a:solidFill>
                  <a:prstClr val="black"/>
                </a:solidFill>
                <a:latin typeface="Constantia" panose="02030602050306030303" pitchFamily="18" charset="0"/>
                <a:ea typeface="华文楷体" panose="02010600040101010101" pitchFamily="2" charset="-122"/>
              </a:rPr>
              <a:t>Department: finance</a:t>
            </a:r>
            <a:endParaRPr lang="zh-CN" altLang="en-US" sz="1400" dirty="0">
              <a:solidFill>
                <a:prstClr val="black"/>
              </a:solidFill>
              <a:latin typeface="Constantia" panose="02030602050306030303" pitchFamily="18" charset="0"/>
              <a:ea typeface="华文楷体" panose="02010600040101010101" pitchFamily="2" charset="-122"/>
            </a:endParaRPr>
          </a:p>
        </p:txBody>
      </p:sp>
      <p:sp>
        <p:nvSpPr>
          <p:cNvPr id="31" name="Rectangle 30">
            <a:extLst>
              <a:ext uri="{FF2B5EF4-FFF2-40B4-BE49-F238E27FC236}">
                <a16:creationId xmlns:a16="http://schemas.microsoft.com/office/drawing/2014/main" id="{B2775C69-5F4C-4028-903F-4C57E17D7B86}"/>
              </a:ext>
            </a:extLst>
          </p:cNvPr>
          <p:cNvSpPr/>
          <p:nvPr/>
        </p:nvSpPr>
        <p:spPr>
          <a:xfrm>
            <a:off x="8664061" y="5126077"/>
            <a:ext cx="1803822" cy="523220"/>
          </a:xfrm>
          <a:prstGeom prst="rect">
            <a:avLst/>
          </a:prstGeom>
        </p:spPr>
        <p:txBody>
          <a:bodyPr wrap="square">
            <a:spAutoFit/>
          </a:bodyPr>
          <a:lstStyle/>
          <a:p>
            <a:pPr defTabSz="457200" eaLnBrk="1" fontAlgn="auto" hangingPunct="1">
              <a:spcBef>
                <a:spcPts val="0"/>
              </a:spcBef>
              <a:spcAft>
                <a:spcPts val="0"/>
              </a:spcAft>
              <a:defRPr/>
            </a:pPr>
            <a:r>
              <a:rPr lang="en-US" altLang="zh-CN" sz="1400" dirty="0">
                <a:solidFill>
                  <a:prstClr val="black"/>
                </a:solidFill>
                <a:latin typeface="Constantia" panose="02030602050306030303" pitchFamily="18" charset="0"/>
                <a:ea typeface="华文楷体" panose="02010600040101010101" pitchFamily="2" charset="-122"/>
              </a:rPr>
              <a:t>Rank: director</a:t>
            </a:r>
          </a:p>
          <a:p>
            <a:pPr defTabSz="457200" eaLnBrk="1" fontAlgn="auto" hangingPunct="1">
              <a:spcBef>
                <a:spcPts val="0"/>
              </a:spcBef>
              <a:spcAft>
                <a:spcPts val="0"/>
              </a:spcAft>
              <a:defRPr/>
            </a:pPr>
            <a:r>
              <a:rPr lang="en-US" altLang="zh-CN" sz="1400" dirty="0">
                <a:solidFill>
                  <a:prstClr val="black"/>
                </a:solidFill>
                <a:latin typeface="Constantia" panose="02030602050306030303" pitchFamily="18" charset="0"/>
                <a:ea typeface="华文楷体" panose="02010600040101010101" pitchFamily="2" charset="-122"/>
              </a:rPr>
              <a:t>City: sales</a:t>
            </a:r>
            <a:endParaRPr lang="zh-CN" altLang="en-US" sz="1400" dirty="0">
              <a:solidFill>
                <a:prstClr val="black"/>
              </a:solidFill>
              <a:latin typeface="Constantia" panose="02030602050306030303" pitchFamily="18" charset="0"/>
              <a:ea typeface="华文楷体" panose="02010600040101010101" pitchFamily="2" charset="-122"/>
            </a:endParaRPr>
          </a:p>
        </p:txBody>
      </p:sp>
      <p:sp>
        <p:nvSpPr>
          <p:cNvPr id="40" name="Rectangle 39">
            <a:extLst>
              <a:ext uri="{FF2B5EF4-FFF2-40B4-BE49-F238E27FC236}">
                <a16:creationId xmlns:a16="http://schemas.microsoft.com/office/drawing/2014/main" id="{6E034BA1-ACF5-4824-AB9D-A9111BA90C2A}"/>
              </a:ext>
            </a:extLst>
          </p:cNvPr>
          <p:cNvSpPr/>
          <p:nvPr/>
        </p:nvSpPr>
        <p:spPr>
          <a:xfrm>
            <a:off x="6666761" y="5290069"/>
            <a:ext cx="184731" cy="307777"/>
          </a:xfrm>
          <a:prstGeom prst="rect">
            <a:avLst/>
          </a:prstGeom>
        </p:spPr>
        <p:txBody>
          <a:bodyPr wrap="none">
            <a:spAutoFit/>
          </a:bodyPr>
          <a:lstStyle/>
          <a:p>
            <a:pPr defTabSz="457200" eaLnBrk="1" fontAlgn="auto" hangingPunct="1">
              <a:spcBef>
                <a:spcPts val="0"/>
              </a:spcBef>
              <a:spcAft>
                <a:spcPts val="0"/>
              </a:spcAft>
              <a:defRPr/>
            </a:pPr>
            <a:endParaRPr lang="en-US" altLang="zh-CN" sz="1400" i="1" dirty="0">
              <a:solidFill>
                <a:srgbClr val="FFFFFF"/>
              </a:solidFill>
              <a:latin typeface="Constantia"/>
              <a:ea typeface="华文楷体" panose="02010600040101010101" pitchFamily="2" charset="-122"/>
              <a:cs typeface="Constantia"/>
            </a:endParaRPr>
          </a:p>
        </p:txBody>
      </p:sp>
      <p:sp>
        <p:nvSpPr>
          <p:cNvPr id="38" name="TextBox 37">
            <a:extLst>
              <a:ext uri="{FF2B5EF4-FFF2-40B4-BE49-F238E27FC236}">
                <a16:creationId xmlns:a16="http://schemas.microsoft.com/office/drawing/2014/main" id="{A30E4C08-6097-4BF5-B9BF-5675522A4432}"/>
              </a:ext>
            </a:extLst>
          </p:cNvPr>
          <p:cNvSpPr txBox="1"/>
          <p:nvPr/>
        </p:nvSpPr>
        <p:spPr>
          <a:xfrm>
            <a:off x="2637735" y="3482810"/>
            <a:ext cx="642618" cy="338554"/>
          </a:xfrm>
          <a:prstGeom prst="rect">
            <a:avLst/>
          </a:prstGeom>
          <a:noFill/>
          <a:ln>
            <a:noFill/>
          </a:ln>
        </p:spPr>
        <p:txBody>
          <a:bodyPr wrap="square" rtlCol="0">
            <a:spAutoFit/>
          </a:bodyPr>
          <a:lstStyle/>
          <a:p>
            <a:pPr defTabSz="457200" eaLnBrk="1" fontAlgn="auto" hangingPunct="1">
              <a:spcBef>
                <a:spcPts val="0"/>
              </a:spcBef>
              <a:spcAft>
                <a:spcPts val="0"/>
              </a:spcAft>
            </a:pPr>
            <a:r>
              <a:rPr lang="en-US" altLang="zh-CN" sz="1600" dirty="0">
                <a:solidFill>
                  <a:srgbClr val="C00000"/>
                </a:solidFill>
                <a:latin typeface="Constantia" panose="02030602050306030303" pitchFamily="18" charset="0"/>
                <a:ea typeface="华文楷体" panose="02010600040101010101" pitchFamily="2" charset="-122"/>
              </a:rPr>
              <a:t>trade</a:t>
            </a:r>
            <a:endParaRPr lang="zh-CN" altLang="en-US" sz="1600" dirty="0">
              <a:solidFill>
                <a:srgbClr val="C00000"/>
              </a:solidFill>
              <a:latin typeface="Constantia" panose="02030602050306030303" pitchFamily="18" charset="0"/>
              <a:ea typeface="华文楷体" panose="02010600040101010101" pitchFamily="2" charset="-122"/>
            </a:endParaRPr>
          </a:p>
        </p:txBody>
      </p:sp>
      <p:pic>
        <p:nvPicPr>
          <p:cNvPr id="48" name="Picture 47">
            <a:extLst>
              <a:ext uri="{FF2B5EF4-FFF2-40B4-BE49-F238E27FC236}">
                <a16:creationId xmlns:a16="http://schemas.microsoft.com/office/drawing/2014/main" id="{589492B2-A7B2-4A20-9F00-6AD6FEBF5267}"/>
              </a:ext>
            </a:extLst>
          </p:cNvPr>
          <p:cNvPicPr>
            <a:picLocks noChangeAspect="1"/>
          </p:cNvPicPr>
          <p:nvPr/>
        </p:nvPicPr>
        <p:blipFill>
          <a:blip r:embed="rId7"/>
          <a:stretch>
            <a:fillRect/>
          </a:stretch>
        </p:blipFill>
        <p:spPr>
          <a:xfrm>
            <a:off x="8002868" y="3426930"/>
            <a:ext cx="377285" cy="305730"/>
          </a:xfrm>
          <a:prstGeom prst="rect">
            <a:avLst/>
          </a:prstGeom>
        </p:spPr>
      </p:pic>
      <p:pic>
        <p:nvPicPr>
          <p:cNvPr id="49" name="Picture 48">
            <a:extLst>
              <a:ext uri="{FF2B5EF4-FFF2-40B4-BE49-F238E27FC236}">
                <a16:creationId xmlns:a16="http://schemas.microsoft.com/office/drawing/2014/main" id="{FDFC0130-1C64-4F77-9BA2-8FD8CD2CEA64}"/>
              </a:ext>
            </a:extLst>
          </p:cNvPr>
          <p:cNvPicPr>
            <a:picLocks noChangeAspect="1"/>
          </p:cNvPicPr>
          <p:nvPr/>
        </p:nvPicPr>
        <p:blipFill>
          <a:blip r:embed="rId8"/>
          <a:stretch>
            <a:fillRect/>
          </a:stretch>
        </p:blipFill>
        <p:spPr>
          <a:xfrm>
            <a:off x="7880203" y="4477582"/>
            <a:ext cx="357769" cy="325244"/>
          </a:xfrm>
          <a:prstGeom prst="rect">
            <a:avLst/>
          </a:prstGeom>
        </p:spPr>
      </p:pic>
      <p:sp>
        <p:nvSpPr>
          <p:cNvPr id="52" name="Content Placeholder 2">
            <a:extLst>
              <a:ext uri="{FF2B5EF4-FFF2-40B4-BE49-F238E27FC236}">
                <a16:creationId xmlns:a16="http://schemas.microsoft.com/office/drawing/2014/main" id="{FD46846A-6CE6-47FA-AD31-D90C6FFFBA57}"/>
              </a:ext>
            </a:extLst>
          </p:cNvPr>
          <p:cNvSpPr txBox="1">
            <a:spLocks/>
          </p:cNvSpPr>
          <p:nvPr/>
        </p:nvSpPr>
        <p:spPr>
          <a:xfrm>
            <a:off x="2380014" y="6219935"/>
            <a:ext cx="7615752" cy="461665"/>
          </a:xfrm>
          <a:prstGeom prst="rect">
            <a:avLst/>
          </a:prstGeom>
          <a:solidFill>
            <a:srgbClr val="FFFF00"/>
          </a:solidFill>
          <a:ln>
            <a:noFill/>
          </a:ln>
          <a:effectLst/>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a:defRPr sz="2600"/>
            </a:lvl1pPr>
          </a:lstStyle>
          <a:p>
            <a:pPr algn="ctr" defTabSz="457200" eaLnBrk="1" fontAlgn="auto" hangingPunct="1">
              <a:spcBef>
                <a:spcPts val="0"/>
              </a:spcBef>
              <a:spcAft>
                <a:spcPts val="0"/>
              </a:spcAft>
            </a:pPr>
            <a:r>
              <a:rPr lang="en-US" sz="2400" dirty="0" err="1">
                <a:solidFill>
                  <a:prstClr val="black"/>
                </a:solidFill>
                <a:latin typeface="Constantia"/>
                <a:cs typeface="Constantia"/>
              </a:rPr>
              <a:t>C2</a:t>
            </a:r>
            <a:r>
              <a:rPr lang="en-US" sz="2400" dirty="0">
                <a:solidFill>
                  <a:prstClr val="black"/>
                </a:solidFill>
                <a:latin typeface="Constantia"/>
                <a:cs typeface="Constantia"/>
              </a:rPr>
              <a:t> is solved</a:t>
            </a:r>
          </a:p>
        </p:txBody>
      </p:sp>
      <p:grpSp>
        <p:nvGrpSpPr>
          <p:cNvPr id="19" name="Group 18">
            <a:extLst>
              <a:ext uri="{FF2B5EF4-FFF2-40B4-BE49-F238E27FC236}">
                <a16:creationId xmlns:a16="http://schemas.microsoft.com/office/drawing/2014/main" id="{3F220769-933D-4904-A685-6C1E1DFA4E55}"/>
              </a:ext>
            </a:extLst>
          </p:cNvPr>
          <p:cNvGrpSpPr/>
          <p:nvPr/>
        </p:nvGrpSpPr>
        <p:grpSpPr>
          <a:xfrm>
            <a:off x="5864372" y="3123640"/>
            <a:ext cx="2314354" cy="2320316"/>
            <a:chOff x="4340372" y="3123640"/>
            <a:chExt cx="2314354" cy="2320316"/>
          </a:xfrm>
        </p:grpSpPr>
        <p:cxnSp>
          <p:nvCxnSpPr>
            <p:cNvPr id="36" name="直接箭头连接符 35">
              <a:extLst>
                <a:ext uri="{FF2B5EF4-FFF2-40B4-BE49-F238E27FC236}">
                  <a16:creationId xmlns:a16="http://schemas.microsoft.com/office/drawing/2014/main" id="{5095A7C6-8B14-4C8D-96ED-93B330F75D35}"/>
                </a:ext>
              </a:extLst>
            </p:cNvPr>
            <p:cNvCxnSpPr>
              <a:cxnSpLocks/>
            </p:cNvCxnSpPr>
            <p:nvPr/>
          </p:nvCxnSpPr>
          <p:spPr>
            <a:xfrm flipV="1">
              <a:off x="4340372" y="3317430"/>
              <a:ext cx="2081292" cy="670941"/>
            </a:xfrm>
            <a:prstGeom prst="straightConnector1">
              <a:avLst/>
            </a:pr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7B37B79-91FF-4DDA-B7DF-066B4A743B87}"/>
                </a:ext>
              </a:extLst>
            </p:cNvPr>
            <p:cNvSpPr txBox="1"/>
            <p:nvPr/>
          </p:nvSpPr>
          <p:spPr>
            <a:xfrm rot="20619732">
              <a:off x="4459926" y="3483013"/>
              <a:ext cx="642618" cy="338554"/>
            </a:xfrm>
            <a:prstGeom prst="rect">
              <a:avLst/>
            </a:prstGeom>
            <a:noFill/>
            <a:ln>
              <a:noFill/>
            </a:ln>
          </p:spPr>
          <p:txBody>
            <a:bodyPr wrap="square" rtlCol="0">
              <a:spAutoFit/>
            </a:bodyPr>
            <a:lstStyle/>
            <a:p>
              <a:pPr defTabSz="457200" eaLnBrk="1" fontAlgn="auto" hangingPunct="1">
                <a:spcBef>
                  <a:spcPts val="0"/>
                </a:spcBef>
                <a:spcAft>
                  <a:spcPts val="0"/>
                </a:spcAft>
              </a:pPr>
              <a:r>
                <a:rPr lang="en-US" altLang="zh-CN" sz="1600" dirty="0">
                  <a:solidFill>
                    <a:srgbClr val="C00000"/>
                  </a:solidFill>
                  <a:latin typeface="Constantia" panose="02030602050306030303" pitchFamily="18" charset="0"/>
                  <a:ea typeface="华文楷体" panose="02010600040101010101" pitchFamily="2" charset="-122"/>
                </a:rPr>
                <a:t>trade</a:t>
              </a:r>
              <a:endParaRPr lang="zh-CN" altLang="en-US" sz="1600" dirty="0">
                <a:solidFill>
                  <a:srgbClr val="C00000"/>
                </a:solidFill>
                <a:latin typeface="Constantia" panose="02030602050306030303" pitchFamily="18" charset="0"/>
                <a:ea typeface="华文楷体" panose="02010600040101010101" pitchFamily="2" charset="-122"/>
              </a:endParaRPr>
            </a:p>
          </p:txBody>
        </p:sp>
        <p:sp>
          <p:nvSpPr>
            <p:cNvPr id="42" name="TextBox 41">
              <a:extLst>
                <a:ext uri="{FF2B5EF4-FFF2-40B4-BE49-F238E27FC236}">
                  <a16:creationId xmlns:a16="http://schemas.microsoft.com/office/drawing/2014/main" id="{8F4C3A5C-00BC-4AFF-9A1B-F2104503DEA1}"/>
                </a:ext>
              </a:extLst>
            </p:cNvPr>
            <p:cNvSpPr txBox="1"/>
            <p:nvPr/>
          </p:nvSpPr>
          <p:spPr>
            <a:xfrm>
              <a:off x="4767084" y="4000714"/>
              <a:ext cx="642618" cy="338554"/>
            </a:xfrm>
            <a:prstGeom prst="rect">
              <a:avLst/>
            </a:prstGeom>
            <a:noFill/>
            <a:ln>
              <a:noFill/>
            </a:ln>
          </p:spPr>
          <p:txBody>
            <a:bodyPr wrap="square" rtlCol="0">
              <a:spAutoFit/>
            </a:bodyPr>
            <a:lstStyle/>
            <a:p>
              <a:pPr defTabSz="457200" eaLnBrk="1" fontAlgn="auto" hangingPunct="1">
                <a:spcBef>
                  <a:spcPts val="0"/>
                </a:spcBef>
                <a:spcAft>
                  <a:spcPts val="0"/>
                </a:spcAft>
              </a:pPr>
              <a:r>
                <a:rPr lang="en-US" altLang="zh-CN" sz="1600" dirty="0">
                  <a:solidFill>
                    <a:srgbClr val="C00000"/>
                  </a:solidFill>
                  <a:latin typeface="Constantia" panose="02030602050306030303" pitchFamily="18" charset="0"/>
                  <a:ea typeface="华文楷体" panose="02010600040101010101" pitchFamily="2" charset="-122"/>
                </a:rPr>
                <a:t>trade</a:t>
              </a:r>
              <a:endParaRPr lang="zh-CN" altLang="en-US" sz="1600" dirty="0">
                <a:solidFill>
                  <a:srgbClr val="C00000"/>
                </a:solidFill>
                <a:latin typeface="Constantia" panose="02030602050306030303" pitchFamily="18" charset="0"/>
                <a:ea typeface="华文楷体" panose="02010600040101010101" pitchFamily="2" charset="-122"/>
              </a:endParaRPr>
            </a:p>
          </p:txBody>
        </p:sp>
        <p:cxnSp>
          <p:nvCxnSpPr>
            <p:cNvPr id="45" name="直接箭头连接符 35">
              <a:extLst>
                <a:ext uri="{FF2B5EF4-FFF2-40B4-BE49-F238E27FC236}">
                  <a16:creationId xmlns:a16="http://schemas.microsoft.com/office/drawing/2014/main" id="{FFD6CC3F-F9BC-4E1E-83B5-8C6D2A9772AD}"/>
                </a:ext>
              </a:extLst>
            </p:cNvPr>
            <p:cNvCxnSpPr>
              <a:cxnSpLocks/>
            </p:cNvCxnSpPr>
            <p:nvPr/>
          </p:nvCxnSpPr>
          <p:spPr>
            <a:xfrm flipV="1">
              <a:off x="4516953" y="4308491"/>
              <a:ext cx="2027767" cy="25869"/>
            </a:xfrm>
            <a:prstGeom prst="straightConnector1">
              <a:avLst/>
            </a:pr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接箭头连接符 35">
              <a:extLst>
                <a:ext uri="{FF2B5EF4-FFF2-40B4-BE49-F238E27FC236}">
                  <a16:creationId xmlns:a16="http://schemas.microsoft.com/office/drawing/2014/main" id="{B0408066-D9D3-4078-9C97-1745760DD13C}"/>
                </a:ext>
              </a:extLst>
            </p:cNvPr>
            <p:cNvCxnSpPr>
              <a:cxnSpLocks/>
            </p:cNvCxnSpPr>
            <p:nvPr/>
          </p:nvCxnSpPr>
          <p:spPr>
            <a:xfrm>
              <a:off x="4578566" y="4592687"/>
              <a:ext cx="1900301" cy="851269"/>
            </a:xfrm>
            <a:prstGeom prst="straightConnector1">
              <a:avLst/>
            </a:pr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3412FAF-2AEF-4246-B435-773517F07715}"/>
                </a:ext>
              </a:extLst>
            </p:cNvPr>
            <p:cNvSpPr txBox="1"/>
            <p:nvPr/>
          </p:nvSpPr>
          <p:spPr>
            <a:xfrm rot="1473242">
              <a:off x="4930936" y="4498532"/>
              <a:ext cx="642618" cy="338554"/>
            </a:xfrm>
            <a:prstGeom prst="rect">
              <a:avLst/>
            </a:prstGeom>
            <a:noFill/>
            <a:ln>
              <a:noFill/>
            </a:ln>
          </p:spPr>
          <p:txBody>
            <a:bodyPr wrap="square" rtlCol="0">
              <a:spAutoFit/>
            </a:bodyPr>
            <a:lstStyle/>
            <a:p>
              <a:pPr defTabSz="457200" eaLnBrk="1" fontAlgn="auto" hangingPunct="1">
                <a:spcBef>
                  <a:spcPts val="0"/>
                </a:spcBef>
                <a:spcAft>
                  <a:spcPts val="0"/>
                </a:spcAft>
              </a:pPr>
              <a:r>
                <a:rPr lang="en-US" altLang="zh-CN" sz="1600" dirty="0">
                  <a:solidFill>
                    <a:srgbClr val="C00000"/>
                  </a:solidFill>
                  <a:latin typeface="Constantia" panose="02030602050306030303" pitchFamily="18" charset="0"/>
                  <a:ea typeface="华文楷体" panose="02010600040101010101" pitchFamily="2" charset="-122"/>
                </a:rPr>
                <a:t>plan</a:t>
              </a:r>
              <a:endParaRPr lang="zh-CN" altLang="en-US" sz="1600" dirty="0">
                <a:solidFill>
                  <a:srgbClr val="C00000"/>
                </a:solidFill>
                <a:latin typeface="Constantia" panose="02030602050306030303" pitchFamily="18" charset="0"/>
                <a:ea typeface="华文楷体" panose="02010600040101010101" pitchFamily="2" charset="-122"/>
              </a:endParaRPr>
            </a:p>
          </p:txBody>
        </p:sp>
        <p:sp>
          <p:nvSpPr>
            <p:cNvPr id="59" name="TextBox 58">
              <a:extLst>
                <a:ext uri="{FF2B5EF4-FFF2-40B4-BE49-F238E27FC236}">
                  <a16:creationId xmlns:a16="http://schemas.microsoft.com/office/drawing/2014/main" id="{93CC5FD5-ED31-42F3-B9F1-D81666DC8BCB}"/>
                </a:ext>
              </a:extLst>
            </p:cNvPr>
            <p:cNvSpPr txBox="1"/>
            <p:nvPr/>
          </p:nvSpPr>
          <p:spPr>
            <a:xfrm rot="20493671">
              <a:off x="5040821" y="3352736"/>
              <a:ext cx="262106" cy="369332"/>
            </a:xfrm>
            <a:prstGeom prst="rect">
              <a:avLst/>
            </a:prstGeom>
            <a:noFill/>
          </p:spPr>
          <p:txBody>
            <a:bodyPr wrap="square" rtlCol="0">
              <a:spAutoFit/>
            </a:bodyPr>
            <a:lstStyle/>
            <a:p>
              <a:pPr defTabSz="457200" eaLnBrk="1" fontAlgn="auto" hangingPunct="1">
                <a:spcBef>
                  <a:spcPts val="0"/>
                </a:spcBef>
                <a:spcAft>
                  <a:spcPts val="0"/>
                </a:spcAft>
              </a:pPr>
              <a:r>
                <a:rPr lang="en-US" b="1" dirty="0">
                  <a:solidFill>
                    <a:prstClr val="black"/>
                  </a:solidFill>
                  <a:latin typeface="Times New Roman" pitchFamily="18" charset="0"/>
                  <a:ea typeface="+mn-ea"/>
                  <a:cs typeface="Times New Roman" pitchFamily="18" charset="0"/>
                </a:rPr>
                <a:t>+</a:t>
              </a:r>
            </a:p>
          </p:txBody>
        </p:sp>
        <p:sp>
          <p:nvSpPr>
            <p:cNvPr id="60" name="TextBox 59">
              <a:extLst>
                <a:ext uri="{FF2B5EF4-FFF2-40B4-BE49-F238E27FC236}">
                  <a16:creationId xmlns:a16="http://schemas.microsoft.com/office/drawing/2014/main" id="{DE29DD16-3B2F-4168-B456-4C7B85FF8F04}"/>
                </a:ext>
              </a:extLst>
            </p:cNvPr>
            <p:cNvSpPr txBox="1"/>
            <p:nvPr/>
          </p:nvSpPr>
          <p:spPr>
            <a:xfrm rot="20553082">
              <a:off x="5264835" y="3123640"/>
              <a:ext cx="1143015" cy="338554"/>
            </a:xfrm>
            <a:prstGeom prst="rect">
              <a:avLst/>
            </a:prstGeom>
            <a:noFill/>
          </p:spPr>
          <p:txBody>
            <a:bodyPr wrap="square" rtlCol="0">
              <a:spAutoFit/>
            </a:bodyPr>
            <a:lstStyle/>
            <a:p>
              <a:pPr defTabSz="457200" eaLnBrk="1" fontAlgn="auto" hangingPunct="1">
                <a:spcBef>
                  <a:spcPts val="0"/>
                </a:spcBef>
                <a:spcAft>
                  <a:spcPts val="0"/>
                </a:spcAft>
              </a:pPr>
              <a:r>
                <a:rPr lang="en-US" altLang="zh-CN" sz="1600" dirty="0">
                  <a:solidFill>
                    <a:prstClr val="black"/>
                  </a:solidFill>
                  <a:latin typeface="Constantia" panose="02030602050306030303" pitchFamily="18" charset="0"/>
                  <a:ea typeface="华文楷体" panose="02010600040101010101" pitchFamily="2" charset="-122"/>
                </a:rPr>
                <a:t>attributes</a:t>
              </a:r>
              <a:endParaRPr lang="zh-CN" altLang="en-US" sz="1600" dirty="0">
                <a:solidFill>
                  <a:prstClr val="black"/>
                </a:solidFill>
                <a:latin typeface="Constantia" panose="02030602050306030303" pitchFamily="18" charset="0"/>
                <a:ea typeface="华文楷体" panose="02010600040101010101" pitchFamily="2" charset="-122"/>
              </a:endParaRPr>
            </a:p>
          </p:txBody>
        </p:sp>
        <p:sp>
          <p:nvSpPr>
            <p:cNvPr id="65" name="TextBox 64">
              <a:extLst>
                <a:ext uri="{FF2B5EF4-FFF2-40B4-BE49-F238E27FC236}">
                  <a16:creationId xmlns:a16="http://schemas.microsoft.com/office/drawing/2014/main" id="{55BCFAF5-0793-48B5-9B0D-39A89240965C}"/>
                </a:ext>
              </a:extLst>
            </p:cNvPr>
            <p:cNvSpPr txBox="1"/>
            <p:nvPr/>
          </p:nvSpPr>
          <p:spPr>
            <a:xfrm>
              <a:off x="5270850" y="3973001"/>
              <a:ext cx="262106" cy="369332"/>
            </a:xfrm>
            <a:prstGeom prst="rect">
              <a:avLst/>
            </a:prstGeom>
            <a:noFill/>
          </p:spPr>
          <p:txBody>
            <a:bodyPr wrap="square" rtlCol="0">
              <a:spAutoFit/>
            </a:bodyPr>
            <a:lstStyle/>
            <a:p>
              <a:pPr defTabSz="457200" eaLnBrk="1" fontAlgn="auto" hangingPunct="1">
                <a:spcBef>
                  <a:spcPts val="0"/>
                </a:spcBef>
                <a:spcAft>
                  <a:spcPts val="0"/>
                </a:spcAft>
              </a:pPr>
              <a:r>
                <a:rPr lang="en-US" b="1" dirty="0">
                  <a:solidFill>
                    <a:prstClr val="black"/>
                  </a:solidFill>
                  <a:latin typeface="Times New Roman" pitchFamily="18" charset="0"/>
                  <a:ea typeface="+mn-ea"/>
                  <a:cs typeface="Times New Roman" pitchFamily="18" charset="0"/>
                </a:rPr>
                <a:t>+</a:t>
              </a:r>
            </a:p>
          </p:txBody>
        </p:sp>
        <p:sp>
          <p:nvSpPr>
            <p:cNvPr id="66" name="TextBox 65">
              <a:extLst>
                <a:ext uri="{FF2B5EF4-FFF2-40B4-BE49-F238E27FC236}">
                  <a16:creationId xmlns:a16="http://schemas.microsoft.com/office/drawing/2014/main" id="{E4C5AC35-04D0-4105-9AC3-687E44B1BED6}"/>
                </a:ext>
              </a:extLst>
            </p:cNvPr>
            <p:cNvSpPr txBox="1"/>
            <p:nvPr/>
          </p:nvSpPr>
          <p:spPr>
            <a:xfrm>
              <a:off x="5471914" y="3983014"/>
              <a:ext cx="1143015" cy="338554"/>
            </a:xfrm>
            <a:prstGeom prst="rect">
              <a:avLst/>
            </a:prstGeom>
            <a:noFill/>
          </p:spPr>
          <p:txBody>
            <a:bodyPr wrap="square" rtlCol="0">
              <a:spAutoFit/>
            </a:bodyPr>
            <a:lstStyle/>
            <a:p>
              <a:pPr defTabSz="457200" eaLnBrk="1" fontAlgn="auto" hangingPunct="1">
                <a:spcBef>
                  <a:spcPts val="0"/>
                </a:spcBef>
                <a:spcAft>
                  <a:spcPts val="0"/>
                </a:spcAft>
              </a:pPr>
              <a:r>
                <a:rPr lang="en-US" altLang="zh-CN" sz="1600" dirty="0">
                  <a:solidFill>
                    <a:prstClr val="black"/>
                  </a:solidFill>
                  <a:latin typeface="Constantia" panose="02030602050306030303" pitchFamily="18" charset="0"/>
                  <a:ea typeface="华文楷体" panose="02010600040101010101" pitchFamily="2" charset="-122"/>
                </a:rPr>
                <a:t>attributes</a:t>
              </a:r>
              <a:endParaRPr lang="zh-CN" altLang="en-US" sz="1600" dirty="0">
                <a:solidFill>
                  <a:prstClr val="black"/>
                </a:solidFill>
                <a:latin typeface="Constantia" panose="02030602050306030303" pitchFamily="18" charset="0"/>
                <a:ea typeface="华文楷体" panose="02010600040101010101" pitchFamily="2" charset="-122"/>
              </a:endParaRPr>
            </a:p>
          </p:txBody>
        </p:sp>
        <p:sp>
          <p:nvSpPr>
            <p:cNvPr id="69" name="TextBox 68">
              <a:extLst>
                <a:ext uri="{FF2B5EF4-FFF2-40B4-BE49-F238E27FC236}">
                  <a16:creationId xmlns:a16="http://schemas.microsoft.com/office/drawing/2014/main" id="{0B1FC818-D838-4D9C-B245-5ED7C545BC22}"/>
                </a:ext>
              </a:extLst>
            </p:cNvPr>
            <p:cNvSpPr txBox="1"/>
            <p:nvPr/>
          </p:nvSpPr>
          <p:spPr>
            <a:xfrm rot="1924315">
              <a:off x="5343713" y="4597752"/>
              <a:ext cx="262106" cy="369332"/>
            </a:xfrm>
            <a:prstGeom prst="rect">
              <a:avLst/>
            </a:prstGeom>
            <a:noFill/>
          </p:spPr>
          <p:txBody>
            <a:bodyPr wrap="square" rtlCol="0">
              <a:spAutoFit/>
            </a:bodyPr>
            <a:lstStyle/>
            <a:p>
              <a:pPr defTabSz="457200" eaLnBrk="1" fontAlgn="auto" hangingPunct="1">
                <a:spcBef>
                  <a:spcPts val="0"/>
                </a:spcBef>
                <a:spcAft>
                  <a:spcPts val="0"/>
                </a:spcAft>
              </a:pPr>
              <a:r>
                <a:rPr lang="en-US" b="1" dirty="0">
                  <a:solidFill>
                    <a:prstClr val="black"/>
                  </a:solidFill>
                  <a:latin typeface="Times New Roman" pitchFamily="18" charset="0"/>
                  <a:ea typeface="+mn-ea"/>
                  <a:cs typeface="Times New Roman" pitchFamily="18" charset="0"/>
                </a:rPr>
                <a:t>+</a:t>
              </a:r>
            </a:p>
          </p:txBody>
        </p:sp>
        <p:sp>
          <p:nvSpPr>
            <p:cNvPr id="70" name="TextBox 69">
              <a:extLst>
                <a:ext uri="{FF2B5EF4-FFF2-40B4-BE49-F238E27FC236}">
                  <a16:creationId xmlns:a16="http://schemas.microsoft.com/office/drawing/2014/main" id="{11159AFF-758F-4D5B-952B-82F7CFF0EC61}"/>
                </a:ext>
              </a:extLst>
            </p:cNvPr>
            <p:cNvSpPr txBox="1"/>
            <p:nvPr/>
          </p:nvSpPr>
          <p:spPr>
            <a:xfrm rot="1491591">
              <a:off x="5511711" y="4908048"/>
              <a:ext cx="1143015" cy="338554"/>
            </a:xfrm>
            <a:prstGeom prst="rect">
              <a:avLst/>
            </a:prstGeom>
            <a:noFill/>
          </p:spPr>
          <p:txBody>
            <a:bodyPr wrap="square" rtlCol="0">
              <a:spAutoFit/>
            </a:bodyPr>
            <a:lstStyle/>
            <a:p>
              <a:pPr defTabSz="457200" eaLnBrk="1" fontAlgn="auto" hangingPunct="1">
                <a:spcBef>
                  <a:spcPts val="0"/>
                </a:spcBef>
                <a:spcAft>
                  <a:spcPts val="0"/>
                </a:spcAft>
              </a:pPr>
              <a:r>
                <a:rPr lang="en-US" altLang="zh-CN" sz="1600" dirty="0">
                  <a:solidFill>
                    <a:prstClr val="black"/>
                  </a:solidFill>
                  <a:latin typeface="Constantia" panose="02030602050306030303" pitchFamily="18" charset="0"/>
                  <a:ea typeface="华文楷体" panose="02010600040101010101" pitchFamily="2" charset="-122"/>
                </a:rPr>
                <a:t>attributes</a:t>
              </a:r>
              <a:endParaRPr lang="zh-CN" altLang="en-US" sz="1600" dirty="0">
                <a:solidFill>
                  <a:prstClr val="black"/>
                </a:solidFill>
                <a:latin typeface="Constantia" panose="02030602050306030303" pitchFamily="18" charset="0"/>
                <a:ea typeface="华文楷体" panose="02010600040101010101" pitchFamily="2" charset="-122"/>
              </a:endParaRPr>
            </a:p>
          </p:txBody>
        </p:sp>
      </p:grpSp>
      <p:pic>
        <p:nvPicPr>
          <p:cNvPr id="73" name="Picture 72">
            <a:extLst>
              <a:ext uri="{FF2B5EF4-FFF2-40B4-BE49-F238E27FC236}">
                <a16:creationId xmlns:a16="http://schemas.microsoft.com/office/drawing/2014/main" id="{D664D731-8759-4DA3-9311-C6BB30241341}"/>
              </a:ext>
            </a:extLst>
          </p:cNvPr>
          <p:cNvPicPr>
            <a:picLocks noChangeAspect="1"/>
          </p:cNvPicPr>
          <p:nvPr/>
        </p:nvPicPr>
        <p:blipFill>
          <a:blip r:embed="rId8"/>
          <a:stretch>
            <a:fillRect/>
          </a:stretch>
        </p:blipFill>
        <p:spPr>
          <a:xfrm>
            <a:off x="7889836" y="5468954"/>
            <a:ext cx="357769" cy="325244"/>
          </a:xfrm>
          <a:prstGeom prst="rect">
            <a:avLst/>
          </a:prstGeom>
        </p:spPr>
      </p:pic>
      <p:grpSp>
        <p:nvGrpSpPr>
          <p:cNvPr id="37" name="Group 36">
            <a:extLst>
              <a:ext uri="{FF2B5EF4-FFF2-40B4-BE49-F238E27FC236}">
                <a16:creationId xmlns:a16="http://schemas.microsoft.com/office/drawing/2014/main" id="{91B92525-E504-49EF-A3AD-D3F78D317508}"/>
              </a:ext>
            </a:extLst>
          </p:cNvPr>
          <p:cNvGrpSpPr/>
          <p:nvPr/>
        </p:nvGrpSpPr>
        <p:grpSpPr>
          <a:xfrm>
            <a:off x="2109711" y="4669175"/>
            <a:ext cx="1996874" cy="1426782"/>
            <a:chOff x="1793796" y="3811632"/>
            <a:chExt cx="1996874" cy="1426782"/>
          </a:xfrm>
        </p:grpSpPr>
        <p:sp>
          <p:nvSpPr>
            <p:cNvPr id="39" name="椭圆 2">
              <a:extLst>
                <a:ext uri="{FF2B5EF4-FFF2-40B4-BE49-F238E27FC236}">
                  <a16:creationId xmlns:a16="http://schemas.microsoft.com/office/drawing/2014/main" id="{9052E9B1-6D84-4684-A8DD-BE755B7E496F}"/>
                </a:ext>
              </a:extLst>
            </p:cNvPr>
            <p:cNvSpPr/>
            <p:nvPr/>
          </p:nvSpPr>
          <p:spPr>
            <a:xfrm>
              <a:off x="2786177" y="3811632"/>
              <a:ext cx="267168" cy="267168"/>
            </a:xfrm>
            <a:prstGeom prst="ellipse">
              <a:avLst/>
            </a:prstGeom>
            <a:solidFill>
              <a:srgbClr val="FFFFFF"/>
            </a:solidFill>
            <a:ln w="9525" cap="flat" cmpd="sng" algn="ctr">
              <a:solidFill>
                <a:srgbClr val="2178B5">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eaLnBrk="1" fontAlgn="auto" hangingPunct="1">
                <a:spcBef>
                  <a:spcPts val="0"/>
                </a:spcBef>
                <a:spcAft>
                  <a:spcPts val="0"/>
                </a:spcAft>
                <a:defRPr/>
              </a:pPr>
              <a:r>
                <a:rPr lang="en-US" kern="0" dirty="0">
                  <a:solidFill>
                    <a:prstClr val="black"/>
                  </a:solidFill>
                  <a:latin typeface="Arial"/>
                  <a:ea typeface="+mn-ea"/>
                </a:rPr>
                <a:t>V</a:t>
              </a:r>
            </a:p>
          </p:txBody>
        </p:sp>
        <p:cxnSp>
          <p:nvCxnSpPr>
            <p:cNvPr id="43" name="直接连接符 5">
              <a:extLst>
                <a:ext uri="{FF2B5EF4-FFF2-40B4-BE49-F238E27FC236}">
                  <a16:creationId xmlns:a16="http://schemas.microsoft.com/office/drawing/2014/main" id="{A4F3142C-1777-4E1E-B930-B1EDC20CD658}"/>
                </a:ext>
              </a:extLst>
            </p:cNvPr>
            <p:cNvCxnSpPr>
              <a:cxnSpLocks/>
              <a:stCxn id="39" idx="4"/>
              <a:endCxn id="50" idx="0"/>
            </p:cNvCxnSpPr>
            <p:nvPr/>
          </p:nvCxnSpPr>
          <p:spPr>
            <a:xfrm flipH="1">
              <a:off x="2610132" y="4078800"/>
              <a:ext cx="309629" cy="270687"/>
            </a:xfrm>
            <a:prstGeom prst="line">
              <a:avLst/>
            </a:prstGeom>
            <a:noFill/>
            <a:ln w="25400" cap="flat" cmpd="sng" algn="ctr">
              <a:solidFill>
                <a:srgbClr val="2178B5"/>
              </a:solidFill>
              <a:prstDash val="solid"/>
            </a:ln>
            <a:effectLst>
              <a:outerShdw blurRad="40000" dist="20000" dir="5400000" rotWithShape="0">
                <a:srgbClr val="000000">
                  <a:alpha val="38000"/>
                </a:srgbClr>
              </a:outerShdw>
            </a:effectLst>
          </p:spPr>
        </p:cxnSp>
        <p:cxnSp>
          <p:nvCxnSpPr>
            <p:cNvPr id="44" name="直接连接符 9">
              <a:extLst>
                <a:ext uri="{FF2B5EF4-FFF2-40B4-BE49-F238E27FC236}">
                  <a16:creationId xmlns:a16="http://schemas.microsoft.com/office/drawing/2014/main" id="{6680BCDB-3467-43C1-9884-7BF51DD36B02}"/>
                </a:ext>
              </a:extLst>
            </p:cNvPr>
            <p:cNvCxnSpPr>
              <a:cxnSpLocks/>
              <a:stCxn id="39" idx="4"/>
            </p:cNvCxnSpPr>
            <p:nvPr/>
          </p:nvCxnSpPr>
          <p:spPr>
            <a:xfrm>
              <a:off x="2919761" y="4078800"/>
              <a:ext cx="267847" cy="309710"/>
            </a:xfrm>
            <a:prstGeom prst="line">
              <a:avLst/>
            </a:prstGeom>
            <a:noFill/>
            <a:ln w="25400" cap="flat" cmpd="sng" algn="ctr">
              <a:solidFill>
                <a:srgbClr val="2178B5"/>
              </a:solidFill>
              <a:prstDash val="solid"/>
            </a:ln>
            <a:effectLst>
              <a:outerShdw blurRad="40000" dist="20000" dir="5400000" rotWithShape="0">
                <a:srgbClr val="000000">
                  <a:alpha val="38000"/>
                </a:srgbClr>
              </a:outerShdw>
            </a:effectLst>
          </p:spPr>
        </p:cxnSp>
        <p:sp>
          <p:nvSpPr>
            <p:cNvPr id="50" name="椭圆 2">
              <a:extLst>
                <a:ext uri="{FF2B5EF4-FFF2-40B4-BE49-F238E27FC236}">
                  <a16:creationId xmlns:a16="http://schemas.microsoft.com/office/drawing/2014/main" id="{2D9D2F5D-5444-4E17-BE7C-CBF69BB84D1A}"/>
                </a:ext>
              </a:extLst>
            </p:cNvPr>
            <p:cNvSpPr/>
            <p:nvPr/>
          </p:nvSpPr>
          <p:spPr>
            <a:xfrm>
              <a:off x="2476548" y="4349487"/>
              <a:ext cx="267168" cy="267168"/>
            </a:xfrm>
            <a:prstGeom prst="ellipse">
              <a:avLst/>
            </a:prstGeom>
            <a:solidFill>
              <a:srgbClr val="FFFFFF"/>
            </a:solidFill>
            <a:ln w="9525" cap="flat" cmpd="sng" algn="ctr">
              <a:solidFill>
                <a:srgbClr val="2178B5">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eaLnBrk="1" fontAlgn="auto" hangingPunct="1">
                <a:spcBef>
                  <a:spcPts val="0"/>
                </a:spcBef>
                <a:spcAft>
                  <a:spcPts val="0"/>
                </a:spcAft>
                <a:defRPr/>
              </a:pPr>
              <a:r>
                <a:rPr lang="en-US" kern="0" dirty="0">
                  <a:solidFill>
                    <a:prstClr val="black"/>
                  </a:solidFill>
                  <a:latin typeface="Arial"/>
                  <a:ea typeface="+mn-ea"/>
                </a:rPr>
                <a:t>V</a:t>
              </a:r>
            </a:p>
          </p:txBody>
        </p:sp>
        <p:sp>
          <p:nvSpPr>
            <p:cNvPr id="53" name="TextBox 52">
              <a:extLst>
                <a:ext uri="{FF2B5EF4-FFF2-40B4-BE49-F238E27FC236}">
                  <a16:creationId xmlns:a16="http://schemas.microsoft.com/office/drawing/2014/main" id="{F0149BB0-3ACD-4626-85C1-1CE367647469}"/>
                </a:ext>
              </a:extLst>
            </p:cNvPr>
            <p:cNvSpPr txBox="1"/>
            <p:nvPr/>
          </p:nvSpPr>
          <p:spPr>
            <a:xfrm>
              <a:off x="2796998" y="4310514"/>
              <a:ext cx="993672" cy="338554"/>
            </a:xfrm>
            <a:prstGeom prst="rect">
              <a:avLst/>
            </a:prstGeom>
            <a:noFill/>
          </p:spPr>
          <p:txBody>
            <a:bodyPr wrap="square" rtlCol="0">
              <a:spAutoFit/>
            </a:bodyPr>
            <a:lstStyle/>
            <a:p>
              <a:pPr defTabSz="457200" eaLnBrk="1" fontAlgn="auto" hangingPunct="1">
                <a:spcBef>
                  <a:spcPts val="0"/>
                </a:spcBef>
                <a:spcAft>
                  <a:spcPts val="0"/>
                </a:spcAft>
              </a:pPr>
              <a:r>
                <a:rPr lang="en-US" altLang="zh-CN" sz="1600" dirty="0">
                  <a:solidFill>
                    <a:prstClr val="black"/>
                  </a:solidFill>
                  <a:latin typeface="Constantia" panose="02030602050306030303" pitchFamily="18" charset="0"/>
                  <a:ea typeface="华文楷体" panose="02010600040101010101" pitchFamily="2" charset="-122"/>
                </a:rPr>
                <a:t>manager</a:t>
              </a:r>
              <a:endParaRPr lang="zh-CN" altLang="en-US" sz="1600" dirty="0">
                <a:solidFill>
                  <a:prstClr val="black"/>
                </a:solidFill>
                <a:latin typeface="Constantia" panose="02030602050306030303" pitchFamily="18" charset="0"/>
                <a:ea typeface="华文楷体" panose="02010600040101010101" pitchFamily="2" charset="-122"/>
              </a:endParaRPr>
            </a:p>
          </p:txBody>
        </p:sp>
        <p:cxnSp>
          <p:nvCxnSpPr>
            <p:cNvPr id="54" name="直接连接符 5">
              <a:extLst>
                <a:ext uri="{FF2B5EF4-FFF2-40B4-BE49-F238E27FC236}">
                  <a16:creationId xmlns:a16="http://schemas.microsoft.com/office/drawing/2014/main" id="{A634684B-0B89-4DBC-935D-641F39D9E4FF}"/>
                </a:ext>
              </a:extLst>
            </p:cNvPr>
            <p:cNvCxnSpPr>
              <a:cxnSpLocks/>
              <a:stCxn id="50" idx="4"/>
            </p:cNvCxnSpPr>
            <p:nvPr/>
          </p:nvCxnSpPr>
          <p:spPr>
            <a:xfrm flipH="1">
              <a:off x="2329871" y="4616655"/>
              <a:ext cx="280261" cy="340877"/>
            </a:xfrm>
            <a:prstGeom prst="line">
              <a:avLst/>
            </a:prstGeom>
            <a:noFill/>
            <a:ln w="25400" cap="flat" cmpd="sng" algn="ctr">
              <a:solidFill>
                <a:srgbClr val="2178B5"/>
              </a:solidFill>
              <a:prstDash val="solid"/>
            </a:ln>
            <a:effectLst>
              <a:outerShdw blurRad="40000" dist="20000" dir="5400000" rotWithShape="0">
                <a:srgbClr val="000000">
                  <a:alpha val="38000"/>
                </a:srgbClr>
              </a:outerShdw>
            </a:effectLst>
          </p:spPr>
        </p:cxnSp>
        <p:cxnSp>
          <p:nvCxnSpPr>
            <p:cNvPr id="55" name="直接连接符 9">
              <a:extLst>
                <a:ext uri="{FF2B5EF4-FFF2-40B4-BE49-F238E27FC236}">
                  <a16:creationId xmlns:a16="http://schemas.microsoft.com/office/drawing/2014/main" id="{FFA93C27-6D78-41C6-A7EF-E2C44FC9919B}"/>
                </a:ext>
              </a:extLst>
            </p:cNvPr>
            <p:cNvCxnSpPr>
              <a:cxnSpLocks/>
              <a:stCxn id="50" idx="4"/>
            </p:cNvCxnSpPr>
            <p:nvPr/>
          </p:nvCxnSpPr>
          <p:spPr>
            <a:xfrm>
              <a:off x="2610132" y="4616655"/>
              <a:ext cx="280261" cy="340877"/>
            </a:xfrm>
            <a:prstGeom prst="line">
              <a:avLst/>
            </a:prstGeom>
            <a:noFill/>
            <a:ln w="25400" cap="flat" cmpd="sng" algn="ctr">
              <a:solidFill>
                <a:srgbClr val="2178B5"/>
              </a:solidFill>
              <a:prstDash val="solid"/>
            </a:ln>
            <a:effectLst>
              <a:outerShdw blurRad="40000" dist="20000" dir="5400000" rotWithShape="0">
                <a:srgbClr val="000000">
                  <a:alpha val="38000"/>
                </a:srgbClr>
              </a:outerShdw>
            </a:effectLst>
          </p:spPr>
        </p:cxnSp>
        <p:sp>
          <p:nvSpPr>
            <p:cNvPr id="56" name="TextBox 55">
              <a:extLst>
                <a:ext uri="{FF2B5EF4-FFF2-40B4-BE49-F238E27FC236}">
                  <a16:creationId xmlns:a16="http://schemas.microsoft.com/office/drawing/2014/main" id="{A28CAEB2-DDA0-4DDF-B91C-A9E75711BCBF}"/>
                </a:ext>
              </a:extLst>
            </p:cNvPr>
            <p:cNvSpPr txBox="1"/>
            <p:nvPr/>
          </p:nvSpPr>
          <p:spPr>
            <a:xfrm>
              <a:off x="1793796" y="4899860"/>
              <a:ext cx="949920" cy="338554"/>
            </a:xfrm>
            <a:prstGeom prst="rect">
              <a:avLst/>
            </a:prstGeom>
            <a:noFill/>
          </p:spPr>
          <p:txBody>
            <a:bodyPr wrap="square" rtlCol="0">
              <a:spAutoFit/>
            </a:bodyPr>
            <a:lstStyle/>
            <a:p>
              <a:pPr defTabSz="457200" eaLnBrk="1" fontAlgn="auto" hangingPunct="1">
                <a:spcBef>
                  <a:spcPts val="0"/>
                </a:spcBef>
                <a:spcAft>
                  <a:spcPts val="0"/>
                </a:spcAft>
              </a:pPr>
              <a:r>
                <a:rPr lang="en-US" altLang="zh-CN" sz="1600" dirty="0">
                  <a:solidFill>
                    <a:prstClr val="black"/>
                  </a:solidFill>
                  <a:latin typeface="Constantia" panose="02030602050306030303" pitchFamily="18" charset="0"/>
                  <a:ea typeface="华文楷体" panose="02010600040101010101" pitchFamily="2" charset="-122"/>
                </a:rPr>
                <a:t>director </a:t>
              </a:r>
              <a:endParaRPr lang="zh-CN" altLang="en-US" sz="1600" dirty="0">
                <a:solidFill>
                  <a:prstClr val="black"/>
                </a:solidFill>
                <a:latin typeface="Constantia" panose="02030602050306030303" pitchFamily="18" charset="0"/>
                <a:ea typeface="华文楷体" panose="02010600040101010101" pitchFamily="2" charset="-122"/>
              </a:endParaRPr>
            </a:p>
          </p:txBody>
        </p:sp>
        <p:sp>
          <p:nvSpPr>
            <p:cNvPr id="57" name="TextBox 56">
              <a:extLst>
                <a:ext uri="{FF2B5EF4-FFF2-40B4-BE49-F238E27FC236}">
                  <a16:creationId xmlns:a16="http://schemas.microsoft.com/office/drawing/2014/main" id="{C9848492-2107-42CB-BAE1-8C5D5DB6D65B}"/>
                </a:ext>
              </a:extLst>
            </p:cNvPr>
            <p:cNvSpPr txBox="1"/>
            <p:nvPr/>
          </p:nvSpPr>
          <p:spPr>
            <a:xfrm>
              <a:off x="2653314" y="4895542"/>
              <a:ext cx="664347" cy="338554"/>
            </a:xfrm>
            <a:prstGeom prst="rect">
              <a:avLst/>
            </a:prstGeom>
            <a:noFill/>
          </p:spPr>
          <p:txBody>
            <a:bodyPr wrap="square" rtlCol="0">
              <a:spAutoFit/>
            </a:bodyPr>
            <a:lstStyle/>
            <a:p>
              <a:pPr defTabSz="457200" eaLnBrk="1" fontAlgn="auto" hangingPunct="1">
                <a:spcBef>
                  <a:spcPts val="0"/>
                </a:spcBef>
                <a:spcAft>
                  <a:spcPts val="0"/>
                </a:spcAft>
              </a:pPr>
              <a:r>
                <a:rPr lang="en-US" altLang="zh-CN" sz="1600" dirty="0">
                  <a:solidFill>
                    <a:prstClr val="black"/>
                  </a:solidFill>
                  <a:latin typeface="Constantia" panose="02030602050306030303" pitchFamily="18" charset="0"/>
                  <a:ea typeface="华文楷体" panose="02010600040101010101" pitchFamily="2" charset="-122"/>
                </a:rPr>
                <a:t>sales</a:t>
              </a:r>
              <a:endParaRPr lang="zh-CN" altLang="en-US" sz="1600" dirty="0">
                <a:solidFill>
                  <a:prstClr val="black"/>
                </a:solidFill>
                <a:latin typeface="Constantia" panose="02030602050306030303" pitchFamily="18" charset="0"/>
                <a:ea typeface="华文楷体" panose="02010600040101010101" pitchFamily="2" charset="-122"/>
              </a:endParaRPr>
            </a:p>
          </p:txBody>
        </p:sp>
      </p:grpSp>
      <p:pic>
        <p:nvPicPr>
          <p:cNvPr id="58" name="Picture 57" descr="A picture containing metalware&#10;&#10;Description generated with high confidence">
            <a:extLst>
              <a:ext uri="{FF2B5EF4-FFF2-40B4-BE49-F238E27FC236}">
                <a16:creationId xmlns:a16="http://schemas.microsoft.com/office/drawing/2014/main" id="{898BA5BE-0A79-4747-9E94-7FF6F71466ED}"/>
              </a:ext>
            </a:extLst>
          </p:cNvPr>
          <p:cNvPicPr>
            <a:picLocks noChangeAspect="1"/>
          </p:cNvPicPr>
          <p:nvPr/>
        </p:nvPicPr>
        <p:blipFill rotWithShape="1">
          <a:blip r:embed="rId9"/>
          <a:srcRect l="20206" r="18790"/>
          <a:stretch/>
        </p:blipFill>
        <p:spPr>
          <a:xfrm>
            <a:off x="3113746" y="4137808"/>
            <a:ext cx="321032" cy="427129"/>
          </a:xfrm>
          <a:prstGeom prst="rect">
            <a:avLst/>
          </a:prstGeom>
        </p:spPr>
      </p:pic>
      <p:sp>
        <p:nvSpPr>
          <p:cNvPr id="16" name="TextBox 15">
            <a:extLst>
              <a:ext uri="{FF2B5EF4-FFF2-40B4-BE49-F238E27FC236}">
                <a16:creationId xmlns:a16="http://schemas.microsoft.com/office/drawing/2014/main" id="{D00C358E-2B5A-4F00-A0E2-A3D10A56D09F}"/>
              </a:ext>
            </a:extLst>
          </p:cNvPr>
          <p:cNvSpPr txBox="1"/>
          <p:nvPr/>
        </p:nvSpPr>
        <p:spPr>
          <a:xfrm>
            <a:off x="4327724" y="4131023"/>
            <a:ext cx="1827973" cy="461665"/>
          </a:xfrm>
          <a:prstGeom prst="rect">
            <a:avLst/>
          </a:prstGeom>
          <a:noFill/>
        </p:spPr>
        <p:txBody>
          <a:bodyPr wrap="square" rtlCol="0">
            <a:spAutoFit/>
          </a:bodyPr>
          <a:lstStyle/>
          <a:p>
            <a:pPr algn="ctr" defTabSz="457200" eaLnBrk="1" fontAlgn="auto" hangingPunct="1">
              <a:spcBef>
                <a:spcPts val="0"/>
              </a:spcBef>
              <a:spcAft>
                <a:spcPts val="0"/>
              </a:spcAft>
            </a:pPr>
            <a:r>
              <a:rPr lang="en-US" altLang="zh-CN" sz="1200" b="1" dirty="0">
                <a:solidFill>
                  <a:srgbClr val="C00000"/>
                </a:solidFill>
                <a:latin typeface="Constantia" panose="02030602050306030303" pitchFamily="18" charset="0"/>
                <a:ea typeface="华文楷体" panose="02010600040101010101" pitchFamily="2" charset="-122"/>
              </a:rPr>
              <a:t>tag-interest match</a:t>
            </a:r>
          </a:p>
          <a:p>
            <a:pPr algn="ctr" defTabSz="457200" eaLnBrk="1" fontAlgn="auto" hangingPunct="1">
              <a:spcBef>
                <a:spcPts val="0"/>
              </a:spcBef>
              <a:spcAft>
                <a:spcPts val="0"/>
              </a:spcAft>
            </a:pPr>
            <a:r>
              <a:rPr lang="en-US" altLang="zh-CN" sz="1200" b="1" dirty="0">
                <a:solidFill>
                  <a:srgbClr val="C00000"/>
                </a:solidFill>
                <a:latin typeface="Constantia" panose="02030602050306030303" pitchFamily="18" charset="0"/>
                <a:ea typeface="华文楷体" panose="02010600040101010101" pitchFamily="2" charset="-122"/>
              </a:rPr>
              <a:t>policy-attribute match</a:t>
            </a:r>
          </a:p>
        </p:txBody>
      </p:sp>
      <p:sp>
        <p:nvSpPr>
          <p:cNvPr id="61" name="TextBox 60">
            <a:extLst>
              <a:ext uri="{FF2B5EF4-FFF2-40B4-BE49-F238E27FC236}">
                <a16:creationId xmlns:a16="http://schemas.microsoft.com/office/drawing/2014/main" id="{71956507-51FE-4660-9821-861DFF528D98}"/>
              </a:ext>
            </a:extLst>
          </p:cNvPr>
          <p:cNvSpPr txBox="1"/>
          <p:nvPr/>
        </p:nvSpPr>
        <p:spPr>
          <a:xfrm rot="20538308">
            <a:off x="6366706" y="3638937"/>
            <a:ext cx="1634407" cy="307777"/>
          </a:xfrm>
          <a:prstGeom prst="rect">
            <a:avLst/>
          </a:prstGeom>
          <a:noFill/>
        </p:spPr>
        <p:txBody>
          <a:bodyPr wrap="square" rtlCol="0">
            <a:spAutoFit/>
          </a:bodyPr>
          <a:lstStyle/>
          <a:p>
            <a:pPr defTabSz="457200" eaLnBrk="1" fontAlgn="auto" hangingPunct="1">
              <a:spcBef>
                <a:spcPts val="0"/>
              </a:spcBef>
              <a:spcAft>
                <a:spcPts val="0"/>
              </a:spcAft>
            </a:pPr>
            <a:r>
              <a:rPr lang="en-US" altLang="zh-CN" sz="1400" dirty="0">
                <a:solidFill>
                  <a:prstClr val="black"/>
                </a:solidFill>
                <a:latin typeface="Constantia" panose="02030602050306030303" pitchFamily="18" charset="0"/>
                <a:ea typeface="华文楷体" panose="02010600040101010101" pitchFamily="2" charset="-122"/>
              </a:rPr>
              <a:t>encrypted memo</a:t>
            </a:r>
            <a:endParaRPr lang="zh-CN" altLang="en-US" sz="1400" dirty="0">
              <a:solidFill>
                <a:prstClr val="black"/>
              </a:solidFill>
              <a:latin typeface="Constantia" panose="02030602050306030303" pitchFamily="18" charset="0"/>
              <a:ea typeface="华文楷体" panose="02010600040101010101" pitchFamily="2" charset="-122"/>
            </a:endParaRPr>
          </a:p>
        </p:txBody>
      </p:sp>
      <p:cxnSp>
        <p:nvCxnSpPr>
          <p:cNvPr id="51" name="直接箭头连接符 35">
            <a:extLst>
              <a:ext uri="{FF2B5EF4-FFF2-40B4-BE49-F238E27FC236}">
                <a16:creationId xmlns:a16="http://schemas.microsoft.com/office/drawing/2014/main" id="{8D5EE606-F77A-419E-95BE-133966876CB6}"/>
              </a:ext>
            </a:extLst>
          </p:cNvPr>
          <p:cNvCxnSpPr>
            <a:cxnSpLocks/>
            <a:endCxn id="53" idx="0"/>
          </p:cNvCxnSpPr>
          <p:nvPr/>
        </p:nvCxnSpPr>
        <p:spPr>
          <a:xfrm flipH="1">
            <a:off x="3609749" y="4611969"/>
            <a:ext cx="717974" cy="556089"/>
          </a:xfrm>
          <a:prstGeom prst="straightConnector1">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544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blinds(horizontal)">
                                      <p:cBhvr>
                                        <p:cTn id="11" dur="500"/>
                                        <p:tgtEl>
                                          <p:spTgt spid="3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blinds(horizontal)">
                                      <p:cBhvr>
                                        <p:cTn id="20" dur="500"/>
                                        <p:tgtEl>
                                          <p:spTgt spid="3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wipe(down)">
                                      <p:cBhvr>
                                        <p:cTn id="25" dur="500"/>
                                        <p:tgtEl>
                                          <p:spTgt spid="51"/>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down)">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nodePh="1">
                                  <p:stCondLst>
                                    <p:cond delay="0"/>
                                  </p:stCondLst>
                                  <p:endCondLst>
                                    <p:cond evt="begin" delay="0">
                                      <p:tn val="37"/>
                                    </p:cond>
                                  </p:endCondLst>
                                  <p:childTnLst>
                                    <p:set>
                                      <p:cBhvr>
                                        <p:cTn id="38" dur="1" fill="hold">
                                          <p:stCondLst>
                                            <p:cond delay="0"/>
                                          </p:stCondLst>
                                        </p:cTn>
                                        <p:tgtEl>
                                          <p:spTgt spid="40"/>
                                        </p:tgtEl>
                                        <p:attrNameLst>
                                          <p:attrName>style.visibility</p:attrName>
                                        </p:attrNameLst>
                                      </p:cBhvr>
                                      <p:to>
                                        <p:strVal val="visible"/>
                                      </p:to>
                                    </p:set>
                                    <p:animEffect transition="in" filter="wipe(down)">
                                      <p:cBhvr>
                                        <p:cTn id="39" dur="500"/>
                                        <p:tgtEl>
                                          <p:spTgt spid="40"/>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16">
                                            <p:txEl>
                                              <p:pRg st="0" end="0"/>
                                            </p:txEl>
                                          </p:spTgt>
                                        </p:tgtEl>
                                        <p:attrNameLst>
                                          <p:attrName>style.visibility</p:attrName>
                                        </p:attrNameLst>
                                      </p:cBhvr>
                                      <p:to>
                                        <p:strVal val="visible"/>
                                      </p:to>
                                    </p:set>
                                    <p:animEffect transition="in" filter="blinds(horizontal)">
                                      <p:cBhvr>
                                        <p:cTn id="44" dur="500"/>
                                        <p:tgtEl>
                                          <p:spTgt spid="16">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16">
                                            <p:txEl>
                                              <p:pRg st="1" end="1"/>
                                            </p:txEl>
                                          </p:spTgt>
                                        </p:tgtEl>
                                        <p:attrNameLst>
                                          <p:attrName>style.visibility</p:attrName>
                                        </p:attrNameLst>
                                      </p:cBhvr>
                                      <p:to>
                                        <p:strVal val="visible"/>
                                      </p:to>
                                    </p:set>
                                    <p:animEffect transition="in" filter="blinds(horizontal)">
                                      <p:cBhvr>
                                        <p:cTn id="49" dur="500"/>
                                        <p:tgtEl>
                                          <p:spTgt spid="16">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down)">
                                      <p:cBhvr>
                                        <p:cTn id="54" dur="500"/>
                                        <p:tgtEl>
                                          <p:spTgt spid="18"/>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61"/>
                                        </p:tgtEl>
                                        <p:attrNameLst>
                                          <p:attrName>style.visibility</p:attrName>
                                        </p:attrNameLst>
                                      </p:cBhvr>
                                      <p:to>
                                        <p:strVal val="visible"/>
                                      </p:to>
                                    </p:set>
                                    <p:animEffect transition="in" filter="wipe(down)">
                                      <p:cBhvr>
                                        <p:cTn id="57" dur="500"/>
                                        <p:tgtEl>
                                          <p:spTgt spid="61"/>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grpId="0" nodeType="clickEffect">
                                  <p:stCondLst>
                                    <p:cond delay="0"/>
                                  </p:stCondLst>
                                  <p:childTnLst>
                                    <p:set>
                                      <p:cBhvr>
                                        <p:cTn id="61" dur="1" fill="hold">
                                          <p:stCondLst>
                                            <p:cond delay="0"/>
                                          </p:stCondLst>
                                        </p:cTn>
                                        <p:tgtEl>
                                          <p:spTgt spid="52"/>
                                        </p:tgtEl>
                                        <p:attrNameLst>
                                          <p:attrName>style.visibility</p:attrName>
                                        </p:attrNameLst>
                                      </p:cBhvr>
                                      <p:to>
                                        <p:strVal val="visible"/>
                                      </p:to>
                                    </p:set>
                                    <p:anim calcmode="lin" valueType="num">
                                      <p:cBhvr>
                                        <p:cTn id="62" dur="500" fill="hold"/>
                                        <p:tgtEl>
                                          <p:spTgt spid="52"/>
                                        </p:tgtEl>
                                        <p:attrNameLst>
                                          <p:attrName>ppt_w</p:attrName>
                                        </p:attrNameLst>
                                      </p:cBhvr>
                                      <p:tavLst>
                                        <p:tav tm="0">
                                          <p:val>
                                            <p:fltVal val="0"/>
                                          </p:val>
                                        </p:tav>
                                        <p:tav tm="100000">
                                          <p:val>
                                            <p:strVal val="#ppt_w"/>
                                          </p:val>
                                        </p:tav>
                                      </p:tavLst>
                                    </p:anim>
                                    <p:anim calcmode="lin" valueType="num">
                                      <p:cBhvr>
                                        <p:cTn id="63" dur="500" fill="hold"/>
                                        <p:tgtEl>
                                          <p:spTgt spid="52"/>
                                        </p:tgtEl>
                                        <p:attrNameLst>
                                          <p:attrName>ppt_h</p:attrName>
                                        </p:attrNameLst>
                                      </p:cBhvr>
                                      <p:tavLst>
                                        <p:tav tm="0">
                                          <p:val>
                                            <p:fltVal val="0"/>
                                          </p:val>
                                        </p:tav>
                                        <p:tav tm="100000">
                                          <p:val>
                                            <p:strVal val="#ppt_h"/>
                                          </p:val>
                                        </p:tav>
                                      </p:tavLst>
                                    </p:anim>
                                    <p:animEffect transition="in" filter="fade">
                                      <p:cBhvr>
                                        <p:cTn id="64"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8" grpId="0"/>
      <p:bldP spid="52" grpId="0" animBg="1"/>
      <p:bldP spid="6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New Challenges Emerge</a:t>
            </a:r>
          </a:p>
        </p:txBody>
      </p:sp>
      <p:sp>
        <p:nvSpPr>
          <p:cNvPr id="23" name="TextBox 22">
            <a:extLst>
              <a:ext uri="{FF2B5EF4-FFF2-40B4-BE49-F238E27FC236}">
                <a16:creationId xmlns:a16="http://schemas.microsoft.com/office/drawing/2014/main" id="{EA506C83-E25B-4AE5-A1A5-B5D83CABA3BC}"/>
              </a:ext>
            </a:extLst>
          </p:cNvPr>
          <p:cNvSpPr txBox="1"/>
          <p:nvPr/>
        </p:nvSpPr>
        <p:spPr>
          <a:xfrm>
            <a:off x="1981201" y="5845377"/>
            <a:ext cx="8042003" cy="830997"/>
          </a:xfrm>
          <a:prstGeom prst="rect">
            <a:avLst/>
          </a:prstGeom>
          <a:solidFill>
            <a:srgbClr val="FFFF00"/>
          </a:solidFill>
          <a:ln>
            <a:noFill/>
          </a:ln>
          <a:effectLst/>
        </p:spPr>
        <p:style>
          <a:lnRef idx="1">
            <a:schemeClr val="accent2"/>
          </a:lnRef>
          <a:fillRef idx="2">
            <a:schemeClr val="accent2"/>
          </a:fillRef>
          <a:effectRef idx="1">
            <a:schemeClr val="accent2"/>
          </a:effectRef>
          <a:fontRef idx="minor">
            <a:schemeClr val="dk1"/>
          </a:fontRef>
        </p:style>
        <p:txBody>
          <a:bodyPr wrap="square" rtlCol="0">
            <a:spAutoFit/>
          </a:bodyPr>
          <a:lstStyle/>
          <a:p>
            <a:pPr defTabSz="457200" eaLnBrk="1" fontAlgn="auto" hangingPunct="1">
              <a:spcBef>
                <a:spcPts val="0"/>
              </a:spcBef>
              <a:spcAft>
                <a:spcPts val="0"/>
              </a:spcAft>
            </a:pPr>
            <a:r>
              <a:rPr lang="en-US" sz="2400" dirty="0" err="1">
                <a:solidFill>
                  <a:prstClr val="black"/>
                </a:solidFill>
                <a:latin typeface="Constantia"/>
                <a:cs typeface="Constantia"/>
              </a:rPr>
              <a:t>C3</a:t>
            </a:r>
            <a:r>
              <a:rPr lang="en-US" sz="2400" dirty="0">
                <a:solidFill>
                  <a:prstClr val="black"/>
                </a:solidFill>
                <a:latin typeface="Constantia"/>
                <a:cs typeface="Constantia"/>
              </a:rPr>
              <a:t>: </a:t>
            </a:r>
            <a:r>
              <a:rPr lang="en-US" sz="2400" b="1" dirty="0">
                <a:solidFill>
                  <a:prstClr val="black"/>
                </a:solidFill>
                <a:latin typeface="Constantia"/>
                <a:cs typeface="Constantia"/>
              </a:rPr>
              <a:t>policy privacy</a:t>
            </a:r>
            <a:r>
              <a:rPr lang="en-US" sz="2400" dirty="0">
                <a:solidFill>
                  <a:prstClr val="black"/>
                </a:solidFill>
                <a:latin typeface="Constantia"/>
                <a:cs typeface="Constantia"/>
              </a:rPr>
              <a:t>:  no unauthorized viewers know the </a:t>
            </a:r>
            <a:r>
              <a:rPr lang="en-US" sz="2400" b="1" dirty="0">
                <a:solidFill>
                  <a:srgbClr val="0070C0"/>
                </a:solidFill>
                <a:latin typeface="Constantia"/>
                <a:cs typeface="Constantia"/>
              </a:rPr>
              <a:t>access policy </a:t>
            </a:r>
            <a:r>
              <a:rPr lang="en-US" sz="2400" dirty="0">
                <a:solidFill>
                  <a:prstClr val="black"/>
                </a:solidFill>
                <a:latin typeface="Constantia"/>
                <a:cs typeface="Constantia"/>
              </a:rPr>
              <a:t>established by the publisher</a:t>
            </a:r>
            <a:endParaRPr lang="en-US" sz="2400" b="1" dirty="0">
              <a:solidFill>
                <a:prstClr val="black"/>
              </a:solidFill>
              <a:latin typeface="Constantia"/>
              <a:cs typeface="Constantia"/>
            </a:endParaRPr>
          </a:p>
        </p:txBody>
      </p:sp>
      <p:pic>
        <p:nvPicPr>
          <p:cNvPr id="8" name="Picture 7">
            <a:extLst>
              <a:ext uri="{FF2B5EF4-FFF2-40B4-BE49-F238E27FC236}">
                <a16:creationId xmlns:a16="http://schemas.microsoft.com/office/drawing/2014/main" id="{796633A4-444B-495A-9DEE-C22A7EE91804}"/>
              </a:ext>
            </a:extLst>
          </p:cNvPr>
          <p:cNvPicPr>
            <a:picLocks noChangeAspect="1"/>
          </p:cNvPicPr>
          <p:nvPr/>
        </p:nvPicPr>
        <p:blipFill>
          <a:blip r:embed="rId3"/>
          <a:stretch>
            <a:fillRect/>
          </a:stretch>
        </p:blipFill>
        <p:spPr>
          <a:xfrm>
            <a:off x="6817497" y="1235830"/>
            <a:ext cx="1757500" cy="1166074"/>
          </a:xfrm>
          <a:prstGeom prst="rect">
            <a:avLst/>
          </a:prstGeom>
        </p:spPr>
      </p:pic>
      <p:pic>
        <p:nvPicPr>
          <p:cNvPr id="9" name="Picture 8">
            <a:extLst>
              <a:ext uri="{FF2B5EF4-FFF2-40B4-BE49-F238E27FC236}">
                <a16:creationId xmlns:a16="http://schemas.microsoft.com/office/drawing/2014/main" id="{5744AB28-ACAE-46BA-A0D0-2FA5AAB21F25}"/>
              </a:ext>
            </a:extLst>
          </p:cNvPr>
          <p:cNvPicPr>
            <a:picLocks noChangeAspect="1"/>
          </p:cNvPicPr>
          <p:nvPr/>
        </p:nvPicPr>
        <p:blipFill>
          <a:blip r:embed="rId4"/>
          <a:stretch>
            <a:fillRect/>
          </a:stretch>
        </p:blipFill>
        <p:spPr>
          <a:xfrm>
            <a:off x="3411846" y="1473659"/>
            <a:ext cx="548984" cy="888355"/>
          </a:xfrm>
          <a:prstGeom prst="rect">
            <a:avLst/>
          </a:prstGeom>
        </p:spPr>
      </p:pic>
      <p:sp>
        <p:nvSpPr>
          <p:cNvPr id="10" name="TextBox 9">
            <a:extLst>
              <a:ext uri="{FF2B5EF4-FFF2-40B4-BE49-F238E27FC236}">
                <a16:creationId xmlns:a16="http://schemas.microsoft.com/office/drawing/2014/main" id="{F6CDC918-29D8-4B8D-9F8F-7B24044AD86D}"/>
              </a:ext>
            </a:extLst>
          </p:cNvPr>
          <p:cNvSpPr txBox="1"/>
          <p:nvPr/>
        </p:nvSpPr>
        <p:spPr>
          <a:xfrm>
            <a:off x="3357020" y="2509187"/>
            <a:ext cx="574778" cy="369332"/>
          </a:xfrm>
          <a:prstGeom prst="rect">
            <a:avLst/>
          </a:prstGeom>
          <a:noFill/>
        </p:spPr>
        <p:txBody>
          <a:bodyPr wrap="square" rtlCol="0">
            <a:spAutoFit/>
          </a:bodyPr>
          <a:lstStyle/>
          <a:p>
            <a:pPr defTabSz="457200" eaLnBrk="1" fontAlgn="auto" hangingPunct="1">
              <a:spcBef>
                <a:spcPts val="0"/>
              </a:spcBef>
              <a:spcAft>
                <a:spcPts val="0"/>
              </a:spcAft>
            </a:pPr>
            <a:r>
              <a:rPr lang="en-US" altLang="zh-CN" dirty="0">
                <a:solidFill>
                  <a:prstClr val="black"/>
                </a:solidFill>
                <a:latin typeface="Constantia" panose="02030602050306030303" pitchFamily="18" charset="0"/>
                <a:ea typeface="华文楷体" panose="02010600040101010101" pitchFamily="2" charset="-122"/>
              </a:rPr>
              <a:t>Bob</a:t>
            </a:r>
            <a:endParaRPr lang="zh-CN" altLang="en-US" dirty="0">
              <a:solidFill>
                <a:prstClr val="black"/>
              </a:solidFill>
              <a:latin typeface="Constantia" panose="02030602050306030303" pitchFamily="18" charset="0"/>
              <a:ea typeface="华文楷体" panose="02010600040101010101" pitchFamily="2" charset="-122"/>
            </a:endParaRPr>
          </a:p>
        </p:txBody>
      </p:sp>
      <p:cxnSp>
        <p:nvCxnSpPr>
          <p:cNvPr id="11" name="直接箭头连接符 35">
            <a:extLst>
              <a:ext uri="{FF2B5EF4-FFF2-40B4-BE49-F238E27FC236}">
                <a16:creationId xmlns:a16="http://schemas.microsoft.com/office/drawing/2014/main" id="{11FC849C-EFC7-4B16-96B9-376A602BD63E}"/>
              </a:ext>
            </a:extLst>
          </p:cNvPr>
          <p:cNvCxnSpPr>
            <a:cxnSpLocks/>
          </p:cNvCxnSpPr>
          <p:nvPr/>
        </p:nvCxnSpPr>
        <p:spPr>
          <a:xfrm flipH="1" flipV="1">
            <a:off x="3642160" y="2878519"/>
            <a:ext cx="1125" cy="750314"/>
          </a:xfrm>
          <a:prstGeom prst="straightConnector1">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0602664-39A9-49FF-9D66-610167E9220F}"/>
              </a:ext>
            </a:extLst>
          </p:cNvPr>
          <p:cNvSpPr txBox="1"/>
          <p:nvPr/>
        </p:nvSpPr>
        <p:spPr>
          <a:xfrm>
            <a:off x="6899673" y="2388157"/>
            <a:ext cx="1853889" cy="646331"/>
          </a:xfrm>
          <a:prstGeom prst="rect">
            <a:avLst/>
          </a:prstGeom>
          <a:noFill/>
        </p:spPr>
        <p:txBody>
          <a:bodyPr wrap="square" rtlCol="0">
            <a:spAutoFit/>
          </a:bodyPr>
          <a:lstStyle/>
          <a:p>
            <a:pPr defTabSz="457200" eaLnBrk="1" fontAlgn="auto" hangingPunct="1">
              <a:spcBef>
                <a:spcPts val="0"/>
              </a:spcBef>
              <a:spcAft>
                <a:spcPts val="0"/>
              </a:spcAft>
            </a:pPr>
            <a:r>
              <a:rPr lang="en-US" altLang="zh-CN" dirty="0">
                <a:solidFill>
                  <a:prstClr val="black"/>
                </a:solidFill>
                <a:latin typeface="Constantia" panose="02030602050306030303" pitchFamily="18" charset="0"/>
                <a:ea typeface="华文楷体" panose="02010600040101010101" pitchFamily="2" charset="-122"/>
              </a:rPr>
              <a:t>Internet service provider (ISP)</a:t>
            </a:r>
            <a:endParaRPr lang="zh-CN" altLang="en-US" dirty="0">
              <a:solidFill>
                <a:prstClr val="black"/>
              </a:solidFill>
              <a:latin typeface="Constantia" panose="02030602050306030303" pitchFamily="18" charset="0"/>
              <a:ea typeface="华文楷体" panose="02010600040101010101" pitchFamily="2" charset="-122"/>
            </a:endParaRPr>
          </a:p>
        </p:txBody>
      </p:sp>
      <p:sp>
        <p:nvSpPr>
          <p:cNvPr id="13" name="TextBox 12">
            <a:extLst>
              <a:ext uri="{FF2B5EF4-FFF2-40B4-BE49-F238E27FC236}">
                <a16:creationId xmlns:a16="http://schemas.microsoft.com/office/drawing/2014/main" id="{9915F986-5FB6-46C5-B7EE-F440ECC17B13}"/>
              </a:ext>
            </a:extLst>
          </p:cNvPr>
          <p:cNvSpPr txBox="1"/>
          <p:nvPr/>
        </p:nvSpPr>
        <p:spPr>
          <a:xfrm>
            <a:off x="6195315" y="4506641"/>
            <a:ext cx="262106" cy="461665"/>
          </a:xfrm>
          <a:prstGeom prst="rect">
            <a:avLst/>
          </a:prstGeom>
          <a:noFill/>
        </p:spPr>
        <p:txBody>
          <a:bodyPr wrap="square" rtlCol="0">
            <a:spAutoFit/>
          </a:bodyPr>
          <a:lstStyle/>
          <a:p>
            <a:pPr defTabSz="457200" eaLnBrk="1" fontAlgn="auto" hangingPunct="1">
              <a:spcBef>
                <a:spcPts val="0"/>
              </a:spcBef>
              <a:spcAft>
                <a:spcPts val="0"/>
              </a:spcAft>
            </a:pPr>
            <a:r>
              <a:rPr lang="en-US" sz="2400" dirty="0">
                <a:solidFill>
                  <a:prstClr val="black"/>
                </a:solidFill>
                <a:latin typeface="Times New Roman" pitchFamily="18" charset="0"/>
                <a:ea typeface="+mn-ea"/>
                <a:cs typeface="Times New Roman" pitchFamily="18" charset="0"/>
              </a:rPr>
              <a:t>=</a:t>
            </a:r>
          </a:p>
        </p:txBody>
      </p:sp>
      <p:grpSp>
        <p:nvGrpSpPr>
          <p:cNvPr id="3" name="Group 2">
            <a:extLst>
              <a:ext uri="{FF2B5EF4-FFF2-40B4-BE49-F238E27FC236}">
                <a16:creationId xmlns:a16="http://schemas.microsoft.com/office/drawing/2014/main" id="{FFE9F01D-BCED-4EA5-A6BF-423A4ED290CC}"/>
              </a:ext>
            </a:extLst>
          </p:cNvPr>
          <p:cNvGrpSpPr/>
          <p:nvPr/>
        </p:nvGrpSpPr>
        <p:grpSpPr>
          <a:xfrm>
            <a:off x="2748252" y="3767416"/>
            <a:ext cx="2105502" cy="1954592"/>
            <a:chOff x="1833851" y="3767416"/>
            <a:chExt cx="2105502" cy="1954592"/>
          </a:xfrm>
        </p:grpSpPr>
        <p:sp>
          <p:nvSpPr>
            <p:cNvPr id="14" name="椭圆 2">
              <a:extLst>
                <a:ext uri="{FF2B5EF4-FFF2-40B4-BE49-F238E27FC236}">
                  <a16:creationId xmlns:a16="http://schemas.microsoft.com/office/drawing/2014/main" id="{57549673-B253-4D3F-9231-6D6B158ACBE4}"/>
                </a:ext>
              </a:extLst>
            </p:cNvPr>
            <p:cNvSpPr/>
            <p:nvPr/>
          </p:nvSpPr>
          <p:spPr>
            <a:xfrm>
              <a:off x="2741961" y="3767416"/>
              <a:ext cx="355600" cy="355600"/>
            </a:xfrm>
            <a:prstGeom prst="ellipse">
              <a:avLst/>
            </a:prstGeom>
            <a:solidFill>
              <a:srgbClr val="FFFFFF"/>
            </a:solidFill>
            <a:ln w="9525" cap="flat" cmpd="sng" algn="ctr">
              <a:solidFill>
                <a:srgbClr val="2178B5">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eaLnBrk="1" fontAlgn="auto" hangingPunct="1">
                <a:spcBef>
                  <a:spcPts val="0"/>
                </a:spcBef>
                <a:spcAft>
                  <a:spcPts val="0"/>
                </a:spcAft>
                <a:defRPr/>
              </a:pPr>
              <a:r>
                <a:rPr lang="en-US" kern="0" dirty="0">
                  <a:solidFill>
                    <a:prstClr val="black"/>
                  </a:solidFill>
                  <a:latin typeface="Arial"/>
                  <a:ea typeface="+mn-ea"/>
                </a:rPr>
                <a:t>V</a:t>
              </a:r>
            </a:p>
          </p:txBody>
        </p:sp>
        <p:cxnSp>
          <p:nvCxnSpPr>
            <p:cNvPr id="15" name="直接连接符 5">
              <a:extLst>
                <a:ext uri="{FF2B5EF4-FFF2-40B4-BE49-F238E27FC236}">
                  <a16:creationId xmlns:a16="http://schemas.microsoft.com/office/drawing/2014/main" id="{8E31A74A-F643-48AF-B666-23CF7B17FA0C}"/>
                </a:ext>
              </a:extLst>
            </p:cNvPr>
            <p:cNvCxnSpPr>
              <a:cxnSpLocks/>
              <a:stCxn id="14" idx="4"/>
              <a:endCxn id="18" idx="0"/>
            </p:cNvCxnSpPr>
            <p:nvPr/>
          </p:nvCxnSpPr>
          <p:spPr>
            <a:xfrm flipH="1">
              <a:off x="2654165" y="4123016"/>
              <a:ext cx="265596" cy="397356"/>
            </a:xfrm>
            <a:prstGeom prst="line">
              <a:avLst/>
            </a:prstGeom>
            <a:noFill/>
            <a:ln w="25400" cap="flat" cmpd="sng" algn="ctr">
              <a:solidFill>
                <a:srgbClr val="2178B5"/>
              </a:solidFill>
              <a:prstDash val="solid"/>
            </a:ln>
            <a:effectLst>
              <a:outerShdw blurRad="40000" dist="20000" dir="5400000" rotWithShape="0">
                <a:srgbClr val="000000">
                  <a:alpha val="38000"/>
                </a:srgbClr>
              </a:outerShdw>
            </a:effectLst>
          </p:spPr>
        </p:cxnSp>
        <p:cxnSp>
          <p:nvCxnSpPr>
            <p:cNvPr id="16" name="直接连接符 9">
              <a:extLst>
                <a:ext uri="{FF2B5EF4-FFF2-40B4-BE49-F238E27FC236}">
                  <a16:creationId xmlns:a16="http://schemas.microsoft.com/office/drawing/2014/main" id="{BF14285F-E9BF-47FF-86B8-2B523CF20F56}"/>
                </a:ext>
              </a:extLst>
            </p:cNvPr>
            <p:cNvCxnSpPr>
              <a:cxnSpLocks/>
              <a:stCxn id="14" idx="4"/>
            </p:cNvCxnSpPr>
            <p:nvPr/>
          </p:nvCxnSpPr>
          <p:spPr>
            <a:xfrm>
              <a:off x="2919761" y="4123016"/>
              <a:ext cx="292817" cy="405879"/>
            </a:xfrm>
            <a:prstGeom prst="line">
              <a:avLst/>
            </a:prstGeom>
            <a:noFill/>
            <a:ln w="25400" cap="flat" cmpd="sng" algn="ctr">
              <a:solidFill>
                <a:srgbClr val="2178B5"/>
              </a:solidFill>
              <a:prstDash val="solid"/>
            </a:ln>
            <a:effectLst>
              <a:outerShdw blurRad="40000" dist="20000" dir="5400000" rotWithShape="0">
                <a:srgbClr val="000000">
                  <a:alpha val="38000"/>
                </a:srgbClr>
              </a:outerShdw>
            </a:effectLst>
          </p:spPr>
        </p:cxnSp>
        <p:sp>
          <p:nvSpPr>
            <p:cNvPr id="18" name="椭圆 2">
              <a:extLst>
                <a:ext uri="{FF2B5EF4-FFF2-40B4-BE49-F238E27FC236}">
                  <a16:creationId xmlns:a16="http://schemas.microsoft.com/office/drawing/2014/main" id="{CBD6C5CF-E078-4CCC-9363-8AE417C3A991}"/>
                </a:ext>
              </a:extLst>
            </p:cNvPr>
            <p:cNvSpPr/>
            <p:nvPr/>
          </p:nvSpPr>
          <p:spPr>
            <a:xfrm>
              <a:off x="2476365" y="4520372"/>
              <a:ext cx="355600" cy="355600"/>
            </a:xfrm>
            <a:prstGeom prst="ellipse">
              <a:avLst/>
            </a:prstGeom>
            <a:solidFill>
              <a:srgbClr val="FFFFFF"/>
            </a:solidFill>
            <a:ln w="9525" cap="flat" cmpd="sng" algn="ctr">
              <a:solidFill>
                <a:srgbClr val="2178B5">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eaLnBrk="1" fontAlgn="auto" hangingPunct="1">
                <a:spcBef>
                  <a:spcPts val="0"/>
                </a:spcBef>
                <a:spcAft>
                  <a:spcPts val="0"/>
                </a:spcAft>
                <a:defRPr/>
              </a:pPr>
              <a:r>
                <a:rPr lang="en-US" kern="0" dirty="0">
                  <a:solidFill>
                    <a:prstClr val="black"/>
                  </a:solidFill>
                  <a:latin typeface="Arial"/>
                  <a:ea typeface="+mn-ea"/>
                </a:rPr>
                <a:t>V</a:t>
              </a:r>
            </a:p>
          </p:txBody>
        </p:sp>
        <p:sp>
          <p:nvSpPr>
            <p:cNvPr id="19" name="TextBox 18">
              <a:extLst>
                <a:ext uri="{FF2B5EF4-FFF2-40B4-BE49-F238E27FC236}">
                  <a16:creationId xmlns:a16="http://schemas.microsoft.com/office/drawing/2014/main" id="{1E0E8B82-56D5-409F-95D0-20788D5E5C3C}"/>
                </a:ext>
              </a:extLst>
            </p:cNvPr>
            <p:cNvSpPr txBox="1"/>
            <p:nvPr/>
          </p:nvSpPr>
          <p:spPr>
            <a:xfrm>
              <a:off x="2945681" y="4528895"/>
              <a:ext cx="993672" cy="338554"/>
            </a:xfrm>
            <a:prstGeom prst="rect">
              <a:avLst/>
            </a:prstGeom>
            <a:noFill/>
          </p:spPr>
          <p:txBody>
            <a:bodyPr wrap="square" rtlCol="0">
              <a:spAutoFit/>
            </a:bodyPr>
            <a:lstStyle/>
            <a:p>
              <a:pPr defTabSz="457200" eaLnBrk="1" fontAlgn="auto" hangingPunct="1">
                <a:spcBef>
                  <a:spcPts val="0"/>
                </a:spcBef>
                <a:spcAft>
                  <a:spcPts val="0"/>
                </a:spcAft>
              </a:pPr>
              <a:r>
                <a:rPr lang="en-US" altLang="zh-CN" sz="1600" dirty="0">
                  <a:solidFill>
                    <a:prstClr val="black"/>
                  </a:solidFill>
                  <a:latin typeface="Constantia" panose="02030602050306030303" pitchFamily="18" charset="0"/>
                  <a:ea typeface="华文楷体" panose="02010600040101010101" pitchFamily="2" charset="-122"/>
                </a:rPr>
                <a:t>manager</a:t>
              </a:r>
              <a:endParaRPr lang="zh-CN" altLang="en-US" sz="1600" dirty="0">
                <a:solidFill>
                  <a:prstClr val="black"/>
                </a:solidFill>
                <a:latin typeface="Constantia" panose="02030602050306030303" pitchFamily="18" charset="0"/>
                <a:ea typeface="华文楷体" panose="02010600040101010101" pitchFamily="2" charset="-122"/>
              </a:endParaRPr>
            </a:p>
          </p:txBody>
        </p:sp>
        <p:cxnSp>
          <p:nvCxnSpPr>
            <p:cNvPr id="20" name="直接连接符 5">
              <a:extLst>
                <a:ext uri="{FF2B5EF4-FFF2-40B4-BE49-F238E27FC236}">
                  <a16:creationId xmlns:a16="http://schemas.microsoft.com/office/drawing/2014/main" id="{995DF244-6DC5-4374-8BA9-DACEAB85C342}"/>
                </a:ext>
              </a:extLst>
            </p:cNvPr>
            <p:cNvCxnSpPr>
              <a:cxnSpLocks/>
              <a:stCxn id="18" idx="4"/>
            </p:cNvCxnSpPr>
            <p:nvPr/>
          </p:nvCxnSpPr>
          <p:spPr>
            <a:xfrm flipH="1">
              <a:off x="2388569" y="4875972"/>
              <a:ext cx="265596" cy="525468"/>
            </a:xfrm>
            <a:prstGeom prst="line">
              <a:avLst/>
            </a:prstGeom>
            <a:noFill/>
            <a:ln w="25400" cap="flat" cmpd="sng" algn="ctr">
              <a:solidFill>
                <a:srgbClr val="2178B5"/>
              </a:solidFill>
              <a:prstDash val="solid"/>
            </a:ln>
            <a:effectLst>
              <a:outerShdw blurRad="40000" dist="20000" dir="5400000" rotWithShape="0">
                <a:srgbClr val="000000">
                  <a:alpha val="38000"/>
                </a:srgbClr>
              </a:outerShdw>
            </a:effectLst>
          </p:spPr>
        </p:cxnSp>
        <p:cxnSp>
          <p:nvCxnSpPr>
            <p:cNvPr id="21" name="直接连接符 9">
              <a:extLst>
                <a:ext uri="{FF2B5EF4-FFF2-40B4-BE49-F238E27FC236}">
                  <a16:creationId xmlns:a16="http://schemas.microsoft.com/office/drawing/2014/main" id="{C40F9162-288E-4CE6-86E7-39713727A744}"/>
                </a:ext>
              </a:extLst>
            </p:cNvPr>
            <p:cNvCxnSpPr>
              <a:cxnSpLocks/>
              <a:stCxn id="18" idx="4"/>
            </p:cNvCxnSpPr>
            <p:nvPr/>
          </p:nvCxnSpPr>
          <p:spPr>
            <a:xfrm>
              <a:off x="2654165" y="4875972"/>
              <a:ext cx="298464" cy="525468"/>
            </a:xfrm>
            <a:prstGeom prst="line">
              <a:avLst/>
            </a:prstGeom>
            <a:noFill/>
            <a:ln w="25400" cap="flat" cmpd="sng" algn="ctr">
              <a:solidFill>
                <a:srgbClr val="2178B5"/>
              </a:solidFill>
              <a:prstDash val="solid"/>
            </a:ln>
            <a:effectLst>
              <a:outerShdw blurRad="40000" dist="20000" dir="5400000" rotWithShape="0">
                <a:srgbClr val="000000">
                  <a:alpha val="38000"/>
                </a:srgbClr>
              </a:outerShdw>
            </a:effectLst>
          </p:spPr>
        </p:cxnSp>
        <p:sp>
          <p:nvSpPr>
            <p:cNvPr id="22" name="TextBox 21">
              <a:extLst>
                <a:ext uri="{FF2B5EF4-FFF2-40B4-BE49-F238E27FC236}">
                  <a16:creationId xmlns:a16="http://schemas.microsoft.com/office/drawing/2014/main" id="{7892D8D0-9F28-450A-8106-121E414655A2}"/>
                </a:ext>
              </a:extLst>
            </p:cNvPr>
            <p:cNvSpPr txBox="1"/>
            <p:nvPr/>
          </p:nvSpPr>
          <p:spPr>
            <a:xfrm>
              <a:off x="1833851" y="5376956"/>
              <a:ext cx="949920" cy="338554"/>
            </a:xfrm>
            <a:prstGeom prst="rect">
              <a:avLst/>
            </a:prstGeom>
            <a:noFill/>
          </p:spPr>
          <p:txBody>
            <a:bodyPr wrap="square" rtlCol="0">
              <a:spAutoFit/>
            </a:bodyPr>
            <a:lstStyle/>
            <a:p>
              <a:pPr defTabSz="457200" eaLnBrk="1" fontAlgn="auto" hangingPunct="1">
                <a:spcBef>
                  <a:spcPts val="0"/>
                </a:spcBef>
                <a:spcAft>
                  <a:spcPts val="0"/>
                </a:spcAft>
              </a:pPr>
              <a:r>
                <a:rPr lang="en-US" altLang="zh-CN" sz="1600" dirty="0">
                  <a:solidFill>
                    <a:prstClr val="black"/>
                  </a:solidFill>
                  <a:latin typeface="Constantia" panose="02030602050306030303" pitchFamily="18" charset="0"/>
                  <a:ea typeface="华文楷体" panose="02010600040101010101" pitchFamily="2" charset="-122"/>
                </a:rPr>
                <a:t>director </a:t>
              </a:r>
              <a:endParaRPr lang="zh-CN" altLang="en-US" sz="1600" dirty="0">
                <a:solidFill>
                  <a:prstClr val="black"/>
                </a:solidFill>
                <a:latin typeface="Constantia" panose="02030602050306030303" pitchFamily="18" charset="0"/>
                <a:ea typeface="华文楷体" panose="02010600040101010101" pitchFamily="2" charset="-122"/>
              </a:endParaRPr>
            </a:p>
          </p:txBody>
        </p:sp>
        <p:sp>
          <p:nvSpPr>
            <p:cNvPr id="25" name="TextBox 24">
              <a:extLst>
                <a:ext uri="{FF2B5EF4-FFF2-40B4-BE49-F238E27FC236}">
                  <a16:creationId xmlns:a16="http://schemas.microsoft.com/office/drawing/2014/main" id="{CDCC08B2-8802-4CD6-B44A-7887E09FF638}"/>
                </a:ext>
              </a:extLst>
            </p:cNvPr>
            <p:cNvSpPr txBox="1"/>
            <p:nvPr/>
          </p:nvSpPr>
          <p:spPr>
            <a:xfrm>
              <a:off x="2764262" y="5383454"/>
              <a:ext cx="664347" cy="338554"/>
            </a:xfrm>
            <a:prstGeom prst="rect">
              <a:avLst/>
            </a:prstGeom>
            <a:noFill/>
          </p:spPr>
          <p:txBody>
            <a:bodyPr wrap="square" rtlCol="0">
              <a:spAutoFit/>
            </a:bodyPr>
            <a:lstStyle/>
            <a:p>
              <a:pPr defTabSz="457200" eaLnBrk="1" fontAlgn="auto" hangingPunct="1">
                <a:spcBef>
                  <a:spcPts val="0"/>
                </a:spcBef>
                <a:spcAft>
                  <a:spcPts val="0"/>
                </a:spcAft>
              </a:pPr>
              <a:r>
                <a:rPr lang="en-US" altLang="zh-CN" sz="1600" dirty="0">
                  <a:solidFill>
                    <a:prstClr val="black"/>
                  </a:solidFill>
                  <a:latin typeface="Constantia" panose="02030602050306030303" pitchFamily="18" charset="0"/>
                  <a:ea typeface="华文楷体" panose="02010600040101010101" pitchFamily="2" charset="-122"/>
                </a:rPr>
                <a:t>sales</a:t>
              </a:r>
              <a:endParaRPr lang="zh-CN" altLang="en-US" sz="1600" dirty="0">
                <a:solidFill>
                  <a:prstClr val="black"/>
                </a:solidFill>
                <a:latin typeface="Constantia" panose="02030602050306030303" pitchFamily="18" charset="0"/>
                <a:ea typeface="华文楷体" panose="02010600040101010101" pitchFamily="2" charset="-122"/>
              </a:endParaRPr>
            </a:p>
          </p:txBody>
        </p:sp>
      </p:grpSp>
      <p:pic>
        <p:nvPicPr>
          <p:cNvPr id="26" name="Picture 25">
            <a:extLst>
              <a:ext uri="{FF2B5EF4-FFF2-40B4-BE49-F238E27FC236}">
                <a16:creationId xmlns:a16="http://schemas.microsoft.com/office/drawing/2014/main" id="{2886011F-8A3C-444F-A35C-3BBC0CBBC808}"/>
              </a:ext>
            </a:extLst>
          </p:cNvPr>
          <p:cNvPicPr>
            <a:picLocks noChangeAspect="1"/>
          </p:cNvPicPr>
          <p:nvPr/>
        </p:nvPicPr>
        <p:blipFill>
          <a:blip r:embed="rId5"/>
          <a:stretch>
            <a:fillRect/>
          </a:stretch>
        </p:blipFill>
        <p:spPr>
          <a:xfrm>
            <a:off x="5275170" y="4379118"/>
            <a:ext cx="857930" cy="857930"/>
          </a:xfrm>
          <a:prstGeom prst="rect">
            <a:avLst/>
          </a:prstGeom>
        </p:spPr>
      </p:pic>
      <p:sp>
        <p:nvSpPr>
          <p:cNvPr id="27" name="TextBox 26">
            <a:extLst>
              <a:ext uri="{FF2B5EF4-FFF2-40B4-BE49-F238E27FC236}">
                <a16:creationId xmlns:a16="http://schemas.microsoft.com/office/drawing/2014/main" id="{FC04A53B-8487-46D7-B49E-1C55D2AD4C34}"/>
              </a:ext>
            </a:extLst>
          </p:cNvPr>
          <p:cNvSpPr txBox="1"/>
          <p:nvPr/>
        </p:nvSpPr>
        <p:spPr>
          <a:xfrm>
            <a:off x="4819796" y="4506640"/>
            <a:ext cx="262106" cy="523220"/>
          </a:xfrm>
          <a:prstGeom prst="rect">
            <a:avLst/>
          </a:prstGeom>
          <a:noFill/>
        </p:spPr>
        <p:txBody>
          <a:bodyPr wrap="square" rtlCol="0">
            <a:spAutoFit/>
          </a:bodyPr>
          <a:lstStyle/>
          <a:p>
            <a:pPr defTabSz="457200" eaLnBrk="1" fontAlgn="auto" hangingPunct="1">
              <a:spcBef>
                <a:spcPts val="0"/>
              </a:spcBef>
              <a:spcAft>
                <a:spcPts val="0"/>
              </a:spcAft>
            </a:pPr>
            <a:r>
              <a:rPr lang="en-US" sz="2800" dirty="0">
                <a:solidFill>
                  <a:prstClr val="black"/>
                </a:solidFill>
                <a:latin typeface="Times New Roman" pitchFamily="18" charset="0"/>
                <a:ea typeface="+mn-ea"/>
                <a:cs typeface="Times New Roman" pitchFamily="18" charset="0"/>
              </a:rPr>
              <a:t>+</a:t>
            </a:r>
          </a:p>
        </p:txBody>
      </p:sp>
      <p:pic>
        <p:nvPicPr>
          <p:cNvPr id="29" name="Picture 28">
            <a:extLst>
              <a:ext uri="{FF2B5EF4-FFF2-40B4-BE49-F238E27FC236}">
                <a16:creationId xmlns:a16="http://schemas.microsoft.com/office/drawing/2014/main" id="{6D400FF1-257E-4AC7-A514-A95A5A51E361}"/>
              </a:ext>
            </a:extLst>
          </p:cNvPr>
          <p:cNvPicPr>
            <a:picLocks noChangeAspect="1"/>
          </p:cNvPicPr>
          <p:nvPr/>
        </p:nvPicPr>
        <p:blipFill>
          <a:blip r:embed="rId5"/>
          <a:stretch>
            <a:fillRect/>
          </a:stretch>
        </p:blipFill>
        <p:spPr>
          <a:xfrm>
            <a:off x="6644372" y="4339285"/>
            <a:ext cx="857930" cy="857930"/>
          </a:xfrm>
          <a:prstGeom prst="rect">
            <a:avLst/>
          </a:prstGeom>
        </p:spPr>
      </p:pic>
      <p:pic>
        <p:nvPicPr>
          <p:cNvPr id="30" name="Picture 29" descr="A picture containing metalware&#10;&#10;Description generated with high confidence">
            <a:extLst>
              <a:ext uri="{FF2B5EF4-FFF2-40B4-BE49-F238E27FC236}">
                <a16:creationId xmlns:a16="http://schemas.microsoft.com/office/drawing/2014/main" id="{0D804752-4F04-4343-BEC8-2A2E827CD1CC}"/>
              </a:ext>
            </a:extLst>
          </p:cNvPr>
          <p:cNvPicPr>
            <a:picLocks noChangeAspect="1"/>
          </p:cNvPicPr>
          <p:nvPr/>
        </p:nvPicPr>
        <p:blipFill rotWithShape="1">
          <a:blip r:embed="rId6"/>
          <a:srcRect l="20206" r="18790"/>
          <a:stretch/>
        </p:blipFill>
        <p:spPr>
          <a:xfrm>
            <a:off x="7293756" y="4738523"/>
            <a:ext cx="385608" cy="513047"/>
          </a:xfrm>
          <a:prstGeom prst="rect">
            <a:avLst/>
          </a:prstGeom>
        </p:spPr>
      </p:pic>
      <p:cxnSp>
        <p:nvCxnSpPr>
          <p:cNvPr id="32" name="直接箭头连接符 35">
            <a:extLst>
              <a:ext uri="{FF2B5EF4-FFF2-40B4-BE49-F238E27FC236}">
                <a16:creationId xmlns:a16="http://schemas.microsoft.com/office/drawing/2014/main" id="{EAF59637-426C-4E7A-812A-9BC838D9EF0A}"/>
              </a:ext>
            </a:extLst>
          </p:cNvPr>
          <p:cNvCxnSpPr>
            <a:cxnSpLocks/>
          </p:cNvCxnSpPr>
          <p:nvPr/>
        </p:nvCxnSpPr>
        <p:spPr>
          <a:xfrm flipH="1">
            <a:off x="7875409" y="3009827"/>
            <a:ext cx="1" cy="617312"/>
          </a:xfrm>
          <a:prstGeom prst="straightConnector1">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4" name="Picture 2" descr="http://iconbug.com/data/be/256/4a6b77ae99a98d0d3a0a68a6b5491305.png">
            <a:extLst>
              <a:ext uri="{FF2B5EF4-FFF2-40B4-BE49-F238E27FC236}">
                <a16:creationId xmlns:a16="http://schemas.microsoft.com/office/drawing/2014/main" id="{1C6E1248-6013-44CC-B134-B1AD60C12FC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02570" y="1538584"/>
            <a:ext cx="690861" cy="6908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 up of a logo&#10;&#10;Description generated with high confidence">
            <a:extLst>
              <a:ext uri="{FF2B5EF4-FFF2-40B4-BE49-F238E27FC236}">
                <a16:creationId xmlns:a16="http://schemas.microsoft.com/office/drawing/2014/main" id="{6A0FB697-0A41-4AD2-B9A2-BD9D885F9EFC}"/>
              </a:ext>
            </a:extLst>
          </p:cNvPr>
          <p:cNvPicPr>
            <a:picLocks noChangeAspect="1"/>
          </p:cNvPicPr>
          <p:nvPr/>
        </p:nvPicPr>
        <p:blipFill>
          <a:blip r:embed="rId8"/>
          <a:stretch>
            <a:fillRect/>
          </a:stretch>
        </p:blipFill>
        <p:spPr>
          <a:xfrm>
            <a:off x="9785036" y="5522779"/>
            <a:ext cx="645195" cy="645195"/>
          </a:xfrm>
          <a:prstGeom prst="rect">
            <a:avLst/>
          </a:prstGeom>
        </p:spPr>
      </p:pic>
      <p:grpSp>
        <p:nvGrpSpPr>
          <p:cNvPr id="28" name="Group 27">
            <a:extLst>
              <a:ext uri="{FF2B5EF4-FFF2-40B4-BE49-F238E27FC236}">
                <a16:creationId xmlns:a16="http://schemas.microsoft.com/office/drawing/2014/main" id="{35038108-CFEB-4532-A21E-A1AC15B93A2E}"/>
              </a:ext>
            </a:extLst>
          </p:cNvPr>
          <p:cNvGrpSpPr/>
          <p:nvPr/>
        </p:nvGrpSpPr>
        <p:grpSpPr>
          <a:xfrm>
            <a:off x="7903364" y="3910403"/>
            <a:ext cx="2105502" cy="1954592"/>
            <a:chOff x="1833851" y="3767416"/>
            <a:chExt cx="2105502" cy="1954592"/>
          </a:xfrm>
        </p:grpSpPr>
        <p:sp>
          <p:nvSpPr>
            <p:cNvPr id="31" name="椭圆 2">
              <a:extLst>
                <a:ext uri="{FF2B5EF4-FFF2-40B4-BE49-F238E27FC236}">
                  <a16:creationId xmlns:a16="http://schemas.microsoft.com/office/drawing/2014/main" id="{D60C78E7-3B93-4035-A3A7-08BE95E34B32}"/>
                </a:ext>
              </a:extLst>
            </p:cNvPr>
            <p:cNvSpPr/>
            <p:nvPr/>
          </p:nvSpPr>
          <p:spPr>
            <a:xfrm>
              <a:off x="2741961" y="3767416"/>
              <a:ext cx="355600" cy="355600"/>
            </a:xfrm>
            <a:prstGeom prst="ellipse">
              <a:avLst/>
            </a:prstGeom>
            <a:solidFill>
              <a:srgbClr val="FFFFFF"/>
            </a:solidFill>
            <a:ln w="9525" cap="flat" cmpd="sng" algn="ctr">
              <a:solidFill>
                <a:srgbClr val="2178B5">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eaLnBrk="1" fontAlgn="auto" hangingPunct="1">
                <a:spcBef>
                  <a:spcPts val="0"/>
                </a:spcBef>
                <a:spcAft>
                  <a:spcPts val="0"/>
                </a:spcAft>
                <a:defRPr/>
              </a:pPr>
              <a:r>
                <a:rPr lang="en-US" kern="0" dirty="0">
                  <a:solidFill>
                    <a:prstClr val="black"/>
                  </a:solidFill>
                  <a:latin typeface="Arial"/>
                  <a:ea typeface="+mn-ea"/>
                </a:rPr>
                <a:t>V</a:t>
              </a:r>
            </a:p>
          </p:txBody>
        </p:sp>
        <p:cxnSp>
          <p:nvCxnSpPr>
            <p:cNvPr id="33" name="直接连接符 5">
              <a:extLst>
                <a:ext uri="{FF2B5EF4-FFF2-40B4-BE49-F238E27FC236}">
                  <a16:creationId xmlns:a16="http://schemas.microsoft.com/office/drawing/2014/main" id="{D6152039-70B9-4042-BEB6-8A366DAA5838}"/>
                </a:ext>
              </a:extLst>
            </p:cNvPr>
            <p:cNvCxnSpPr>
              <a:cxnSpLocks/>
              <a:stCxn id="31" idx="4"/>
              <a:endCxn id="36" idx="0"/>
            </p:cNvCxnSpPr>
            <p:nvPr/>
          </p:nvCxnSpPr>
          <p:spPr>
            <a:xfrm flipH="1">
              <a:off x="2654165" y="4123016"/>
              <a:ext cx="265596" cy="397356"/>
            </a:xfrm>
            <a:prstGeom prst="line">
              <a:avLst/>
            </a:prstGeom>
            <a:noFill/>
            <a:ln w="25400" cap="flat" cmpd="sng" algn="ctr">
              <a:solidFill>
                <a:srgbClr val="2178B5"/>
              </a:solidFill>
              <a:prstDash val="solid"/>
            </a:ln>
            <a:effectLst>
              <a:outerShdw blurRad="40000" dist="20000" dir="5400000" rotWithShape="0">
                <a:srgbClr val="000000">
                  <a:alpha val="38000"/>
                </a:srgbClr>
              </a:outerShdw>
            </a:effectLst>
          </p:spPr>
        </p:cxnSp>
        <p:cxnSp>
          <p:nvCxnSpPr>
            <p:cNvPr id="35" name="直接连接符 9">
              <a:extLst>
                <a:ext uri="{FF2B5EF4-FFF2-40B4-BE49-F238E27FC236}">
                  <a16:creationId xmlns:a16="http://schemas.microsoft.com/office/drawing/2014/main" id="{F2C7127E-E462-4558-8F55-4CFA8796AB01}"/>
                </a:ext>
              </a:extLst>
            </p:cNvPr>
            <p:cNvCxnSpPr>
              <a:cxnSpLocks/>
              <a:stCxn id="31" idx="4"/>
            </p:cNvCxnSpPr>
            <p:nvPr/>
          </p:nvCxnSpPr>
          <p:spPr>
            <a:xfrm>
              <a:off x="2919761" y="4123016"/>
              <a:ext cx="292817" cy="405879"/>
            </a:xfrm>
            <a:prstGeom prst="line">
              <a:avLst/>
            </a:prstGeom>
            <a:noFill/>
            <a:ln w="25400" cap="flat" cmpd="sng" algn="ctr">
              <a:solidFill>
                <a:srgbClr val="2178B5"/>
              </a:solidFill>
              <a:prstDash val="solid"/>
            </a:ln>
            <a:effectLst>
              <a:outerShdw blurRad="40000" dist="20000" dir="5400000" rotWithShape="0">
                <a:srgbClr val="000000">
                  <a:alpha val="38000"/>
                </a:srgbClr>
              </a:outerShdw>
            </a:effectLst>
          </p:spPr>
        </p:cxnSp>
        <p:sp>
          <p:nvSpPr>
            <p:cNvPr id="36" name="椭圆 2">
              <a:extLst>
                <a:ext uri="{FF2B5EF4-FFF2-40B4-BE49-F238E27FC236}">
                  <a16:creationId xmlns:a16="http://schemas.microsoft.com/office/drawing/2014/main" id="{485E954B-C0B9-4E3C-88AC-28813F0A7DBE}"/>
                </a:ext>
              </a:extLst>
            </p:cNvPr>
            <p:cNvSpPr/>
            <p:nvPr/>
          </p:nvSpPr>
          <p:spPr>
            <a:xfrm>
              <a:off x="2476365" y="4520372"/>
              <a:ext cx="355600" cy="355600"/>
            </a:xfrm>
            <a:prstGeom prst="ellipse">
              <a:avLst/>
            </a:prstGeom>
            <a:solidFill>
              <a:srgbClr val="FFFFFF"/>
            </a:solidFill>
            <a:ln w="9525" cap="flat" cmpd="sng" algn="ctr">
              <a:solidFill>
                <a:srgbClr val="2178B5">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eaLnBrk="1" fontAlgn="auto" hangingPunct="1">
                <a:spcBef>
                  <a:spcPts val="0"/>
                </a:spcBef>
                <a:spcAft>
                  <a:spcPts val="0"/>
                </a:spcAft>
                <a:defRPr/>
              </a:pPr>
              <a:r>
                <a:rPr lang="en-US" kern="0" dirty="0">
                  <a:solidFill>
                    <a:prstClr val="black"/>
                  </a:solidFill>
                  <a:latin typeface="Arial"/>
                  <a:ea typeface="+mn-ea"/>
                </a:rPr>
                <a:t>V</a:t>
              </a:r>
            </a:p>
          </p:txBody>
        </p:sp>
        <p:sp>
          <p:nvSpPr>
            <p:cNvPr id="37" name="TextBox 36">
              <a:extLst>
                <a:ext uri="{FF2B5EF4-FFF2-40B4-BE49-F238E27FC236}">
                  <a16:creationId xmlns:a16="http://schemas.microsoft.com/office/drawing/2014/main" id="{C2A8C29C-693D-4DEB-8375-6E0670658063}"/>
                </a:ext>
              </a:extLst>
            </p:cNvPr>
            <p:cNvSpPr txBox="1"/>
            <p:nvPr/>
          </p:nvSpPr>
          <p:spPr>
            <a:xfrm>
              <a:off x="2945681" y="4528895"/>
              <a:ext cx="993672" cy="338554"/>
            </a:xfrm>
            <a:prstGeom prst="rect">
              <a:avLst/>
            </a:prstGeom>
            <a:noFill/>
          </p:spPr>
          <p:txBody>
            <a:bodyPr wrap="square" rtlCol="0">
              <a:spAutoFit/>
            </a:bodyPr>
            <a:lstStyle/>
            <a:p>
              <a:pPr defTabSz="457200" eaLnBrk="1" fontAlgn="auto" hangingPunct="1">
                <a:spcBef>
                  <a:spcPts val="0"/>
                </a:spcBef>
                <a:spcAft>
                  <a:spcPts val="0"/>
                </a:spcAft>
              </a:pPr>
              <a:r>
                <a:rPr lang="en-US" altLang="zh-CN" sz="1600" dirty="0">
                  <a:solidFill>
                    <a:prstClr val="black"/>
                  </a:solidFill>
                  <a:latin typeface="Constantia" panose="02030602050306030303" pitchFamily="18" charset="0"/>
                  <a:ea typeface="华文楷体" panose="02010600040101010101" pitchFamily="2" charset="-122"/>
                </a:rPr>
                <a:t>manager</a:t>
              </a:r>
              <a:endParaRPr lang="zh-CN" altLang="en-US" sz="1600" dirty="0">
                <a:solidFill>
                  <a:prstClr val="black"/>
                </a:solidFill>
                <a:latin typeface="Constantia" panose="02030602050306030303" pitchFamily="18" charset="0"/>
                <a:ea typeface="华文楷体" panose="02010600040101010101" pitchFamily="2" charset="-122"/>
              </a:endParaRPr>
            </a:p>
          </p:txBody>
        </p:sp>
        <p:cxnSp>
          <p:nvCxnSpPr>
            <p:cNvPr id="38" name="直接连接符 5">
              <a:extLst>
                <a:ext uri="{FF2B5EF4-FFF2-40B4-BE49-F238E27FC236}">
                  <a16:creationId xmlns:a16="http://schemas.microsoft.com/office/drawing/2014/main" id="{6771F56D-EC22-461B-9B60-743ED75FA099}"/>
                </a:ext>
              </a:extLst>
            </p:cNvPr>
            <p:cNvCxnSpPr>
              <a:cxnSpLocks/>
              <a:stCxn id="36" idx="4"/>
            </p:cNvCxnSpPr>
            <p:nvPr/>
          </p:nvCxnSpPr>
          <p:spPr>
            <a:xfrm flipH="1">
              <a:off x="2388569" y="4875972"/>
              <a:ext cx="265596" cy="525468"/>
            </a:xfrm>
            <a:prstGeom prst="line">
              <a:avLst/>
            </a:prstGeom>
            <a:noFill/>
            <a:ln w="25400" cap="flat" cmpd="sng" algn="ctr">
              <a:solidFill>
                <a:srgbClr val="2178B5"/>
              </a:solidFill>
              <a:prstDash val="solid"/>
            </a:ln>
            <a:effectLst>
              <a:outerShdw blurRad="40000" dist="20000" dir="5400000" rotWithShape="0">
                <a:srgbClr val="000000">
                  <a:alpha val="38000"/>
                </a:srgbClr>
              </a:outerShdw>
            </a:effectLst>
          </p:spPr>
        </p:cxnSp>
        <p:cxnSp>
          <p:nvCxnSpPr>
            <p:cNvPr id="39" name="直接连接符 9">
              <a:extLst>
                <a:ext uri="{FF2B5EF4-FFF2-40B4-BE49-F238E27FC236}">
                  <a16:creationId xmlns:a16="http://schemas.microsoft.com/office/drawing/2014/main" id="{29FF0809-F5A4-4FE6-88A4-E4E3A5A53FC2}"/>
                </a:ext>
              </a:extLst>
            </p:cNvPr>
            <p:cNvCxnSpPr>
              <a:cxnSpLocks/>
              <a:stCxn id="36" idx="4"/>
            </p:cNvCxnSpPr>
            <p:nvPr/>
          </p:nvCxnSpPr>
          <p:spPr>
            <a:xfrm>
              <a:off x="2654165" y="4875972"/>
              <a:ext cx="298464" cy="525468"/>
            </a:xfrm>
            <a:prstGeom prst="line">
              <a:avLst/>
            </a:prstGeom>
            <a:noFill/>
            <a:ln w="25400" cap="flat" cmpd="sng" algn="ctr">
              <a:solidFill>
                <a:srgbClr val="2178B5"/>
              </a:solidFill>
              <a:prstDash val="solid"/>
            </a:ln>
            <a:effectLst>
              <a:outerShdw blurRad="40000" dist="20000" dir="5400000" rotWithShape="0">
                <a:srgbClr val="000000">
                  <a:alpha val="38000"/>
                </a:srgbClr>
              </a:outerShdw>
            </a:effectLst>
          </p:spPr>
        </p:cxnSp>
        <p:sp>
          <p:nvSpPr>
            <p:cNvPr id="40" name="TextBox 39">
              <a:extLst>
                <a:ext uri="{FF2B5EF4-FFF2-40B4-BE49-F238E27FC236}">
                  <a16:creationId xmlns:a16="http://schemas.microsoft.com/office/drawing/2014/main" id="{83405328-573F-42B5-9E1E-4919EDA56309}"/>
                </a:ext>
              </a:extLst>
            </p:cNvPr>
            <p:cNvSpPr txBox="1"/>
            <p:nvPr/>
          </p:nvSpPr>
          <p:spPr>
            <a:xfrm>
              <a:off x="1833851" y="5376956"/>
              <a:ext cx="949920" cy="338554"/>
            </a:xfrm>
            <a:prstGeom prst="rect">
              <a:avLst/>
            </a:prstGeom>
            <a:noFill/>
          </p:spPr>
          <p:txBody>
            <a:bodyPr wrap="square" rtlCol="0">
              <a:spAutoFit/>
            </a:bodyPr>
            <a:lstStyle/>
            <a:p>
              <a:pPr defTabSz="457200" eaLnBrk="1" fontAlgn="auto" hangingPunct="1">
                <a:spcBef>
                  <a:spcPts val="0"/>
                </a:spcBef>
                <a:spcAft>
                  <a:spcPts val="0"/>
                </a:spcAft>
              </a:pPr>
              <a:r>
                <a:rPr lang="en-US" altLang="zh-CN" sz="1600" dirty="0">
                  <a:solidFill>
                    <a:prstClr val="black"/>
                  </a:solidFill>
                  <a:latin typeface="Constantia" panose="02030602050306030303" pitchFamily="18" charset="0"/>
                  <a:ea typeface="华文楷体" panose="02010600040101010101" pitchFamily="2" charset="-122"/>
                </a:rPr>
                <a:t>director </a:t>
              </a:r>
              <a:endParaRPr lang="zh-CN" altLang="en-US" sz="1600" dirty="0">
                <a:solidFill>
                  <a:prstClr val="black"/>
                </a:solidFill>
                <a:latin typeface="Constantia" panose="02030602050306030303" pitchFamily="18" charset="0"/>
                <a:ea typeface="华文楷体" panose="02010600040101010101" pitchFamily="2" charset="-122"/>
              </a:endParaRPr>
            </a:p>
          </p:txBody>
        </p:sp>
        <p:sp>
          <p:nvSpPr>
            <p:cNvPr id="41" name="TextBox 40">
              <a:extLst>
                <a:ext uri="{FF2B5EF4-FFF2-40B4-BE49-F238E27FC236}">
                  <a16:creationId xmlns:a16="http://schemas.microsoft.com/office/drawing/2014/main" id="{5BE80099-1B79-402A-BE65-78E3BAB7BFFF}"/>
                </a:ext>
              </a:extLst>
            </p:cNvPr>
            <p:cNvSpPr txBox="1"/>
            <p:nvPr/>
          </p:nvSpPr>
          <p:spPr>
            <a:xfrm>
              <a:off x="2764262" y="5383454"/>
              <a:ext cx="664347" cy="338554"/>
            </a:xfrm>
            <a:prstGeom prst="rect">
              <a:avLst/>
            </a:prstGeom>
            <a:noFill/>
          </p:spPr>
          <p:txBody>
            <a:bodyPr wrap="square" rtlCol="0">
              <a:spAutoFit/>
            </a:bodyPr>
            <a:lstStyle/>
            <a:p>
              <a:pPr defTabSz="457200" eaLnBrk="1" fontAlgn="auto" hangingPunct="1">
                <a:spcBef>
                  <a:spcPts val="0"/>
                </a:spcBef>
                <a:spcAft>
                  <a:spcPts val="0"/>
                </a:spcAft>
              </a:pPr>
              <a:r>
                <a:rPr lang="en-US" altLang="zh-CN" sz="1600" dirty="0">
                  <a:solidFill>
                    <a:prstClr val="black"/>
                  </a:solidFill>
                  <a:latin typeface="Constantia" panose="02030602050306030303" pitchFamily="18" charset="0"/>
                  <a:ea typeface="华文楷体" panose="02010600040101010101" pitchFamily="2" charset="-122"/>
                </a:rPr>
                <a:t>sales</a:t>
              </a:r>
              <a:endParaRPr lang="zh-CN" altLang="en-US" sz="1600" dirty="0">
                <a:solidFill>
                  <a:prstClr val="black"/>
                </a:solidFill>
                <a:latin typeface="Constantia" panose="02030602050306030303" pitchFamily="18" charset="0"/>
                <a:ea typeface="华文楷体" panose="02010600040101010101" pitchFamily="2" charset="-122"/>
              </a:endParaRPr>
            </a:p>
          </p:txBody>
        </p:sp>
      </p:grpSp>
      <p:sp>
        <p:nvSpPr>
          <p:cNvPr id="17" name="Left Brace 16">
            <a:extLst>
              <a:ext uri="{FF2B5EF4-FFF2-40B4-BE49-F238E27FC236}">
                <a16:creationId xmlns:a16="http://schemas.microsoft.com/office/drawing/2014/main" id="{FE668845-8656-4A15-B1E4-34056ACEB32D}"/>
              </a:ext>
            </a:extLst>
          </p:cNvPr>
          <p:cNvSpPr/>
          <p:nvPr/>
        </p:nvSpPr>
        <p:spPr>
          <a:xfrm rot="5400000">
            <a:off x="7779251" y="2685052"/>
            <a:ext cx="192315" cy="2122470"/>
          </a:xfrm>
          <a:prstGeom prst="leftBrace">
            <a:avLst/>
          </a:prstGeom>
          <a:ln/>
        </p:spPr>
        <p:style>
          <a:lnRef idx="1">
            <a:schemeClr val="dk1"/>
          </a:lnRef>
          <a:fillRef idx="0">
            <a:schemeClr val="dk1"/>
          </a:fillRef>
          <a:effectRef idx="0">
            <a:schemeClr val="dk1"/>
          </a:effectRef>
          <a:fontRef idx="minor">
            <a:schemeClr val="tx1"/>
          </a:fontRef>
        </p:style>
        <p:txBody>
          <a:bodyPr rtlCol="0" anchor="ctr"/>
          <a:lstStyle/>
          <a:p>
            <a:pPr algn="ctr" defTabSz="457200" eaLnBrk="1" fontAlgn="auto" hangingPunct="1">
              <a:spcBef>
                <a:spcPts val="0"/>
              </a:spcBef>
              <a:spcAft>
                <a:spcPts val="0"/>
              </a:spcAft>
            </a:pPr>
            <a:endParaRPr lang="zh-CN" altLang="en-US">
              <a:solidFill>
                <a:prstClr val="black"/>
              </a:solidFill>
              <a:latin typeface="Franklin Gothic Book"/>
              <a:ea typeface="华文楷体" panose="02010600040101010101" pitchFamily="2" charset="-122"/>
            </a:endParaRPr>
          </a:p>
        </p:txBody>
      </p:sp>
    </p:spTree>
    <p:extLst>
      <p:ext uri="{BB962C8B-B14F-4D97-AF65-F5344CB8AC3E}">
        <p14:creationId xmlns:p14="http://schemas.microsoft.com/office/powerpoint/2010/main" val="94593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linds(horizontal)">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Effect transition="in" filter="fade">
                                      <p:cBhvr>
                                        <p:cTn id="14" dur="500"/>
                                        <p:tgtEl>
                                          <p:spTgt spid="23"/>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New Challenges Emerge (cont.) </a:t>
            </a:r>
          </a:p>
        </p:txBody>
      </p:sp>
      <p:sp>
        <p:nvSpPr>
          <p:cNvPr id="23" name="TextBox 22">
            <a:extLst>
              <a:ext uri="{FF2B5EF4-FFF2-40B4-BE49-F238E27FC236}">
                <a16:creationId xmlns:a16="http://schemas.microsoft.com/office/drawing/2014/main" id="{EA506C83-E25B-4AE5-A1A5-B5D83CABA3BC}"/>
              </a:ext>
            </a:extLst>
          </p:cNvPr>
          <p:cNvSpPr txBox="1"/>
          <p:nvPr/>
        </p:nvSpPr>
        <p:spPr>
          <a:xfrm>
            <a:off x="1981201" y="4783047"/>
            <a:ext cx="8042003" cy="830997"/>
          </a:xfrm>
          <a:prstGeom prst="rect">
            <a:avLst/>
          </a:prstGeom>
          <a:solidFill>
            <a:srgbClr val="FFFF00"/>
          </a:solidFill>
          <a:ln>
            <a:noFill/>
          </a:ln>
          <a:effectLst/>
        </p:spPr>
        <p:style>
          <a:lnRef idx="1">
            <a:schemeClr val="accent2"/>
          </a:lnRef>
          <a:fillRef idx="2">
            <a:schemeClr val="accent2"/>
          </a:fillRef>
          <a:effectRef idx="1">
            <a:schemeClr val="accent2"/>
          </a:effectRef>
          <a:fontRef idx="minor">
            <a:schemeClr val="dk1"/>
          </a:fontRef>
        </p:style>
        <p:txBody>
          <a:bodyPr wrap="square" rtlCol="0">
            <a:spAutoFit/>
          </a:bodyPr>
          <a:lstStyle/>
          <a:p>
            <a:pPr defTabSz="457200" eaLnBrk="1" fontAlgn="auto" hangingPunct="1">
              <a:spcBef>
                <a:spcPts val="0"/>
              </a:spcBef>
              <a:spcAft>
                <a:spcPts val="0"/>
              </a:spcAft>
            </a:pPr>
            <a:r>
              <a:rPr lang="en-US" sz="2400" dirty="0" err="1">
                <a:solidFill>
                  <a:prstClr val="black"/>
                </a:solidFill>
                <a:latin typeface="Constantia"/>
                <a:cs typeface="Constantia"/>
              </a:rPr>
              <a:t>C4</a:t>
            </a:r>
            <a:r>
              <a:rPr lang="en-US" sz="2400" dirty="0">
                <a:solidFill>
                  <a:prstClr val="black"/>
                </a:solidFill>
                <a:latin typeface="Constantia"/>
                <a:cs typeface="Constantia"/>
              </a:rPr>
              <a:t>: </a:t>
            </a:r>
            <a:r>
              <a:rPr lang="en-US" sz="2400" b="1" dirty="0">
                <a:solidFill>
                  <a:prstClr val="black"/>
                </a:solidFill>
                <a:latin typeface="Constantia"/>
                <a:cs typeface="Constantia"/>
              </a:rPr>
              <a:t>publisher privacy</a:t>
            </a:r>
            <a:r>
              <a:rPr lang="en-US" sz="2400" dirty="0">
                <a:solidFill>
                  <a:prstClr val="black"/>
                </a:solidFill>
                <a:latin typeface="Constantia"/>
                <a:cs typeface="Constantia"/>
              </a:rPr>
              <a:t>:  no unauthorized viewers know the </a:t>
            </a:r>
            <a:r>
              <a:rPr lang="en-US" sz="2400" b="1" dirty="0">
                <a:solidFill>
                  <a:srgbClr val="C00000"/>
                </a:solidFill>
                <a:latin typeface="Constantia"/>
                <a:cs typeface="Constantia"/>
              </a:rPr>
              <a:t>tag</a:t>
            </a:r>
            <a:r>
              <a:rPr lang="en-US" sz="2400" dirty="0">
                <a:solidFill>
                  <a:prstClr val="black"/>
                </a:solidFill>
                <a:latin typeface="Constantia"/>
                <a:cs typeface="Constantia"/>
              </a:rPr>
              <a:t> labeled by the publisher</a:t>
            </a:r>
            <a:endParaRPr lang="en-US" sz="2400" b="1" dirty="0">
              <a:solidFill>
                <a:prstClr val="black"/>
              </a:solidFill>
              <a:latin typeface="Constantia"/>
              <a:cs typeface="Constantia"/>
            </a:endParaRPr>
          </a:p>
        </p:txBody>
      </p:sp>
      <p:pic>
        <p:nvPicPr>
          <p:cNvPr id="6" name="Picture 5" descr="A close up of a logo&#10;&#10;Description generated with high confidence">
            <a:extLst>
              <a:ext uri="{FF2B5EF4-FFF2-40B4-BE49-F238E27FC236}">
                <a16:creationId xmlns:a16="http://schemas.microsoft.com/office/drawing/2014/main" id="{6A0FB697-0A41-4AD2-B9A2-BD9D885F9EFC}"/>
              </a:ext>
            </a:extLst>
          </p:cNvPr>
          <p:cNvPicPr>
            <a:picLocks noChangeAspect="1"/>
          </p:cNvPicPr>
          <p:nvPr/>
        </p:nvPicPr>
        <p:blipFill>
          <a:blip r:embed="rId3"/>
          <a:stretch>
            <a:fillRect/>
          </a:stretch>
        </p:blipFill>
        <p:spPr>
          <a:xfrm>
            <a:off x="9658722" y="4601397"/>
            <a:ext cx="645195" cy="645195"/>
          </a:xfrm>
          <a:prstGeom prst="rect">
            <a:avLst/>
          </a:prstGeom>
        </p:spPr>
      </p:pic>
      <p:sp>
        <p:nvSpPr>
          <p:cNvPr id="73" name="TextBox 72">
            <a:extLst>
              <a:ext uri="{FF2B5EF4-FFF2-40B4-BE49-F238E27FC236}">
                <a16:creationId xmlns:a16="http://schemas.microsoft.com/office/drawing/2014/main" id="{98E0F202-61E1-4C75-A3BC-98B3B9A9D8E4}"/>
              </a:ext>
            </a:extLst>
          </p:cNvPr>
          <p:cNvSpPr txBox="1"/>
          <p:nvPr/>
        </p:nvSpPr>
        <p:spPr>
          <a:xfrm>
            <a:off x="1981201" y="5791734"/>
            <a:ext cx="8042003" cy="830997"/>
          </a:xfrm>
          <a:prstGeom prst="rect">
            <a:avLst/>
          </a:prstGeom>
          <a:solidFill>
            <a:srgbClr val="FFFF00"/>
          </a:solidFill>
          <a:ln>
            <a:noFill/>
          </a:ln>
          <a:effectLst/>
        </p:spPr>
        <p:style>
          <a:lnRef idx="1">
            <a:schemeClr val="accent2"/>
          </a:lnRef>
          <a:fillRef idx="2">
            <a:schemeClr val="accent2"/>
          </a:fillRef>
          <a:effectRef idx="1">
            <a:schemeClr val="accent2"/>
          </a:effectRef>
          <a:fontRef idx="minor">
            <a:schemeClr val="dk1"/>
          </a:fontRef>
        </p:style>
        <p:txBody>
          <a:bodyPr wrap="square" rtlCol="0">
            <a:spAutoFit/>
          </a:bodyPr>
          <a:lstStyle/>
          <a:p>
            <a:pPr defTabSz="457200" eaLnBrk="1" fontAlgn="auto" hangingPunct="1">
              <a:spcBef>
                <a:spcPts val="0"/>
              </a:spcBef>
              <a:spcAft>
                <a:spcPts val="0"/>
              </a:spcAft>
            </a:pPr>
            <a:r>
              <a:rPr lang="en-US" sz="2400" dirty="0" err="1">
                <a:solidFill>
                  <a:prstClr val="black"/>
                </a:solidFill>
                <a:latin typeface="Constantia"/>
                <a:cs typeface="Constantia"/>
              </a:rPr>
              <a:t>C5</a:t>
            </a:r>
            <a:r>
              <a:rPr lang="en-US" sz="2400" dirty="0">
                <a:solidFill>
                  <a:prstClr val="black"/>
                </a:solidFill>
                <a:latin typeface="Constantia"/>
                <a:cs typeface="Constantia"/>
              </a:rPr>
              <a:t>: </a:t>
            </a:r>
            <a:r>
              <a:rPr lang="en-US" sz="2400" b="1" dirty="0">
                <a:solidFill>
                  <a:prstClr val="black"/>
                </a:solidFill>
                <a:latin typeface="Constantia"/>
                <a:cs typeface="Constantia"/>
              </a:rPr>
              <a:t>subscriber privacy</a:t>
            </a:r>
            <a:r>
              <a:rPr lang="en-US" sz="2400" dirty="0">
                <a:solidFill>
                  <a:prstClr val="black"/>
                </a:solidFill>
                <a:latin typeface="Constantia"/>
                <a:cs typeface="Constantia"/>
              </a:rPr>
              <a:t>:  no unauthorized viewers know the </a:t>
            </a:r>
            <a:r>
              <a:rPr lang="en-US" sz="2400" b="1" dirty="0">
                <a:solidFill>
                  <a:srgbClr val="C00000"/>
                </a:solidFill>
                <a:latin typeface="Constantia"/>
                <a:cs typeface="Constantia"/>
              </a:rPr>
              <a:t>interest </a:t>
            </a:r>
            <a:r>
              <a:rPr lang="en-US" sz="2400" dirty="0">
                <a:solidFill>
                  <a:prstClr val="black"/>
                </a:solidFill>
                <a:latin typeface="Constantia"/>
                <a:cs typeface="Constantia"/>
              </a:rPr>
              <a:t>and </a:t>
            </a:r>
            <a:r>
              <a:rPr lang="en-US" sz="2400" b="1" dirty="0">
                <a:solidFill>
                  <a:srgbClr val="C00000"/>
                </a:solidFill>
                <a:latin typeface="Constantia"/>
                <a:cs typeface="Constantia"/>
              </a:rPr>
              <a:t>attributes</a:t>
            </a:r>
            <a:r>
              <a:rPr lang="en-US" sz="2400" b="1" dirty="0">
                <a:solidFill>
                  <a:srgbClr val="0070C0"/>
                </a:solidFill>
                <a:latin typeface="Constantia"/>
                <a:cs typeface="Constantia"/>
              </a:rPr>
              <a:t> </a:t>
            </a:r>
            <a:r>
              <a:rPr lang="en-US" sz="2400" dirty="0">
                <a:solidFill>
                  <a:prstClr val="black"/>
                </a:solidFill>
                <a:latin typeface="Constantia"/>
                <a:cs typeface="Constantia"/>
              </a:rPr>
              <a:t>submitted by the subscriber</a:t>
            </a:r>
            <a:endParaRPr lang="en-US" sz="2400" b="1" dirty="0">
              <a:solidFill>
                <a:prstClr val="black"/>
              </a:solidFill>
              <a:latin typeface="Constantia"/>
              <a:cs typeface="Constantia"/>
            </a:endParaRPr>
          </a:p>
        </p:txBody>
      </p:sp>
      <p:pic>
        <p:nvPicPr>
          <p:cNvPr id="74" name="Picture 73" descr="A close up of a logo&#10;&#10;Description generated with high confidence">
            <a:extLst>
              <a:ext uri="{FF2B5EF4-FFF2-40B4-BE49-F238E27FC236}">
                <a16:creationId xmlns:a16="http://schemas.microsoft.com/office/drawing/2014/main" id="{F2408CBB-2213-432C-819B-14C106192C43}"/>
              </a:ext>
            </a:extLst>
          </p:cNvPr>
          <p:cNvPicPr>
            <a:picLocks noChangeAspect="1"/>
          </p:cNvPicPr>
          <p:nvPr/>
        </p:nvPicPr>
        <p:blipFill>
          <a:blip r:embed="rId3"/>
          <a:stretch>
            <a:fillRect/>
          </a:stretch>
        </p:blipFill>
        <p:spPr>
          <a:xfrm>
            <a:off x="9700606" y="5628251"/>
            <a:ext cx="645195" cy="645195"/>
          </a:xfrm>
          <a:prstGeom prst="rect">
            <a:avLst/>
          </a:prstGeom>
        </p:spPr>
      </p:pic>
      <p:pic>
        <p:nvPicPr>
          <p:cNvPr id="34" name="Picture 33">
            <a:extLst>
              <a:ext uri="{FF2B5EF4-FFF2-40B4-BE49-F238E27FC236}">
                <a16:creationId xmlns:a16="http://schemas.microsoft.com/office/drawing/2014/main" id="{5304AC58-76DD-4C72-9A71-7D5AB0589752}"/>
              </a:ext>
            </a:extLst>
          </p:cNvPr>
          <p:cNvPicPr>
            <a:picLocks noChangeAspect="1"/>
          </p:cNvPicPr>
          <p:nvPr/>
        </p:nvPicPr>
        <p:blipFill>
          <a:blip r:embed="rId4"/>
          <a:stretch>
            <a:fillRect/>
          </a:stretch>
        </p:blipFill>
        <p:spPr>
          <a:xfrm>
            <a:off x="4229055" y="2092689"/>
            <a:ext cx="1933250" cy="1282681"/>
          </a:xfrm>
          <a:prstGeom prst="rect">
            <a:avLst/>
          </a:prstGeom>
        </p:spPr>
      </p:pic>
      <p:pic>
        <p:nvPicPr>
          <p:cNvPr id="35" name="Picture 34">
            <a:extLst>
              <a:ext uri="{FF2B5EF4-FFF2-40B4-BE49-F238E27FC236}">
                <a16:creationId xmlns:a16="http://schemas.microsoft.com/office/drawing/2014/main" id="{EB06DF55-BD99-49F4-8386-84D92642115E}"/>
              </a:ext>
            </a:extLst>
          </p:cNvPr>
          <p:cNvPicPr>
            <a:picLocks noChangeAspect="1"/>
          </p:cNvPicPr>
          <p:nvPr/>
        </p:nvPicPr>
        <p:blipFill>
          <a:blip r:embed="rId5"/>
          <a:stretch>
            <a:fillRect/>
          </a:stretch>
        </p:blipFill>
        <p:spPr>
          <a:xfrm>
            <a:off x="1978084" y="2310164"/>
            <a:ext cx="548984" cy="888355"/>
          </a:xfrm>
          <a:prstGeom prst="rect">
            <a:avLst/>
          </a:prstGeom>
        </p:spPr>
      </p:pic>
      <p:pic>
        <p:nvPicPr>
          <p:cNvPr id="36" name="Picture 35">
            <a:extLst>
              <a:ext uri="{FF2B5EF4-FFF2-40B4-BE49-F238E27FC236}">
                <a16:creationId xmlns:a16="http://schemas.microsoft.com/office/drawing/2014/main" id="{7565906D-BE05-4994-8C03-40735CEEACDE}"/>
              </a:ext>
            </a:extLst>
          </p:cNvPr>
          <p:cNvPicPr>
            <a:picLocks noChangeAspect="1"/>
          </p:cNvPicPr>
          <p:nvPr/>
        </p:nvPicPr>
        <p:blipFill>
          <a:blip r:embed="rId6"/>
          <a:stretch>
            <a:fillRect/>
          </a:stretch>
        </p:blipFill>
        <p:spPr>
          <a:xfrm>
            <a:off x="8033662" y="1458533"/>
            <a:ext cx="661157" cy="755608"/>
          </a:xfrm>
          <a:prstGeom prst="rect">
            <a:avLst/>
          </a:prstGeom>
        </p:spPr>
      </p:pic>
      <p:pic>
        <p:nvPicPr>
          <p:cNvPr id="40" name="Picture 39">
            <a:extLst>
              <a:ext uri="{FF2B5EF4-FFF2-40B4-BE49-F238E27FC236}">
                <a16:creationId xmlns:a16="http://schemas.microsoft.com/office/drawing/2014/main" id="{6508AA1B-414C-42C3-AB21-9A7D540BCF72}"/>
              </a:ext>
            </a:extLst>
          </p:cNvPr>
          <p:cNvPicPr>
            <a:picLocks noChangeAspect="1"/>
          </p:cNvPicPr>
          <p:nvPr/>
        </p:nvPicPr>
        <p:blipFill>
          <a:blip r:embed="rId6"/>
          <a:stretch>
            <a:fillRect/>
          </a:stretch>
        </p:blipFill>
        <p:spPr>
          <a:xfrm>
            <a:off x="8040585" y="2501572"/>
            <a:ext cx="661157" cy="755608"/>
          </a:xfrm>
          <a:prstGeom prst="rect">
            <a:avLst/>
          </a:prstGeom>
        </p:spPr>
      </p:pic>
      <p:pic>
        <p:nvPicPr>
          <p:cNvPr id="41" name="Picture 40">
            <a:extLst>
              <a:ext uri="{FF2B5EF4-FFF2-40B4-BE49-F238E27FC236}">
                <a16:creationId xmlns:a16="http://schemas.microsoft.com/office/drawing/2014/main" id="{0F908D6D-C00B-4FF3-9937-9044B7F1EDA6}"/>
              </a:ext>
            </a:extLst>
          </p:cNvPr>
          <p:cNvPicPr>
            <a:picLocks noChangeAspect="1"/>
          </p:cNvPicPr>
          <p:nvPr/>
        </p:nvPicPr>
        <p:blipFill>
          <a:blip r:embed="rId6"/>
          <a:stretch>
            <a:fillRect/>
          </a:stretch>
        </p:blipFill>
        <p:spPr>
          <a:xfrm>
            <a:off x="8040585" y="3589615"/>
            <a:ext cx="661157" cy="755608"/>
          </a:xfrm>
          <a:prstGeom prst="rect">
            <a:avLst/>
          </a:prstGeom>
        </p:spPr>
      </p:pic>
      <p:pic>
        <p:nvPicPr>
          <p:cNvPr id="42" name="Picture 41">
            <a:extLst>
              <a:ext uri="{FF2B5EF4-FFF2-40B4-BE49-F238E27FC236}">
                <a16:creationId xmlns:a16="http://schemas.microsoft.com/office/drawing/2014/main" id="{1780FD6D-1C4A-49E8-877D-97218EFF087A}"/>
              </a:ext>
            </a:extLst>
          </p:cNvPr>
          <p:cNvPicPr>
            <a:picLocks noChangeAspect="1"/>
          </p:cNvPicPr>
          <p:nvPr/>
        </p:nvPicPr>
        <p:blipFill>
          <a:blip r:embed="rId7"/>
          <a:stretch>
            <a:fillRect/>
          </a:stretch>
        </p:blipFill>
        <p:spPr>
          <a:xfrm>
            <a:off x="2553543" y="2305063"/>
            <a:ext cx="857930" cy="857930"/>
          </a:xfrm>
          <a:prstGeom prst="rect">
            <a:avLst/>
          </a:prstGeom>
        </p:spPr>
      </p:pic>
      <p:sp>
        <p:nvSpPr>
          <p:cNvPr id="43" name="TextBox 42">
            <a:extLst>
              <a:ext uri="{FF2B5EF4-FFF2-40B4-BE49-F238E27FC236}">
                <a16:creationId xmlns:a16="http://schemas.microsoft.com/office/drawing/2014/main" id="{A0190461-F444-49AE-A975-E786AE226181}"/>
              </a:ext>
            </a:extLst>
          </p:cNvPr>
          <p:cNvSpPr txBox="1"/>
          <p:nvPr/>
        </p:nvSpPr>
        <p:spPr>
          <a:xfrm>
            <a:off x="1978084" y="3313255"/>
            <a:ext cx="707590" cy="369332"/>
          </a:xfrm>
          <a:prstGeom prst="rect">
            <a:avLst/>
          </a:prstGeom>
          <a:noFill/>
        </p:spPr>
        <p:txBody>
          <a:bodyPr wrap="square" rtlCol="0">
            <a:spAutoFit/>
          </a:bodyPr>
          <a:lstStyle/>
          <a:p>
            <a:pPr defTabSz="457200" eaLnBrk="1" fontAlgn="auto" hangingPunct="1">
              <a:spcBef>
                <a:spcPts val="0"/>
              </a:spcBef>
              <a:spcAft>
                <a:spcPts val="0"/>
              </a:spcAft>
              <a:defRPr/>
            </a:pPr>
            <a:r>
              <a:rPr lang="en-US" altLang="zh-CN" dirty="0">
                <a:solidFill>
                  <a:prstClr val="black"/>
                </a:solidFill>
                <a:latin typeface="Constantia" panose="02030602050306030303" pitchFamily="18" charset="0"/>
                <a:ea typeface="华文楷体" panose="02010600040101010101" pitchFamily="2" charset="-122"/>
              </a:rPr>
              <a:t>Bob</a:t>
            </a:r>
            <a:endParaRPr lang="zh-CN" altLang="en-US" dirty="0">
              <a:solidFill>
                <a:prstClr val="black"/>
              </a:solidFill>
              <a:latin typeface="Constantia" panose="02030602050306030303" pitchFamily="18" charset="0"/>
              <a:ea typeface="华文楷体" panose="02010600040101010101" pitchFamily="2" charset="-122"/>
            </a:endParaRPr>
          </a:p>
        </p:txBody>
      </p:sp>
      <p:cxnSp>
        <p:nvCxnSpPr>
          <p:cNvPr id="44" name="直接箭头连接符 35">
            <a:extLst>
              <a:ext uri="{FF2B5EF4-FFF2-40B4-BE49-F238E27FC236}">
                <a16:creationId xmlns:a16="http://schemas.microsoft.com/office/drawing/2014/main" id="{E1A02CF2-B58F-4607-BB4A-FEA09FBAA889}"/>
              </a:ext>
            </a:extLst>
          </p:cNvPr>
          <p:cNvCxnSpPr>
            <a:cxnSpLocks/>
          </p:cNvCxnSpPr>
          <p:nvPr/>
        </p:nvCxnSpPr>
        <p:spPr>
          <a:xfrm flipH="1">
            <a:off x="3462552" y="2736642"/>
            <a:ext cx="802291" cy="24902"/>
          </a:xfrm>
          <a:prstGeom prst="straightConnector1">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接箭头连接符 35">
            <a:extLst>
              <a:ext uri="{FF2B5EF4-FFF2-40B4-BE49-F238E27FC236}">
                <a16:creationId xmlns:a16="http://schemas.microsoft.com/office/drawing/2014/main" id="{C7F7BEED-0439-4F4E-8F0D-F20283CC3640}"/>
              </a:ext>
            </a:extLst>
          </p:cNvPr>
          <p:cNvCxnSpPr>
            <a:cxnSpLocks/>
          </p:cNvCxnSpPr>
          <p:nvPr/>
        </p:nvCxnSpPr>
        <p:spPr>
          <a:xfrm flipH="1">
            <a:off x="5918966" y="1952020"/>
            <a:ext cx="2046194" cy="646466"/>
          </a:xfrm>
          <a:prstGeom prst="straightConnector1">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3047D472-BC9D-4C62-98EA-A0503359D7F6}"/>
              </a:ext>
            </a:extLst>
          </p:cNvPr>
          <p:cNvSpPr txBox="1"/>
          <p:nvPr/>
        </p:nvSpPr>
        <p:spPr>
          <a:xfrm>
            <a:off x="4324971" y="3303318"/>
            <a:ext cx="1853889" cy="646331"/>
          </a:xfrm>
          <a:prstGeom prst="rect">
            <a:avLst/>
          </a:prstGeom>
          <a:noFill/>
        </p:spPr>
        <p:txBody>
          <a:bodyPr wrap="square" rtlCol="0">
            <a:spAutoFit/>
          </a:bodyPr>
          <a:lstStyle/>
          <a:p>
            <a:pPr defTabSz="457200" eaLnBrk="1" fontAlgn="auto" hangingPunct="1">
              <a:spcBef>
                <a:spcPts val="0"/>
              </a:spcBef>
              <a:spcAft>
                <a:spcPts val="0"/>
              </a:spcAft>
              <a:defRPr/>
            </a:pPr>
            <a:r>
              <a:rPr lang="en-US" altLang="zh-CN" dirty="0">
                <a:solidFill>
                  <a:prstClr val="black"/>
                </a:solidFill>
                <a:latin typeface="Constantia" panose="02030602050306030303" pitchFamily="18" charset="0"/>
                <a:ea typeface="华文楷体" panose="02010600040101010101" pitchFamily="2" charset="-122"/>
              </a:rPr>
              <a:t>Internet service provider (ISP)</a:t>
            </a:r>
            <a:endParaRPr lang="zh-CN" altLang="en-US" dirty="0">
              <a:solidFill>
                <a:prstClr val="black"/>
              </a:solidFill>
              <a:latin typeface="Constantia" panose="02030602050306030303" pitchFamily="18" charset="0"/>
              <a:ea typeface="华文楷体" panose="02010600040101010101" pitchFamily="2" charset="-122"/>
            </a:endParaRPr>
          </a:p>
        </p:txBody>
      </p:sp>
      <p:sp>
        <p:nvSpPr>
          <p:cNvPr id="47" name="Rectangle 46">
            <a:extLst>
              <a:ext uri="{FF2B5EF4-FFF2-40B4-BE49-F238E27FC236}">
                <a16:creationId xmlns:a16="http://schemas.microsoft.com/office/drawing/2014/main" id="{9D871C0A-3E3F-45B2-93CA-15CD8920A940}"/>
              </a:ext>
            </a:extLst>
          </p:cNvPr>
          <p:cNvSpPr/>
          <p:nvPr/>
        </p:nvSpPr>
        <p:spPr>
          <a:xfrm>
            <a:off x="8627060" y="1582133"/>
            <a:ext cx="1995026" cy="523220"/>
          </a:xfrm>
          <a:prstGeom prst="rect">
            <a:avLst/>
          </a:prstGeom>
        </p:spPr>
        <p:txBody>
          <a:bodyPr wrap="square">
            <a:spAutoFit/>
          </a:bodyPr>
          <a:lstStyle/>
          <a:p>
            <a:pPr defTabSz="457200" eaLnBrk="1" fontAlgn="auto" hangingPunct="1">
              <a:spcBef>
                <a:spcPts val="0"/>
              </a:spcBef>
              <a:spcAft>
                <a:spcPts val="0"/>
              </a:spcAft>
              <a:defRPr/>
            </a:pPr>
            <a:r>
              <a:rPr lang="en-US" altLang="zh-CN" sz="1400" dirty="0">
                <a:solidFill>
                  <a:prstClr val="black"/>
                </a:solidFill>
                <a:latin typeface="Constantia" panose="02030602050306030303" pitchFamily="18" charset="0"/>
                <a:ea typeface="华文楷体" panose="02010600040101010101" pitchFamily="2" charset="-122"/>
              </a:rPr>
              <a:t>Rank: manager</a:t>
            </a:r>
          </a:p>
          <a:p>
            <a:pPr defTabSz="457200" eaLnBrk="1" fontAlgn="auto" hangingPunct="1">
              <a:spcBef>
                <a:spcPts val="0"/>
              </a:spcBef>
              <a:spcAft>
                <a:spcPts val="0"/>
              </a:spcAft>
              <a:defRPr/>
            </a:pPr>
            <a:r>
              <a:rPr lang="en-US" altLang="zh-CN" sz="1400" dirty="0">
                <a:solidFill>
                  <a:prstClr val="black"/>
                </a:solidFill>
                <a:latin typeface="Constantia" panose="02030602050306030303" pitchFamily="18" charset="0"/>
                <a:ea typeface="华文楷体" panose="02010600040101010101" pitchFamily="2" charset="-122"/>
              </a:rPr>
              <a:t>Department: technical</a:t>
            </a:r>
            <a:endParaRPr lang="zh-CN" altLang="en-US" sz="1400" dirty="0">
              <a:solidFill>
                <a:prstClr val="black"/>
              </a:solidFill>
              <a:latin typeface="Constantia" panose="02030602050306030303" pitchFamily="18" charset="0"/>
              <a:ea typeface="华文楷体" panose="02010600040101010101" pitchFamily="2" charset="-122"/>
            </a:endParaRPr>
          </a:p>
        </p:txBody>
      </p:sp>
      <p:sp>
        <p:nvSpPr>
          <p:cNvPr id="48" name="Rectangle 47">
            <a:extLst>
              <a:ext uri="{FF2B5EF4-FFF2-40B4-BE49-F238E27FC236}">
                <a16:creationId xmlns:a16="http://schemas.microsoft.com/office/drawing/2014/main" id="{BEA52BD6-5DC3-4A8B-899F-BCD9CFEDF9DD}"/>
              </a:ext>
            </a:extLst>
          </p:cNvPr>
          <p:cNvSpPr/>
          <p:nvPr/>
        </p:nvSpPr>
        <p:spPr>
          <a:xfrm>
            <a:off x="8627061" y="2599572"/>
            <a:ext cx="1821553" cy="523220"/>
          </a:xfrm>
          <a:prstGeom prst="rect">
            <a:avLst/>
          </a:prstGeom>
        </p:spPr>
        <p:txBody>
          <a:bodyPr wrap="square">
            <a:spAutoFit/>
          </a:bodyPr>
          <a:lstStyle/>
          <a:p>
            <a:pPr defTabSz="457200" eaLnBrk="1" fontAlgn="auto" hangingPunct="1">
              <a:spcBef>
                <a:spcPts val="0"/>
              </a:spcBef>
              <a:spcAft>
                <a:spcPts val="0"/>
              </a:spcAft>
              <a:defRPr/>
            </a:pPr>
            <a:r>
              <a:rPr lang="en-US" altLang="zh-CN" sz="1400" dirty="0">
                <a:solidFill>
                  <a:prstClr val="black"/>
                </a:solidFill>
                <a:latin typeface="Constantia" panose="02030602050306030303" pitchFamily="18" charset="0"/>
                <a:ea typeface="华文楷体" panose="02010600040101010101" pitchFamily="2" charset="-122"/>
              </a:rPr>
              <a:t>Rank: director</a:t>
            </a:r>
          </a:p>
          <a:p>
            <a:pPr defTabSz="457200" eaLnBrk="1" fontAlgn="auto" hangingPunct="1">
              <a:spcBef>
                <a:spcPts val="0"/>
              </a:spcBef>
              <a:spcAft>
                <a:spcPts val="0"/>
              </a:spcAft>
              <a:defRPr/>
            </a:pPr>
            <a:r>
              <a:rPr lang="en-US" altLang="zh-CN" sz="1400" dirty="0">
                <a:solidFill>
                  <a:prstClr val="black"/>
                </a:solidFill>
                <a:latin typeface="Constantia" panose="02030602050306030303" pitchFamily="18" charset="0"/>
                <a:ea typeface="华文楷体" panose="02010600040101010101" pitchFamily="2" charset="-122"/>
              </a:rPr>
              <a:t>Department: finance</a:t>
            </a:r>
            <a:endParaRPr lang="zh-CN" altLang="en-US" sz="1400" dirty="0">
              <a:solidFill>
                <a:prstClr val="black"/>
              </a:solidFill>
              <a:latin typeface="Constantia" panose="02030602050306030303" pitchFamily="18" charset="0"/>
              <a:ea typeface="华文楷体" panose="02010600040101010101" pitchFamily="2" charset="-122"/>
            </a:endParaRPr>
          </a:p>
        </p:txBody>
      </p:sp>
      <p:sp>
        <p:nvSpPr>
          <p:cNvPr id="49" name="Rectangle 48">
            <a:extLst>
              <a:ext uri="{FF2B5EF4-FFF2-40B4-BE49-F238E27FC236}">
                <a16:creationId xmlns:a16="http://schemas.microsoft.com/office/drawing/2014/main" id="{5DBEA5E6-D8CF-4638-A63F-9F94A0681560}"/>
              </a:ext>
            </a:extLst>
          </p:cNvPr>
          <p:cNvSpPr/>
          <p:nvPr/>
        </p:nvSpPr>
        <p:spPr>
          <a:xfrm>
            <a:off x="8635925" y="3677102"/>
            <a:ext cx="1803822" cy="523220"/>
          </a:xfrm>
          <a:prstGeom prst="rect">
            <a:avLst/>
          </a:prstGeom>
        </p:spPr>
        <p:txBody>
          <a:bodyPr wrap="square">
            <a:spAutoFit/>
          </a:bodyPr>
          <a:lstStyle/>
          <a:p>
            <a:pPr defTabSz="457200" eaLnBrk="1" fontAlgn="auto" hangingPunct="1">
              <a:spcBef>
                <a:spcPts val="0"/>
              </a:spcBef>
              <a:spcAft>
                <a:spcPts val="0"/>
              </a:spcAft>
              <a:defRPr/>
            </a:pPr>
            <a:r>
              <a:rPr lang="en-US" altLang="zh-CN" sz="1400" dirty="0">
                <a:solidFill>
                  <a:prstClr val="black"/>
                </a:solidFill>
                <a:latin typeface="Constantia" panose="02030602050306030303" pitchFamily="18" charset="0"/>
                <a:ea typeface="华文楷体" panose="02010600040101010101" pitchFamily="2" charset="-122"/>
              </a:rPr>
              <a:t>Rank: director</a:t>
            </a:r>
          </a:p>
          <a:p>
            <a:pPr defTabSz="457200" eaLnBrk="1" fontAlgn="auto" hangingPunct="1">
              <a:spcBef>
                <a:spcPts val="0"/>
              </a:spcBef>
              <a:spcAft>
                <a:spcPts val="0"/>
              </a:spcAft>
              <a:defRPr/>
            </a:pPr>
            <a:r>
              <a:rPr lang="en-US" altLang="zh-CN" sz="1400" dirty="0">
                <a:solidFill>
                  <a:prstClr val="black"/>
                </a:solidFill>
                <a:latin typeface="Constantia" panose="02030602050306030303" pitchFamily="18" charset="0"/>
                <a:ea typeface="华文楷体" panose="02010600040101010101" pitchFamily="2" charset="-122"/>
              </a:rPr>
              <a:t>City: sales</a:t>
            </a:r>
            <a:endParaRPr lang="zh-CN" altLang="en-US" sz="1400" dirty="0">
              <a:solidFill>
                <a:prstClr val="black"/>
              </a:solidFill>
              <a:latin typeface="Constantia" panose="02030602050306030303" pitchFamily="18" charset="0"/>
              <a:ea typeface="华文楷体" panose="02010600040101010101" pitchFamily="2" charset="-122"/>
            </a:endParaRPr>
          </a:p>
        </p:txBody>
      </p:sp>
      <p:sp>
        <p:nvSpPr>
          <p:cNvPr id="50" name="Rectangle 49">
            <a:extLst>
              <a:ext uri="{FF2B5EF4-FFF2-40B4-BE49-F238E27FC236}">
                <a16:creationId xmlns:a16="http://schemas.microsoft.com/office/drawing/2014/main" id="{6436C6E2-5A23-418C-9B8E-C7F3FC54E402}"/>
              </a:ext>
            </a:extLst>
          </p:cNvPr>
          <p:cNvSpPr/>
          <p:nvPr/>
        </p:nvSpPr>
        <p:spPr>
          <a:xfrm>
            <a:off x="6638625" y="3841094"/>
            <a:ext cx="184731" cy="307777"/>
          </a:xfrm>
          <a:prstGeom prst="rect">
            <a:avLst/>
          </a:prstGeom>
        </p:spPr>
        <p:txBody>
          <a:bodyPr wrap="none">
            <a:spAutoFit/>
          </a:bodyPr>
          <a:lstStyle/>
          <a:p>
            <a:pPr defTabSz="457200" eaLnBrk="1" fontAlgn="auto" hangingPunct="1">
              <a:spcBef>
                <a:spcPts val="0"/>
              </a:spcBef>
              <a:spcAft>
                <a:spcPts val="0"/>
              </a:spcAft>
              <a:defRPr/>
            </a:pPr>
            <a:endParaRPr lang="en-US" altLang="zh-CN" sz="1400" i="1" dirty="0">
              <a:solidFill>
                <a:srgbClr val="FFFFFF"/>
              </a:solidFill>
              <a:latin typeface="Constantia"/>
              <a:ea typeface="华文楷体" panose="02010600040101010101" pitchFamily="2" charset="-122"/>
              <a:cs typeface="Constantia"/>
            </a:endParaRPr>
          </a:p>
        </p:txBody>
      </p:sp>
      <p:sp>
        <p:nvSpPr>
          <p:cNvPr id="51" name="TextBox 50">
            <a:extLst>
              <a:ext uri="{FF2B5EF4-FFF2-40B4-BE49-F238E27FC236}">
                <a16:creationId xmlns:a16="http://schemas.microsoft.com/office/drawing/2014/main" id="{41237EE6-352A-4589-912A-C90BA6BADD37}"/>
              </a:ext>
            </a:extLst>
          </p:cNvPr>
          <p:cNvSpPr txBox="1"/>
          <p:nvPr/>
        </p:nvSpPr>
        <p:spPr>
          <a:xfrm>
            <a:off x="2609599" y="2033835"/>
            <a:ext cx="642618" cy="338554"/>
          </a:xfrm>
          <a:prstGeom prst="rect">
            <a:avLst/>
          </a:prstGeom>
          <a:noFill/>
          <a:ln>
            <a:noFill/>
          </a:ln>
        </p:spPr>
        <p:txBody>
          <a:bodyPr wrap="square" rtlCol="0">
            <a:spAutoFit/>
          </a:bodyPr>
          <a:lstStyle/>
          <a:p>
            <a:pPr defTabSz="457200" eaLnBrk="1" fontAlgn="auto" hangingPunct="1">
              <a:spcBef>
                <a:spcPts val="0"/>
              </a:spcBef>
              <a:spcAft>
                <a:spcPts val="0"/>
              </a:spcAft>
            </a:pPr>
            <a:r>
              <a:rPr lang="en-US" altLang="zh-CN" sz="1600" dirty="0">
                <a:solidFill>
                  <a:srgbClr val="C00000"/>
                </a:solidFill>
                <a:latin typeface="Constantia" panose="02030602050306030303" pitchFamily="18" charset="0"/>
                <a:ea typeface="华文楷体" panose="02010600040101010101" pitchFamily="2" charset="-122"/>
              </a:rPr>
              <a:t>trade</a:t>
            </a:r>
            <a:endParaRPr lang="zh-CN" altLang="en-US" sz="1600" dirty="0">
              <a:solidFill>
                <a:srgbClr val="C00000"/>
              </a:solidFill>
              <a:latin typeface="Constantia" panose="02030602050306030303" pitchFamily="18" charset="0"/>
              <a:ea typeface="华文楷体" panose="02010600040101010101" pitchFamily="2" charset="-122"/>
            </a:endParaRPr>
          </a:p>
        </p:txBody>
      </p:sp>
      <p:pic>
        <p:nvPicPr>
          <p:cNvPr id="52" name="Picture 51">
            <a:extLst>
              <a:ext uri="{FF2B5EF4-FFF2-40B4-BE49-F238E27FC236}">
                <a16:creationId xmlns:a16="http://schemas.microsoft.com/office/drawing/2014/main" id="{9226BF88-4BE0-4ABF-A10F-F1B47864D607}"/>
              </a:ext>
            </a:extLst>
          </p:cNvPr>
          <p:cNvPicPr>
            <a:picLocks noChangeAspect="1"/>
          </p:cNvPicPr>
          <p:nvPr/>
        </p:nvPicPr>
        <p:blipFill>
          <a:blip r:embed="rId8"/>
          <a:stretch>
            <a:fillRect/>
          </a:stretch>
        </p:blipFill>
        <p:spPr>
          <a:xfrm>
            <a:off x="7974732" y="1977955"/>
            <a:ext cx="377285" cy="305730"/>
          </a:xfrm>
          <a:prstGeom prst="rect">
            <a:avLst/>
          </a:prstGeom>
        </p:spPr>
      </p:pic>
      <p:pic>
        <p:nvPicPr>
          <p:cNvPr id="53" name="Picture 52">
            <a:extLst>
              <a:ext uri="{FF2B5EF4-FFF2-40B4-BE49-F238E27FC236}">
                <a16:creationId xmlns:a16="http://schemas.microsoft.com/office/drawing/2014/main" id="{F0DD7D22-DE89-43AB-BE58-BAD254D87378}"/>
              </a:ext>
            </a:extLst>
          </p:cNvPr>
          <p:cNvPicPr>
            <a:picLocks noChangeAspect="1"/>
          </p:cNvPicPr>
          <p:nvPr/>
        </p:nvPicPr>
        <p:blipFill>
          <a:blip r:embed="rId9"/>
          <a:stretch>
            <a:fillRect/>
          </a:stretch>
        </p:blipFill>
        <p:spPr>
          <a:xfrm>
            <a:off x="7852067" y="3028607"/>
            <a:ext cx="357769" cy="325244"/>
          </a:xfrm>
          <a:prstGeom prst="rect">
            <a:avLst/>
          </a:prstGeom>
        </p:spPr>
      </p:pic>
      <p:grpSp>
        <p:nvGrpSpPr>
          <p:cNvPr id="54" name="Group 53">
            <a:extLst>
              <a:ext uri="{FF2B5EF4-FFF2-40B4-BE49-F238E27FC236}">
                <a16:creationId xmlns:a16="http://schemas.microsoft.com/office/drawing/2014/main" id="{35073688-E092-499C-B04C-719B3601A25B}"/>
              </a:ext>
            </a:extLst>
          </p:cNvPr>
          <p:cNvGrpSpPr/>
          <p:nvPr/>
        </p:nvGrpSpPr>
        <p:grpSpPr>
          <a:xfrm>
            <a:off x="5836236" y="1674665"/>
            <a:ext cx="2314354" cy="2320316"/>
            <a:chOff x="4340372" y="3123640"/>
            <a:chExt cx="2314354" cy="2320316"/>
          </a:xfrm>
        </p:grpSpPr>
        <p:cxnSp>
          <p:nvCxnSpPr>
            <p:cNvPr id="55" name="直接箭头连接符 35">
              <a:extLst>
                <a:ext uri="{FF2B5EF4-FFF2-40B4-BE49-F238E27FC236}">
                  <a16:creationId xmlns:a16="http://schemas.microsoft.com/office/drawing/2014/main" id="{8B77D330-1456-4889-BD05-32F7C711A72A}"/>
                </a:ext>
              </a:extLst>
            </p:cNvPr>
            <p:cNvCxnSpPr>
              <a:cxnSpLocks/>
            </p:cNvCxnSpPr>
            <p:nvPr/>
          </p:nvCxnSpPr>
          <p:spPr>
            <a:xfrm flipV="1">
              <a:off x="4340372" y="3317430"/>
              <a:ext cx="2081292" cy="670941"/>
            </a:xfrm>
            <a:prstGeom prst="straightConnector1">
              <a:avLst/>
            </a:pr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0531A3D-42E1-4E0B-A107-165A4309C2F5}"/>
                </a:ext>
              </a:extLst>
            </p:cNvPr>
            <p:cNvSpPr txBox="1"/>
            <p:nvPr/>
          </p:nvSpPr>
          <p:spPr>
            <a:xfrm rot="20619732">
              <a:off x="4459926" y="3483013"/>
              <a:ext cx="642618" cy="338554"/>
            </a:xfrm>
            <a:prstGeom prst="rect">
              <a:avLst/>
            </a:prstGeom>
            <a:noFill/>
            <a:ln>
              <a:noFill/>
            </a:ln>
          </p:spPr>
          <p:txBody>
            <a:bodyPr wrap="square" rtlCol="0">
              <a:spAutoFit/>
            </a:bodyPr>
            <a:lstStyle/>
            <a:p>
              <a:pPr defTabSz="457200" eaLnBrk="1" fontAlgn="auto" hangingPunct="1">
                <a:spcBef>
                  <a:spcPts val="0"/>
                </a:spcBef>
                <a:spcAft>
                  <a:spcPts val="0"/>
                </a:spcAft>
              </a:pPr>
              <a:r>
                <a:rPr lang="en-US" altLang="zh-CN" sz="1600" dirty="0">
                  <a:solidFill>
                    <a:srgbClr val="C00000"/>
                  </a:solidFill>
                  <a:latin typeface="Constantia" panose="02030602050306030303" pitchFamily="18" charset="0"/>
                  <a:ea typeface="华文楷体" panose="02010600040101010101" pitchFamily="2" charset="-122"/>
                </a:rPr>
                <a:t>trade</a:t>
              </a:r>
              <a:endParaRPr lang="zh-CN" altLang="en-US" sz="1600" dirty="0">
                <a:solidFill>
                  <a:srgbClr val="C00000"/>
                </a:solidFill>
                <a:latin typeface="Constantia" panose="02030602050306030303" pitchFamily="18" charset="0"/>
                <a:ea typeface="华文楷体" panose="02010600040101010101" pitchFamily="2" charset="-122"/>
              </a:endParaRPr>
            </a:p>
          </p:txBody>
        </p:sp>
        <p:sp>
          <p:nvSpPr>
            <p:cNvPr id="57" name="TextBox 56">
              <a:extLst>
                <a:ext uri="{FF2B5EF4-FFF2-40B4-BE49-F238E27FC236}">
                  <a16:creationId xmlns:a16="http://schemas.microsoft.com/office/drawing/2014/main" id="{A44C9252-1EA6-4669-84AF-6B339215ABB9}"/>
                </a:ext>
              </a:extLst>
            </p:cNvPr>
            <p:cNvSpPr txBox="1"/>
            <p:nvPr/>
          </p:nvSpPr>
          <p:spPr>
            <a:xfrm>
              <a:off x="4767084" y="4000714"/>
              <a:ext cx="642618" cy="338554"/>
            </a:xfrm>
            <a:prstGeom prst="rect">
              <a:avLst/>
            </a:prstGeom>
            <a:noFill/>
            <a:ln>
              <a:noFill/>
            </a:ln>
          </p:spPr>
          <p:txBody>
            <a:bodyPr wrap="square" rtlCol="0">
              <a:spAutoFit/>
            </a:bodyPr>
            <a:lstStyle/>
            <a:p>
              <a:pPr defTabSz="457200" eaLnBrk="1" fontAlgn="auto" hangingPunct="1">
                <a:spcBef>
                  <a:spcPts val="0"/>
                </a:spcBef>
                <a:spcAft>
                  <a:spcPts val="0"/>
                </a:spcAft>
              </a:pPr>
              <a:r>
                <a:rPr lang="en-US" altLang="zh-CN" sz="1600" dirty="0">
                  <a:solidFill>
                    <a:srgbClr val="C00000"/>
                  </a:solidFill>
                  <a:latin typeface="Constantia" panose="02030602050306030303" pitchFamily="18" charset="0"/>
                  <a:ea typeface="华文楷体" panose="02010600040101010101" pitchFamily="2" charset="-122"/>
                </a:rPr>
                <a:t>trade</a:t>
              </a:r>
              <a:endParaRPr lang="zh-CN" altLang="en-US" sz="1600" dirty="0">
                <a:solidFill>
                  <a:srgbClr val="C00000"/>
                </a:solidFill>
                <a:latin typeface="Constantia" panose="02030602050306030303" pitchFamily="18" charset="0"/>
                <a:ea typeface="华文楷体" panose="02010600040101010101" pitchFamily="2" charset="-122"/>
              </a:endParaRPr>
            </a:p>
          </p:txBody>
        </p:sp>
        <p:cxnSp>
          <p:nvCxnSpPr>
            <p:cNvPr id="58" name="直接箭头连接符 35">
              <a:extLst>
                <a:ext uri="{FF2B5EF4-FFF2-40B4-BE49-F238E27FC236}">
                  <a16:creationId xmlns:a16="http://schemas.microsoft.com/office/drawing/2014/main" id="{7096A827-7A0D-492B-AFEA-7A0E5A8FA5D4}"/>
                </a:ext>
              </a:extLst>
            </p:cNvPr>
            <p:cNvCxnSpPr>
              <a:cxnSpLocks/>
            </p:cNvCxnSpPr>
            <p:nvPr/>
          </p:nvCxnSpPr>
          <p:spPr>
            <a:xfrm flipV="1">
              <a:off x="4516953" y="4308491"/>
              <a:ext cx="2027767" cy="25869"/>
            </a:xfrm>
            <a:prstGeom prst="straightConnector1">
              <a:avLst/>
            </a:pr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接箭头连接符 35">
              <a:extLst>
                <a:ext uri="{FF2B5EF4-FFF2-40B4-BE49-F238E27FC236}">
                  <a16:creationId xmlns:a16="http://schemas.microsoft.com/office/drawing/2014/main" id="{126F269A-CBF7-432F-BC28-1B85315839CA}"/>
                </a:ext>
              </a:extLst>
            </p:cNvPr>
            <p:cNvCxnSpPr>
              <a:cxnSpLocks/>
            </p:cNvCxnSpPr>
            <p:nvPr/>
          </p:nvCxnSpPr>
          <p:spPr>
            <a:xfrm>
              <a:off x="4578566" y="4592687"/>
              <a:ext cx="1900301" cy="851269"/>
            </a:xfrm>
            <a:prstGeom prst="straightConnector1">
              <a:avLst/>
            </a:pr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FC0512DA-9877-4F83-B65F-8093C2C23D28}"/>
                </a:ext>
              </a:extLst>
            </p:cNvPr>
            <p:cNvSpPr txBox="1"/>
            <p:nvPr/>
          </p:nvSpPr>
          <p:spPr>
            <a:xfrm rot="1473242">
              <a:off x="4930936" y="4498532"/>
              <a:ext cx="642618" cy="338554"/>
            </a:xfrm>
            <a:prstGeom prst="rect">
              <a:avLst/>
            </a:prstGeom>
            <a:noFill/>
            <a:ln>
              <a:noFill/>
            </a:ln>
          </p:spPr>
          <p:txBody>
            <a:bodyPr wrap="square" rtlCol="0">
              <a:spAutoFit/>
            </a:bodyPr>
            <a:lstStyle/>
            <a:p>
              <a:pPr defTabSz="457200" eaLnBrk="1" fontAlgn="auto" hangingPunct="1">
                <a:spcBef>
                  <a:spcPts val="0"/>
                </a:spcBef>
                <a:spcAft>
                  <a:spcPts val="0"/>
                </a:spcAft>
              </a:pPr>
              <a:r>
                <a:rPr lang="en-US" altLang="zh-CN" sz="1600" dirty="0">
                  <a:solidFill>
                    <a:srgbClr val="C00000"/>
                  </a:solidFill>
                  <a:latin typeface="Constantia" panose="02030602050306030303" pitchFamily="18" charset="0"/>
                  <a:ea typeface="华文楷体" panose="02010600040101010101" pitchFamily="2" charset="-122"/>
                </a:rPr>
                <a:t>plan</a:t>
              </a:r>
              <a:endParaRPr lang="zh-CN" altLang="en-US" sz="1600" dirty="0">
                <a:solidFill>
                  <a:srgbClr val="C00000"/>
                </a:solidFill>
                <a:latin typeface="Constantia" panose="02030602050306030303" pitchFamily="18" charset="0"/>
                <a:ea typeface="华文楷体" panose="02010600040101010101" pitchFamily="2" charset="-122"/>
              </a:endParaRPr>
            </a:p>
          </p:txBody>
        </p:sp>
        <p:sp>
          <p:nvSpPr>
            <p:cNvPr id="61" name="TextBox 60">
              <a:extLst>
                <a:ext uri="{FF2B5EF4-FFF2-40B4-BE49-F238E27FC236}">
                  <a16:creationId xmlns:a16="http://schemas.microsoft.com/office/drawing/2014/main" id="{2227EAA4-13DC-43FD-B836-41A31059E497}"/>
                </a:ext>
              </a:extLst>
            </p:cNvPr>
            <p:cNvSpPr txBox="1"/>
            <p:nvPr/>
          </p:nvSpPr>
          <p:spPr>
            <a:xfrm rot="20493671">
              <a:off x="5040821" y="3352736"/>
              <a:ext cx="262106" cy="369332"/>
            </a:xfrm>
            <a:prstGeom prst="rect">
              <a:avLst/>
            </a:prstGeom>
            <a:noFill/>
          </p:spPr>
          <p:txBody>
            <a:bodyPr wrap="square" rtlCol="0">
              <a:spAutoFit/>
            </a:bodyPr>
            <a:lstStyle/>
            <a:p>
              <a:pPr defTabSz="457200" eaLnBrk="1" fontAlgn="auto" hangingPunct="1">
                <a:spcBef>
                  <a:spcPts val="0"/>
                </a:spcBef>
                <a:spcAft>
                  <a:spcPts val="0"/>
                </a:spcAft>
              </a:pPr>
              <a:r>
                <a:rPr lang="en-US" b="1" dirty="0">
                  <a:solidFill>
                    <a:prstClr val="black"/>
                  </a:solidFill>
                  <a:latin typeface="Times New Roman" pitchFamily="18" charset="0"/>
                  <a:ea typeface="+mn-ea"/>
                  <a:cs typeface="Times New Roman" pitchFamily="18" charset="0"/>
                </a:rPr>
                <a:t>+</a:t>
              </a:r>
            </a:p>
          </p:txBody>
        </p:sp>
        <p:sp>
          <p:nvSpPr>
            <p:cNvPr id="62" name="TextBox 61">
              <a:extLst>
                <a:ext uri="{FF2B5EF4-FFF2-40B4-BE49-F238E27FC236}">
                  <a16:creationId xmlns:a16="http://schemas.microsoft.com/office/drawing/2014/main" id="{882E1544-D7DA-408E-903E-C44F09172225}"/>
                </a:ext>
              </a:extLst>
            </p:cNvPr>
            <p:cNvSpPr txBox="1"/>
            <p:nvPr/>
          </p:nvSpPr>
          <p:spPr>
            <a:xfrm rot="20553082">
              <a:off x="5264835" y="3123640"/>
              <a:ext cx="1143015" cy="338554"/>
            </a:xfrm>
            <a:prstGeom prst="rect">
              <a:avLst/>
            </a:prstGeom>
            <a:noFill/>
          </p:spPr>
          <p:txBody>
            <a:bodyPr wrap="square" rtlCol="0">
              <a:spAutoFit/>
            </a:bodyPr>
            <a:lstStyle/>
            <a:p>
              <a:pPr defTabSz="457200" eaLnBrk="1" fontAlgn="auto" hangingPunct="1">
                <a:spcBef>
                  <a:spcPts val="0"/>
                </a:spcBef>
                <a:spcAft>
                  <a:spcPts val="0"/>
                </a:spcAft>
              </a:pPr>
              <a:r>
                <a:rPr lang="en-US" altLang="zh-CN" sz="1600" dirty="0">
                  <a:solidFill>
                    <a:prstClr val="black"/>
                  </a:solidFill>
                  <a:latin typeface="Constantia" panose="02030602050306030303" pitchFamily="18" charset="0"/>
                  <a:ea typeface="华文楷体" panose="02010600040101010101" pitchFamily="2" charset="-122"/>
                </a:rPr>
                <a:t>attributes</a:t>
              </a:r>
              <a:endParaRPr lang="zh-CN" altLang="en-US" sz="1600" dirty="0">
                <a:solidFill>
                  <a:prstClr val="black"/>
                </a:solidFill>
                <a:latin typeface="Constantia" panose="02030602050306030303" pitchFamily="18" charset="0"/>
                <a:ea typeface="华文楷体" panose="02010600040101010101" pitchFamily="2" charset="-122"/>
              </a:endParaRPr>
            </a:p>
          </p:txBody>
        </p:sp>
        <p:sp>
          <p:nvSpPr>
            <p:cNvPr id="63" name="TextBox 62">
              <a:extLst>
                <a:ext uri="{FF2B5EF4-FFF2-40B4-BE49-F238E27FC236}">
                  <a16:creationId xmlns:a16="http://schemas.microsoft.com/office/drawing/2014/main" id="{CB3D456C-EA1B-4DED-90D8-A42D72301760}"/>
                </a:ext>
              </a:extLst>
            </p:cNvPr>
            <p:cNvSpPr txBox="1"/>
            <p:nvPr/>
          </p:nvSpPr>
          <p:spPr>
            <a:xfrm>
              <a:off x="5270850" y="3973001"/>
              <a:ext cx="262106" cy="369332"/>
            </a:xfrm>
            <a:prstGeom prst="rect">
              <a:avLst/>
            </a:prstGeom>
            <a:noFill/>
          </p:spPr>
          <p:txBody>
            <a:bodyPr wrap="square" rtlCol="0">
              <a:spAutoFit/>
            </a:bodyPr>
            <a:lstStyle/>
            <a:p>
              <a:pPr defTabSz="457200" eaLnBrk="1" fontAlgn="auto" hangingPunct="1">
                <a:spcBef>
                  <a:spcPts val="0"/>
                </a:spcBef>
                <a:spcAft>
                  <a:spcPts val="0"/>
                </a:spcAft>
              </a:pPr>
              <a:r>
                <a:rPr lang="en-US" b="1" dirty="0">
                  <a:solidFill>
                    <a:prstClr val="black"/>
                  </a:solidFill>
                  <a:latin typeface="Times New Roman" pitchFamily="18" charset="0"/>
                  <a:ea typeface="+mn-ea"/>
                  <a:cs typeface="Times New Roman" pitchFamily="18" charset="0"/>
                </a:rPr>
                <a:t>+</a:t>
              </a:r>
            </a:p>
          </p:txBody>
        </p:sp>
        <p:sp>
          <p:nvSpPr>
            <p:cNvPr id="64" name="TextBox 63">
              <a:extLst>
                <a:ext uri="{FF2B5EF4-FFF2-40B4-BE49-F238E27FC236}">
                  <a16:creationId xmlns:a16="http://schemas.microsoft.com/office/drawing/2014/main" id="{5B8D094B-3BB0-4D06-A490-CD50DB56F4C7}"/>
                </a:ext>
              </a:extLst>
            </p:cNvPr>
            <p:cNvSpPr txBox="1"/>
            <p:nvPr/>
          </p:nvSpPr>
          <p:spPr>
            <a:xfrm>
              <a:off x="5471914" y="3983014"/>
              <a:ext cx="1143015" cy="338554"/>
            </a:xfrm>
            <a:prstGeom prst="rect">
              <a:avLst/>
            </a:prstGeom>
            <a:noFill/>
          </p:spPr>
          <p:txBody>
            <a:bodyPr wrap="square" rtlCol="0">
              <a:spAutoFit/>
            </a:bodyPr>
            <a:lstStyle/>
            <a:p>
              <a:pPr defTabSz="457200" eaLnBrk="1" fontAlgn="auto" hangingPunct="1">
                <a:spcBef>
                  <a:spcPts val="0"/>
                </a:spcBef>
                <a:spcAft>
                  <a:spcPts val="0"/>
                </a:spcAft>
              </a:pPr>
              <a:r>
                <a:rPr lang="en-US" altLang="zh-CN" sz="1600" dirty="0">
                  <a:solidFill>
                    <a:prstClr val="black"/>
                  </a:solidFill>
                  <a:latin typeface="Constantia" panose="02030602050306030303" pitchFamily="18" charset="0"/>
                  <a:ea typeface="华文楷体" panose="02010600040101010101" pitchFamily="2" charset="-122"/>
                </a:rPr>
                <a:t>attributes</a:t>
              </a:r>
              <a:endParaRPr lang="zh-CN" altLang="en-US" sz="1600" dirty="0">
                <a:solidFill>
                  <a:prstClr val="black"/>
                </a:solidFill>
                <a:latin typeface="Constantia" panose="02030602050306030303" pitchFamily="18" charset="0"/>
                <a:ea typeface="华文楷体" panose="02010600040101010101" pitchFamily="2" charset="-122"/>
              </a:endParaRPr>
            </a:p>
          </p:txBody>
        </p:sp>
        <p:sp>
          <p:nvSpPr>
            <p:cNvPr id="65" name="TextBox 64">
              <a:extLst>
                <a:ext uri="{FF2B5EF4-FFF2-40B4-BE49-F238E27FC236}">
                  <a16:creationId xmlns:a16="http://schemas.microsoft.com/office/drawing/2014/main" id="{9582E52C-679D-411E-AE1B-46721C9E52D8}"/>
                </a:ext>
              </a:extLst>
            </p:cNvPr>
            <p:cNvSpPr txBox="1"/>
            <p:nvPr/>
          </p:nvSpPr>
          <p:spPr>
            <a:xfrm rot="1924315">
              <a:off x="5343713" y="4597752"/>
              <a:ext cx="262106" cy="369332"/>
            </a:xfrm>
            <a:prstGeom prst="rect">
              <a:avLst/>
            </a:prstGeom>
            <a:noFill/>
          </p:spPr>
          <p:txBody>
            <a:bodyPr wrap="square" rtlCol="0">
              <a:spAutoFit/>
            </a:bodyPr>
            <a:lstStyle/>
            <a:p>
              <a:pPr defTabSz="457200" eaLnBrk="1" fontAlgn="auto" hangingPunct="1">
                <a:spcBef>
                  <a:spcPts val="0"/>
                </a:spcBef>
                <a:spcAft>
                  <a:spcPts val="0"/>
                </a:spcAft>
              </a:pPr>
              <a:r>
                <a:rPr lang="en-US" b="1" dirty="0">
                  <a:solidFill>
                    <a:prstClr val="black"/>
                  </a:solidFill>
                  <a:latin typeface="Times New Roman" pitchFamily="18" charset="0"/>
                  <a:ea typeface="+mn-ea"/>
                  <a:cs typeface="Times New Roman" pitchFamily="18" charset="0"/>
                </a:rPr>
                <a:t>+</a:t>
              </a:r>
            </a:p>
          </p:txBody>
        </p:sp>
        <p:sp>
          <p:nvSpPr>
            <p:cNvPr id="66" name="TextBox 65">
              <a:extLst>
                <a:ext uri="{FF2B5EF4-FFF2-40B4-BE49-F238E27FC236}">
                  <a16:creationId xmlns:a16="http://schemas.microsoft.com/office/drawing/2014/main" id="{666685E0-C396-4B9D-99EB-690CB4C28607}"/>
                </a:ext>
              </a:extLst>
            </p:cNvPr>
            <p:cNvSpPr txBox="1"/>
            <p:nvPr/>
          </p:nvSpPr>
          <p:spPr>
            <a:xfrm rot="1491591">
              <a:off x="5511711" y="4908048"/>
              <a:ext cx="1143015" cy="338554"/>
            </a:xfrm>
            <a:prstGeom prst="rect">
              <a:avLst/>
            </a:prstGeom>
            <a:noFill/>
          </p:spPr>
          <p:txBody>
            <a:bodyPr wrap="square" rtlCol="0">
              <a:spAutoFit/>
            </a:bodyPr>
            <a:lstStyle/>
            <a:p>
              <a:pPr defTabSz="457200" eaLnBrk="1" fontAlgn="auto" hangingPunct="1">
                <a:spcBef>
                  <a:spcPts val="0"/>
                </a:spcBef>
                <a:spcAft>
                  <a:spcPts val="0"/>
                </a:spcAft>
              </a:pPr>
              <a:r>
                <a:rPr lang="en-US" altLang="zh-CN" sz="1600" dirty="0">
                  <a:solidFill>
                    <a:prstClr val="black"/>
                  </a:solidFill>
                  <a:latin typeface="Constantia" panose="02030602050306030303" pitchFamily="18" charset="0"/>
                  <a:ea typeface="华文楷体" panose="02010600040101010101" pitchFamily="2" charset="-122"/>
                </a:rPr>
                <a:t>attributes</a:t>
              </a:r>
              <a:endParaRPr lang="zh-CN" altLang="en-US" sz="1600" dirty="0">
                <a:solidFill>
                  <a:prstClr val="black"/>
                </a:solidFill>
                <a:latin typeface="Constantia" panose="02030602050306030303" pitchFamily="18" charset="0"/>
                <a:ea typeface="华文楷体" panose="02010600040101010101" pitchFamily="2" charset="-122"/>
              </a:endParaRPr>
            </a:p>
          </p:txBody>
        </p:sp>
      </p:grpSp>
      <p:pic>
        <p:nvPicPr>
          <p:cNvPr id="67" name="Picture 66">
            <a:extLst>
              <a:ext uri="{FF2B5EF4-FFF2-40B4-BE49-F238E27FC236}">
                <a16:creationId xmlns:a16="http://schemas.microsoft.com/office/drawing/2014/main" id="{6480DE11-587C-494A-B13B-BC1EB80A901C}"/>
              </a:ext>
            </a:extLst>
          </p:cNvPr>
          <p:cNvPicPr>
            <a:picLocks noChangeAspect="1"/>
          </p:cNvPicPr>
          <p:nvPr/>
        </p:nvPicPr>
        <p:blipFill>
          <a:blip r:embed="rId9"/>
          <a:stretch>
            <a:fillRect/>
          </a:stretch>
        </p:blipFill>
        <p:spPr>
          <a:xfrm>
            <a:off x="7861700" y="4019979"/>
            <a:ext cx="357769" cy="325244"/>
          </a:xfrm>
          <a:prstGeom prst="rect">
            <a:avLst/>
          </a:prstGeom>
        </p:spPr>
      </p:pic>
      <p:grpSp>
        <p:nvGrpSpPr>
          <p:cNvPr id="68" name="Group 67">
            <a:extLst>
              <a:ext uri="{FF2B5EF4-FFF2-40B4-BE49-F238E27FC236}">
                <a16:creationId xmlns:a16="http://schemas.microsoft.com/office/drawing/2014/main" id="{DB8EB0C5-E3EE-43BC-B25B-8799E16C1E30}"/>
              </a:ext>
            </a:extLst>
          </p:cNvPr>
          <p:cNvGrpSpPr/>
          <p:nvPr/>
        </p:nvGrpSpPr>
        <p:grpSpPr>
          <a:xfrm>
            <a:off x="2376999" y="3037316"/>
            <a:ext cx="1996874" cy="1426782"/>
            <a:chOff x="1793796" y="3811632"/>
            <a:chExt cx="1996874" cy="1426782"/>
          </a:xfrm>
        </p:grpSpPr>
        <p:sp>
          <p:nvSpPr>
            <p:cNvPr id="69" name="椭圆 2">
              <a:extLst>
                <a:ext uri="{FF2B5EF4-FFF2-40B4-BE49-F238E27FC236}">
                  <a16:creationId xmlns:a16="http://schemas.microsoft.com/office/drawing/2014/main" id="{004CD7DF-D5F7-425B-BB6D-45E7AE29E912}"/>
                </a:ext>
              </a:extLst>
            </p:cNvPr>
            <p:cNvSpPr/>
            <p:nvPr/>
          </p:nvSpPr>
          <p:spPr>
            <a:xfrm>
              <a:off x="2786177" y="3811632"/>
              <a:ext cx="267168" cy="267168"/>
            </a:xfrm>
            <a:prstGeom prst="ellipse">
              <a:avLst/>
            </a:prstGeom>
            <a:solidFill>
              <a:srgbClr val="FFFFFF"/>
            </a:solidFill>
            <a:ln w="9525" cap="flat" cmpd="sng" algn="ctr">
              <a:solidFill>
                <a:srgbClr val="2178B5">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eaLnBrk="1" fontAlgn="auto" hangingPunct="1">
                <a:spcBef>
                  <a:spcPts val="0"/>
                </a:spcBef>
                <a:spcAft>
                  <a:spcPts val="0"/>
                </a:spcAft>
                <a:defRPr/>
              </a:pPr>
              <a:r>
                <a:rPr lang="en-US" kern="0" dirty="0">
                  <a:solidFill>
                    <a:prstClr val="black"/>
                  </a:solidFill>
                  <a:latin typeface="Arial"/>
                  <a:ea typeface="+mn-ea"/>
                </a:rPr>
                <a:t>V</a:t>
              </a:r>
            </a:p>
          </p:txBody>
        </p:sp>
        <p:cxnSp>
          <p:nvCxnSpPr>
            <p:cNvPr id="70" name="直接连接符 5">
              <a:extLst>
                <a:ext uri="{FF2B5EF4-FFF2-40B4-BE49-F238E27FC236}">
                  <a16:creationId xmlns:a16="http://schemas.microsoft.com/office/drawing/2014/main" id="{D372D194-C746-424B-AC57-183D347E3A3D}"/>
                </a:ext>
              </a:extLst>
            </p:cNvPr>
            <p:cNvCxnSpPr>
              <a:cxnSpLocks/>
              <a:stCxn id="69" idx="4"/>
              <a:endCxn id="72" idx="0"/>
            </p:cNvCxnSpPr>
            <p:nvPr/>
          </p:nvCxnSpPr>
          <p:spPr>
            <a:xfrm flipH="1">
              <a:off x="2610132" y="4078800"/>
              <a:ext cx="309629" cy="270687"/>
            </a:xfrm>
            <a:prstGeom prst="line">
              <a:avLst/>
            </a:prstGeom>
            <a:noFill/>
            <a:ln w="25400" cap="flat" cmpd="sng" algn="ctr">
              <a:solidFill>
                <a:srgbClr val="2178B5"/>
              </a:solidFill>
              <a:prstDash val="solid"/>
            </a:ln>
            <a:effectLst>
              <a:outerShdw blurRad="40000" dist="20000" dir="5400000" rotWithShape="0">
                <a:srgbClr val="000000">
                  <a:alpha val="38000"/>
                </a:srgbClr>
              </a:outerShdw>
            </a:effectLst>
          </p:spPr>
        </p:cxnSp>
        <p:cxnSp>
          <p:nvCxnSpPr>
            <p:cNvPr id="71" name="直接连接符 9">
              <a:extLst>
                <a:ext uri="{FF2B5EF4-FFF2-40B4-BE49-F238E27FC236}">
                  <a16:creationId xmlns:a16="http://schemas.microsoft.com/office/drawing/2014/main" id="{1BFF3B64-8852-4FFB-9CE1-3765D523E1A3}"/>
                </a:ext>
              </a:extLst>
            </p:cNvPr>
            <p:cNvCxnSpPr>
              <a:cxnSpLocks/>
              <a:stCxn id="69" idx="4"/>
            </p:cNvCxnSpPr>
            <p:nvPr/>
          </p:nvCxnSpPr>
          <p:spPr>
            <a:xfrm>
              <a:off x="2919761" y="4078800"/>
              <a:ext cx="267847" cy="309710"/>
            </a:xfrm>
            <a:prstGeom prst="line">
              <a:avLst/>
            </a:prstGeom>
            <a:noFill/>
            <a:ln w="25400" cap="flat" cmpd="sng" algn="ctr">
              <a:solidFill>
                <a:srgbClr val="2178B5"/>
              </a:solidFill>
              <a:prstDash val="solid"/>
            </a:ln>
            <a:effectLst>
              <a:outerShdw blurRad="40000" dist="20000" dir="5400000" rotWithShape="0">
                <a:srgbClr val="000000">
                  <a:alpha val="38000"/>
                </a:srgbClr>
              </a:outerShdw>
            </a:effectLst>
          </p:spPr>
        </p:cxnSp>
        <p:sp>
          <p:nvSpPr>
            <p:cNvPr id="72" name="椭圆 2">
              <a:extLst>
                <a:ext uri="{FF2B5EF4-FFF2-40B4-BE49-F238E27FC236}">
                  <a16:creationId xmlns:a16="http://schemas.microsoft.com/office/drawing/2014/main" id="{EF0D3BA1-7EB9-4725-87EC-95E8795CD4D6}"/>
                </a:ext>
              </a:extLst>
            </p:cNvPr>
            <p:cNvSpPr/>
            <p:nvPr/>
          </p:nvSpPr>
          <p:spPr>
            <a:xfrm>
              <a:off x="2476548" y="4349487"/>
              <a:ext cx="267168" cy="267168"/>
            </a:xfrm>
            <a:prstGeom prst="ellipse">
              <a:avLst/>
            </a:prstGeom>
            <a:solidFill>
              <a:srgbClr val="FFFFFF"/>
            </a:solidFill>
            <a:ln w="9525" cap="flat" cmpd="sng" algn="ctr">
              <a:solidFill>
                <a:srgbClr val="2178B5">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eaLnBrk="1" fontAlgn="auto" hangingPunct="1">
                <a:spcBef>
                  <a:spcPts val="0"/>
                </a:spcBef>
                <a:spcAft>
                  <a:spcPts val="0"/>
                </a:spcAft>
                <a:defRPr/>
              </a:pPr>
              <a:r>
                <a:rPr lang="en-US" kern="0" dirty="0">
                  <a:solidFill>
                    <a:prstClr val="black"/>
                  </a:solidFill>
                  <a:latin typeface="Arial"/>
                  <a:ea typeface="+mn-ea"/>
                </a:rPr>
                <a:t>V</a:t>
              </a:r>
            </a:p>
          </p:txBody>
        </p:sp>
        <p:sp>
          <p:nvSpPr>
            <p:cNvPr id="75" name="TextBox 74">
              <a:extLst>
                <a:ext uri="{FF2B5EF4-FFF2-40B4-BE49-F238E27FC236}">
                  <a16:creationId xmlns:a16="http://schemas.microsoft.com/office/drawing/2014/main" id="{BF7625E7-BC71-43FB-AF5B-BB410F6DC24E}"/>
                </a:ext>
              </a:extLst>
            </p:cNvPr>
            <p:cNvSpPr txBox="1"/>
            <p:nvPr/>
          </p:nvSpPr>
          <p:spPr>
            <a:xfrm>
              <a:off x="2796998" y="4310514"/>
              <a:ext cx="993672" cy="338554"/>
            </a:xfrm>
            <a:prstGeom prst="rect">
              <a:avLst/>
            </a:prstGeom>
            <a:noFill/>
          </p:spPr>
          <p:txBody>
            <a:bodyPr wrap="square" rtlCol="0">
              <a:spAutoFit/>
            </a:bodyPr>
            <a:lstStyle/>
            <a:p>
              <a:pPr defTabSz="457200" eaLnBrk="1" fontAlgn="auto" hangingPunct="1">
                <a:spcBef>
                  <a:spcPts val="0"/>
                </a:spcBef>
                <a:spcAft>
                  <a:spcPts val="0"/>
                </a:spcAft>
              </a:pPr>
              <a:r>
                <a:rPr lang="en-US" altLang="zh-CN" sz="1600" dirty="0">
                  <a:solidFill>
                    <a:prstClr val="black"/>
                  </a:solidFill>
                  <a:latin typeface="Constantia" panose="02030602050306030303" pitchFamily="18" charset="0"/>
                  <a:ea typeface="华文楷体" panose="02010600040101010101" pitchFamily="2" charset="-122"/>
                </a:rPr>
                <a:t>manager</a:t>
              </a:r>
              <a:endParaRPr lang="zh-CN" altLang="en-US" sz="1600" dirty="0">
                <a:solidFill>
                  <a:prstClr val="black"/>
                </a:solidFill>
                <a:latin typeface="Constantia" panose="02030602050306030303" pitchFamily="18" charset="0"/>
                <a:ea typeface="华文楷体" panose="02010600040101010101" pitchFamily="2" charset="-122"/>
              </a:endParaRPr>
            </a:p>
          </p:txBody>
        </p:sp>
        <p:cxnSp>
          <p:nvCxnSpPr>
            <p:cNvPr id="99" name="直接连接符 5">
              <a:extLst>
                <a:ext uri="{FF2B5EF4-FFF2-40B4-BE49-F238E27FC236}">
                  <a16:creationId xmlns:a16="http://schemas.microsoft.com/office/drawing/2014/main" id="{F585CF5C-17C6-402F-96BC-38DD7DADF2FD}"/>
                </a:ext>
              </a:extLst>
            </p:cNvPr>
            <p:cNvCxnSpPr>
              <a:cxnSpLocks/>
              <a:stCxn id="72" idx="4"/>
            </p:cNvCxnSpPr>
            <p:nvPr/>
          </p:nvCxnSpPr>
          <p:spPr>
            <a:xfrm flipH="1">
              <a:off x="2329871" y="4616655"/>
              <a:ext cx="280261" cy="340877"/>
            </a:xfrm>
            <a:prstGeom prst="line">
              <a:avLst/>
            </a:prstGeom>
            <a:noFill/>
            <a:ln w="25400" cap="flat" cmpd="sng" algn="ctr">
              <a:solidFill>
                <a:srgbClr val="2178B5"/>
              </a:solidFill>
              <a:prstDash val="solid"/>
            </a:ln>
            <a:effectLst>
              <a:outerShdw blurRad="40000" dist="20000" dir="5400000" rotWithShape="0">
                <a:srgbClr val="000000">
                  <a:alpha val="38000"/>
                </a:srgbClr>
              </a:outerShdw>
            </a:effectLst>
          </p:spPr>
        </p:cxnSp>
        <p:cxnSp>
          <p:nvCxnSpPr>
            <p:cNvPr id="100" name="直接连接符 9">
              <a:extLst>
                <a:ext uri="{FF2B5EF4-FFF2-40B4-BE49-F238E27FC236}">
                  <a16:creationId xmlns:a16="http://schemas.microsoft.com/office/drawing/2014/main" id="{E3D37DA3-4ECC-4E03-A826-65DD4545A2DB}"/>
                </a:ext>
              </a:extLst>
            </p:cNvPr>
            <p:cNvCxnSpPr>
              <a:cxnSpLocks/>
              <a:stCxn id="72" idx="4"/>
            </p:cNvCxnSpPr>
            <p:nvPr/>
          </p:nvCxnSpPr>
          <p:spPr>
            <a:xfrm>
              <a:off x="2610132" y="4616655"/>
              <a:ext cx="280261" cy="340877"/>
            </a:xfrm>
            <a:prstGeom prst="line">
              <a:avLst/>
            </a:prstGeom>
            <a:noFill/>
            <a:ln w="25400" cap="flat" cmpd="sng" algn="ctr">
              <a:solidFill>
                <a:srgbClr val="2178B5"/>
              </a:solidFill>
              <a:prstDash val="solid"/>
            </a:ln>
            <a:effectLst>
              <a:outerShdw blurRad="40000" dist="20000" dir="5400000" rotWithShape="0">
                <a:srgbClr val="000000">
                  <a:alpha val="38000"/>
                </a:srgbClr>
              </a:outerShdw>
            </a:effectLst>
          </p:spPr>
        </p:cxnSp>
        <p:sp>
          <p:nvSpPr>
            <p:cNvPr id="101" name="TextBox 100">
              <a:extLst>
                <a:ext uri="{FF2B5EF4-FFF2-40B4-BE49-F238E27FC236}">
                  <a16:creationId xmlns:a16="http://schemas.microsoft.com/office/drawing/2014/main" id="{D39473F8-EF93-4B23-92FC-37CE48F6957D}"/>
                </a:ext>
              </a:extLst>
            </p:cNvPr>
            <p:cNvSpPr txBox="1"/>
            <p:nvPr/>
          </p:nvSpPr>
          <p:spPr>
            <a:xfrm>
              <a:off x="1793796" y="4899860"/>
              <a:ext cx="949920" cy="338554"/>
            </a:xfrm>
            <a:prstGeom prst="rect">
              <a:avLst/>
            </a:prstGeom>
            <a:noFill/>
          </p:spPr>
          <p:txBody>
            <a:bodyPr wrap="square" rtlCol="0">
              <a:spAutoFit/>
            </a:bodyPr>
            <a:lstStyle/>
            <a:p>
              <a:pPr defTabSz="457200" eaLnBrk="1" fontAlgn="auto" hangingPunct="1">
                <a:spcBef>
                  <a:spcPts val="0"/>
                </a:spcBef>
                <a:spcAft>
                  <a:spcPts val="0"/>
                </a:spcAft>
              </a:pPr>
              <a:r>
                <a:rPr lang="en-US" altLang="zh-CN" sz="1600" dirty="0">
                  <a:solidFill>
                    <a:prstClr val="black"/>
                  </a:solidFill>
                  <a:latin typeface="Constantia" panose="02030602050306030303" pitchFamily="18" charset="0"/>
                  <a:ea typeface="华文楷体" panose="02010600040101010101" pitchFamily="2" charset="-122"/>
                </a:rPr>
                <a:t>director </a:t>
              </a:r>
              <a:endParaRPr lang="zh-CN" altLang="en-US" sz="1600" dirty="0">
                <a:solidFill>
                  <a:prstClr val="black"/>
                </a:solidFill>
                <a:latin typeface="Constantia" panose="02030602050306030303" pitchFamily="18" charset="0"/>
                <a:ea typeface="华文楷体" panose="02010600040101010101" pitchFamily="2" charset="-122"/>
              </a:endParaRPr>
            </a:p>
          </p:txBody>
        </p:sp>
        <p:sp>
          <p:nvSpPr>
            <p:cNvPr id="102" name="TextBox 101">
              <a:extLst>
                <a:ext uri="{FF2B5EF4-FFF2-40B4-BE49-F238E27FC236}">
                  <a16:creationId xmlns:a16="http://schemas.microsoft.com/office/drawing/2014/main" id="{42ED69EA-8E55-442F-B114-EDEBF8781E5E}"/>
                </a:ext>
              </a:extLst>
            </p:cNvPr>
            <p:cNvSpPr txBox="1"/>
            <p:nvPr/>
          </p:nvSpPr>
          <p:spPr>
            <a:xfrm>
              <a:off x="2653314" y="4895542"/>
              <a:ext cx="664347" cy="338554"/>
            </a:xfrm>
            <a:prstGeom prst="rect">
              <a:avLst/>
            </a:prstGeom>
            <a:noFill/>
          </p:spPr>
          <p:txBody>
            <a:bodyPr wrap="square" rtlCol="0">
              <a:spAutoFit/>
            </a:bodyPr>
            <a:lstStyle/>
            <a:p>
              <a:pPr defTabSz="457200" eaLnBrk="1" fontAlgn="auto" hangingPunct="1">
                <a:spcBef>
                  <a:spcPts val="0"/>
                </a:spcBef>
                <a:spcAft>
                  <a:spcPts val="0"/>
                </a:spcAft>
              </a:pPr>
              <a:r>
                <a:rPr lang="en-US" altLang="zh-CN" sz="1600" dirty="0">
                  <a:solidFill>
                    <a:prstClr val="black"/>
                  </a:solidFill>
                  <a:latin typeface="Constantia" panose="02030602050306030303" pitchFamily="18" charset="0"/>
                  <a:ea typeface="华文楷体" panose="02010600040101010101" pitchFamily="2" charset="-122"/>
                </a:rPr>
                <a:t>sales</a:t>
              </a:r>
              <a:endParaRPr lang="zh-CN" altLang="en-US" sz="1600" dirty="0">
                <a:solidFill>
                  <a:prstClr val="black"/>
                </a:solidFill>
                <a:latin typeface="Constantia" panose="02030602050306030303" pitchFamily="18" charset="0"/>
                <a:ea typeface="华文楷体" panose="02010600040101010101" pitchFamily="2" charset="-122"/>
              </a:endParaRPr>
            </a:p>
          </p:txBody>
        </p:sp>
      </p:grpSp>
      <p:pic>
        <p:nvPicPr>
          <p:cNvPr id="103" name="Picture 102" descr="A picture containing metalware&#10;&#10;Description generated with high confidence">
            <a:extLst>
              <a:ext uri="{FF2B5EF4-FFF2-40B4-BE49-F238E27FC236}">
                <a16:creationId xmlns:a16="http://schemas.microsoft.com/office/drawing/2014/main" id="{00F74784-49E4-457F-BC51-70E693C079CA}"/>
              </a:ext>
            </a:extLst>
          </p:cNvPr>
          <p:cNvPicPr>
            <a:picLocks noChangeAspect="1"/>
          </p:cNvPicPr>
          <p:nvPr/>
        </p:nvPicPr>
        <p:blipFill rotWithShape="1">
          <a:blip r:embed="rId10"/>
          <a:srcRect l="20206" r="18790"/>
          <a:stretch/>
        </p:blipFill>
        <p:spPr>
          <a:xfrm>
            <a:off x="3085610" y="2688833"/>
            <a:ext cx="321032" cy="427129"/>
          </a:xfrm>
          <a:prstGeom prst="rect">
            <a:avLst/>
          </a:prstGeom>
        </p:spPr>
      </p:pic>
      <p:sp>
        <p:nvSpPr>
          <p:cNvPr id="104" name="TextBox 103">
            <a:extLst>
              <a:ext uri="{FF2B5EF4-FFF2-40B4-BE49-F238E27FC236}">
                <a16:creationId xmlns:a16="http://schemas.microsoft.com/office/drawing/2014/main" id="{35BA6048-B349-49B5-8B26-8A97817BF9E4}"/>
              </a:ext>
            </a:extLst>
          </p:cNvPr>
          <p:cNvSpPr txBox="1"/>
          <p:nvPr/>
        </p:nvSpPr>
        <p:spPr>
          <a:xfrm>
            <a:off x="4299588" y="2682048"/>
            <a:ext cx="1827973" cy="461665"/>
          </a:xfrm>
          <a:prstGeom prst="rect">
            <a:avLst/>
          </a:prstGeom>
          <a:noFill/>
        </p:spPr>
        <p:txBody>
          <a:bodyPr wrap="square" rtlCol="0">
            <a:spAutoFit/>
          </a:bodyPr>
          <a:lstStyle/>
          <a:p>
            <a:pPr algn="ctr" defTabSz="457200" eaLnBrk="1" fontAlgn="auto" hangingPunct="1">
              <a:spcBef>
                <a:spcPts val="0"/>
              </a:spcBef>
              <a:spcAft>
                <a:spcPts val="0"/>
              </a:spcAft>
            </a:pPr>
            <a:r>
              <a:rPr lang="en-US" altLang="zh-CN" sz="1200" b="1" dirty="0">
                <a:solidFill>
                  <a:srgbClr val="C00000"/>
                </a:solidFill>
                <a:latin typeface="Constantia" panose="02030602050306030303" pitchFamily="18" charset="0"/>
                <a:ea typeface="华文楷体" panose="02010600040101010101" pitchFamily="2" charset="-122"/>
              </a:rPr>
              <a:t>tag-interest match</a:t>
            </a:r>
          </a:p>
          <a:p>
            <a:pPr algn="ctr" defTabSz="457200" eaLnBrk="1" fontAlgn="auto" hangingPunct="1">
              <a:spcBef>
                <a:spcPts val="0"/>
              </a:spcBef>
              <a:spcAft>
                <a:spcPts val="0"/>
              </a:spcAft>
            </a:pPr>
            <a:r>
              <a:rPr lang="en-US" altLang="zh-CN" sz="1200" b="1" dirty="0">
                <a:solidFill>
                  <a:srgbClr val="C00000"/>
                </a:solidFill>
                <a:latin typeface="Constantia" panose="02030602050306030303" pitchFamily="18" charset="0"/>
                <a:ea typeface="华文楷体" panose="02010600040101010101" pitchFamily="2" charset="-122"/>
              </a:rPr>
              <a:t>policy-attribute match</a:t>
            </a:r>
          </a:p>
        </p:txBody>
      </p:sp>
      <p:sp>
        <p:nvSpPr>
          <p:cNvPr id="106" name="TextBox 105">
            <a:extLst>
              <a:ext uri="{FF2B5EF4-FFF2-40B4-BE49-F238E27FC236}">
                <a16:creationId xmlns:a16="http://schemas.microsoft.com/office/drawing/2014/main" id="{CDE98972-58BE-4387-A092-C62B4D3AC50E}"/>
              </a:ext>
            </a:extLst>
          </p:cNvPr>
          <p:cNvSpPr txBox="1"/>
          <p:nvPr/>
        </p:nvSpPr>
        <p:spPr>
          <a:xfrm rot="20538308">
            <a:off x="6338570" y="2189962"/>
            <a:ext cx="1634407" cy="307777"/>
          </a:xfrm>
          <a:prstGeom prst="rect">
            <a:avLst/>
          </a:prstGeom>
          <a:noFill/>
        </p:spPr>
        <p:txBody>
          <a:bodyPr wrap="square" rtlCol="0">
            <a:spAutoFit/>
          </a:bodyPr>
          <a:lstStyle/>
          <a:p>
            <a:pPr defTabSz="457200" eaLnBrk="1" fontAlgn="auto" hangingPunct="1">
              <a:spcBef>
                <a:spcPts val="0"/>
              </a:spcBef>
              <a:spcAft>
                <a:spcPts val="0"/>
              </a:spcAft>
            </a:pPr>
            <a:r>
              <a:rPr lang="en-US" altLang="zh-CN" sz="1400" dirty="0">
                <a:solidFill>
                  <a:prstClr val="black"/>
                </a:solidFill>
                <a:latin typeface="Constantia" panose="02030602050306030303" pitchFamily="18" charset="0"/>
                <a:ea typeface="华文楷体" panose="02010600040101010101" pitchFamily="2" charset="-122"/>
              </a:rPr>
              <a:t>encrypted memo</a:t>
            </a:r>
            <a:endParaRPr lang="zh-CN" altLang="en-US" sz="1400" dirty="0">
              <a:solidFill>
                <a:prstClr val="black"/>
              </a:solidFill>
              <a:latin typeface="Constantia" panose="02030602050306030303" pitchFamily="18" charset="0"/>
              <a:ea typeface="华文楷体" panose="02010600040101010101" pitchFamily="2" charset="-122"/>
            </a:endParaRPr>
          </a:p>
        </p:txBody>
      </p:sp>
    </p:spTree>
    <p:extLst>
      <p:ext uri="{BB962C8B-B14F-4D97-AF65-F5344CB8AC3E}">
        <p14:creationId xmlns:p14="http://schemas.microsoft.com/office/powerpoint/2010/main" val="338945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73"/>
                                        </p:tgtEl>
                                        <p:attrNameLst>
                                          <p:attrName>style.visibility</p:attrName>
                                        </p:attrNameLst>
                                      </p:cBhvr>
                                      <p:to>
                                        <p:strVal val="visible"/>
                                      </p:to>
                                    </p:set>
                                    <p:anim calcmode="lin" valueType="num">
                                      <p:cBhvr>
                                        <p:cTn id="21" dur="500" fill="hold"/>
                                        <p:tgtEl>
                                          <p:spTgt spid="73"/>
                                        </p:tgtEl>
                                        <p:attrNameLst>
                                          <p:attrName>ppt_w</p:attrName>
                                        </p:attrNameLst>
                                      </p:cBhvr>
                                      <p:tavLst>
                                        <p:tav tm="0">
                                          <p:val>
                                            <p:fltVal val="0"/>
                                          </p:val>
                                        </p:tav>
                                        <p:tav tm="100000">
                                          <p:val>
                                            <p:strVal val="#ppt_w"/>
                                          </p:val>
                                        </p:tav>
                                      </p:tavLst>
                                    </p:anim>
                                    <p:anim calcmode="lin" valueType="num">
                                      <p:cBhvr>
                                        <p:cTn id="22" dur="500" fill="hold"/>
                                        <p:tgtEl>
                                          <p:spTgt spid="73"/>
                                        </p:tgtEl>
                                        <p:attrNameLst>
                                          <p:attrName>ppt_h</p:attrName>
                                        </p:attrNameLst>
                                      </p:cBhvr>
                                      <p:tavLst>
                                        <p:tav tm="0">
                                          <p:val>
                                            <p:fltVal val="0"/>
                                          </p:val>
                                        </p:tav>
                                        <p:tav tm="100000">
                                          <p:val>
                                            <p:strVal val="#ppt_h"/>
                                          </p:val>
                                        </p:tav>
                                      </p:tavLst>
                                    </p:anim>
                                    <p:animEffect transition="in" filter="fade">
                                      <p:cBhvr>
                                        <p:cTn id="23" dur="500"/>
                                        <p:tgtEl>
                                          <p:spTgt spid="7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74"/>
                                        </p:tgtEl>
                                        <p:attrNameLst>
                                          <p:attrName>style.visibility</p:attrName>
                                        </p:attrNameLst>
                                      </p:cBhvr>
                                      <p:to>
                                        <p:strVal val="visible"/>
                                      </p:to>
                                    </p:set>
                                    <p:anim calcmode="lin" valueType="num">
                                      <p:cBhvr>
                                        <p:cTn id="28" dur="500" fill="hold"/>
                                        <p:tgtEl>
                                          <p:spTgt spid="74"/>
                                        </p:tgtEl>
                                        <p:attrNameLst>
                                          <p:attrName>ppt_w</p:attrName>
                                        </p:attrNameLst>
                                      </p:cBhvr>
                                      <p:tavLst>
                                        <p:tav tm="0">
                                          <p:val>
                                            <p:fltVal val="0"/>
                                          </p:val>
                                        </p:tav>
                                        <p:tav tm="100000">
                                          <p:val>
                                            <p:strVal val="#ppt_w"/>
                                          </p:val>
                                        </p:tav>
                                      </p:tavLst>
                                    </p:anim>
                                    <p:anim calcmode="lin" valueType="num">
                                      <p:cBhvr>
                                        <p:cTn id="29" dur="500" fill="hold"/>
                                        <p:tgtEl>
                                          <p:spTgt spid="74"/>
                                        </p:tgtEl>
                                        <p:attrNameLst>
                                          <p:attrName>ppt_h</p:attrName>
                                        </p:attrNameLst>
                                      </p:cBhvr>
                                      <p:tavLst>
                                        <p:tav tm="0">
                                          <p:val>
                                            <p:fltVal val="0"/>
                                          </p:val>
                                        </p:tav>
                                        <p:tav tm="100000">
                                          <p:val>
                                            <p:strVal val="#ppt_h"/>
                                          </p:val>
                                        </p:tav>
                                      </p:tavLst>
                                    </p:anim>
                                    <p:animEffect transition="in" filter="fade">
                                      <p:cBhvr>
                                        <p:cTn id="30"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Are There Challenges</a:t>
            </a:r>
          </a:p>
        </p:txBody>
      </p:sp>
      <p:sp>
        <p:nvSpPr>
          <p:cNvPr id="17" name="Content Placeholder 2">
            <a:extLst>
              <a:ext uri="{FF2B5EF4-FFF2-40B4-BE49-F238E27FC236}">
                <a16:creationId xmlns:a16="http://schemas.microsoft.com/office/drawing/2014/main" id="{01B41A01-3494-4FFC-BEAD-A47839914D80}"/>
              </a:ext>
            </a:extLst>
          </p:cNvPr>
          <p:cNvSpPr>
            <a:spLocks noGrp="1"/>
          </p:cNvSpPr>
          <p:nvPr>
            <p:ph idx="1"/>
          </p:nvPr>
        </p:nvSpPr>
        <p:spPr>
          <a:xfrm>
            <a:off x="1981200" y="1600201"/>
            <a:ext cx="8229600" cy="4525963"/>
          </a:xfrm>
        </p:spPr>
        <p:txBody>
          <a:bodyPr>
            <a:normAutofit fontScale="92500" lnSpcReduction="10000"/>
          </a:bodyPr>
          <a:lstStyle/>
          <a:p>
            <a:r>
              <a:rPr lang="en-US" sz="2400" dirty="0">
                <a:latin typeface="Constantia"/>
                <a:cs typeface="Constantia"/>
              </a:rPr>
              <a:t>Why is there </a:t>
            </a:r>
            <a:r>
              <a:rPr lang="en-US" sz="2400" dirty="0" err="1">
                <a:latin typeface="Constantia"/>
                <a:cs typeface="Constantia"/>
              </a:rPr>
              <a:t>C5</a:t>
            </a:r>
            <a:r>
              <a:rPr lang="en-US" sz="2400" dirty="0">
                <a:latin typeface="Constantia"/>
                <a:cs typeface="Constantia"/>
              </a:rPr>
              <a:t>?</a:t>
            </a:r>
          </a:p>
          <a:p>
            <a:pPr lvl="1"/>
            <a:r>
              <a:rPr lang="en-US" sz="2000" dirty="0">
                <a:solidFill>
                  <a:srgbClr val="3366FF"/>
                </a:solidFill>
                <a:latin typeface="Constantia"/>
                <a:cs typeface="Constantia"/>
              </a:rPr>
              <a:t>Interest</a:t>
            </a:r>
            <a:r>
              <a:rPr lang="en-US" sz="2000" dirty="0">
                <a:latin typeface="Constantia"/>
                <a:cs typeface="Constantia"/>
              </a:rPr>
              <a:t> are submitted by subscriber with </a:t>
            </a:r>
            <a:r>
              <a:rPr lang="en-US" sz="2000" b="1" dirty="0">
                <a:latin typeface="Constantia"/>
                <a:cs typeface="Constantia"/>
              </a:rPr>
              <a:t>plaintext</a:t>
            </a:r>
            <a:r>
              <a:rPr lang="en-US" sz="2000" dirty="0">
                <a:latin typeface="Constantia"/>
                <a:cs typeface="Constantia"/>
              </a:rPr>
              <a:t>!</a:t>
            </a:r>
          </a:p>
          <a:p>
            <a:pPr lvl="1"/>
            <a:endParaRPr lang="en-US" sz="2000" dirty="0">
              <a:latin typeface="Constantia"/>
              <a:cs typeface="Constantia"/>
            </a:endParaRPr>
          </a:p>
          <a:p>
            <a:pPr marL="342900" lvl="1" indent="-342900">
              <a:buFont typeface="Arial"/>
              <a:buChar char="•"/>
            </a:pPr>
            <a:r>
              <a:rPr lang="en-US" sz="2400" dirty="0">
                <a:latin typeface="Constantia"/>
              </a:rPr>
              <a:t>Why is there </a:t>
            </a:r>
            <a:r>
              <a:rPr lang="en-US" sz="2400" dirty="0" err="1">
                <a:latin typeface="Constantia"/>
              </a:rPr>
              <a:t>C4</a:t>
            </a:r>
            <a:r>
              <a:rPr lang="en-US" sz="2400" dirty="0">
                <a:latin typeface="Constantia"/>
              </a:rPr>
              <a:t>?</a:t>
            </a:r>
          </a:p>
          <a:p>
            <a:pPr lvl="1"/>
            <a:r>
              <a:rPr lang="en-US" sz="2000" dirty="0">
                <a:solidFill>
                  <a:srgbClr val="3366FF"/>
                </a:solidFill>
                <a:latin typeface="Constantia"/>
              </a:rPr>
              <a:t>Tag</a:t>
            </a:r>
            <a:r>
              <a:rPr lang="en-US" sz="2000" dirty="0">
                <a:latin typeface="Constantia"/>
              </a:rPr>
              <a:t> are submitted by publisher with </a:t>
            </a:r>
            <a:r>
              <a:rPr lang="en-US" sz="2000" b="1" dirty="0">
                <a:latin typeface="Constantia"/>
              </a:rPr>
              <a:t>plaintext</a:t>
            </a:r>
            <a:r>
              <a:rPr lang="en-US" sz="2000" dirty="0">
                <a:latin typeface="Constantia"/>
              </a:rPr>
              <a:t>!</a:t>
            </a:r>
          </a:p>
          <a:p>
            <a:pPr lvl="1"/>
            <a:endParaRPr lang="en-US" sz="2000" dirty="0">
              <a:latin typeface="Constantia"/>
            </a:endParaRPr>
          </a:p>
          <a:p>
            <a:pPr marL="342900" lvl="1" indent="-342900">
              <a:buFont typeface="Arial"/>
              <a:buChar char="•"/>
            </a:pPr>
            <a:r>
              <a:rPr lang="en-US" sz="2400" dirty="0">
                <a:latin typeface="Constantia"/>
              </a:rPr>
              <a:t>Why is there </a:t>
            </a:r>
            <a:r>
              <a:rPr lang="en-US" sz="2400" dirty="0" err="1">
                <a:latin typeface="Constantia"/>
              </a:rPr>
              <a:t>C3</a:t>
            </a:r>
            <a:r>
              <a:rPr lang="en-US" sz="2400" dirty="0">
                <a:latin typeface="Constantia"/>
              </a:rPr>
              <a:t>?</a:t>
            </a:r>
          </a:p>
          <a:p>
            <a:pPr lvl="1"/>
            <a:r>
              <a:rPr lang="en-US" sz="2000" dirty="0">
                <a:solidFill>
                  <a:srgbClr val="3366FF"/>
                </a:solidFill>
                <a:latin typeface="Constantia"/>
                <a:cs typeface="Constantia"/>
              </a:rPr>
              <a:t>Access policy</a:t>
            </a:r>
            <a:r>
              <a:rPr lang="en-US" sz="2000" dirty="0">
                <a:latin typeface="Constantia"/>
                <a:cs typeface="Constantia"/>
              </a:rPr>
              <a:t> are established by publisher with </a:t>
            </a:r>
            <a:r>
              <a:rPr lang="en-US" sz="2000" b="1" dirty="0">
                <a:latin typeface="Constantia"/>
                <a:cs typeface="Constantia"/>
              </a:rPr>
              <a:t>plaintext</a:t>
            </a:r>
            <a:r>
              <a:rPr lang="en-US" sz="2000" dirty="0">
                <a:latin typeface="Constantia"/>
                <a:cs typeface="Constantia"/>
              </a:rPr>
              <a:t>!</a:t>
            </a:r>
          </a:p>
          <a:p>
            <a:pPr lvl="1"/>
            <a:endParaRPr lang="en-US" sz="2000" dirty="0">
              <a:latin typeface="Constantia"/>
              <a:cs typeface="Constantia"/>
            </a:endParaRPr>
          </a:p>
          <a:p>
            <a:pPr marL="342900" lvl="1" indent="-342900">
              <a:buFont typeface="Arial"/>
              <a:buChar char="•"/>
            </a:pPr>
            <a:r>
              <a:rPr lang="en-US" sz="2400" dirty="0">
                <a:latin typeface="Constantia"/>
              </a:rPr>
              <a:t>Why can </a:t>
            </a:r>
            <a:r>
              <a:rPr lang="en-US" sz="2400" dirty="0" err="1">
                <a:latin typeface="Constantia"/>
              </a:rPr>
              <a:t>C2</a:t>
            </a:r>
            <a:r>
              <a:rPr lang="en-US" sz="2400" dirty="0">
                <a:latin typeface="Constantia"/>
              </a:rPr>
              <a:t> be solved?</a:t>
            </a:r>
          </a:p>
          <a:p>
            <a:pPr lvl="1"/>
            <a:r>
              <a:rPr lang="en-US" sz="2000" b="1" dirty="0">
                <a:latin typeface="Constantia"/>
              </a:rPr>
              <a:t>Tag-Interest</a:t>
            </a:r>
            <a:r>
              <a:rPr lang="en-US" sz="2000" dirty="0">
                <a:latin typeface="Constantia"/>
              </a:rPr>
              <a:t> match made by ISP</a:t>
            </a:r>
          </a:p>
          <a:p>
            <a:pPr lvl="1"/>
            <a:r>
              <a:rPr lang="en-US" sz="2000" b="1" dirty="0">
                <a:latin typeface="Constantia"/>
              </a:rPr>
              <a:t>Access policy-Attributes </a:t>
            </a:r>
            <a:r>
              <a:rPr lang="en-US" sz="2000" dirty="0">
                <a:latin typeface="Constantia"/>
              </a:rPr>
              <a:t>match made by ISP</a:t>
            </a:r>
          </a:p>
          <a:p>
            <a:pPr lvl="1"/>
            <a:r>
              <a:rPr lang="en-US" sz="2000" dirty="0">
                <a:latin typeface="Constantia"/>
              </a:rPr>
              <a:t>Authorized viewers can be fund!</a:t>
            </a:r>
          </a:p>
        </p:txBody>
      </p:sp>
    </p:spTree>
    <p:extLst>
      <p:ext uri="{BB962C8B-B14F-4D97-AF65-F5344CB8AC3E}">
        <p14:creationId xmlns:p14="http://schemas.microsoft.com/office/powerpoint/2010/main" val="308994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3">
            <a:extLst>
              <a:ext uri="{FF2B5EF4-FFF2-40B4-BE49-F238E27FC236}">
                <a16:creationId xmlns:a16="http://schemas.microsoft.com/office/drawing/2014/main" id="{CDCB1A30-893F-7BCF-5685-4D59CE0252B7}"/>
              </a:ext>
            </a:extLst>
          </p:cNvPr>
          <p:cNvSpPr txBox="1"/>
          <p:nvPr/>
        </p:nvSpPr>
        <p:spPr>
          <a:xfrm>
            <a:off x="119336" y="141201"/>
            <a:ext cx="6915150" cy="830997"/>
          </a:xfrm>
          <a:prstGeom prst="rect">
            <a:avLst/>
          </a:prstGeom>
          <a:noFill/>
        </p:spPr>
        <p:txBody>
          <a:bodyPr wrap="square">
            <a:spAutoFit/>
          </a:bodyPr>
          <a:lstStyle>
            <a:defPPr>
              <a:defRPr lang="zh-CN"/>
            </a:defPPr>
            <a:lvl1pPr algn="r">
              <a:defRPr sz="2000" b="1">
                <a:ln w="900" cmpd="sng">
                  <a:solidFill>
                    <a:schemeClr val="accent1">
                      <a:satMod val="190000"/>
                      <a:alpha val="55000"/>
                    </a:schemeClr>
                  </a:solidFill>
                  <a:prstDash val="solid"/>
                </a:ln>
                <a:solidFill>
                  <a:schemeClr val="tx2">
                    <a:lumMod val="40000"/>
                    <a:lumOff val="60000"/>
                  </a:schemeClr>
                </a:solidFill>
                <a:effectLst>
                  <a:innerShdw blurRad="101600" dist="76200" dir="5400000">
                    <a:schemeClr val="accent1">
                      <a:satMod val="190000"/>
                      <a:tint val="100000"/>
                      <a:alpha val="74000"/>
                    </a:schemeClr>
                  </a:innerShdw>
                </a:effectLst>
                <a:latin typeface="微软雅黑" pitchFamily="34" charset="-122"/>
                <a:ea typeface="微软雅黑" pitchFamily="34" charset="-122"/>
              </a:defRPr>
            </a:lvl1pPr>
          </a:lstStyle>
          <a:p>
            <a:pPr algn="l" eaLnBrk="1" hangingPunct="1">
              <a:defRPr/>
            </a:pPr>
            <a:r>
              <a:rPr lang="en-US" altLang="zh-CN" sz="2400" dirty="0">
                <a:ln w="0"/>
                <a:solidFill>
                  <a:prstClr val="white"/>
                </a:solidFill>
                <a:effectLst>
                  <a:outerShdw blurRad="38100" dist="25400" dir="5400000" algn="ctr" rotWithShape="0">
                    <a:srgbClr val="6E747A">
                      <a:alpha val="43000"/>
                    </a:srgbClr>
                  </a:outerShdw>
                </a:effectLst>
              </a:rPr>
              <a:t>Homomorphic encryption
</a:t>
            </a:r>
            <a:endParaRPr lang="zh-CN" altLang="en-US" sz="2400" dirty="0">
              <a:ln w="0"/>
              <a:solidFill>
                <a:prstClr val="white"/>
              </a:solidFill>
              <a:effectLst>
                <a:outerShdw blurRad="38100" dist="25400" dir="5400000" algn="ctr" rotWithShape="0">
                  <a:srgbClr val="6E747A">
                    <a:alpha val="43000"/>
                  </a:srgbClr>
                </a:outerShdw>
              </a:effectLst>
            </a:endParaRPr>
          </a:p>
        </p:txBody>
      </p:sp>
      <p:grpSp>
        <p:nvGrpSpPr>
          <p:cNvPr id="3" name="组合 2">
            <a:extLst>
              <a:ext uri="{FF2B5EF4-FFF2-40B4-BE49-F238E27FC236}">
                <a16:creationId xmlns:a16="http://schemas.microsoft.com/office/drawing/2014/main" id="{D79F879D-439C-D292-6780-D228626C2478}"/>
              </a:ext>
            </a:extLst>
          </p:cNvPr>
          <p:cNvGrpSpPr/>
          <p:nvPr/>
        </p:nvGrpSpPr>
        <p:grpSpPr>
          <a:xfrm>
            <a:off x="2696302" y="1988840"/>
            <a:ext cx="2076525" cy="1308459"/>
            <a:chOff x="575285" y="2115816"/>
            <a:chExt cx="2284178" cy="1583236"/>
          </a:xfrm>
        </p:grpSpPr>
        <p:pic>
          <p:nvPicPr>
            <p:cNvPr id="40" name="图片 39" descr="卡通人物&#10;&#10;描述已自动生成">
              <a:extLst>
                <a:ext uri="{FF2B5EF4-FFF2-40B4-BE49-F238E27FC236}">
                  <a16:creationId xmlns:a16="http://schemas.microsoft.com/office/drawing/2014/main" id="{888F72A0-3FBD-D1B7-F539-D7AB9DDEC2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7483" y="2115816"/>
              <a:ext cx="999784" cy="999783"/>
            </a:xfrm>
            <a:prstGeom prst="rect">
              <a:avLst/>
            </a:prstGeom>
          </p:spPr>
        </p:pic>
        <p:sp>
          <p:nvSpPr>
            <p:cNvPr id="42" name="文本框 41">
              <a:extLst>
                <a:ext uri="{FF2B5EF4-FFF2-40B4-BE49-F238E27FC236}">
                  <a16:creationId xmlns:a16="http://schemas.microsoft.com/office/drawing/2014/main" id="{2A70F171-DAB1-7D44-A32D-541500CBEDB2}"/>
                </a:ext>
              </a:extLst>
            </p:cNvPr>
            <p:cNvSpPr txBox="1"/>
            <p:nvPr/>
          </p:nvSpPr>
          <p:spPr>
            <a:xfrm>
              <a:off x="575285" y="3126473"/>
              <a:ext cx="2284178" cy="572579"/>
            </a:xfrm>
            <a:prstGeom prst="rect">
              <a:avLst/>
            </a:prstGeom>
            <a:noFill/>
          </p:spPr>
          <p:txBody>
            <a:bodyPr wrap="square" rtlCol="0">
              <a:spAutoFit/>
            </a:bodyPr>
            <a:lstStyle/>
            <a:p>
              <a:pPr lvl="0" algn="ctr">
                <a:lnSpc>
                  <a:spcPct val="140000"/>
                </a:lnSpc>
                <a:defRPr/>
              </a:pPr>
              <a:r>
                <a:rPr lang="en-US" altLang="zh-CN" sz="2000" b="1" dirty="0">
                  <a:latin typeface="Times New Roman" panose="02020603050405020304" pitchFamily="18" charset="0"/>
                  <a:cs typeface="Times New Roman" panose="02020603050405020304" pitchFamily="18" charset="0"/>
                </a:rPr>
                <a:t>A</a:t>
              </a:r>
              <a:r>
                <a:rPr lang="zh-CN" altLang="en-US" sz="2000" b="1" dirty="0">
                  <a:latin typeface="Times New Roman" panose="02020603050405020304" pitchFamily="18" charset="0"/>
                  <a:cs typeface="Times New Roman" panose="02020603050405020304" pitchFamily="18" charset="0"/>
                </a:rPr>
                <a:t>：</a:t>
              </a:r>
              <a:r>
                <a:rPr kumimoji="0" lang="en-US" altLang="zh-CN" sz="2000" b="1" i="1" u="none" strike="noStrike" kern="1200" cap="none" spc="0" normalizeH="0" baseline="0" noProof="0" dirty="0" err="1">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a:t>
              </a:r>
              <a:r>
                <a:rPr kumimoji="0" lang="en-US" altLang="zh-CN"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0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billion </a:t>
              </a:r>
              <a:endParaRPr lang="zh-CN" altLang="en-US" sz="2000" b="1" dirty="0">
                <a:latin typeface="Times New Roman" panose="02020603050405020304" pitchFamily="18" charset="0"/>
                <a:cs typeface="Times New Roman" panose="02020603050405020304" pitchFamily="18" charset="0"/>
              </a:endParaRPr>
            </a:p>
          </p:txBody>
        </p:sp>
      </p:grpSp>
      <p:grpSp>
        <p:nvGrpSpPr>
          <p:cNvPr id="4" name="组合 3">
            <a:extLst>
              <a:ext uri="{FF2B5EF4-FFF2-40B4-BE49-F238E27FC236}">
                <a16:creationId xmlns:a16="http://schemas.microsoft.com/office/drawing/2014/main" id="{5C2E4697-B5B6-CD3F-6CFC-DD44CB5DCE21}"/>
              </a:ext>
            </a:extLst>
          </p:cNvPr>
          <p:cNvGrpSpPr/>
          <p:nvPr/>
        </p:nvGrpSpPr>
        <p:grpSpPr>
          <a:xfrm>
            <a:off x="2696302" y="3527294"/>
            <a:ext cx="2076525" cy="1394888"/>
            <a:chOff x="575285" y="3786513"/>
            <a:chExt cx="2284178" cy="1687815"/>
          </a:xfrm>
        </p:grpSpPr>
        <p:pic>
          <p:nvPicPr>
            <p:cNvPr id="41" name="图片 40" descr="图标&#10;&#10;描述已自动生成">
              <a:extLst>
                <a:ext uri="{FF2B5EF4-FFF2-40B4-BE49-F238E27FC236}">
                  <a16:creationId xmlns:a16="http://schemas.microsoft.com/office/drawing/2014/main" id="{A2259481-1A19-3B4F-3F5C-0A1E72753C70}"/>
                </a:ext>
              </a:extLst>
            </p:cNvPr>
            <p:cNvPicPr>
              <a:picLocks noChangeAspect="1"/>
            </p:cNvPicPr>
            <p:nvPr/>
          </p:nvPicPr>
          <p:blipFill rotWithShape="1">
            <a:blip r:embed="rId4">
              <a:extLst>
                <a:ext uri="{28A0092B-C50C-407E-A947-70E740481C1C}">
                  <a14:useLocalDpi xmlns:a14="http://schemas.microsoft.com/office/drawing/2010/main" val="0"/>
                </a:ext>
              </a:extLst>
            </a:blip>
            <a:srcRect l="13440" r="12641"/>
            <a:stretch/>
          </p:blipFill>
          <p:spPr>
            <a:xfrm>
              <a:off x="1310907" y="3786513"/>
              <a:ext cx="812933" cy="1099763"/>
            </a:xfrm>
            <a:prstGeom prst="rect">
              <a:avLst/>
            </a:prstGeom>
          </p:spPr>
        </p:pic>
        <p:sp>
          <p:nvSpPr>
            <p:cNvPr id="47" name="文本框 46">
              <a:extLst>
                <a:ext uri="{FF2B5EF4-FFF2-40B4-BE49-F238E27FC236}">
                  <a16:creationId xmlns:a16="http://schemas.microsoft.com/office/drawing/2014/main" id="{DE25A0AC-58DC-A3F0-C012-59167AF5594A}"/>
                </a:ext>
              </a:extLst>
            </p:cNvPr>
            <p:cNvSpPr txBox="1"/>
            <p:nvPr/>
          </p:nvSpPr>
          <p:spPr>
            <a:xfrm>
              <a:off x="575285" y="4901749"/>
              <a:ext cx="2284178" cy="572579"/>
            </a:xfrm>
            <a:prstGeom prst="rect">
              <a:avLst/>
            </a:prstGeom>
            <a:noFill/>
          </p:spPr>
          <p:txBody>
            <a:bodyPr wrap="square" rtlCol="0">
              <a:spAutoFit/>
            </a:bodyPr>
            <a:lstStyle/>
            <a:p>
              <a:pPr lvl="0" algn="ctr">
                <a:lnSpc>
                  <a:spcPct val="140000"/>
                </a:lnSpc>
                <a:defRPr/>
              </a:pPr>
              <a:r>
                <a:rPr lang="en-US" altLang="zh-CN" sz="2000" b="1" dirty="0">
                  <a:latin typeface="Times New Roman" panose="02020603050405020304" pitchFamily="18" charset="0"/>
                  <a:cs typeface="Times New Roman" panose="02020603050405020304" pitchFamily="18" charset="0"/>
                </a:rPr>
                <a:t>B</a:t>
              </a:r>
              <a:r>
                <a:rPr lang="zh-CN" altLang="en-US" sz="2000" b="1" dirty="0">
                  <a:latin typeface="Times New Roman" panose="02020603050405020304" pitchFamily="18" charset="0"/>
                  <a:cs typeface="Times New Roman" panose="02020603050405020304" pitchFamily="18" charset="0"/>
                </a:rPr>
                <a:t>：</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en-US" altLang="zh-CN" sz="2000" b="1" i="1"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j</a:t>
              </a:r>
              <a:r>
                <a:rPr kumimoji="0" lang="en-US" altLang="zh-CN"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0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billion </a:t>
              </a:r>
              <a:endParaRPr lang="zh-CN" altLang="en-US" sz="2000" b="1" dirty="0">
                <a:latin typeface="Times New Roman" panose="02020603050405020304" pitchFamily="18" charset="0"/>
                <a:cs typeface="Times New Roman" panose="02020603050405020304" pitchFamily="18" charset="0"/>
              </a:endParaRPr>
            </a:p>
          </p:txBody>
        </p:sp>
      </p:grpSp>
      <p:sp>
        <p:nvSpPr>
          <p:cNvPr id="49" name="Line 8">
            <a:extLst>
              <a:ext uri="{FF2B5EF4-FFF2-40B4-BE49-F238E27FC236}">
                <a16:creationId xmlns:a16="http://schemas.microsoft.com/office/drawing/2014/main" id="{E2932C52-F925-8D45-5742-D2D2FD661CAB}"/>
              </a:ext>
            </a:extLst>
          </p:cNvPr>
          <p:cNvSpPr>
            <a:spLocks noChangeShapeType="1"/>
          </p:cNvSpPr>
          <p:nvPr/>
        </p:nvSpPr>
        <p:spPr bwMode="auto">
          <a:xfrm>
            <a:off x="4583833" y="2621965"/>
            <a:ext cx="3131782" cy="708423"/>
          </a:xfrm>
          <a:prstGeom prst="line">
            <a:avLst/>
          </a:prstGeom>
          <a:noFill/>
          <a:ln w="28575">
            <a:solidFill>
              <a:sysClr val="windowText" lastClr="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fontAlgn="auto" hangingPunct="1">
              <a:spcBef>
                <a:spcPts val="0"/>
              </a:spcBef>
              <a:spcAft>
                <a:spcPts val="0"/>
              </a:spcAft>
              <a:defRPr/>
            </a:pPr>
            <a:endParaRPr lang="en-US" kern="0">
              <a:solidFill>
                <a:prstClr val="black"/>
              </a:solidFill>
              <a:latin typeface="Calibri"/>
              <a:ea typeface="宋体"/>
            </a:endParaRPr>
          </a:p>
        </p:txBody>
      </p:sp>
      <p:sp>
        <p:nvSpPr>
          <p:cNvPr id="50" name="Line 8">
            <a:extLst>
              <a:ext uri="{FF2B5EF4-FFF2-40B4-BE49-F238E27FC236}">
                <a16:creationId xmlns:a16="http://schemas.microsoft.com/office/drawing/2014/main" id="{14DF1827-EC03-E5FC-5013-844C8608EDBB}"/>
              </a:ext>
            </a:extLst>
          </p:cNvPr>
          <p:cNvSpPr>
            <a:spLocks noChangeShapeType="1"/>
          </p:cNvSpPr>
          <p:nvPr/>
        </p:nvSpPr>
        <p:spPr bwMode="auto">
          <a:xfrm flipV="1">
            <a:off x="4583833" y="3614797"/>
            <a:ext cx="3131782" cy="490656"/>
          </a:xfrm>
          <a:prstGeom prst="line">
            <a:avLst/>
          </a:prstGeom>
          <a:noFill/>
          <a:ln w="28575">
            <a:solidFill>
              <a:sysClr val="windowText" lastClr="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fontAlgn="auto" hangingPunct="1">
              <a:spcBef>
                <a:spcPts val="0"/>
              </a:spcBef>
              <a:spcAft>
                <a:spcPts val="0"/>
              </a:spcAft>
              <a:defRPr/>
            </a:pPr>
            <a:endParaRPr lang="en-US" kern="0">
              <a:solidFill>
                <a:prstClr val="black"/>
              </a:solidFill>
              <a:latin typeface="Calibri"/>
              <a:ea typeface="宋体"/>
            </a:endParaRPr>
          </a:p>
        </p:txBody>
      </p:sp>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5ED94461-0C94-C41C-1883-1824A34BC6F8}"/>
                  </a:ext>
                </a:extLst>
              </p:cNvPr>
              <p:cNvSpPr txBox="1"/>
              <p:nvPr/>
            </p:nvSpPr>
            <p:spPr>
              <a:xfrm>
                <a:off x="5007635" y="2448319"/>
                <a:ext cx="2284178" cy="523220"/>
              </a:xfrm>
              <a:prstGeom prst="rect">
                <a:avLst/>
              </a:prstGeom>
              <a:noFill/>
            </p:spPr>
            <p:txBody>
              <a:bodyPr wrap="square" rtlCol="0">
                <a:spAutoFit/>
              </a:bodyPr>
              <a:lstStyle/>
              <a:p>
                <a:pPr marL="0" marR="0" lvl="0" indent="0" algn="l" defTabSz="914400" rtl="0" eaLnBrk="0" fontAlgn="base" latinLnBrk="0" hangingPunct="0">
                  <a:lnSpc>
                    <a:spcPct val="14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000" b="1" i="1" smtClean="0">
                          <a:solidFill>
                            <a:srgbClr val="C00000"/>
                          </a:solidFill>
                          <a:latin typeface="Cambria Math" panose="02040503050406030204" pitchFamily="18" charset="0"/>
                          <a:cs typeface="Times New Roman" panose="02020603050405020304" pitchFamily="18" charset="0"/>
                        </a:rPr>
                        <m:t>𝑬</m:t>
                      </m:r>
                      <m:r>
                        <a:rPr lang="en-US" altLang="zh-CN" sz="2000" b="1" i="1" smtClean="0">
                          <a:solidFill>
                            <a:srgbClr val="C00000"/>
                          </a:solidFill>
                          <a:latin typeface="Cambria Math" panose="02040503050406030204" pitchFamily="18" charset="0"/>
                          <a:cs typeface="Times New Roman" panose="02020603050405020304" pitchFamily="18" charset="0"/>
                        </a:rPr>
                        <m:t>(</m:t>
                      </m:r>
                      <m:r>
                        <a:rPr lang="en-US" altLang="zh-CN" sz="2000" b="1" i="1" smtClean="0">
                          <a:solidFill>
                            <a:srgbClr val="C00000"/>
                          </a:solidFill>
                          <a:latin typeface="Cambria Math" panose="02040503050406030204" pitchFamily="18" charset="0"/>
                          <a:cs typeface="Times New Roman" panose="02020603050405020304" pitchFamily="18" charset="0"/>
                        </a:rPr>
                        <m:t>𝒊</m:t>
                      </m:r>
                      <m:r>
                        <a:rPr lang="en-US" altLang="zh-CN" sz="2000" b="1" i="1" smtClean="0">
                          <a:solidFill>
                            <a:srgbClr val="C00000"/>
                          </a:solidFill>
                          <a:latin typeface="Cambria Math" panose="02040503050406030204" pitchFamily="18" charset="0"/>
                          <a:cs typeface="Times New Roman" panose="02020603050405020304" pitchFamily="18" charset="0"/>
                        </a:rPr>
                        <m:t>)</m:t>
                      </m:r>
                    </m:oMath>
                  </m:oMathPara>
                </a14:m>
                <a:endParaRPr lang="zh-CN" altLang="en-US" sz="2000" b="1" dirty="0">
                  <a:latin typeface="Times New Roman" panose="02020603050405020304" pitchFamily="18" charset="0"/>
                  <a:cs typeface="Times New Roman" panose="02020603050405020304" pitchFamily="18" charset="0"/>
                </a:endParaRPr>
              </a:p>
            </p:txBody>
          </p:sp>
        </mc:Choice>
        <mc:Fallback xmlns="">
          <p:sp>
            <p:nvSpPr>
              <p:cNvPr id="51" name="文本框 50">
                <a:extLst>
                  <a:ext uri="{FF2B5EF4-FFF2-40B4-BE49-F238E27FC236}">
                    <a16:creationId xmlns:a16="http://schemas.microsoft.com/office/drawing/2014/main" id="{5ED94461-0C94-C41C-1883-1824A34BC6F8}"/>
                  </a:ext>
                </a:extLst>
              </p:cNvPr>
              <p:cNvSpPr txBox="1">
                <a:spLocks noRot="1" noChangeAspect="1" noMove="1" noResize="1" noEditPoints="1" noAdjustHandles="1" noChangeArrowheads="1" noChangeShapeType="1" noTextEdit="1"/>
              </p:cNvSpPr>
              <p:nvPr/>
            </p:nvSpPr>
            <p:spPr>
              <a:xfrm>
                <a:off x="5007635" y="2448319"/>
                <a:ext cx="2284178"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4C821D49-9A1E-2026-20B5-E5FD491EDDBD}"/>
                  </a:ext>
                </a:extLst>
              </p:cNvPr>
              <p:cNvSpPr txBox="1"/>
              <p:nvPr/>
            </p:nvSpPr>
            <p:spPr>
              <a:xfrm>
                <a:off x="5000698" y="3861859"/>
                <a:ext cx="2284178" cy="523220"/>
              </a:xfrm>
              <a:prstGeom prst="rect">
                <a:avLst/>
              </a:prstGeom>
              <a:noFill/>
            </p:spPr>
            <p:txBody>
              <a:bodyPr wrap="square" rtlCol="0">
                <a:spAutoFit/>
              </a:bodyPr>
              <a:lstStyle/>
              <a:p>
                <a:pPr marL="0" marR="0" lvl="0" indent="0" algn="l" defTabSz="914400" rtl="0" eaLnBrk="0" fontAlgn="base" latinLnBrk="0" hangingPunct="0">
                  <a:lnSpc>
                    <a:spcPct val="14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000" b="1" i="1" smtClean="0">
                          <a:solidFill>
                            <a:srgbClr val="C00000"/>
                          </a:solidFill>
                          <a:latin typeface="Cambria Math" panose="02040503050406030204" pitchFamily="18" charset="0"/>
                          <a:cs typeface="Times New Roman" panose="02020603050405020304" pitchFamily="18" charset="0"/>
                        </a:rPr>
                        <m:t>𝑬</m:t>
                      </m:r>
                      <m:r>
                        <a:rPr lang="en-US" altLang="zh-CN" sz="2000" b="1" i="1" smtClean="0">
                          <a:solidFill>
                            <a:srgbClr val="C00000"/>
                          </a:solidFill>
                          <a:latin typeface="Cambria Math" panose="02040503050406030204" pitchFamily="18" charset="0"/>
                          <a:cs typeface="Times New Roman" panose="02020603050405020304" pitchFamily="18" charset="0"/>
                        </a:rPr>
                        <m:t>(</m:t>
                      </m:r>
                      <m:r>
                        <a:rPr lang="en-US" altLang="zh-CN" sz="2000" b="1" i="1" smtClean="0">
                          <a:solidFill>
                            <a:srgbClr val="C00000"/>
                          </a:solidFill>
                          <a:latin typeface="Cambria Math" panose="02040503050406030204" pitchFamily="18" charset="0"/>
                          <a:cs typeface="Times New Roman" panose="02020603050405020304" pitchFamily="18" charset="0"/>
                        </a:rPr>
                        <m:t>𝒋</m:t>
                      </m:r>
                      <m:r>
                        <a:rPr lang="en-US" altLang="zh-CN" sz="2000" b="1" i="1" smtClean="0">
                          <a:solidFill>
                            <a:srgbClr val="C00000"/>
                          </a:solidFill>
                          <a:latin typeface="Cambria Math" panose="02040503050406030204" pitchFamily="18" charset="0"/>
                          <a:cs typeface="Times New Roman" panose="02020603050405020304" pitchFamily="18" charset="0"/>
                        </a:rPr>
                        <m:t>)</m:t>
                      </m:r>
                    </m:oMath>
                  </m:oMathPara>
                </a14:m>
                <a:endParaRPr lang="zh-CN" altLang="en-US" sz="2000" b="1" dirty="0">
                  <a:latin typeface="Times New Roman" panose="02020603050405020304" pitchFamily="18" charset="0"/>
                  <a:cs typeface="Times New Roman" panose="02020603050405020304" pitchFamily="18" charset="0"/>
                </a:endParaRPr>
              </a:p>
            </p:txBody>
          </p:sp>
        </mc:Choice>
        <mc:Fallback xmlns="">
          <p:sp>
            <p:nvSpPr>
              <p:cNvPr id="52" name="文本框 51">
                <a:extLst>
                  <a:ext uri="{FF2B5EF4-FFF2-40B4-BE49-F238E27FC236}">
                    <a16:creationId xmlns:a16="http://schemas.microsoft.com/office/drawing/2014/main" id="{4C821D49-9A1E-2026-20B5-E5FD491EDDBD}"/>
                  </a:ext>
                </a:extLst>
              </p:cNvPr>
              <p:cNvSpPr txBox="1">
                <a:spLocks noRot="1" noChangeAspect="1" noMove="1" noResize="1" noEditPoints="1" noAdjustHandles="1" noChangeArrowheads="1" noChangeShapeType="1" noTextEdit="1"/>
              </p:cNvSpPr>
              <p:nvPr/>
            </p:nvSpPr>
            <p:spPr>
              <a:xfrm>
                <a:off x="5000698" y="3861859"/>
                <a:ext cx="2284178"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DD9074E3-ED99-EB0C-0A22-6D00F30E4688}"/>
                  </a:ext>
                </a:extLst>
              </p:cNvPr>
              <p:cNvSpPr txBox="1"/>
              <p:nvPr/>
            </p:nvSpPr>
            <p:spPr>
              <a:xfrm>
                <a:off x="9433235" y="2731044"/>
                <a:ext cx="2484760" cy="475579"/>
              </a:xfrm>
              <a:prstGeom prst="rect">
                <a:avLst/>
              </a:prstGeom>
              <a:noFill/>
            </p:spPr>
            <p:txBody>
              <a:bodyPr wrap="square" rtlCol="0">
                <a:spAutoFit/>
              </a:bodyPr>
              <a:lstStyle/>
              <a:p>
                <a:pPr lvl="0">
                  <a:lnSpc>
                    <a:spcPct val="140000"/>
                  </a:lnSpc>
                  <a:defRPr/>
                </a:pPr>
                <a14:m>
                  <m:oMath xmlns:m="http://schemas.openxmlformats.org/officeDocument/2006/math">
                    <m:r>
                      <a:rPr lang="en-US" altLang="zh-CN" sz="2000" b="1" i="1" smtClean="0">
                        <a:solidFill>
                          <a:srgbClr val="C00000"/>
                        </a:solidFill>
                        <a:latin typeface="Cambria Math" panose="02040503050406030204" pitchFamily="18" charset="0"/>
                        <a:cs typeface="Times New Roman" panose="02020603050405020304" pitchFamily="18" charset="0"/>
                      </a:rPr>
                      <m:t>𝑬</m:t>
                    </m:r>
                    <m:r>
                      <a:rPr lang="en-US" altLang="zh-CN" sz="2000" b="1" i="1" smtClean="0">
                        <a:solidFill>
                          <a:srgbClr val="C00000"/>
                        </a:solidFill>
                        <a:latin typeface="Cambria Math" panose="02040503050406030204" pitchFamily="18" charset="0"/>
                        <a:cs typeface="Times New Roman" panose="02020603050405020304" pitchFamily="18" charset="0"/>
                      </a:rPr>
                      <m:t>(</m:t>
                    </m:r>
                    <m:r>
                      <a:rPr lang="en-US" altLang="zh-CN" sz="2000" b="1" i="1" smtClean="0">
                        <a:solidFill>
                          <a:srgbClr val="C00000"/>
                        </a:solidFill>
                        <a:latin typeface="Cambria Math" panose="02040503050406030204" pitchFamily="18" charset="0"/>
                        <a:cs typeface="Times New Roman" panose="02020603050405020304" pitchFamily="18" charset="0"/>
                      </a:rPr>
                      <m:t>𝒊</m:t>
                    </m:r>
                    <m:r>
                      <a:rPr lang="en-US" altLang="zh-CN" sz="2000" b="1" i="1" smtClean="0">
                        <a:solidFill>
                          <a:srgbClr val="C00000"/>
                        </a:solidFill>
                        <a:latin typeface="Cambria Math" panose="02040503050406030204" pitchFamily="18" charset="0"/>
                        <a:cs typeface="Times New Roman" panose="02020603050405020304" pitchFamily="18" charset="0"/>
                      </a:rPr>
                      <m:t>)</m:t>
                    </m:r>
                  </m:oMath>
                </a14:m>
                <a:r>
                  <a:rPr lang="zh-CN" altLang="en-US" sz="2000" b="1" dirty="0">
                    <a:latin typeface="Times New Roman" panose="02020603050405020304" pitchFamily="18" charset="0"/>
                    <a:cs typeface="Times New Roman" panose="02020603050405020304" pitchFamily="18" charset="0"/>
                  </a:rPr>
                  <a:t> </a:t>
                </a:r>
                <a:r>
                  <a:rPr lang="en-US" altLang="zh-CN" sz="2000" b="1" dirty="0">
                    <a:solidFill>
                      <a:srgbClr val="C00000"/>
                    </a:solidFill>
                    <a:latin typeface="Times New Roman" panose="02020603050405020304" pitchFamily="18" charset="0"/>
                    <a:cs typeface="Times New Roman" panose="02020603050405020304" pitchFamily="18" charset="0"/>
                  </a:rPr>
                  <a:t>&gt; </a:t>
                </a:r>
                <a14:m>
                  <m:oMath xmlns:m="http://schemas.openxmlformats.org/officeDocument/2006/math">
                    <m:r>
                      <a:rPr lang="en-US" altLang="zh-CN" sz="2000" b="1" i="1" smtClean="0">
                        <a:solidFill>
                          <a:srgbClr val="C00000"/>
                        </a:solidFill>
                        <a:latin typeface="Cambria Math" panose="02040503050406030204" pitchFamily="18" charset="0"/>
                        <a:cs typeface="Times New Roman" panose="02020603050405020304" pitchFamily="18" charset="0"/>
                      </a:rPr>
                      <m:t>𝑬</m:t>
                    </m:r>
                    <m:r>
                      <a:rPr lang="en-US" altLang="zh-CN" sz="2000" b="1" i="1">
                        <a:solidFill>
                          <a:srgbClr val="C00000"/>
                        </a:solidFill>
                        <a:latin typeface="Cambria Math" panose="02040503050406030204" pitchFamily="18" charset="0"/>
                        <a:cs typeface="Times New Roman" panose="02020603050405020304" pitchFamily="18" charset="0"/>
                      </a:rPr>
                      <m:t>(</m:t>
                    </m:r>
                    <m:r>
                      <a:rPr lang="en-US" altLang="zh-CN" sz="2000" b="1" i="1" smtClean="0">
                        <a:solidFill>
                          <a:srgbClr val="C00000"/>
                        </a:solidFill>
                        <a:latin typeface="Cambria Math" panose="02040503050406030204" pitchFamily="18" charset="0"/>
                        <a:cs typeface="Times New Roman" panose="02020603050405020304" pitchFamily="18" charset="0"/>
                      </a:rPr>
                      <m:t>𝒋</m:t>
                    </m:r>
                    <m:r>
                      <a:rPr lang="en-US" altLang="zh-CN" sz="2000" b="1" i="1">
                        <a:solidFill>
                          <a:srgbClr val="C00000"/>
                        </a:solidFill>
                        <a:latin typeface="Cambria Math" panose="02040503050406030204" pitchFamily="18" charset="0"/>
                        <a:cs typeface="Times New Roman" panose="02020603050405020304" pitchFamily="18" charset="0"/>
                      </a:rPr>
                      <m:t>)</m:t>
                    </m:r>
                  </m:oMath>
                </a14:m>
                <a:r>
                  <a:rPr lang="en-US" altLang="zh-CN" sz="2000" b="1" dirty="0">
                    <a:latin typeface="Times New Roman" panose="02020603050405020304" pitchFamily="18" charset="0"/>
                    <a:cs typeface="Times New Roman" panose="02020603050405020304" pitchFamily="18" charset="0"/>
                  </a:rPr>
                  <a:t> </a:t>
                </a:r>
                <a:r>
                  <a:rPr lang="zh-CN" altLang="en-US" sz="2000" b="1" dirty="0">
                    <a:latin typeface="Times New Roman" panose="02020603050405020304" pitchFamily="18" charset="0"/>
                    <a:cs typeface="Times New Roman" panose="02020603050405020304" pitchFamily="18" charset="0"/>
                  </a:rPr>
                  <a:t> </a:t>
                </a:r>
                <a:endParaRPr lang="zh-CN" altLang="en-US" sz="2400" b="1" dirty="0">
                  <a:latin typeface="Times New Roman" panose="02020603050405020304" pitchFamily="18" charset="0"/>
                  <a:cs typeface="Times New Roman" panose="02020603050405020304" pitchFamily="18" charset="0"/>
                </a:endParaRPr>
              </a:p>
            </p:txBody>
          </p:sp>
        </mc:Choice>
        <mc:Fallback xmlns="">
          <p:sp>
            <p:nvSpPr>
              <p:cNvPr id="56" name="文本框 55">
                <a:extLst>
                  <a:ext uri="{FF2B5EF4-FFF2-40B4-BE49-F238E27FC236}">
                    <a16:creationId xmlns:a16="http://schemas.microsoft.com/office/drawing/2014/main" id="{DD9074E3-ED99-EB0C-0A22-6D00F30E4688}"/>
                  </a:ext>
                </a:extLst>
              </p:cNvPr>
              <p:cNvSpPr txBox="1">
                <a:spLocks noRot="1" noChangeAspect="1" noMove="1" noResize="1" noEditPoints="1" noAdjustHandles="1" noChangeArrowheads="1" noChangeShapeType="1" noTextEdit="1"/>
              </p:cNvSpPr>
              <p:nvPr/>
            </p:nvSpPr>
            <p:spPr>
              <a:xfrm>
                <a:off x="9433235" y="2731044"/>
                <a:ext cx="2484760" cy="475579"/>
              </a:xfrm>
              <a:prstGeom prst="rect">
                <a:avLst/>
              </a:prstGeom>
              <a:blipFill>
                <a:blip r:embed="rId7"/>
                <a:stretch>
                  <a:fillRect b="-230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B7771EA2-E549-0188-768D-3F2A8F29E842}"/>
                  </a:ext>
                </a:extLst>
              </p:cNvPr>
              <p:cNvSpPr txBox="1"/>
              <p:nvPr/>
            </p:nvSpPr>
            <p:spPr>
              <a:xfrm>
                <a:off x="9433235" y="3217143"/>
                <a:ext cx="2340744" cy="475579"/>
              </a:xfrm>
              <a:prstGeom prst="rect">
                <a:avLst/>
              </a:prstGeom>
              <a:noFill/>
            </p:spPr>
            <p:txBody>
              <a:bodyPr wrap="square" rtlCol="0">
                <a:spAutoFit/>
              </a:bodyPr>
              <a:lstStyle/>
              <a:p>
                <a:pPr lvl="0">
                  <a:lnSpc>
                    <a:spcPct val="140000"/>
                  </a:lnSpc>
                  <a:defRPr/>
                </a:pPr>
                <a14:m>
                  <m:oMath xmlns:m="http://schemas.openxmlformats.org/officeDocument/2006/math">
                    <m:r>
                      <a:rPr lang="en-US" altLang="zh-CN" sz="2000" b="1" i="1" smtClean="0">
                        <a:solidFill>
                          <a:srgbClr val="C00000"/>
                        </a:solidFill>
                        <a:latin typeface="Cambria Math" panose="02040503050406030204" pitchFamily="18" charset="0"/>
                        <a:cs typeface="Times New Roman" panose="02020603050405020304" pitchFamily="18" charset="0"/>
                      </a:rPr>
                      <m:t>𝑬</m:t>
                    </m:r>
                    <m:r>
                      <a:rPr lang="en-US" altLang="zh-CN" sz="2000" b="1" i="1" smtClean="0">
                        <a:solidFill>
                          <a:srgbClr val="C00000"/>
                        </a:solidFill>
                        <a:latin typeface="Cambria Math" panose="02040503050406030204" pitchFamily="18" charset="0"/>
                        <a:cs typeface="Times New Roman" panose="02020603050405020304" pitchFamily="18" charset="0"/>
                      </a:rPr>
                      <m:t>(</m:t>
                    </m:r>
                    <m:r>
                      <a:rPr lang="en-US" altLang="zh-CN" sz="2000" b="1" i="1" smtClean="0">
                        <a:solidFill>
                          <a:srgbClr val="C00000"/>
                        </a:solidFill>
                        <a:latin typeface="Cambria Math" panose="02040503050406030204" pitchFamily="18" charset="0"/>
                        <a:cs typeface="Times New Roman" panose="02020603050405020304" pitchFamily="18" charset="0"/>
                      </a:rPr>
                      <m:t>𝒊</m:t>
                    </m:r>
                    <m:r>
                      <a:rPr lang="en-US" altLang="zh-CN" sz="2000" b="1" i="1" smtClean="0">
                        <a:solidFill>
                          <a:srgbClr val="C00000"/>
                        </a:solidFill>
                        <a:latin typeface="Cambria Math" panose="02040503050406030204" pitchFamily="18" charset="0"/>
                        <a:cs typeface="Times New Roman" panose="02020603050405020304" pitchFamily="18" charset="0"/>
                      </a:rPr>
                      <m:t>)</m:t>
                    </m:r>
                  </m:oMath>
                </a14:m>
                <a:r>
                  <a:rPr lang="zh-CN" altLang="en-US" sz="2000" b="1" dirty="0">
                    <a:latin typeface="Times New Roman" panose="02020603050405020304" pitchFamily="18" charset="0"/>
                    <a:cs typeface="Times New Roman" panose="02020603050405020304" pitchFamily="18" charset="0"/>
                  </a:rPr>
                  <a:t> </a:t>
                </a:r>
                <a:r>
                  <a:rPr lang="en-US" altLang="zh-CN" sz="2000" b="1" dirty="0">
                    <a:solidFill>
                      <a:srgbClr val="C00000"/>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sz="2000" b="1" i="1" smtClean="0">
                        <a:solidFill>
                          <a:srgbClr val="C00000"/>
                        </a:solidFill>
                        <a:latin typeface="Cambria Math" panose="02040503050406030204" pitchFamily="18" charset="0"/>
                        <a:cs typeface="Times New Roman" panose="02020603050405020304" pitchFamily="18" charset="0"/>
                      </a:rPr>
                      <m:t>𝑬</m:t>
                    </m:r>
                    <m:r>
                      <a:rPr lang="en-US" altLang="zh-CN" sz="2000" b="1" i="1">
                        <a:solidFill>
                          <a:srgbClr val="C00000"/>
                        </a:solidFill>
                        <a:latin typeface="Cambria Math" panose="02040503050406030204" pitchFamily="18" charset="0"/>
                        <a:cs typeface="Times New Roman" panose="02020603050405020304" pitchFamily="18" charset="0"/>
                      </a:rPr>
                      <m:t>(</m:t>
                    </m:r>
                    <m:r>
                      <a:rPr lang="en-US" altLang="zh-CN" sz="2000" b="1" i="1" smtClean="0">
                        <a:solidFill>
                          <a:srgbClr val="C00000"/>
                        </a:solidFill>
                        <a:latin typeface="Cambria Math" panose="02040503050406030204" pitchFamily="18" charset="0"/>
                        <a:cs typeface="Times New Roman" panose="02020603050405020304" pitchFamily="18" charset="0"/>
                      </a:rPr>
                      <m:t>𝒋</m:t>
                    </m:r>
                    <m:r>
                      <a:rPr lang="en-US" altLang="zh-CN" sz="2000" b="1" i="1">
                        <a:solidFill>
                          <a:srgbClr val="C00000"/>
                        </a:solidFill>
                        <a:latin typeface="Cambria Math" panose="02040503050406030204" pitchFamily="18" charset="0"/>
                        <a:cs typeface="Times New Roman" panose="02020603050405020304" pitchFamily="18" charset="0"/>
                      </a:rPr>
                      <m:t>)</m:t>
                    </m:r>
                  </m:oMath>
                </a14:m>
                <a:r>
                  <a:rPr lang="en-US" altLang="zh-CN" sz="2000" b="1" dirty="0">
                    <a:latin typeface="Times New Roman" panose="02020603050405020304" pitchFamily="18" charset="0"/>
                    <a:cs typeface="Times New Roman" panose="02020603050405020304" pitchFamily="18" charset="0"/>
                  </a:rPr>
                  <a:t> </a:t>
                </a:r>
                <a:r>
                  <a:rPr lang="zh-CN" altLang="en-US" sz="2000" b="1" dirty="0">
                    <a:latin typeface="Times New Roman" panose="02020603050405020304" pitchFamily="18" charset="0"/>
                    <a:cs typeface="Times New Roman" panose="02020603050405020304" pitchFamily="18" charset="0"/>
                  </a:rPr>
                  <a:t> </a:t>
                </a:r>
                <a:endParaRPr lang="zh-CN" altLang="en-US" sz="2400" b="1" dirty="0">
                  <a:latin typeface="Times New Roman" panose="02020603050405020304" pitchFamily="18" charset="0"/>
                  <a:cs typeface="Times New Roman" panose="02020603050405020304" pitchFamily="18" charset="0"/>
                </a:endParaRPr>
              </a:p>
            </p:txBody>
          </p:sp>
        </mc:Choice>
        <mc:Fallback xmlns="">
          <p:sp>
            <p:nvSpPr>
              <p:cNvPr id="57" name="文本框 56">
                <a:extLst>
                  <a:ext uri="{FF2B5EF4-FFF2-40B4-BE49-F238E27FC236}">
                    <a16:creationId xmlns:a16="http://schemas.microsoft.com/office/drawing/2014/main" id="{B7771EA2-E549-0188-768D-3F2A8F29E842}"/>
                  </a:ext>
                </a:extLst>
              </p:cNvPr>
              <p:cNvSpPr txBox="1">
                <a:spLocks noRot="1" noChangeAspect="1" noMove="1" noResize="1" noEditPoints="1" noAdjustHandles="1" noChangeArrowheads="1" noChangeShapeType="1" noTextEdit="1"/>
              </p:cNvSpPr>
              <p:nvPr/>
            </p:nvSpPr>
            <p:spPr>
              <a:xfrm>
                <a:off x="9433235" y="3217143"/>
                <a:ext cx="2340744" cy="475579"/>
              </a:xfrm>
              <a:prstGeom prst="rect">
                <a:avLst/>
              </a:prstGeom>
              <a:blipFill>
                <a:blip r:embed="rId8"/>
                <a:stretch>
                  <a:fillRect b="-230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3FCCCD96-60F9-B570-8ED8-4ABBF79E10D0}"/>
                  </a:ext>
                </a:extLst>
              </p:cNvPr>
              <p:cNvSpPr txBox="1"/>
              <p:nvPr/>
            </p:nvSpPr>
            <p:spPr>
              <a:xfrm>
                <a:off x="9433235" y="3692722"/>
                <a:ext cx="2340742" cy="475579"/>
              </a:xfrm>
              <a:prstGeom prst="rect">
                <a:avLst/>
              </a:prstGeom>
              <a:noFill/>
            </p:spPr>
            <p:txBody>
              <a:bodyPr wrap="square" rtlCol="0">
                <a:spAutoFit/>
              </a:bodyPr>
              <a:lstStyle/>
              <a:p>
                <a:pPr lvl="0">
                  <a:lnSpc>
                    <a:spcPct val="140000"/>
                  </a:lnSpc>
                  <a:defRPr/>
                </a:pPr>
                <a14:m>
                  <m:oMath xmlns:m="http://schemas.openxmlformats.org/officeDocument/2006/math">
                    <m:r>
                      <a:rPr lang="en-US" altLang="zh-CN" sz="2000" b="1" i="1" smtClean="0">
                        <a:solidFill>
                          <a:srgbClr val="C00000"/>
                        </a:solidFill>
                        <a:latin typeface="Cambria Math" panose="02040503050406030204" pitchFamily="18" charset="0"/>
                        <a:cs typeface="Times New Roman" panose="02020603050405020304" pitchFamily="18" charset="0"/>
                      </a:rPr>
                      <m:t>𝑬</m:t>
                    </m:r>
                    <m:r>
                      <a:rPr lang="en-US" altLang="zh-CN" sz="2000" b="1" i="1" smtClean="0">
                        <a:solidFill>
                          <a:srgbClr val="C00000"/>
                        </a:solidFill>
                        <a:latin typeface="Cambria Math" panose="02040503050406030204" pitchFamily="18" charset="0"/>
                        <a:cs typeface="Times New Roman" panose="02020603050405020304" pitchFamily="18" charset="0"/>
                      </a:rPr>
                      <m:t>(</m:t>
                    </m:r>
                    <m:r>
                      <a:rPr lang="en-US" altLang="zh-CN" sz="2000" b="1" i="1" smtClean="0">
                        <a:solidFill>
                          <a:srgbClr val="C00000"/>
                        </a:solidFill>
                        <a:latin typeface="Cambria Math" panose="02040503050406030204" pitchFamily="18" charset="0"/>
                        <a:cs typeface="Times New Roman" panose="02020603050405020304" pitchFamily="18" charset="0"/>
                      </a:rPr>
                      <m:t>𝒊</m:t>
                    </m:r>
                    <m:r>
                      <a:rPr lang="en-US" altLang="zh-CN" sz="2000" b="1" i="1" smtClean="0">
                        <a:solidFill>
                          <a:srgbClr val="C00000"/>
                        </a:solidFill>
                        <a:latin typeface="Cambria Math" panose="02040503050406030204" pitchFamily="18" charset="0"/>
                        <a:cs typeface="Times New Roman" panose="02020603050405020304" pitchFamily="18" charset="0"/>
                      </a:rPr>
                      <m:t>)</m:t>
                    </m:r>
                  </m:oMath>
                </a14:m>
                <a:r>
                  <a:rPr lang="zh-CN" altLang="en-US" sz="2000" b="1" dirty="0">
                    <a:latin typeface="Times New Roman" panose="02020603050405020304" pitchFamily="18" charset="0"/>
                    <a:cs typeface="Times New Roman" panose="02020603050405020304" pitchFamily="18" charset="0"/>
                  </a:rPr>
                  <a:t> </a:t>
                </a:r>
                <a:r>
                  <a:rPr lang="en-US" altLang="zh-CN" sz="2000" b="1" dirty="0">
                    <a:solidFill>
                      <a:srgbClr val="C00000"/>
                    </a:solidFill>
                    <a:latin typeface="Times New Roman" panose="02020603050405020304" pitchFamily="18" charset="0"/>
                    <a:cs typeface="Times New Roman" panose="02020603050405020304" pitchFamily="18" charset="0"/>
                  </a:rPr>
                  <a:t>&lt; </a:t>
                </a:r>
                <a14:m>
                  <m:oMath xmlns:m="http://schemas.openxmlformats.org/officeDocument/2006/math">
                    <m:r>
                      <a:rPr lang="en-US" altLang="zh-CN" sz="2000" b="1" i="1" smtClean="0">
                        <a:solidFill>
                          <a:srgbClr val="C00000"/>
                        </a:solidFill>
                        <a:latin typeface="Cambria Math" panose="02040503050406030204" pitchFamily="18" charset="0"/>
                        <a:cs typeface="Times New Roman" panose="02020603050405020304" pitchFamily="18" charset="0"/>
                      </a:rPr>
                      <m:t>𝑬</m:t>
                    </m:r>
                    <m:r>
                      <a:rPr lang="en-US" altLang="zh-CN" sz="2000" b="1" i="1">
                        <a:solidFill>
                          <a:srgbClr val="C00000"/>
                        </a:solidFill>
                        <a:latin typeface="Cambria Math" panose="02040503050406030204" pitchFamily="18" charset="0"/>
                        <a:cs typeface="Times New Roman" panose="02020603050405020304" pitchFamily="18" charset="0"/>
                      </a:rPr>
                      <m:t>(</m:t>
                    </m:r>
                    <m:r>
                      <a:rPr lang="en-US" altLang="zh-CN" sz="2000" b="1" i="1" smtClean="0">
                        <a:solidFill>
                          <a:srgbClr val="C00000"/>
                        </a:solidFill>
                        <a:latin typeface="Cambria Math" panose="02040503050406030204" pitchFamily="18" charset="0"/>
                        <a:cs typeface="Times New Roman" panose="02020603050405020304" pitchFamily="18" charset="0"/>
                      </a:rPr>
                      <m:t>𝒋</m:t>
                    </m:r>
                    <m:r>
                      <a:rPr lang="en-US" altLang="zh-CN" sz="2000" b="1" i="1">
                        <a:solidFill>
                          <a:srgbClr val="C00000"/>
                        </a:solidFill>
                        <a:latin typeface="Cambria Math" panose="02040503050406030204" pitchFamily="18" charset="0"/>
                        <a:cs typeface="Times New Roman" panose="02020603050405020304" pitchFamily="18" charset="0"/>
                      </a:rPr>
                      <m:t>)</m:t>
                    </m:r>
                  </m:oMath>
                </a14:m>
                <a:r>
                  <a:rPr lang="en-US" altLang="zh-CN" sz="2000" b="1" dirty="0">
                    <a:latin typeface="Times New Roman" panose="02020603050405020304" pitchFamily="18" charset="0"/>
                    <a:cs typeface="Times New Roman" panose="02020603050405020304" pitchFamily="18" charset="0"/>
                  </a:rPr>
                  <a:t> </a:t>
                </a:r>
                <a:r>
                  <a:rPr lang="zh-CN" altLang="en-US" sz="2000" b="1" dirty="0">
                    <a:latin typeface="Times New Roman" panose="02020603050405020304" pitchFamily="18" charset="0"/>
                    <a:cs typeface="Times New Roman" panose="02020603050405020304" pitchFamily="18" charset="0"/>
                  </a:rPr>
                  <a:t> </a:t>
                </a:r>
                <a:endParaRPr lang="zh-CN" altLang="en-US" sz="2400" b="1" dirty="0">
                  <a:latin typeface="Times New Roman" panose="02020603050405020304" pitchFamily="18" charset="0"/>
                  <a:cs typeface="Times New Roman" panose="02020603050405020304" pitchFamily="18" charset="0"/>
                </a:endParaRPr>
              </a:p>
            </p:txBody>
          </p:sp>
        </mc:Choice>
        <mc:Fallback xmlns="">
          <p:sp>
            <p:nvSpPr>
              <p:cNvPr id="69" name="文本框 68">
                <a:extLst>
                  <a:ext uri="{FF2B5EF4-FFF2-40B4-BE49-F238E27FC236}">
                    <a16:creationId xmlns:a16="http://schemas.microsoft.com/office/drawing/2014/main" id="{3FCCCD96-60F9-B570-8ED8-4ABBF79E10D0}"/>
                  </a:ext>
                </a:extLst>
              </p:cNvPr>
              <p:cNvSpPr txBox="1">
                <a:spLocks noRot="1" noChangeAspect="1" noMove="1" noResize="1" noEditPoints="1" noAdjustHandles="1" noChangeArrowheads="1" noChangeShapeType="1" noTextEdit="1"/>
              </p:cNvSpPr>
              <p:nvPr/>
            </p:nvSpPr>
            <p:spPr>
              <a:xfrm>
                <a:off x="9433235" y="3692722"/>
                <a:ext cx="2340742" cy="475579"/>
              </a:xfrm>
              <a:prstGeom prst="rect">
                <a:avLst/>
              </a:prstGeom>
              <a:blipFill>
                <a:blip r:embed="rId9"/>
                <a:stretch>
                  <a:fillRect b="-23077"/>
                </a:stretch>
              </a:blipFill>
            </p:spPr>
            <p:txBody>
              <a:bodyPr/>
              <a:lstStyle/>
              <a:p>
                <a:r>
                  <a:rPr lang="zh-CN" altLang="en-US">
                    <a:noFill/>
                  </a:rPr>
                  <a:t> </a:t>
                </a:r>
              </a:p>
            </p:txBody>
          </p:sp>
        </mc:Fallback>
      </mc:AlternateContent>
      <p:cxnSp>
        <p:nvCxnSpPr>
          <p:cNvPr id="9" name="直接连接符 8">
            <a:extLst>
              <a:ext uri="{FF2B5EF4-FFF2-40B4-BE49-F238E27FC236}">
                <a16:creationId xmlns:a16="http://schemas.microsoft.com/office/drawing/2014/main" id="{07087C3E-F0AE-D821-CE91-8E0026A3AC3C}"/>
              </a:ext>
            </a:extLst>
          </p:cNvPr>
          <p:cNvCxnSpPr>
            <a:cxnSpLocks/>
          </p:cNvCxnSpPr>
          <p:nvPr/>
        </p:nvCxnSpPr>
        <p:spPr>
          <a:xfrm>
            <a:off x="10128448" y="4233922"/>
            <a:ext cx="0" cy="12908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Line 8">
            <a:extLst>
              <a:ext uri="{FF2B5EF4-FFF2-40B4-BE49-F238E27FC236}">
                <a16:creationId xmlns:a16="http://schemas.microsoft.com/office/drawing/2014/main" id="{9A627710-59AB-FD8F-154E-C24A65631156}"/>
              </a:ext>
            </a:extLst>
          </p:cNvPr>
          <p:cNvSpPr>
            <a:spLocks noChangeShapeType="1"/>
          </p:cNvSpPr>
          <p:nvPr/>
        </p:nvSpPr>
        <p:spPr bwMode="auto">
          <a:xfrm flipV="1">
            <a:off x="3712234" y="4959388"/>
            <a:ext cx="0" cy="565405"/>
          </a:xfrm>
          <a:prstGeom prst="line">
            <a:avLst/>
          </a:prstGeom>
          <a:noFill/>
          <a:ln w="28575">
            <a:solidFill>
              <a:sysClr val="windowText" lastClr="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fontAlgn="auto" hangingPunct="1">
              <a:spcBef>
                <a:spcPts val="0"/>
              </a:spcBef>
              <a:spcAft>
                <a:spcPts val="0"/>
              </a:spcAft>
              <a:defRPr/>
            </a:pPr>
            <a:endParaRPr lang="en-US" kern="0">
              <a:solidFill>
                <a:prstClr val="black"/>
              </a:solidFill>
              <a:latin typeface="Calibri"/>
              <a:ea typeface="宋体"/>
            </a:endParaRPr>
          </a:p>
        </p:txBody>
      </p:sp>
      <p:cxnSp>
        <p:nvCxnSpPr>
          <p:cNvPr id="76" name="直接连接符 75">
            <a:extLst>
              <a:ext uri="{FF2B5EF4-FFF2-40B4-BE49-F238E27FC236}">
                <a16:creationId xmlns:a16="http://schemas.microsoft.com/office/drawing/2014/main" id="{47BEF679-490C-1C55-9C49-02E0D414974F}"/>
              </a:ext>
            </a:extLst>
          </p:cNvPr>
          <p:cNvCxnSpPr>
            <a:cxnSpLocks/>
          </p:cNvCxnSpPr>
          <p:nvPr/>
        </p:nvCxnSpPr>
        <p:spPr>
          <a:xfrm flipH="1">
            <a:off x="3712234" y="5524793"/>
            <a:ext cx="641621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文本框 76">
            <a:extLst>
              <a:ext uri="{FF2B5EF4-FFF2-40B4-BE49-F238E27FC236}">
                <a16:creationId xmlns:a16="http://schemas.microsoft.com/office/drawing/2014/main" id="{F11F3218-CF65-D84E-3BBB-2B2930A9292F}"/>
              </a:ext>
            </a:extLst>
          </p:cNvPr>
          <p:cNvSpPr txBox="1"/>
          <p:nvPr/>
        </p:nvSpPr>
        <p:spPr>
          <a:xfrm>
            <a:off x="140645" y="1135886"/>
            <a:ext cx="6096000" cy="461665"/>
          </a:xfrm>
          <a:prstGeom prst="rect">
            <a:avLst/>
          </a:prstGeom>
          <a:noFill/>
        </p:spPr>
        <p:txBody>
          <a:bodyPr wrap="square" rtlCol="0">
            <a:spAutoFit/>
          </a:bodyPr>
          <a:lstStyle/>
          <a:p>
            <a:r>
              <a:rPr lang="en-US" altLang="zh-CN" sz="2400" b="1" dirty="0">
                <a:solidFill>
                  <a:srgbClr val="0066CC"/>
                </a:solidFill>
                <a:latin typeface="微软雅黑" panose="020B0503020204020204" pitchFamily="34" charset="-122"/>
                <a:ea typeface="微软雅黑" panose="020B0503020204020204" pitchFamily="34" charset="-122"/>
                <a:cs typeface="Times New Roman" panose="02020603050405020304" pitchFamily="18" charset="0"/>
              </a:rPr>
              <a:t>Homomorphic encryption</a:t>
            </a:r>
            <a:r>
              <a:rPr lang="zh-CN" altLang="en-US" sz="2400" b="1" dirty="0">
                <a:solidFill>
                  <a:srgbClr val="0066CC"/>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504F1133-9B78-C11C-FF98-3533E0249486}"/>
              </a:ext>
            </a:extLst>
          </p:cNvPr>
          <p:cNvGrpSpPr/>
          <p:nvPr/>
        </p:nvGrpSpPr>
        <p:grpSpPr>
          <a:xfrm>
            <a:off x="5514892" y="5054068"/>
            <a:ext cx="2810897" cy="401580"/>
            <a:chOff x="5007635" y="5056615"/>
            <a:chExt cx="2810897" cy="401580"/>
          </a:xfrm>
        </p:grpSpPr>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CE60AABA-5A8E-D8A0-734B-640C19414203}"/>
                    </a:ext>
                  </a:extLst>
                </p:cNvPr>
                <p:cNvSpPr txBox="1"/>
                <p:nvPr/>
              </p:nvSpPr>
              <p:spPr>
                <a:xfrm>
                  <a:off x="5007635" y="5056615"/>
                  <a:ext cx="83388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0" lang="en-US" altLang="zh-CN" sz="2000" b="1" i="1" u="none" strike="noStrike" kern="1200" cap="none" spc="0" normalizeH="0" baseline="0" noProof="0" smtClean="0">
                            <a:ln>
                              <a:noFill/>
                            </a:ln>
                            <a:solidFill>
                              <a:srgbClr val="C00000"/>
                            </a:solidFill>
                            <a:effectLst/>
                            <a:uLnTx/>
                            <a:uFillTx/>
                            <a:latin typeface="Cambria Math" panose="02040503050406030204" pitchFamily="18" charset="0"/>
                            <a:cs typeface="Times New Roman" panose="02020603050405020304" pitchFamily="18" charset="0"/>
                          </a:rPr>
                          <m:t>𝑬</m:t>
                        </m:r>
                        <m:r>
                          <a:rPr kumimoji="0" lang="en-US" altLang="zh-CN" sz="2000" b="1" i="1" u="none" strike="noStrike" kern="1200" cap="none" spc="0" normalizeH="0" baseline="0" noProof="0" smtClean="0">
                            <a:ln>
                              <a:noFill/>
                            </a:ln>
                            <a:solidFill>
                              <a:srgbClr val="C00000"/>
                            </a:solidFill>
                            <a:effectLst/>
                            <a:uLnTx/>
                            <a:uFillTx/>
                            <a:latin typeface="Cambria Math" panose="02040503050406030204" pitchFamily="18" charset="0"/>
                            <a:cs typeface="Times New Roman" panose="02020603050405020304" pitchFamily="18" charset="0"/>
                          </a:rPr>
                          <m:t>(&gt;)</m:t>
                        </m:r>
                      </m:oMath>
                    </m:oMathPara>
                  </a14:m>
                  <a:endParaRPr lang="zh-CN" altLang="en-US" sz="2800" b="1" dirty="0">
                    <a:solidFill>
                      <a:srgbClr val="C00000"/>
                    </a:solidFill>
                    <a:latin typeface="微软雅黑" panose="020B0503020204020204" pitchFamily="34" charset="-122"/>
                    <a:ea typeface="微软雅黑" panose="020B0503020204020204" pitchFamily="34" charset="-122"/>
                  </a:endParaRPr>
                </a:p>
              </p:txBody>
            </p:sp>
          </mc:Choice>
          <mc:Fallback xmlns="">
            <p:sp>
              <p:nvSpPr>
                <p:cNvPr id="38" name="文本框 37">
                  <a:extLst>
                    <a:ext uri="{FF2B5EF4-FFF2-40B4-BE49-F238E27FC236}">
                      <a16:creationId xmlns:a16="http://schemas.microsoft.com/office/drawing/2014/main" id="{CE60AABA-5A8E-D8A0-734B-640C19414203}"/>
                    </a:ext>
                  </a:extLst>
                </p:cNvPr>
                <p:cNvSpPr txBox="1">
                  <a:spLocks noRot="1" noChangeAspect="1" noMove="1" noResize="1" noEditPoints="1" noAdjustHandles="1" noChangeArrowheads="1" noChangeShapeType="1" noTextEdit="1"/>
                </p:cNvSpPr>
                <p:nvPr/>
              </p:nvSpPr>
              <p:spPr>
                <a:xfrm>
                  <a:off x="5007635" y="5056615"/>
                  <a:ext cx="833883" cy="400110"/>
                </a:xfrm>
                <a:prstGeom prst="rect">
                  <a:avLst/>
                </a:prstGeom>
                <a:blipFill>
                  <a:blip r:embed="rId10"/>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18C31596-1D2B-9261-860F-B3BB62B37761}"/>
                    </a:ext>
                  </a:extLst>
                </p:cNvPr>
                <p:cNvSpPr txBox="1"/>
                <p:nvPr/>
              </p:nvSpPr>
              <p:spPr>
                <a:xfrm>
                  <a:off x="6984649" y="5058085"/>
                  <a:ext cx="83388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0" lang="en-US" altLang="zh-CN" sz="2000" b="1" i="1" u="none" strike="noStrike" kern="1200" cap="none" spc="0" normalizeH="0" baseline="0" noProof="0" smtClean="0">
                            <a:ln>
                              <a:noFill/>
                            </a:ln>
                            <a:solidFill>
                              <a:srgbClr val="C00000"/>
                            </a:solidFill>
                            <a:effectLst/>
                            <a:uLnTx/>
                            <a:uFillTx/>
                            <a:latin typeface="Cambria Math" panose="02040503050406030204" pitchFamily="18" charset="0"/>
                            <a:cs typeface="Times New Roman" panose="02020603050405020304" pitchFamily="18" charset="0"/>
                          </a:rPr>
                          <m:t>𝑬</m:t>
                        </m:r>
                        <m:r>
                          <a:rPr kumimoji="0" lang="en-US" altLang="zh-CN" sz="2000" b="1" i="1" u="none" strike="noStrike" kern="1200" cap="none" spc="0" normalizeH="0" baseline="0" noProof="0" smtClean="0">
                            <a:ln>
                              <a:noFill/>
                            </a:ln>
                            <a:solidFill>
                              <a:srgbClr val="C00000"/>
                            </a:solidFill>
                            <a:effectLst/>
                            <a:uLnTx/>
                            <a:uFillTx/>
                            <a:latin typeface="Cambria Math" panose="02040503050406030204" pitchFamily="18" charset="0"/>
                            <a:cs typeface="Times New Roman" panose="02020603050405020304" pitchFamily="18" charset="0"/>
                          </a:rPr>
                          <m:t>(&lt;)</m:t>
                        </m:r>
                      </m:oMath>
                    </m:oMathPara>
                  </a14:m>
                  <a:endParaRPr lang="zh-CN" altLang="en-US" sz="2800" b="1" dirty="0">
                    <a:solidFill>
                      <a:srgbClr val="C00000"/>
                    </a:solidFill>
                    <a:latin typeface="微软雅黑" panose="020B0503020204020204" pitchFamily="34" charset="-122"/>
                    <a:ea typeface="微软雅黑" panose="020B0503020204020204" pitchFamily="34" charset="-122"/>
                  </a:endParaRPr>
                </a:p>
              </p:txBody>
            </p:sp>
          </mc:Choice>
          <mc:Fallback xmlns="">
            <p:sp>
              <p:nvSpPr>
                <p:cNvPr id="78" name="文本框 77">
                  <a:extLst>
                    <a:ext uri="{FF2B5EF4-FFF2-40B4-BE49-F238E27FC236}">
                      <a16:creationId xmlns:a16="http://schemas.microsoft.com/office/drawing/2014/main" id="{18C31596-1D2B-9261-860F-B3BB62B37761}"/>
                    </a:ext>
                  </a:extLst>
                </p:cNvPr>
                <p:cNvSpPr txBox="1">
                  <a:spLocks noRot="1" noChangeAspect="1" noMove="1" noResize="1" noEditPoints="1" noAdjustHandles="1" noChangeArrowheads="1" noChangeShapeType="1" noTextEdit="1"/>
                </p:cNvSpPr>
                <p:nvPr/>
              </p:nvSpPr>
              <p:spPr>
                <a:xfrm>
                  <a:off x="6984649" y="5058085"/>
                  <a:ext cx="833883" cy="400110"/>
                </a:xfrm>
                <a:prstGeom prst="rect">
                  <a:avLst/>
                </a:prstGeom>
                <a:blipFill>
                  <a:blip r:embed="rId11"/>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8E9ACC93-DF3A-6C63-166F-7BCCAD2C7852}"/>
                    </a:ext>
                  </a:extLst>
                </p:cNvPr>
                <p:cNvSpPr txBox="1"/>
                <p:nvPr/>
              </p:nvSpPr>
              <p:spPr>
                <a:xfrm>
                  <a:off x="6022151" y="5056615"/>
                  <a:ext cx="83388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0" lang="en-US" altLang="zh-CN" sz="2000" b="1" i="1" u="none" strike="noStrike" kern="1200" cap="none" spc="0" normalizeH="0" baseline="0" noProof="0" smtClean="0">
                            <a:ln>
                              <a:noFill/>
                            </a:ln>
                            <a:solidFill>
                              <a:srgbClr val="C00000"/>
                            </a:solidFill>
                            <a:effectLst/>
                            <a:uLnTx/>
                            <a:uFillTx/>
                            <a:latin typeface="Cambria Math" panose="02040503050406030204" pitchFamily="18" charset="0"/>
                            <a:cs typeface="Times New Roman" panose="02020603050405020304" pitchFamily="18" charset="0"/>
                          </a:rPr>
                          <m:t>𝑬</m:t>
                        </m:r>
                        <m:r>
                          <a:rPr kumimoji="0" lang="en-US" altLang="zh-CN" sz="2000" b="1" i="1" u="none" strike="noStrike" kern="1200" cap="none" spc="0" normalizeH="0" baseline="0" noProof="0" smtClean="0">
                            <a:ln>
                              <a:noFill/>
                            </a:ln>
                            <a:solidFill>
                              <a:srgbClr val="C00000"/>
                            </a:solidFill>
                            <a:effectLst/>
                            <a:uLnTx/>
                            <a:uFillTx/>
                            <a:latin typeface="Cambria Math" panose="02040503050406030204" pitchFamily="18" charset="0"/>
                            <a:cs typeface="Times New Roman" panose="02020603050405020304" pitchFamily="18" charset="0"/>
                          </a:rPr>
                          <m:t>(=)</m:t>
                        </m:r>
                      </m:oMath>
                    </m:oMathPara>
                  </a14:m>
                  <a:endParaRPr lang="zh-CN" altLang="en-US" sz="2800" b="1" dirty="0">
                    <a:solidFill>
                      <a:srgbClr val="C00000"/>
                    </a:solidFill>
                    <a:latin typeface="微软雅黑" panose="020B0503020204020204" pitchFamily="34" charset="-122"/>
                    <a:ea typeface="微软雅黑" panose="020B0503020204020204" pitchFamily="34" charset="-122"/>
                  </a:endParaRPr>
                </a:p>
              </p:txBody>
            </p:sp>
          </mc:Choice>
          <mc:Fallback xmlns="">
            <p:sp>
              <p:nvSpPr>
                <p:cNvPr id="79" name="文本框 78">
                  <a:extLst>
                    <a:ext uri="{FF2B5EF4-FFF2-40B4-BE49-F238E27FC236}">
                      <a16:creationId xmlns:a16="http://schemas.microsoft.com/office/drawing/2014/main" id="{8E9ACC93-DF3A-6C63-166F-7BCCAD2C7852}"/>
                    </a:ext>
                  </a:extLst>
                </p:cNvPr>
                <p:cNvSpPr txBox="1">
                  <a:spLocks noRot="1" noChangeAspect="1" noMove="1" noResize="1" noEditPoints="1" noAdjustHandles="1" noChangeArrowheads="1" noChangeShapeType="1" noTextEdit="1"/>
                </p:cNvSpPr>
                <p:nvPr/>
              </p:nvSpPr>
              <p:spPr>
                <a:xfrm>
                  <a:off x="6022151" y="5056615"/>
                  <a:ext cx="833883" cy="400110"/>
                </a:xfrm>
                <a:prstGeom prst="rect">
                  <a:avLst/>
                </a:prstGeom>
                <a:blipFill>
                  <a:blip r:embed="rId12"/>
                  <a:stretch>
                    <a:fillRect b="-16667"/>
                  </a:stretch>
                </a:blipFill>
              </p:spPr>
              <p:txBody>
                <a:bodyPr/>
                <a:lstStyle/>
                <a:p>
                  <a:r>
                    <a:rPr lang="zh-CN" altLang="en-US">
                      <a:noFill/>
                    </a:rPr>
                    <a:t> </a:t>
                  </a:r>
                </a:p>
              </p:txBody>
            </p:sp>
          </mc:Fallback>
        </mc:AlternateContent>
        <p:sp>
          <p:nvSpPr>
            <p:cNvPr id="83" name="文本框 82">
              <a:extLst>
                <a:ext uri="{FF2B5EF4-FFF2-40B4-BE49-F238E27FC236}">
                  <a16:creationId xmlns:a16="http://schemas.microsoft.com/office/drawing/2014/main" id="{D45FE87C-296A-DF6C-2FA1-63D622B9ACB6}"/>
                </a:ext>
              </a:extLst>
            </p:cNvPr>
            <p:cNvSpPr txBox="1"/>
            <p:nvPr/>
          </p:nvSpPr>
          <p:spPr>
            <a:xfrm>
              <a:off x="5680050" y="5118170"/>
              <a:ext cx="481490" cy="307777"/>
            </a:xfrm>
            <a:prstGeom prst="rect">
              <a:avLst/>
            </a:prstGeom>
            <a:noFill/>
          </p:spPr>
          <p:txBody>
            <a:bodyPr wrap="square">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OR</a:t>
              </a:r>
              <a:endParaRPr lang="zh-CN" altLang="en-US" dirty="0">
                <a:solidFill>
                  <a:srgbClr val="C00000"/>
                </a:solidFill>
              </a:endParaRPr>
            </a:p>
          </p:txBody>
        </p:sp>
        <p:sp>
          <p:nvSpPr>
            <p:cNvPr id="84" name="文本框 83">
              <a:extLst>
                <a:ext uri="{FF2B5EF4-FFF2-40B4-BE49-F238E27FC236}">
                  <a16:creationId xmlns:a16="http://schemas.microsoft.com/office/drawing/2014/main" id="{1E64FBAC-90F7-7B83-469A-E941782B70E7}"/>
                </a:ext>
              </a:extLst>
            </p:cNvPr>
            <p:cNvSpPr txBox="1"/>
            <p:nvPr/>
          </p:nvSpPr>
          <p:spPr>
            <a:xfrm>
              <a:off x="6702636" y="5118169"/>
              <a:ext cx="481490" cy="307777"/>
            </a:xfrm>
            <a:prstGeom prst="rect">
              <a:avLst/>
            </a:prstGeom>
            <a:noFill/>
          </p:spPr>
          <p:txBody>
            <a:bodyPr wrap="square">
              <a:spAutoFit/>
            </a:bodyPr>
            <a:lstStyle/>
            <a:p>
              <a:r>
                <a:rPr lang="en-US" altLang="zh-CN" sz="1400" b="1" dirty="0">
                  <a:solidFill>
                    <a:srgbClr val="C00000"/>
                  </a:solidFill>
                  <a:latin typeface="微软雅黑" panose="020B0503020204020204" pitchFamily="34" charset="-122"/>
                  <a:ea typeface="微软雅黑" panose="020B0503020204020204" pitchFamily="34" charset="-122"/>
                </a:rPr>
                <a:t>OR</a:t>
              </a:r>
              <a:endParaRPr lang="zh-CN" altLang="en-US" sz="1400" dirty="0">
                <a:solidFill>
                  <a:srgbClr val="C00000"/>
                </a:solidFill>
              </a:endParaRPr>
            </a:p>
          </p:txBody>
        </p:sp>
      </p:grpSp>
      <p:sp>
        <p:nvSpPr>
          <p:cNvPr id="85" name="文本框 84">
            <a:extLst>
              <a:ext uri="{FF2B5EF4-FFF2-40B4-BE49-F238E27FC236}">
                <a16:creationId xmlns:a16="http://schemas.microsoft.com/office/drawing/2014/main" id="{CBFC0E76-28BD-CA94-C2FB-E6C65E56A1AC}"/>
              </a:ext>
            </a:extLst>
          </p:cNvPr>
          <p:cNvSpPr txBox="1"/>
          <p:nvPr/>
        </p:nvSpPr>
        <p:spPr>
          <a:xfrm>
            <a:off x="160901" y="3457318"/>
            <a:ext cx="1633760" cy="338554"/>
          </a:xfrm>
          <a:prstGeom prst="rect">
            <a:avLst/>
          </a:prstGeom>
          <a:noFill/>
        </p:spPr>
        <p:txBody>
          <a:bodyPr wrap="square" rtlCol="0">
            <a:spAutoFit/>
          </a:bodyPr>
          <a:lstStyle/>
          <a:p>
            <a:r>
              <a:rPr lang="en-US" altLang="zh-CN" sz="1600" b="1" dirty="0">
                <a:solidFill>
                  <a:srgbClr val="C00000"/>
                </a:solidFill>
                <a:latin typeface="微软雅黑" panose="020B0503020204020204" pitchFamily="34" charset="-122"/>
                <a:ea typeface="微软雅黑" panose="020B0503020204020204" pitchFamily="34" charset="-122"/>
              </a:rPr>
              <a:t>Decrypt:</a:t>
            </a:r>
          </a:p>
        </p:txBody>
      </p:sp>
      <p:sp>
        <p:nvSpPr>
          <p:cNvPr id="87" name="文本框 86">
            <a:extLst>
              <a:ext uri="{FF2B5EF4-FFF2-40B4-BE49-F238E27FC236}">
                <a16:creationId xmlns:a16="http://schemas.microsoft.com/office/drawing/2014/main" id="{A67334E1-8C3B-25C5-C73B-07684E5E266D}"/>
              </a:ext>
            </a:extLst>
          </p:cNvPr>
          <p:cNvSpPr txBox="1"/>
          <p:nvPr/>
        </p:nvSpPr>
        <p:spPr>
          <a:xfrm>
            <a:off x="1165378" y="3460452"/>
            <a:ext cx="193270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&gt; </a:t>
            </a:r>
            <a:r>
              <a:rPr kumimoji="0" lang="en-US" altLang="zh-CN"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OR</a:t>
            </a:r>
            <a:r>
              <a:rPr kumimoji="0" lang="zh-CN" altLang="en-US"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&lt; </a:t>
            </a:r>
            <a:r>
              <a:rPr kumimoji="0" lang="en-US" altLang="zh-CN"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OR</a:t>
            </a:r>
            <a:r>
              <a:rPr kumimoji="0" lang="zh-CN" altLang="en-US"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endParaRPr kumimoji="0" lang="zh-CN" altLang="en-US"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pic>
        <p:nvPicPr>
          <p:cNvPr id="90" name="图片 89" descr="图标&#10;&#10;描述已自动生成">
            <a:extLst>
              <a:ext uri="{FF2B5EF4-FFF2-40B4-BE49-F238E27FC236}">
                <a16:creationId xmlns:a16="http://schemas.microsoft.com/office/drawing/2014/main" id="{D4AF6800-97F1-3237-6EBC-8189FFB5E49B}"/>
              </a:ext>
            </a:extLst>
          </p:cNvPr>
          <p:cNvPicPr>
            <a:picLocks noChangeAspect="1"/>
          </p:cNvPicPr>
          <p:nvPr/>
        </p:nvPicPr>
        <p:blipFill rotWithShape="1">
          <a:blip r:embed="rId13">
            <a:extLst>
              <a:ext uri="{28A0092B-C50C-407E-A947-70E740481C1C}">
                <a14:useLocalDpi xmlns:a14="http://schemas.microsoft.com/office/drawing/2010/main" val="0"/>
              </a:ext>
            </a:extLst>
          </a:blip>
          <a:srcRect l="2684" t="8372" r="1317" b="8072"/>
          <a:stretch/>
        </p:blipFill>
        <p:spPr>
          <a:xfrm>
            <a:off x="7818819" y="2888543"/>
            <a:ext cx="1545755" cy="1345379"/>
          </a:xfrm>
          <a:prstGeom prst="rect">
            <a:avLst/>
          </a:prstGeom>
        </p:spPr>
      </p:pic>
      <p:sp>
        <p:nvSpPr>
          <p:cNvPr id="34" name="矩形 33">
            <a:extLst>
              <a:ext uri="{FF2B5EF4-FFF2-40B4-BE49-F238E27FC236}">
                <a16:creationId xmlns:a16="http://schemas.microsoft.com/office/drawing/2014/main" id="{B8F05C14-3E96-1906-A1B6-5438AC6383AE}"/>
              </a:ext>
            </a:extLst>
          </p:cNvPr>
          <p:cNvSpPr>
            <a:spLocks noChangeArrowheads="1"/>
          </p:cNvSpPr>
          <p:nvPr/>
        </p:nvSpPr>
        <p:spPr bwMode="auto">
          <a:xfrm>
            <a:off x="119336" y="5861437"/>
            <a:ext cx="12027718" cy="475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Rockwell" panose="02060603020205020403" pitchFamily="18" charset="0"/>
                <a:ea typeface="方正姚体" panose="02010601030101010101" pitchFamily="2" charset="-122"/>
              </a:defRPr>
            </a:lvl1pPr>
            <a:lvl2pPr marL="742950" indent="-285750">
              <a:spcBef>
                <a:spcPct val="20000"/>
              </a:spcBef>
              <a:buFont typeface="Arial" panose="020B0604020202020204" pitchFamily="34" charset="0"/>
              <a:buChar char="–"/>
              <a:defRPr sz="2800">
                <a:solidFill>
                  <a:schemeClr val="tx1"/>
                </a:solidFill>
                <a:latin typeface="Rockwell" panose="02060603020205020403" pitchFamily="18" charset="0"/>
                <a:ea typeface="方正姚体" panose="02010601030101010101" pitchFamily="2" charset="-122"/>
              </a:defRPr>
            </a:lvl2pPr>
            <a:lvl3pPr marL="1143000" indent="-228600">
              <a:spcBef>
                <a:spcPct val="20000"/>
              </a:spcBef>
              <a:buFont typeface="Arial" panose="020B0604020202020204" pitchFamily="34" charset="0"/>
              <a:buChar char="•"/>
              <a:defRPr sz="2400">
                <a:solidFill>
                  <a:schemeClr val="tx1"/>
                </a:solidFill>
                <a:latin typeface="Rockwell" panose="02060603020205020403" pitchFamily="18" charset="0"/>
                <a:ea typeface="方正姚体" panose="02010601030101010101" pitchFamily="2" charset="-122"/>
              </a:defRPr>
            </a:lvl3pPr>
            <a:lvl4pPr marL="16002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4pPr>
            <a:lvl5pPr marL="20574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9pPr>
          </a:lstStyle>
          <a:p>
            <a:pPr>
              <a:lnSpc>
                <a:spcPct val="140000"/>
              </a:lnSpc>
              <a:spcBef>
                <a:spcPct val="0"/>
              </a:spcBef>
              <a:buFontTx/>
              <a:buNone/>
            </a:pPr>
            <a:r>
              <a:rPr lang="en-US" altLang="zh-CN"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Ciphertext comparison: still a research hotspot and challenge in the field of homomorphic encryption</a:t>
            </a:r>
            <a:endPar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B7B7D9B7-8FB8-FBFC-5422-27683E7BD4B4}"/>
                  </a:ext>
                </a:extLst>
              </p:cNvPr>
              <p:cNvSpPr txBox="1"/>
              <p:nvPr/>
            </p:nvSpPr>
            <p:spPr>
              <a:xfrm>
                <a:off x="5231904" y="1065271"/>
                <a:ext cx="6915150" cy="400110"/>
              </a:xfrm>
              <a:prstGeom prst="rect">
                <a:avLst/>
              </a:prstGeom>
              <a:noFill/>
            </p:spPr>
            <p:txBody>
              <a:bodyPr wrap="square">
                <a:spAutoFit/>
              </a:bodyPr>
              <a:lstStyle/>
              <a:p>
                <a:pPr lvl="0" eaLnBrk="1" fontAlgn="auto" hangingPunct="1">
                  <a:spcBef>
                    <a:spcPts val="0"/>
                  </a:spcBef>
                  <a:spcAft>
                    <a:spcPts val="0"/>
                  </a:spcAft>
                  <a:defRPr/>
                </a:pPr>
                <a:r>
                  <a:rPr lang="en-US" altLang="zh-CN" sz="1600" b="1" kern="0" dirty="0">
                    <a:solidFill>
                      <a:prstClr val="black"/>
                    </a:solidFill>
                    <a:latin typeface="微软雅黑" panose="020B0503020204020204" pitchFamily="34" charset="-122"/>
                    <a:ea typeface="微软雅黑" panose="020B0503020204020204" pitchFamily="34" charset="-122"/>
                    <a:cs typeface="Constantia"/>
                  </a:rPr>
                  <a:t>Multiplicative homomorphism: </a:t>
                </a:r>
                <a14:m>
                  <m:oMath xmlns:m="http://schemas.openxmlformats.org/officeDocument/2006/math">
                    <m:r>
                      <a:rPr kumimoji="0" lang="en-US" altLang="zh-CN" sz="2000" b="1" i="0" u="none" strike="noStrike" kern="0" cap="none" spc="0" normalizeH="0" baseline="0" noProof="0" smtClean="0">
                        <a:ln>
                          <a:noFill/>
                        </a:ln>
                        <a:solidFill>
                          <a:prstClr val="black"/>
                        </a:solidFill>
                        <a:effectLst/>
                        <a:uLnTx/>
                        <a:uFillTx/>
                        <a:latin typeface="Cambria Math" panose="02040503050406030204" pitchFamily="18" charset="0"/>
                        <a:cs typeface="Constantia"/>
                      </a:rPr>
                      <m:t>𝐄</m:t>
                    </m:r>
                    <m:d>
                      <m:dPr>
                        <m:ctrlP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cs typeface="Constantia"/>
                          </a:rPr>
                        </m:ctrlPr>
                      </m:dPr>
                      <m:e>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cs typeface="Constantia"/>
                          </a:rPr>
                          <m:t>𝒎</m:t>
                        </m:r>
                        <m:r>
                          <a:rPr kumimoji="0" lang="en-US" altLang="zh-CN" sz="2000" b="1" i="0" u="none" strike="noStrike" kern="0" cap="none" spc="0" normalizeH="0" baseline="-25000" noProof="0" smtClean="0">
                            <a:ln>
                              <a:noFill/>
                            </a:ln>
                            <a:solidFill>
                              <a:prstClr val="black"/>
                            </a:solidFill>
                            <a:effectLst/>
                            <a:uLnTx/>
                            <a:uFillTx/>
                            <a:latin typeface="Cambria Math" panose="02040503050406030204" pitchFamily="18" charset="0"/>
                            <a:cs typeface="Constantia"/>
                          </a:rPr>
                          <m:t>𝟏</m:t>
                        </m:r>
                      </m:e>
                    </m:d>
                  </m:oMath>
                </a14:m>
                <a:r>
                  <a:rPr kumimoji="0" lang="en-US" altLang="zh-CN" sz="2000" b="1" i="0" u="none" strike="noStrike" kern="0" cap="none" spc="0" normalizeH="0" baseline="0" noProof="0" dirty="0">
                    <a:ln>
                      <a:noFill/>
                    </a:ln>
                    <a:solidFill>
                      <a:srgbClr val="000000"/>
                    </a:solidFill>
                    <a:effectLst/>
                    <a:uLnTx/>
                    <a:uFillTx/>
                    <a:latin typeface="Constantia"/>
                    <a:cs typeface="Constantia"/>
                  </a:rPr>
                  <a:t> × </a:t>
                </a:r>
                <a14:m>
                  <m:oMath xmlns:m="http://schemas.openxmlformats.org/officeDocument/2006/math">
                    <m:r>
                      <a:rPr kumimoji="0" lang="en-US" altLang="zh-CN" sz="2000" b="1" i="0" u="none" strike="noStrike" kern="0" cap="none" spc="0" normalizeH="0" baseline="0" noProof="0" smtClean="0">
                        <a:ln>
                          <a:noFill/>
                        </a:ln>
                        <a:solidFill>
                          <a:prstClr val="black"/>
                        </a:solidFill>
                        <a:effectLst/>
                        <a:uLnTx/>
                        <a:uFillTx/>
                        <a:latin typeface="Cambria Math" panose="02040503050406030204" pitchFamily="18" charset="0"/>
                        <a:cs typeface="Constantia"/>
                      </a:rPr>
                      <m:t>𝐄</m:t>
                    </m:r>
                    <m:d>
                      <m:dPr>
                        <m:ctrlP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cs typeface="Constantia"/>
                          </a:rPr>
                        </m:ctrlPr>
                      </m:dPr>
                      <m:e>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cs typeface="Constantia"/>
                          </a:rPr>
                          <m:t>𝒎</m:t>
                        </m:r>
                        <m:r>
                          <a:rPr kumimoji="0" lang="en-US" altLang="zh-CN" sz="2000" b="1" i="0" u="none" strike="noStrike" kern="0" cap="none" spc="0" normalizeH="0" baseline="-25000" noProof="0" smtClean="0">
                            <a:ln>
                              <a:noFill/>
                            </a:ln>
                            <a:solidFill>
                              <a:prstClr val="black"/>
                            </a:solidFill>
                            <a:effectLst/>
                            <a:uLnTx/>
                            <a:uFillTx/>
                            <a:latin typeface="Cambria Math" panose="02040503050406030204" pitchFamily="18" charset="0"/>
                            <a:cs typeface="Constantia"/>
                          </a:rPr>
                          <m:t>𝟐</m:t>
                        </m:r>
                      </m:e>
                    </m:d>
                  </m:oMath>
                </a14:m>
                <a:r>
                  <a:rPr kumimoji="0" lang="en-US" altLang="zh-CN" sz="2000" b="1" i="0" u="none" strike="noStrike" kern="0" cap="none" spc="0" normalizeH="0" baseline="0" noProof="0" dirty="0">
                    <a:ln>
                      <a:noFill/>
                    </a:ln>
                    <a:solidFill>
                      <a:srgbClr val="000000"/>
                    </a:solidFill>
                    <a:effectLst/>
                    <a:uLnTx/>
                    <a:uFillTx/>
                    <a:latin typeface="Constantia"/>
                    <a:cs typeface="Constantia"/>
                  </a:rPr>
                  <a:t> = </a:t>
                </a:r>
                <a14:m>
                  <m:oMath xmlns:m="http://schemas.openxmlformats.org/officeDocument/2006/math">
                    <m:r>
                      <a:rPr kumimoji="0" lang="en-US" altLang="zh-CN" sz="2000" b="1" i="0" u="none" strike="noStrike" kern="0" cap="none" spc="0" normalizeH="0" baseline="0" noProof="0" smtClean="0">
                        <a:ln>
                          <a:noFill/>
                        </a:ln>
                        <a:solidFill>
                          <a:prstClr val="black"/>
                        </a:solidFill>
                        <a:effectLst/>
                        <a:uLnTx/>
                        <a:uFillTx/>
                        <a:latin typeface="Cambria Math" panose="02040503050406030204" pitchFamily="18" charset="0"/>
                        <a:cs typeface="Constantia"/>
                      </a:rPr>
                      <m:t>𝐄</m:t>
                    </m:r>
                    <m:d>
                      <m:dPr>
                        <m:ctrlP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cs typeface="Constantia"/>
                          </a:rPr>
                        </m:ctrlPr>
                      </m:dPr>
                      <m:e>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cs typeface="Constantia"/>
                          </a:rPr>
                          <m:t>𝒎</m:t>
                        </m:r>
                        <m:r>
                          <a:rPr kumimoji="0" lang="en-US" altLang="zh-CN" sz="2000" b="1" i="1" u="none" strike="noStrike" kern="0" cap="none" spc="0" normalizeH="0" baseline="-25000" noProof="0" smtClean="0">
                            <a:ln>
                              <a:noFill/>
                            </a:ln>
                            <a:solidFill>
                              <a:prstClr val="black"/>
                            </a:solidFill>
                            <a:effectLst/>
                            <a:uLnTx/>
                            <a:uFillTx/>
                            <a:latin typeface="Cambria Math" panose="02040503050406030204" pitchFamily="18" charset="0"/>
                            <a:cs typeface="Constantia"/>
                          </a:rPr>
                          <m:t>𝟏</m:t>
                        </m:r>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cs typeface="Constantia"/>
                          </a:rPr>
                          <m:t> </m:t>
                        </m:r>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Constantia"/>
                          </a:rPr>
                          <m:t>×</m:t>
                        </m:r>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cs typeface="Constantia"/>
                          </a:rPr>
                          <m:t> </m:t>
                        </m:r>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cs typeface="Constantia"/>
                          </a:rPr>
                          <m:t>𝒎</m:t>
                        </m:r>
                        <m:r>
                          <a:rPr kumimoji="0" lang="en-US" altLang="zh-CN" sz="2000" b="1" i="0" u="none" strike="noStrike" kern="0" cap="none" spc="0" normalizeH="0" baseline="-25000" noProof="0" smtClean="0">
                            <a:ln>
                              <a:noFill/>
                            </a:ln>
                            <a:solidFill>
                              <a:prstClr val="black"/>
                            </a:solidFill>
                            <a:effectLst/>
                            <a:uLnTx/>
                            <a:uFillTx/>
                            <a:latin typeface="Cambria Math" panose="02040503050406030204" pitchFamily="18" charset="0"/>
                            <a:cs typeface="Constantia"/>
                          </a:rPr>
                          <m:t>𝟐</m:t>
                        </m:r>
                      </m:e>
                    </m:d>
                  </m:oMath>
                </a14:m>
                <a:endParaRPr kumimoji="0" lang="zh-CN" altLang="en-US" sz="2000" b="1" i="0" u="none" strike="noStrike" kern="0" cap="none" spc="0" normalizeH="0" baseline="0" noProof="0" dirty="0">
                  <a:ln>
                    <a:noFill/>
                  </a:ln>
                  <a:solidFill>
                    <a:srgbClr val="000000"/>
                  </a:solidFill>
                  <a:effectLst/>
                  <a:uLnTx/>
                  <a:uFillTx/>
                </a:endParaRPr>
              </a:p>
            </p:txBody>
          </p:sp>
        </mc:Choice>
        <mc:Fallback xmlns="">
          <p:sp>
            <p:nvSpPr>
              <p:cNvPr id="37" name="文本框 36">
                <a:extLst>
                  <a:ext uri="{FF2B5EF4-FFF2-40B4-BE49-F238E27FC236}">
                    <a16:creationId xmlns:a16="http://schemas.microsoft.com/office/drawing/2014/main" id="{B7B7D9B7-8FB8-FBFC-5422-27683E7BD4B4}"/>
                  </a:ext>
                </a:extLst>
              </p:cNvPr>
              <p:cNvSpPr txBox="1">
                <a:spLocks noRot="1" noChangeAspect="1" noMove="1" noResize="1" noEditPoints="1" noAdjustHandles="1" noChangeArrowheads="1" noChangeShapeType="1" noTextEdit="1"/>
              </p:cNvSpPr>
              <p:nvPr/>
            </p:nvSpPr>
            <p:spPr>
              <a:xfrm>
                <a:off x="5231904" y="1065271"/>
                <a:ext cx="6915150" cy="400110"/>
              </a:xfrm>
              <a:prstGeom prst="rect">
                <a:avLst/>
              </a:prstGeom>
              <a:blipFill>
                <a:blip r:embed="rId14"/>
                <a:stretch>
                  <a:fillRect l="-441" t="-13846" b="-2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A187B1E0-4AB2-C5A4-0298-11548E0E6801}"/>
                  </a:ext>
                </a:extLst>
              </p:cNvPr>
              <p:cNvSpPr txBox="1"/>
              <p:nvPr/>
            </p:nvSpPr>
            <p:spPr>
              <a:xfrm>
                <a:off x="5231904" y="1510274"/>
                <a:ext cx="6747443" cy="400110"/>
              </a:xfrm>
              <a:prstGeom prst="rect">
                <a:avLst/>
              </a:prstGeom>
              <a:noFill/>
            </p:spPr>
            <p:txBody>
              <a:bodyPr wrap="square">
                <a:spAutoFit/>
              </a:bodyPr>
              <a:lstStyle/>
              <a:p>
                <a:pPr lvl="0" eaLnBrk="1" fontAlgn="auto" hangingPunct="1">
                  <a:spcBef>
                    <a:spcPts val="0"/>
                  </a:spcBef>
                  <a:spcAft>
                    <a:spcPts val="0"/>
                  </a:spcAft>
                  <a:defRPr/>
                </a:pPr>
                <a:r>
                  <a:rPr lang="en-US" altLang="zh-CN" sz="1600" b="1" kern="0" dirty="0">
                    <a:solidFill>
                      <a:prstClr val="black"/>
                    </a:solidFill>
                    <a:latin typeface="微软雅黑" panose="020B0503020204020204" pitchFamily="34" charset="-122"/>
                    <a:ea typeface="微软雅黑" panose="020B0503020204020204" pitchFamily="34" charset="-122"/>
                    <a:cs typeface="Constantia"/>
                  </a:rPr>
                  <a:t>Additive homomorphism: </a:t>
                </a:r>
                <a14:m>
                  <m:oMath xmlns:m="http://schemas.openxmlformats.org/officeDocument/2006/math">
                    <m:r>
                      <a:rPr kumimoji="0" lang="en-US" altLang="zh-CN" sz="2000" b="1" i="0" u="none" strike="noStrike" kern="0" cap="none" spc="0" normalizeH="0" baseline="0" noProof="0" smtClean="0">
                        <a:ln>
                          <a:noFill/>
                        </a:ln>
                        <a:solidFill>
                          <a:prstClr val="black"/>
                        </a:solidFill>
                        <a:effectLst/>
                        <a:uLnTx/>
                        <a:uFillTx/>
                        <a:latin typeface="Cambria Math" panose="02040503050406030204" pitchFamily="18" charset="0"/>
                        <a:cs typeface="Constantia"/>
                      </a:rPr>
                      <m:t>𝐄</m:t>
                    </m:r>
                    <m:d>
                      <m:dPr>
                        <m:ctrlP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cs typeface="Constantia"/>
                          </a:rPr>
                        </m:ctrlPr>
                      </m:dPr>
                      <m:e>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cs typeface="Constantia"/>
                          </a:rPr>
                          <m:t>𝒎</m:t>
                        </m:r>
                        <m:r>
                          <a:rPr kumimoji="0" lang="en-US" altLang="zh-CN" sz="2000" b="1" i="0" u="none" strike="noStrike" kern="0" cap="none" spc="0" normalizeH="0" baseline="-25000" noProof="0" smtClean="0">
                            <a:ln>
                              <a:noFill/>
                            </a:ln>
                            <a:solidFill>
                              <a:prstClr val="black"/>
                            </a:solidFill>
                            <a:effectLst/>
                            <a:uLnTx/>
                            <a:uFillTx/>
                            <a:latin typeface="Cambria Math" panose="02040503050406030204" pitchFamily="18" charset="0"/>
                            <a:cs typeface="Constantia"/>
                          </a:rPr>
                          <m:t>𝟏</m:t>
                        </m:r>
                      </m:e>
                    </m:d>
                  </m:oMath>
                </a14:m>
                <a:r>
                  <a:rPr kumimoji="0" lang="en-US" altLang="zh-CN" sz="2000" b="1" i="0" u="none" strike="noStrike" kern="0" cap="none" spc="0" normalizeH="0" baseline="0" noProof="0" dirty="0">
                    <a:ln>
                      <a:noFill/>
                    </a:ln>
                    <a:solidFill>
                      <a:srgbClr val="000000"/>
                    </a:solidFill>
                    <a:effectLst/>
                    <a:uLnTx/>
                    <a:uFillTx/>
                    <a:latin typeface="Constantia"/>
                    <a:cs typeface="Constantia"/>
                  </a:rPr>
                  <a:t> × </a:t>
                </a:r>
                <a14:m>
                  <m:oMath xmlns:m="http://schemas.openxmlformats.org/officeDocument/2006/math">
                    <m:r>
                      <a:rPr kumimoji="0" lang="en-US" altLang="zh-CN" sz="2000" b="1" i="0" u="none" strike="noStrike" kern="0" cap="none" spc="0" normalizeH="0" baseline="0" noProof="0" smtClean="0">
                        <a:ln>
                          <a:noFill/>
                        </a:ln>
                        <a:solidFill>
                          <a:prstClr val="black"/>
                        </a:solidFill>
                        <a:effectLst/>
                        <a:uLnTx/>
                        <a:uFillTx/>
                        <a:latin typeface="Cambria Math" panose="02040503050406030204" pitchFamily="18" charset="0"/>
                        <a:cs typeface="Constantia"/>
                      </a:rPr>
                      <m:t>𝐄</m:t>
                    </m:r>
                    <m:d>
                      <m:dPr>
                        <m:ctrlP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cs typeface="Constantia"/>
                          </a:rPr>
                        </m:ctrlPr>
                      </m:dPr>
                      <m:e>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cs typeface="Constantia"/>
                          </a:rPr>
                          <m:t>𝒎</m:t>
                        </m:r>
                        <m:r>
                          <a:rPr kumimoji="0" lang="en-US" altLang="zh-CN" sz="2000" b="1" i="0" u="none" strike="noStrike" kern="0" cap="none" spc="0" normalizeH="0" baseline="-25000" noProof="0" smtClean="0">
                            <a:ln>
                              <a:noFill/>
                            </a:ln>
                            <a:solidFill>
                              <a:prstClr val="black"/>
                            </a:solidFill>
                            <a:effectLst/>
                            <a:uLnTx/>
                            <a:uFillTx/>
                            <a:latin typeface="Cambria Math" panose="02040503050406030204" pitchFamily="18" charset="0"/>
                            <a:cs typeface="Constantia"/>
                          </a:rPr>
                          <m:t>𝟐</m:t>
                        </m:r>
                      </m:e>
                    </m:d>
                  </m:oMath>
                </a14:m>
                <a:r>
                  <a:rPr kumimoji="0" lang="en-US" altLang="zh-CN" sz="2000" b="1" i="0" u="none" strike="noStrike" kern="0" cap="none" spc="0" normalizeH="0" baseline="0" noProof="0" dirty="0">
                    <a:ln>
                      <a:noFill/>
                    </a:ln>
                    <a:solidFill>
                      <a:srgbClr val="000000"/>
                    </a:solidFill>
                    <a:effectLst/>
                    <a:uLnTx/>
                    <a:uFillTx/>
                    <a:latin typeface="Constantia"/>
                    <a:cs typeface="Constantia"/>
                  </a:rPr>
                  <a:t> = </a:t>
                </a:r>
                <a14:m>
                  <m:oMath xmlns:m="http://schemas.openxmlformats.org/officeDocument/2006/math">
                    <m:r>
                      <a:rPr kumimoji="0" lang="en-US" altLang="zh-CN" sz="2000" b="1" i="0" u="none" strike="noStrike" kern="0" cap="none" spc="0" normalizeH="0" baseline="0" noProof="0" smtClean="0">
                        <a:ln>
                          <a:noFill/>
                        </a:ln>
                        <a:solidFill>
                          <a:prstClr val="black"/>
                        </a:solidFill>
                        <a:effectLst/>
                        <a:uLnTx/>
                        <a:uFillTx/>
                        <a:latin typeface="Cambria Math" panose="02040503050406030204" pitchFamily="18" charset="0"/>
                        <a:cs typeface="Constantia"/>
                      </a:rPr>
                      <m:t>𝐄</m:t>
                    </m:r>
                    <m:d>
                      <m:dPr>
                        <m:ctrlP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cs typeface="Constantia"/>
                          </a:rPr>
                        </m:ctrlPr>
                      </m:dPr>
                      <m:e>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cs typeface="Constantia"/>
                          </a:rPr>
                          <m:t>𝒎</m:t>
                        </m:r>
                        <m:r>
                          <a:rPr kumimoji="0" lang="en-US" altLang="zh-CN" sz="2000" b="1" i="1" u="none" strike="noStrike" kern="0" cap="none" spc="0" normalizeH="0" baseline="-25000" noProof="0" smtClean="0">
                            <a:ln>
                              <a:noFill/>
                            </a:ln>
                            <a:solidFill>
                              <a:prstClr val="black"/>
                            </a:solidFill>
                            <a:effectLst/>
                            <a:uLnTx/>
                            <a:uFillTx/>
                            <a:latin typeface="Cambria Math" panose="02040503050406030204" pitchFamily="18" charset="0"/>
                            <a:cs typeface="Constantia"/>
                          </a:rPr>
                          <m:t>𝟏</m:t>
                        </m:r>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cs typeface="Constantia"/>
                          </a:rPr>
                          <m:t> </m:t>
                        </m:r>
                        <m:r>
                          <a:rPr lang="en-US" altLang="zh-CN" sz="2000" b="1" i="1" kern="0">
                            <a:solidFill>
                              <a:prstClr val="black"/>
                            </a:solidFill>
                            <a:latin typeface="Cambria Math" panose="02040503050406030204" pitchFamily="18" charset="0"/>
                            <a:ea typeface="Cambria Math" panose="02040503050406030204" pitchFamily="18" charset="0"/>
                            <a:cs typeface="Constantia"/>
                          </a:rPr>
                          <m:t>+</m:t>
                        </m:r>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cs typeface="Constantia"/>
                          </a:rPr>
                          <m:t> </m:t>
                        </m:r>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cs typeface="Constantia"/>
                          </a:rPr>
                          <m:t>𝒎</m:t>
                        </m:r>
                        <m:r>
                          <a:rPr kumimoji="0" lang="en-US" altLang="zh-CN" sz="2000" b="1" i="0" u="none" strike="noStrike" kern="0" cap="none" spc="0" normalizeH="0" baseline="-25000" noProof="0" smtClean="0">
                            <a:ln>
                              <a:noFill/>
                            </a:ln>
                            <a:solidFill>
                              <a:prstClr val="black"/>
                            </a:solidFill>
                            <a:effectLst/>
                            <a:uLnTx/>
                            <a:uFillTx/>
                            <a:latin typeface="Cambria Math" panose="02040503050406030204" pitchFamily="18" charset="0"/>
                            <a:cs typeface="Constantia"/>
                          </a:rPr>
                          <m:t>𝟐</m:t>
                        </m:r>
                      </m:e>
                    </m:d>
                  </m:oMath>
                </a14:m>
                <a:endParaRPr kumimoji="0" lang="zh-CN" altLang="en-US" sz="2000" b="1" i="0" u="none" strike="noStrike" kern="0" cap="none" spc="0" normalizeH="0" baseline="0" noProof="0" dirty="0">
                  <a:ln>
                    <a:noFill/>
                  </a:ln>
                  <a:solidFill>
                    <a:srgbClr val="000000"/>
                  </a:solidFill>
                  <a:effectLst/>
                  <a:uLnTx/>
                  <a:uFillTx/>
                </a:endParaRPr>
              </a:p>
            </p:txBody>
          </p:sp>
        </mc:Choice>
        <mc:Fallback xmlns="">
          <p:sp>
            <p:nvSpPr>
              <p:cNvPr id="44" name="文本框 43">
                <a:extLst>
                  <a:ext uri="{FF2B5EF4-FFF2-40B4-BE49-F238E27FC236}">
                    <a16:creationId xmlns:a16="http://schemas.microsoft.com/office/drawing/2014/main" id="{A187B1E0-4AB2-C5A4-0298-11548E0E6801}"/>
                  </a:ext>
                </a:extLst>
              </p:cNvPr>
              <p:cNvSpPr txBox="1">
                <a:spLocks noRot="1" noChangeAspect="1" noMove="1" noResize="1" noEditPoints="1" noAdjustHandles="1" noChangeArrowheads="1" noChangeShapeType="1" noTextEdit="1"/>
              </p:cNvSpPr>
              <p:nvPr/>
            </p:nvSpPr>
            <p:spPr>
              <a:xfrm>
                <a:off x="5231904" y="1510274"/>
                <a:ext cx="6747443" cy="400110"/>
              </a:xfrm>
              <a:prstGeom prst="rect">
                <a:avLst/>
              </a:prstGeom>
              <a:blipFill>
                <a:blip r:embed="rId15"/>
                <a:stretch>
                  <a:fillRect l="-452" t="-13846" b="-292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91123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wipe(down)">
                                      <p:cBhvr>
                                        <p:cTn id="19" dur="500"/>
                                        <p:tgtEl>
                                          <p:spTgt spid="51"/>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wipe(down)">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wipe(down)">
                                      <p:cBhvr>
                                        <p:cTn id="4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p:bldP spid="52" grpId="0"/>
      <p:bldP spid="56" grpId="0"/>
      <p:bldP spid="57" grpId="0"/>
      <p:bldP spid="69" grpId="0"/>
      <p:bldP spid="75" grpId="0" animBg="1"/>
      <p:bldP spid="85" grpId="0"/>
      <p:bldP spid="87" grpId="0"/>
      <p:bldP spid="3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CP-ABE-</a:t>
            </a:r>
            <a:r>
              <a:rPr lang="en-US" dirty="0" err="1"/>
              <a:t>PEKS</a:t>
            </a:r>
            <a:endParaRPr lang="en-US" dirty="0"/>
          </a:p>
        </p:txBody>
      </p:sp>
      <p:sp>
        <p:nvSpPr>
          <p:cNvPr id="17" name="Content Placeholder 2">
            <a:extLst>
              <a:ext uri="{FF2B5EF4-FFF2-40B4-BE49-F238E27FC236}">
                <a16:creationId xmlns:a16="http://schemas.microsoft.com/office/drawing/2014/main" id="{01B41A01-3494-4FFC-BEAD-A47839914D80}"/>
              </a:ext>
            </a:extLst>
          </p:cNvPr>
          <p:cNvSpPr>
            <a:spLocks noGrp="1"/>
          </p:cNvSpPr>
          <p:nvPr>
            <p:ph idx="1"/>
          </p:nvPr>
        </p:nvSpPr>
        <p:spPr>
          <a:xfrm>
            <a:off x="1981200" y="1600201"/>
            <a:ext cx="8229600" cy="4525963"/>
          </a:xfrm>
        </p:spPr>
        <p:txBody>
          <a:bodyPr>
            <a:normAutofit lnSpcReduction="10000"/>
          </a:bodyPr>
          <a:lstStyle/>
          <a:p>
            <a:r>
              <a:rPr lang="en-US" sz="2400" dirty="0">
                <a:latin typeface="Constantia"/>
                <a:cs typeface="Constantia"/>
              </a:rPr>
              <a:t>Objective: solve </a:t>
            </a:r>
            <a:r>
              <a:rPr lang="en-US" sz="2400" dirty="0" err="1">
                <a:latin typeface="Constantia"/>
                <a:cs typeface="Constantia"/>
              </a:rPr>
              <a:t>C3</a:t>
            </a:r>
            <a:r>
              <a:rPr lang="en-US" sz="2400" dirty="0">
                <a:latin typeface="Constantia"/>
                <a:cs typeface="Constantia"/>
              </a:rPr>
              <a:t>, </a:t>
            </a:r>
            <a:r>
              <a:rPr lang="en-US" sz="2400" dirty="0" err="1">
                <a:latin typeface="Constantia"/>
                <a:cs typeface="Constantia"/>
              </a:rPr>
              <a:t>C4</a:t>
            </a:r>
            <a:r>
              <a:rPr lang="en-US" sz="2400" dirty="0">
                <a:latin typeface="Constantia"/>
                <a:cs typeface="Constantia"/>
              </a:rPr>
              <a:t> and </a:t>
            </a:r>
            <a:r>
              <a:rPr lang="en-US" sz="2400" dirty="0" err="1">
                <a:latin typeface="Constantia"/>
                <a:cs typeface="Constantia"/>
              </a:rPr>
              <a:t>C5</a:t>
            </a:r>
            <a:endParaRPr lang="en-US" sz="2400" dirty="0">
              <a:latin typeface="Constantia"/>
              <a:cs typeface="Constantia"/>
            </a:endParaRPr>
          </a:p>
          <a:p>
            <a:pPr lvl="1"/>
            <a:endParaRPr lang="en-US" sz="2000" dirty="0">
              <a:latin typeface="Constantia"/>
              <a:cs typeface="Constantia"/>
            </a:endParaRPr>
          </a:p>
          <a:p>
            <a:r>
              <a:rPr lang="en-US" sz="2400" dirty="0">
                <a:latin typeface="Constantia"/>
                <a:cs typeface="Constantia"/>
              </a:rPr>
              <a:t>Idea: </a:t>
            </a:r>
          </a:p>
          <a:p>
            <a:pPr lvl="1"/>
            <a:r>
              <a:rPr lang="en-US" sz="2000" dirty="0">
                <a:latin typeface="Constantia"/>
                <a:cs typeface="Constantia"/>
              </a:rPr>
              <a:t>Transform all plaintext into ciphertext</a:t>
            </a:r>
          </a:p>
          <a:p>
            <a:pPr lvl="1"/>
            <a:r>
              <a:rPr lang="en-US" sz="2000" dirty="0">
                <a:latin typeface="Constantia"/>
                <a:cs typeface="Constantia"/>
              </a:rPr>
              <a:t>Make matches over ciphertext at ISP</a:t>
            </a:r>
          </a:p>
          <a:p>
            <a:pPr lvl="1"/>
            <a:r>
              <a:rPr lang="en-US" sz="2000" dirty="0">
                <a:latin typeface="Constantia"/>
                <a:cs typeface="Constantia"/>
              </a:rPr>
              <a:t>and then deliver encrypted content to authorized viewer</a:t>
            </a:r>
          </a:p>
          <a:p>
            <a:pPr lvl="1"/>
            <a:endParaRPr lang="en-US" sz="2000" dirty="0">
              <a:latin typeface="Constantia"/>
              <a:cs typeface="Constantia"/>
            </a:endParaRPr>
          </a:p>
          <a:p>
            <a:pPr marL="342900" lvl="1" indent="-342900">
              <a:buFont typeface="Arial"/>
              <a:buChar char="•"/>
            </a:pPr>
            <a:r>
              <a:rPr lang="en-US" sz="2400" dirty="0">
                <a:latin typeface="Constantia"/>
              </a:rPr>
              <a:t>Challenge: make matches over ciphertext at ISP</a:t>
            </a:r>
          </a:p>
          <a:p>
            <a:pPr lvl="1"/>
            <a:endParaRPr lang="en-US" sz="2000" dirty="0">
              <a:latin typeface="Constantia"/>
              <a:cs typeface="Constantia"/>
            </a:endParaRPr>
          </a:p>
          <a:p>
            <a:pPr marL="342900" lvl="1" indent="-342900">
              <a:buFont typeface="Arial"/>
              <a:buChar char="•"/>
            </a:pPr>
            <a:r>
              <a:rPr lang="en-US" sz="2400" dirty="0">
                <a:latin typeface="Constantia"/>
              </a:rPr>
              <a:t>Method: CP-ABE-</a:t>
            </a:r>
            <a:r>
              <a:rPr lang="en-US" sz="2400" dirty="0" err="1">
                <a:latin typeface="Constantia"/>
              </a:rPr>
              <a:t>PEKS</a:t>
            </a:r>
            <a:endParaRPr lang="en-US" sz="2400" dirty="0">
              <a:latin typeface="Constantia"/>
            </a:endParaRPr>
          </a:p>
          <a:p>
            <a:pPr lvl="1"/>
            <a:r>
              <a:rPr lang="en-US" sz="2000" dirty="0">
                <a:latin typeface="Constantia"/>
                <a:cs typeface="Constantia"/>
              </a:rPr>
              <a:t>Incorporate Public-key Encryption with Keyword Search (PEKS) into CP-ABE</a:t>
            </a:r>
          </a:p>
          <a:p>
            <a:pPr lvl="1"/>
            <a:endParaRPr lang="en-US" sz="2000" dirty="0">
              <a:latin typeface="Constantia"/>
              <a:cs typeface="Constantia"/>
            </a:endParaRPr>
          </a:p>
        </p:txBody>
      </p:sp>
    </p:spTree>
    <p:extLst>
      <p:ext uri="{BB962C8B-B14F-4D97-AF65-F5344CB8AC3E}">
        <p14:creationId xmlns:p14="http://schemas.microsoft.com/office/powerpoint/2010/main" val="22428381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1143000"/>
          </a:xfrm>
        </p:spPr>
        <p:txBody>
          <a:bodyPr>
            <a:normAutofit/>
          </a:bodyPr>
          <a:lstStyle/>
          <a:p>
            <a:r>
              <a:rPr lang="en-US" dirty="0"/>
              <a:t>CP-ABE-</a:t>
            </a:r>
            <a:r>
              <a:rPr lang="en-US" dirty="0" err="1"/>
              <a:t>PEKS</a:t>
            </a:r>
            <a:endParaRPr lang="en-US" dirty="0"/>
          </a:p>
        </p:txBody>
      </p:sp>
      <p:sp>
        <p:nvSpPr>
          <p:cNvPr id="17" name="Content Placeholder 2">
            <a:extLst>
              <a:ext uri="{FF2B5EF4-FFF2-40B4-BE49-F238E27FC236}">
                <a16:creationId xmlns:a16="http://schemas.microsoft.com/office/drawing/2014/main" id="{01B41A01-3494-4FFC-BEAD-A47839914D80}"/>
              </a:ext>
            </a:extLst>
          </p:cNvPr>
          <p:cNvSpPr>
            <a:spLocks noGrp="1"/>
          </p:cNvSpPr>
          <p:nvPr>
            <p:ph idx="1"/>
          </p:nvPr>
        </p:nvSpPr>
        <p:spPr>
          <a:xfrm>
            <a:off x="2176284" y="5745889"/>
            <a:ext cx="8229600" cy="851269"/>
          </a:xfrm>
        </p:spPr>
        <p:txBody>
          <a:bodyPr>
            <a:normAutofit lnSpcReduction="10000"/>
          </a:bodyPr>
          <a:lstStyle/>
          <a:p>
            <a:r>
              <a:rPr lang="en-US" sz="2400" dirty="0">
                <a:latin typeface="Constantia"/>
                <a:cs typeface="Constantia"/>
              </a:rPr>
              <a:t>For publisher, tag and access policy should be encrypted</a:t>
            </a:r>
          </a:p>
          <a:p>
            <a:r>
              <a:rPr lang="en-US" sz="2400" dirty="0">
                <a:latin typeface="Constantia"/>
                <a:cs typeface="Constantia"/>
              </a:rPr>
              <a:t>For subscriber, interest and attributes should be encrypted</a:t>
            </a:r>
            <a:endParaRPr lang="en-US" sz="1600" dirty="0">
              <a:latin typeface="Constantia"/>
              <a:cs typeface="Constantia"/>
            </a:endParaRPr>
          </a:p>
          <a:p>
            <a:endParaRPr lang="en-US" sz="2000" dirty="0">
              <a:latin typeface="Constantia"/>
              <a:cs typeface="Constantia"/>
            </a:endParaRPr>
          </a:p>
        </p:txBody>
      </p:sp>
      <p:pic>
        <p:nvPicPr>
          <p:cNvPr id="7" name="Picture 6">
            <a:extLst>
              <a:ext uri="{FF2B5EF4-FFF2-40B4-BE49-F238E27FC236}">
                <a16:creationId xmlns:a16="http://schemas.microsoft.com/office/drawing/2014/main" id="{AF9A6376-6A6F-4D4E-BA82-D65AF919C8D2}"/>
              </a:ext>
            </a:extLst>
          </p:cNvPr>
          <p:cNvPicPr>
            <a:picLocks noChangeAspect="1"/>
          </p:cNvPicPr>
          <p:nvPr/>
        </p:nvPicPr>
        <p:blipFill>
          <a:blip r:embed="rId3"/>
          <a:stretch>
            <a:fillRect/>
          </a:stretch>
        </p:blipFill>
        <p:spPr>
          <a:xfrm>
            <a:off x="4257191" y="2880485"/>
            <a:ext cx="1933250" cy="1282681"/>
          </a:xfrm>
          <a:prstGeom prst="rect">
            <a:avLst/>
          </a:prstGeom>
        </p:spPr>
      </p:pic>
      <p:pic>
        <p:nvPicPr>
          <p:cNvPr id="3" name="Picture 2">
            <a:extLst>
              <a:ext uri="{FF2B5EF4-FFF2-40B4-BE49-F238E27FC236}">
                <a16:creationId xmlns:a16="http://schemas.microsoft.com/office/drawing/2014/main" id="{24E50BAC-9230-4CF5-9067-63A300D2B972}"/>
              </a:ext>
            </a:extLst>
          </p:cNvPr>
          <p:cNvPicPr>
            <a:picLocks noChangeAspect="1"/>
          </p:cNvPicPr>
          <p:nvPr/>
        </p:nvPicPr>
        <p:blipFill>
          <a:blip r:embed="rId4"/>
          <a:stretch>
            <a:fillRect/>
          </a:stretch>
        </p:blipFill>
        <p:spPr>
          <a:xfrm>
            <a:off x="2006220" y="3097960"/>
            <a:ext cx="548984" cy="888355"/>
          </a:xfrm>
          <a:prstGeom prst="rect">
            <a:avLst/>
          </a:prstGeom>
        </p:spPr>
      </p:pic>
      <p:pic>
        <p:nvPicPr>
          <p:cNvPr id="4" name="Picture 3">
            <a:extLst>
              <a:ext uri="{FF2B5EF4-FFF2-40B4-BE49-F238E27FC236}">
                <a16:creationId xmlns:a16="http://schemas.microsoft.com/office/drawing/2014/main" id="{AB81D170-7694-4B5B-A756-60D6B7E9D0DE}"/>
              </a:ext>
            </a:extLst>
          </p:cNvPr>
          <p:cNvPicPr>
            <a:picLocks noChangeAspect="1"/>
          </p:cNvPicPr>
          <p:nvPr/>
        </p:nvPicPr>
        <p:blipFill>
          <a:blip r:embed="rId5"/>
          <a:stretch>
            <a:fillRect/>
          </a:stretch>
        </p:blipFill>
        <p:spPr>
          <a:xfrm>
            <a:off x="8061798" y="2246329"/>
            <a:ext cx="661157" cy="755608"/>
          </a:xfrm>
          <a:prstGeom prst="rect">
            <a:avLst/>
          </a:prstGeom>
        </p:spPr>
      </p:pic>
      <p:pic>
        <p:nvPicPr>
          <p:cNvPr id="8" name="Picture 7">
            <a:extLst>
              <a:ext uri="{FF2B5EF4-FFF2-40B4-BE49-F238E27FC236}">
                <a16:creationId xmlns:a16="http://schemas.microsoft.com/office/drawing/2014/main" id="{EF572078-993C-49AC-8FB4-73F940DBDB87}"/>
              </a:ext>
            </a:extLst>
          </p:cNvPr>
          <p:cNvPicPr>
            <a:picLocks noChangeAspect="1"/>
          </p:cNvPicPr>
          <p:nvPr/>
        </p:nvPicPr>
        <p:blipFill>
          <a:blip r:embed="rId5"/>
          <a:stretch>
            <a:fillRect/>
          </a:stretch>
        </p:blipFill>
        <p:spPr>
          <a:xfrm>
            <a:off x="8068721" y="3289368"/>
            <a:ext cx="661157" cy="755608"/>
          </a:xfrm>
          <a:prstGeom prst="rect">
            <a:avLst/>
          </a:prstGeom>
        </p:spPr>
      </p:pic>
      <p:pic>
        <p:nvPicPr>
          <p:cNvPr id="9" name="Picture 8">
            <a:extLst>
              <a:ext uri="{FF2B5EF4-FFF2-40B4-BE49-F238E27FC236}">
                <a16:creationId xmlns:a16="http://schemas.microsoft.com/office/drawing/2014/main" id="{137EDC80-C5DB-4F46-825A-FDE705BC59EC}"/>
              </a:ext>
            </a:extLst>
          </p:cNvPr>
          <p:cNvPicPr>
            <a:picLocks noChangeAspect="1"/>
          </p:cNvPicPr>
          <p:nvPr/>
        </p:nvPicPr>
        <p:blipFill>
          <a:blip r:embed="rId5"/>
          <a:stretch>
            <a:fillRect/>
          </a:stretch>
        </p:blipFill>
        <p:spPr>
          <a:xfrm>
            <a:off x="8068721" y="4377411"/>
            <a:ext cx="661157" cy="755608"/>
          </a:xfrm>
          <a:prstGeom prst="rect">
            <a:avLst/>
          </a:prstGeom>
        </p:spPr>
      </p:pic>
      <p:pic>
        <p:nvPicPr>
          <p:cNvPr id="5" name="Picture 4">
            <a:extLst>
              <a:ext uri="{FF2B5EF4-FFF2-40B4-BE49-F238E27FC236}">
                <a16:creationId xmlns:a16="http://schemas.microsoft.com/office/drawing/2014/main" id="{1E91C189-C5F5-4B8D-A605-4E9BBA3E0F47}"/>
              </a:ext>
            </a:extLst>
          </p:cNvPr>
          <p:cNvPicPr>
            <a:picLocks noChangeAspect="1"/>
          </p:cNvPicPr>
          <p:nvPr/>
        </p:nvPicPr>
        <p:blipFill>
          <a:blip r:embed="rId6"/>
          <a:stretch>
            <a:fillRect/>
          </a:stretch>
        </p:blipFill>
        <p:spPr>
          <a:xfrm>
            <a:off x="2581679" y="3092859"/>
            <a:ext cx="857930" cy="857930"/>
          </a:xfrm>
          <a:prstGeom prst="rect">
            <a:avLst/>
          </a:prstGeom>
        </p:spPr>
      </p:pic>
      <p:sp>
        <p:nvSpPr>
          <p:cNvPr id="12" name="TextBox 11">
            <a:extLst>
              <a:ext uri="{FF2B5EF4-FFF2-40B4-BE49-F238E27FC236}">
                <a16:creationId xmlns:a16="http://schemas.microsoft.com/office/drawing/2014/main" id="{96BEA838-DA60-4913-8F29-14BB2D68FA88}"/>
              </a:ext>
            </a:extLst>
          </p:cNvPr>
          <p:cNvSpPr txBox="1"/>
          <p:nvPr/>
        </p:nvSpPr>
        <p:spPr>
          <a:xfrm>
            <a:off x="2006220" y="4101051"/>
            <a:ext cx="707590" cy="369332"/>
          </a:xfrm>
          <a:prstGeom prst="rect">
            <a:avLst/>
          </a:prstGeom>
          <a:noFill/>
        </p:spPr>
        <p:txBody>
          <a:bodyPr wrap="square" rtlCol="0">
            <a:spAutoFit/>
          </a:bodyPr>
          <a:lstStyle/>
          <a:p>
            <a:pPr defTabSz="457200" eaLnBrk="1" fontAlgn="auto" hangingPunct="1">
              <a:spcBef>
                <a:spcPts val="0"/>
              </a:spcBef>
              <a:spcAft>
                <a:spcPts val="0"/>
              </a:spcAft>
              <a:defRPr/>
            </a:pPr>
            <a:r>
              <a:rPr lang="en-US" altLang="zh-CN" dirty="0">
                <a:solidFill>
                  <a:prstClr val="black"/>
                </a:solidFill>
                <a:latin typeface="Constantia" panose="02030602050306030303" pitchFamily="18" charset="0"/>
                <a:ea typeface="华文楷体" panose="02010600040101010101" pitchFamily="2" charset="-122"/>
              </a:rPr>
              <a:t>Bob</a:t>
            </a:r>
            <a:endParaRPr lang="zh-CN" altLang="en-US" dirty="0">
              <a:solidFill>
                <a:prstClr val="black"/>
              </a:solidFill>
              <a:latin typeface="Constantia" panose="02030602050306030303" pitchFamily="18" charset="0"/>
              <a:ea typeface="华文楷体" panose="02010600040101010101" pitchFamily="2" charset="-122"/>
            </a:endParaRPr>
          </a:p>
        </p:txBody>
      </p:sp>
      <p:cxnSp>
        <p:nvCxnSpPr>
          <p:cNvPr id="14" name="直接箭头连接符 35">
            <a:extLst>
              <a:ext uri="{FF2B5EF4-FFF2-40B4-BE49-F238E27FC236}">
                <a16:creationId xmlns:a16="http://schemas.microsoft.com/office/drawing/2014/main" id="{9031D680-BC02-41A0-A019-D8269C60A1C6}"/>
              </a:ext>
            </a:extLst>
          </p:cNvPr>
          <p:cNvCxnSpPr>
            <a:cxnSpLocks/>
          </p:cNvCxnSpPr>
          <p:nvPr/>
        </p:nvCxnSpPr>
        <p:spPr>
          <a:xfrm flipH="1">
            <a:off x="3490688" y="3524438"/>
            <a:ext cx="802291" cy="24902"/>
          </a:xfrm>
          <a:prstGeom prst="straightConnector1">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箭头连接符 35">
            <a:extLst>
              <a:ext uri="{FF2B5EF4-FFF2-40B4-BE49-F238E27FC236}">
                <a16:creationId xmlns:a16="http://schemas.microsoft.com/office/drawing/2014/main" id="{021C4B12-3AFF-4B8D-91B5-C4F1262D07A0}"/>
              </a:ext>
            </a:extLst>
          </p:cNvPr>
          <p:cNvCxnSpPr>
            <a:cxnSpLocks/>
          </p:cNvCxnSpPr>
          <p:nvPr/>
        </p:nvCxnSpPr>
        <p:spPr>
          <a:xfrm flipH="1">
            <a:off x="5947102" y="2739816"/>
            <a:ext cx="2046194" cy="646466"/>
          </a:xfrm>
          <a:prstGeom prst="straightConnector1">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253F914-BC75-4592-998C-C49E78B2C2CB}"/>
              </a:ext>
            </a:extLst>
          </p:cNvPr>
          <p:cNvSpPr txBox="1"/>
          <p:nvPr/>
        </p:nvSpPr>
        <p:spPr>
          <a:xfrm>
            <a:off x="4353107" y="4091114"/>
            <a:ext cx="1853889" cy="646331"/>
          </a:xfrm>
          <a:prstGeom prst="rect">
            <a:avLst/>
          </a:prstGeom>
          <a:noFill/>
        </p:spPr>
        <p:txBody>
          <a:bodyPr wrap="square" rtlCol="0">
            <a:spAutoFit/>
          </a:bodyPr>
          <a:lstStyle/>
          <a:p>
            <a:pPr defTabSz="457200" eaLnBrk="1" fontAlgn="auto" hangingPunct="1">
              <a:spcBef>
                <a:spcPts val="0"/>
              </a:spcBef>
              <a:spcAft>
                <a:spcPts val="0"/>
              </a:spcAft>
              <a:defRPr/>
            </a:pPr>
            <a:r>
              <a:rPr lang="en-US" altLang="zh-CN" dirty="0">
                <a:solidFill>
                  <a:prstClr val="black"/>
                </a:solidFill>
                <a:latin typeface="Constantia" panose="02030602050306030303" pitchFamily="18" charset="0"/>
                <a:ea typeface="华文楷体" panose="02010600040101010101" pitchFamily="2" charset="-122"/>
              </a:rPr>
              <a:t>Internet service provider (ISP)</a:t>
            </a:r>
            <a:endParaRPr lang="zh-CN" altLang="en-US" dirty="0">
              <a:solidFill>
                <a:prstClr val="black"/>
              </a:solidFill>
              <a:latin typeface="Constantia" panose="02030602050306030303" pitchFamily="18" charset="0"/>
              <a:ea typeface="华文楷体" panose="02010600040101010101" pitchFamily="2" charset="-122"/>
            </a:endParaRPr>
          </a:p>
        </p:txBody>
      </p:sp>
      <p:sp>
        <p:nvSpPr>
          <p:cNvPr id="29" name="Rectangle 28">
            <a:extLst>
              <a:ext uri="{FF2B5EF4-FFF2-40B4-BE49-F238E27FC236}">
                <a16:creationId xmlns:a16="http://schemas.microsoft.com/office/drawing/2014/main" id="{5B308C06-C478-4EB9-8C23-E3B5450CD203}"/>
              </a:ext>
            </a:extLst>
          </p:cNvPr>
          <p:cNvSpPr/>
          <p:nvPr/>
        </p:nvSpPr>
        <p:spPr>
          <a:xfrm>
            <a:off x="8655196" y="2369929"/>
            <a:ext cx="1995026" cy="523220"/>
          </a:xfrm>
          <a:prstGeom prst="rect">
            <a:avLst/>
          </a:prstGeom>
        </p:spPr>
        <p:txBody>
          <a:bodyPr wrap="square">
            <a:spAutoFit/>
          </a:bodyPr>
          <a:lstStyle/>
          <a:p>
            <a:pPr defTabSz="457200" eaLnBrk="1" fontAlgn="auto" hangingPunct="1">
              <a:spcBef>
                <a:spcPts val="0"/>
              </a:spcBef>
              <a:spcAft>
                <a:spcPts val="0"/>
              </a:spcAft>
              <a:defRPr/>
            </a:pPr>
            <a:r>
              <a:rPr lang="en-US" altLang="zh-CN" sz="1400" dirty="0">
                <a:solidFill>
                  <a:prstClr val="black"/>
                </a:solidFill>
                <a:latin typeface="Constantia" panose="02030602050306030303" pitchFamily="18" charset="0"/>
                <a:ea typeface="华文楷体" panose="02010600040101010101" pitchFamily="2" charset="-122"/>
              </a:rPr>
              <a:t>Rank: manager</a:t>
            </a:r>
          </a:p>
          <a:p>
            <a:pPr defTabSz="457200" eaLnBrk="1" fontAlgn="auto" hangingPunct="1">
              <a:spcBef>
                <a:spcPts val="0"/>
              </a:spcBef>
              <a:spcAft>
                <a:spcPts val="0"/>
              </a:spcAft>
              <a:defRPr/>
            </a:pPr>
            <a:r>
              <a:rPr lang="en-US" altLang="zh-CN" sz="1400" dirty="0">
                <a:solidFill>
                  <a:prstClr val="black"/>
                </a:solidFill>
                <a:latin typeface="Constantia" panose="02030602050306030303" pitchFamily="18" charset="0"/>
                <a:ea typeface="华文楷体" panose="02010600040101010101" pitchFamily="2" charset="-122"/>
              </a:rPr>
              <a:t>Department: technical</a:t>
            </a:r>
            <a:endParaRPr lang="zh-CN" altLang="en-US" sz="1400" dirty="0">
              <a:solidFill>
                <a:prstClr val="black"/>
              </a:solidFill>
              <a:latin typeface="Constantia" panose="02030602050306030303" pitchFamily="18" charset="0"/>
              <a:ea typeface="华文楷体" panose="02010600040101010101" pitchFamily="2" charset="-122"/>
            </a:endParaRPr>
          </a:p>
        </p:txBody>
      </p:sp>
      <p:sp>
        <p:nvSpPr>
          <p:cNvPr id="30" name="Rectangle 29">
            <a:extLst>
              <a:ext uri="{FF2B5EF4-FFF2-40B4-BE49-F238E27FC236}">
                <a16:creationId xmlns:a16="http://schemas.microsoft.com/office/drawing/2014/main" id="{0DB76811-161C-460D-8298-290BD8A7AA50}"/>
              </a:ext>
            </a:extLst>
          </p:cNvPr>
          <p:cNvSpPr/>
          <p:nvPr/>
        </p:nvSpPr>
        <p:spPr>
          <a:xfrm>
            <a:off x="8655197" y="3387368"/>
            <a:ext cx="1821553" cy="523220"/>
          </a:xfrm>
          <a:prstGeom prst="rect">
            <a:avLst/>
          </a:prstGeom>
        </p:spPr>
        <p:txBody>
          <a:bodyPr wrap="square">
            <a:spAutoFit/>
          </a:bodyPr>
          <a:lstStyle/>
          <a:p>
            <a:pPr defTabSz="457200" eaLnBrk="1" fontAlgn="auto" hangingPunct="1">
              <a:spcBef>
                <a:spcPts val="0"/>
              </a:spcBef>
              <a:spcAft>
                <a:spcPts val="0"/>
              </a:spcAft>
              <a:defRPr/>
            </a:pPr>
            <a:r>
              <a:rPr lang="en-US" altLang="zh-CN" sz="1400" dirty="0">
                <a:solidFill>
                  <a:prstClr val="black"/>
                </a:solidFill>
                <a:latin typeface="Constantia" panose="02030602050306030303" pitchFamily="18" charset="0"/>
                <a:ea typeface="华文楷体" panose="02010600040101010101" pitchFamily="2" charset="-122"/>
              </a:rPr>
              <a:t>Rank: director</a:t>
            </a:r>
          </a:p>
          <a:p>
            <a:pPr defTabSz="457200" eaLnBrk="1" fontAlgn="auto" hangingPunct="1">
              <a:spcBef>
                <a:spcPts val="0"/>
              </a:spcBef>
              <a:spcAft>
                <a:spcPts val="0"/>
              </a:spcAft>
              <a:defRPr/>
            </a:pPr>
            <a:r>
              <a:rPr lang="en-US" altLang="zh-CN" sz="1400" dirty="0">
                <a:solidFill>
                  <a:prstClr val="black"/>
                </a:solidFill>
                <a:latin typeface="Constantia" panose="02030602050306030303" pitchFamily="18" charset="0"/>
                <a:ea typeface="华文楷体" panose="02010600040101010101" pitchFamily="2" charset="-122"/>
              </a:rPr>
              <a:t>Department: finance</a:t>
            </a:r>
            <a:endParaRPr lang="zh-CN" altLang="en-US" sz="1400" dirty="0">
              <a:solidFill>
                <a:prstClr val="black"/>
              </a:solidFill>
              <a:latin typeface="Constantia" panose="02030602050306030303" pitchFamily="18" charset="0"/>
              <a:ea typeface="华文楷体" panose="02010600040101010101" pitchFamily="2" charset="-122"/>
            </a:endParaRPr>
          </a:p>
        </p:txBody>
      </p:sp>
      <p:sp>
        <p:nvSpPr>
          <p:cNvPr id="31" name="Rectangle 30">
            <a:extLst>
              <a:ext uri="{FF2B5EF4-FFF2-40B4-BE49-F238E27FC236}">
                <a16:creationId xmlns:a16="http://schemas.microsoft.com/office/drawing/2014/main" id="{B2775C69-5F4C-4028-903F-4C57E17D7B86}"/>
              </a:ext>
            </a:extLst>
          </p:cNvPr>
          <p:cNvSpPr/>
          <p:nvPr/>
        </p:nvSpPr>
        <p:spPr>
          <a:xfrm>
            <a:off x="8664061" y="4464898"/>
            <a:ext cx="1803822" cy="523220"/>
          </a:xfrm>
          <a:prstGeom prst="rect">
            <a:avLst/>
          </a:prstGeom>
        </p:spPr>
        <p:txBody>
          <a:bodyPr wrap="square">
            <a:spAutoFit/>
          </a:bodyPr>
          <a:lstStyle/>
          <a:p>
            <a:pPr defTabSz="457200" eaLnBrk="1" fontAlgn="auto" hangingPunct="1">
              <a:spcBef>
                <a:spcPts val="0"/>
              </a:spcBef>
              <a:spcAft>
                <a:spcPts val="0"/>
              </a:spcAft>
              <a:defRPr/>
            </a:pPr>
            <a:r>
              <a:rPr lang="en-US" altLang="zh-CN" sz="1400" dirty="0">
                <a:solidFill>
                  <a:prstClr val="black"/>
                </a:solidFill>
                <a:latin typeface="Constantia" panose="02030602050306030303" pitchFamily="18" charset="0"/>
                <a:ea typeface="华文楷体" panose="02010600040101010101" pitchFamily="2" charset="-122"/>
              </a:rPr>
              <a:t>Rank: director</a:t>
            </a:r>
          </a:p>
          <a:p>
            <a:pPr defTabSz="457200" eaLnBrk="1" fontAlgn="auto" hangingPunct="1">
              <a:spcBef>
                <a:spcPts val="0"/>
              </a:spcBef>
              <a:spcAft>
                <a:spcPts val="0"/>
              </a:spcAft>
              <a:defRPr/>
            </a:pPr>
            <a:r>
              <a:rPr lang="en-US" altLang="zh-CN" sz="1400" dirty="0">
                <a:solidFill>
                  <a:prstClr val="black"/>
                </a:solidFill>
                <a:latin typeface="Constantia" panose="02030602050306030303" pitchFamily="18" charset="0"/>
                <a:ea typeface="华文楷体" panose="02010600040101010101" pitchFamily="2" charset="-122"/>
              </a:rPr>
              <a:t>City: sales</a:t>
            </a:r>
            <a:endParaRPr lang="zh-CN" altLang="en-US" sz="1400" dirty="0">
              <a:solidFill>
                <a:prstClr val="black"/>
              </a:solidFill>
              <a:latin typeface="Constantia" panose="02030602050306030303" pitchFamily="18" charset="0"/>
              <a:ea typeface="华文楷体" panose="02010600040101010101" pitchFamily="2" charset="-122"/>
            </a:endParaRPr>
          </a:p>
        </p:txBody>
      </p:sp>
      <p:sp>
        <p:nvSpPr>
          <p:cNvPr id="38" name="TextBox 37">
            <a:extLst>
              <a:ext uri="{FF2B5EF4-FFF2-40B4-BE49-F238E27FC236}">
                <a16:creationId xmlns:a16="http://schemas.microsoft.com/office/drawing/2014/main" id="{A30E4C08-6097-4BF5-B9BF-5675522A4432}"/>
              </a:ext>
            </a:extLst>
          </p:cNvPr>
          <p:cNvSpPr txBox="1"/>
          <p:nvPr/>
        </p:nvSpPr>
        <p:spPr>
          <a:xfrm>
            <a:off x="2637735" y="2821631"/>
            <a:ext cx="642618" cy="338554"/>
          </a:xfrm>
          <a:prstGeom prst="rect">
            <a:avLst/>
          </a:prstGeom>
          <a:noFill/>
          <a:ln>
            <a:noFill/>
          </a:ln>
        </p:spPr>
        <p:txBody>
          <a:bodyPr wrap="square" rtlCol="0">
            <a:spAutoFit/>
          </a:bodyPr>
          <a:lstStyle/>
          <a:p>
            <a:pPr defTabSz="457200" eaLnBrk="1" fontAlgn="auto" hangingPunct="1">
              <a:spcBef>
                <a:spcPts val="0"/>
              </a:spcBef>
              <a:spcAft>
                <a:spcPts val="0"/>
              </a:spcAft>
              <a:defRPr/>
            </a:pPr>
            <a:r>
              <a:rPr lang="en-US" altLang="zh-CN" sz="1600" dirty="0">
                <a:solidFill>
                  <a:srgbClr val="C00000"/>
                </a:solidFill>
                <a:latin typeface="Constantia" panose="02030602050306030303" pitchFamily="18" charset="0"/>
                <a:ea typeface="华文楷体" panose="02010600040101010101" pitchFamily="2" charset="-122"/>
              </a:rPr>
              <a:t>trade</a:t>
            </a:r>
            <a:endParaRPr lang="zh-CN" altLang="en-US" sz="1600" dirty="0">
              <a:solidFill>
                <a:srgbClr val="C00000"/>
              </a:solidFill>
              <a:latin typeface="Constantia" panose="02030602050306030303" pitchFamily="18" charset="0"/>
              <a:ea typeface="华文楷体" panose="02010600040101010101" pitchFamily="2" charset="-122"/>
            </a:endParaRPr>
          </a:p>
        </p:txBody>
      </p:sp>
      <p:pic>
        <p:nvPicPr>
          <p:cNvPr id="48" name="Picture 47">
            <a:extLst>
              <a:ext uri="{FF2B5EF4-FFF2-40B4-BE49-F238E27FC236}">
                <a16:creationId xmlns:a16="http://schemas.microsoft.com/office/drawing/2014/main" id="{589492B2-A7B2-4A20-9F00-6AD6FEBF5267}"/>
              </a:ext>
            </a:extLst>
          </p:cNvPr>
          <p:cNvPicPr>
            <a:picLocks noChangeAspect="1"/>
          </p:cNvPicPr>
          <p:nvPr/>
        </p:nvPicPr>
        <p:blipFill>
          <a:blip r:embed="rId7"/>
          <a:stretch>
            <a:fillRect/>
          </a:stretch>
        </p:blipFill>
        <p:spPr>
          <a:xfrm>
            <a:off x="8002868" y="2765751"/>
            <a:ext cx="377285" cy="305730"/>
          </a:xfrm>
          <a:prstGeom prst="rect">
            <a:avLst/>
          </a:prstGeom>
        </p:spPr>
      </p:pic>
      <p:pic>
        <p:nvPicPr>
          <p:cNvPr id="49" name="Picture 48">
            <a:extLst>
              <a:ext uri="{FF2B5EF4-FFF2-40B4-BE49-F238E27FC236}">
                <a16:creationId xmlns:a16="http://schemas.microsoft.com/office/drawing/2014/main" id="{FDFC0130-1C64-4F77-9BA2-8FD8CD2CEA64}"/>
              </a:ext>
            </a:extLst>
          </p:cNvPr>
          <p:cNvPicPr>
            <a:picLocks noChangeAspect="1"/>
          </p:cNvPicPr>
          <p:nvPr/>
        </p:nvPicPr>
        <p:blipFill>
          <a:blip r:embed="rId8"/>
          <a:stretch>
            <a:fillRect/>
          </a:stretch>
        </p:blipFill>
        <p:spPr>
          <a:xfrm>
            <a:off x="7880203" y="3816403"/>
            <a:ext cx="357769" cy="325244"/>
          </a:xfrm>
          <a:prstGeom prst="rect">
            <a:avLst/>
          </a:prstGeom>
        </p:spPr>
      </p:pic>
      <p:cxnSp>
        <p:nvCxnSpPr>
          <p:cNvPr id="36" name="直接箭头连接符 35">
            <a:extLst>
              <a:ext uri="{FF2B5EF4-FFF2-40B4-BE49-F238E27FC236}">
                <a16:creationId xmlns:a16="http://schemas.microsoft.com/office/drawing/2014/main" id="{5095A7C6-8B14-4C8D-96ED-93B330F75D35}"/>
              </a:ext>
            </a:extLst>
          </p:cNvPr>
          <p:cNvCxnSpPr>
            <a:cxnSpLocks/>
          </p:cNvCxnSpPr>
          <p:nvPr/>
        </p:nvCxnSpPr>
        <p:spPr>
          <a:xfrm flipV="1">
            <a:off x="5864372" y="2656252"/>
            <a:ext cx="2081292" cy="670941"/>
          </a:xfrm>
          <a:prstGeom prst="straightConnector1">
            <a:avLst/>
          </a:pr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7B37B79-91FF-4DDA-B7DF-066B4A743B87}"/>
              </a:ext>
            </a:extLst>
          </p:cNvPr>
          <p:cNvSpPr txBox="1"/>
          <p:nvPr/>
        </p:nvSpPr>
        <p:spPr>
          <a:xfrm rot="20619732">
            <a:off x="5983926" y="2821834"/>
            <a:ext cx="642618" cy="338554"/>
          </a:xfrm>
          <a:prstGeom prst="rect">
            <a:avLst/>
          </a:prstGeom>
          <a:noFill/>
          <a:ln>
            <a:noFill/>
          </a:ln>
        </p:spPr>
        <p:txBody>
          <a:bodyPr wrap="square" rtlCol="0">
            <a:spAutoFit/>
          </a:bodyPr>
          <a:lstStyle/>
          <a:p>
            <a:pPr defTabSz="457200" eaLnBrk="1" fontAlgn="auto" hangingPunct="1">
              <a:spcBef>
                <a:spcPts val="0"/>
              </a:spcBef>
              <a:spcAft>
                <a:spcPts val="0"/>
              </a:spcAft>
              <a:defRPr/>
            </a:pPr>
            <a:r>
              <a:rPr lang="en-US" altLang="zh-CN" sz="1600" dirty="0">
                <a:solidFill>
                  <a:srgbClr val="C00000"/>
                </a:solidFill>
                <a:latin typeface="Constantia" panose="02030602050306030303" pitchFamily="18" charset="0"/>
                <a:ea typeface="华文楷体" panose="02010600040101010101" pitchFamily="2" charset="-122"/>
              </a:rPr>
              <a:t>trade</a:t>
            </a:r>
            <a:endParaRPr lang="zh-CN" altLang="en-US" sz="1600" dirty="0">
              <a:solidFill>
                <a:srgbClr val="C00000"/>
              </a:solidFill>
              <a:latin typeface="Constantia" panose="02030602050306030303" pitchFamily="18" charset="0"/>
              <a:ea typeface="华文楷体" panose="02010600040101010101" pitchFamily="2" charset="-122"/>
            </a:endParaRPr>
          </a:p>
        </p:txBody>
      </p:sp>
      <p:sp>
        <p:nvSpPr>
          <p:cNvPr id="42" name="TextBox 41">
            <a:extLst>
              <a:ext uri="{FF2B5EF4-FFF2-40B4-BE49-F238E27FC236}">
                <a16:creationId xmlns:a16="http://schemas.microsoft.com/office/drawing/2014/main" id="{8F4C3A5C-00BC-4AFF-9A1B-F2104503DEA1}"/>
              </a:ext>
            </a:extLst>
          </p:cNvPr>
          <p:cNvSpPr txBox="1"/>
          <p:nvPr/>
        </p:nvSpPr>
        <p:spPr>
          <a:xfrm>
            <a:off x="6291084" y="3339535"/>
            <a:ext cx="642618" cy="338554"/>
          </a:xfrm>
          <a:prstGeom prst="rect">
            <a:avLst/>
          </a:prstGeom>
          <a:noFill/>
          <a:ln>
            <a:noFill/>
          </a:ln>
        </p:spPr>
        <p:txBody>
          <a:bodyPr wrap="square" rtlCol="0">
            <a:spAutoFit/>
          </a:bodyPr>
          <a:lstStyle/>
          <a:p>
            <a:pPr defTabSz="457200" eaLnBrk="1" fontAlgn="auto" hangingPunct="1">
              <a:spcBef>
                <a:spcPts val="0"/>
              </a:spcBef>
              <a:spcAft>
                <a:spcPts val="0"/>
              </a:spcAft>
              <a:defRPr/>
            </a:pPr>
            <a:r>
              <a:rPr lang="en-US" altLang="zh-CN" sz="1600" dirty="0">
                <a:solidFill>
                  <a:srgbClr val="C00000"/>
                </a:solidFill>
                <a:latin typeface="Constantia" panose="02030602050306030303" pitchFamily="18" charset="0"/>
                <a:ea typeface="华文楷体" panose="02010600040101010101" pitchFamily="2" charset="-122"/>
              </a:rPr>
              <a:t>trade</a:t>
            </a:r>
            <a:endParaRPr lang="zh-CN" altLang="en-US" sz="1600" dirty="0">
              <a:solidFill>
                <a:srgbClr val="C00000"/>
              </a:solidFill>
              <a:latin typeface="Constantia" panose="02030602050306030303" pitchFamily="18" charset="0"/>
              <a:ea typeface="华文楷体" panose="02010600040101010101" pitchFamily="2" charset="-122"/>
            </a:endParaRPr>
          </a:p>
        </p:txBody>
      </p:sp>
      <p:cxnSp>
        <p:nvCxnSpPr>
          <p:cNvPr id="45" name="直接箭头连接符 35">
            <a:extLst>
              <a:ext uri="{FF2B5EF4-FFF2-40B4-BE49-F238E27FC236}">
                <a16:creationId xmlns:a16="http://schemas.microsoft.com/office/drawing/2014/main" id="{FFD6CC3F-F9BC-4E1E-83B5-8C6D2A9772AD}"/>
              </a:ext>
            </a:extLst>
          </p:cNvPr>
          <p:cNvCxnSpPr>
            <a:cxnSpLocks/>
          </p:cNvCxnSpPr>
          <p:nvPr/>
        </p:nvCxnSpPr>
        <p:spPr>
          <a:xfrm flipV="1">
            <a:off x="6040954" y="3647313"/>
            <a:ext cx="2027767" cy="25869"/>
          </a:xfrm>
          <a:prstGeom prst="straightConnector1">
            <a:avLst/>
          </a:pr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接箭头连接符 35">
            <a:extLst>
              <a:ext uri="{FF2B5EF4-FFF2-40B4-BE49-F238E27FC236}">
                <a16:creationId xmlns:a16="http://schemas.microsoft.com/office/drawing/2014/main" id="{B0408066-D9D3-4078-9C97-1745760DD13C}"/>
              </a:ext>
            </a:extLst>
          </p:cNvPr>
          <p:cNvCxnSpPr>
            <a:cxnSpLocks/>
          </p:cNvCxnSpPr>
          <p:nvPr/>
        </p:nvCxnSpPr>
        <p:spPr>
          <a:xfrm>
            <a:off x="6102567" y="3931509"/>
            <a:ext cx="1900301" cy="851269"/>
          </a:xfrm>
          <a:prstGeom prst="straightConnector1">
            <a:avLst/>
          </a:pr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3412FAF-2AEF-4246-B435-773517F07715}"/>
              </a:ext>
            </a:extLst>
          </p:cNvPr>
          <p:cNvSpPr txBox="1"/>
          <p:nvPr/>
        </p:nvSpPr>
        <p:spPr>
          <a:xfrm rot="1473242">
            <a:off x="6454936" y="3837353"/>
            <a:ext cx="642618" cy="338554"/>
          </a:xfrm>
          <a:prstGeom prst="rect">
            <a:avLst/>
          </a:prstGeom>
          <a:noFill/>
          <a:ln>
            <a:noFill/>
          </a:ln>
        </p:spPr>
        <p:txBody>
          <a:bodyPr wrap="square" rtlCol="0">
            <a:spAutoFit/>
          </a:bodyPr>
          <a:lstStyle/>
          <a:p>
            <a:pPr defTabSz="457200" eaLnBrk="1" fontAlgn="auto" hangingPunct="1">
              <a:spcBef>
                <a:spcPts val="0"/>
              </a:spcBef>
              <a:spcAft>
                <a:spcPts val="0"/>
              </a:spcAft>
              <a:defRPr/>
            </a:pPr>
            <a:r>
              <a:rPr lang="en-US" altLang="zh-CN" sz="1600" dirty="0">
                <a:solidFill>
                  <a:srgbClr val="C00000"/>
                </a:solidFill>
                <a:latin typeface="Constantia" panose="02030602050306030303" pitchFamily="18" charset="0"/>
                <a:ea typeface="华文楷体" panose="02010600040101010101" pitchFamily="2" charset="-122"/>
              </a:rPr>
              <a:t>plan</a:t>
            </a:r>
            <a:endParaRPr lang="zh-CN" altLang="en-US" sz="1600" dirty="0">
              <a:solidFill>
                <a:srgbClr val="C00000"/>
              </a:solidFill>
              <a:latin typeface="Constantia" panose="02030602050306030303" pitchFamily="18" charset="0"/>
              <a:ea typeface="华文楷体" panose="02010600040101010101" pitchFamily="2" charset="-122"/>
            </a:endParaRPr>
          </a:p>
        </p:txBody>
      </p:sp>
      <p:sp>
        <p:nvSpPr>
          <p:cNvPr id="59" name="TextBox 58">
            <a:extLst>
              <a:ext uri="{FF2B5EF4-FFF2-40B4-BE49-F238E27FC236}">
                <a16:creationId xmlns:a16="http://schemas.microsoft.com/office/drawing/2014/main" id="{93CC5FD5-ED31-42F3-B9F1-D81666DC8BCB}"/>
              </a:ext>
            </a:extLst>
          </p:cNvPr>
          <p:cNvSpPr txBox="1"/>
          <p:nvPr/>
        </p:nvSpPr>
        <p:spPr>
          <a:xfrm rot="20493671">
            <a:off x="6564821" y="2691557"/>
            <a:ext cx="262106" cy="369332"/>
          </a:xfrm>
          <a:prstGeom prst="rect">
            <a:avLst/>
          </a:prstGeom>
          <a:noFill/>
        </p:spPr>
        <p:txBody>
          <a:bodyPr wrap="square" rtlCol="0">
            <a:spAutoFit/>
          </a:bodyPr>
          <a:lstStyle/>
          <a:p>
            <a:pPr defTabSz="457200" eaLnBrk="1" fontAlgn="auto" hangingPunct="1">
              <a:spcBef>
                <a:spcPts val="0"/>
              </a:spcBef>
              <a:spcAft>
                <a:spcPts val="0"/>
              </a:spcAft>
              <a:defRPr/>
            </a:pPr>
            <a:r>
              <a:rPr lang="en-US" b="1" dirty="0">
                <a:solidFill>
                  <a:prstClr val="black"/>
                </a:solidFill>
                <a:latin typeface="Times New Roman" pitchFamily="18" charset="0"/>
                <a:ea typeface="+mn-ea"/>
                <a:cs typeface="Times New Roman" pitchFamily="18" charset="0"/>
              </a:rPr>
              <a:t>+</a:t>
            </a:r>
          </a:p>
        </p:txBody>
      </p:sp>
      <p:sp>
        <p:nvSpPr>
          <p:cNvPr id="60" name="TextBox 59">
            <a:extLst>
              <a:ext uri="{FF2B5EF4-FFF2-40B4-BE49-F238E27FC236}">
                <a16:creationId xmlns:a16="http://schemas.microsoft.com/office/drawing/2014/main" id="{DE29DD16-3B2F-4168-B456-4C7B85FF8F04}"/>
              </a:ext>
            </a:extLst>
          </p:cNvPr>
          <p:cNvSpPr txBox="1"/>
          <p:nvPr/>
        </p:nvSpPr>
        <p:spPr>
          <a:xfrm rot="20553082">
            <a:off x="6788836" y="2462461"/>
            <a:ext cx="1143015" cy="338554"/>
          </a:xfrm>
          <a:prstGeom prst="rect">
            <a:avLst/>
          </a:prstGeom>
          <a:noFill/>
        </p:spPr>
        <p:txBody>
          <a:bodyPr wrap="square" rtlCol="0">
            <a:spAutoFit/>
          </a:bodyPr>
          <a:lstStyle/>
          <a:p>
            <a:pPr defTabSz="457200" eaLnBrk="1" fontAlgn="auto" hangingPunct="1">
              <a:spcBef>
                <a:spcPts val="0"/>
              </a:spcBef>
              <a:spcAft>
                <a:spcPts val="0"/>
              </a:spcAft>
              <a:defRPr/>
            </a:pPr>
            <a:r>
              <a:rPr lang="en-US" altLang="zh-CN" sz="1600" dirty="0">
                <a:solidFill>
                  <a:prstClr val="black"/>
                </a:solidFill>
                <a:latin typeface="Constantia" panose="02030602050306030303" pitchFamily="18" charset="0"/>
                <a:ea typeface="华文楷体" panose="02010600040101010101" pitchFamily="2" charset="-122"/>
              </a:rPr>
              <a:t>attributes</a:t>
            </a:r>
            <a:endParaRPr lang="zh-CN" altLang="en-US" sz="1600" dirty="0">
              <a:solidFill>
                <a:prstClr val="black"/>
              </a:solidFill>
              <a:latin typeface="Constantia" panose="02030602050306030303" pitchFamily="18" charset="0"/>
              <a:ea typeface="华文楷体" panose="02010600040101010101" pitchFamily="2" charset="-122"/>
            </a:endParaRPr>
          </a:p>
        </p:txBody>
      </p:sp>
      <p:sp>
        <p:nvSpPr>
          <p:cNvPr id="65" name="TextBox 64">
            <a:extLst>
              <a:ext uri="{FF2B5EF4-FFF2-40B4-BE49-F238E27FC236}">
                <a16:creationId xmlns:a16="http://schemas.microsoft.com/office/drawing/2014/main" id="{55BCFAF5-0793-48B5-9B0D-39A89240965C}"/>
              </a:ext>
            </a:extLst>
          </p:cNvPr>
          <p:cNvSpPr txBox="1"/>
          <p:nvPr/>
        </p:nvSpPr>
        <p:spPr>
          <a:xfrm>
            <a:off x="6794850" y="3311822"/>
            <a:ext cx="262106" cy="369332"/>
          </a:xfrm>
          <a:prstGeom prst="rect">
            <a:avLst/>
          </a:prstGeom>
          <a:noFill/>
        </p:spPr>
        <p:txBody>
          <a:bodyPr wrap="square" rtlCol="0">
            <a:spAutoFit/>
          </a:bodyPr>
          <a:lstStyle/>
          <a:p>
            <a:pPr defTabSz="457200" eaLnBrk="1" fontAlgn="auto" hangingPunct="1">
              <a:spcBef>
                <a:spcPts val="0"/>
              </a:spcBef>
              <a:spcAft>
                <a:spcPts val="0"/>
              </a:spcAft>
              <a:defRPr/>
            </a:pPr>
            <a:r>
              <a:rPr lang="en-US" b="1" dirty="0">
                <a:solidFill>
                  <a:prstClr val="black"/>
                </a:solidFill>
                <a:latin typeface="Times New Roman" pitchFamily="18" charset="0"/>
                <a:ea typeface="+mn-ea"/>
                <a:cs typeface="Times New Roman" pitchFamily="18" charset="0"/>
              </a:rPr>
              <a:t>+</a:t>
            </a:r>
          </a:p>
        </p:txBody>
      </p:sp>
      <p:sp>
        <p:nvSpPr>
          <p:cNvPr id="66" name="TextBox 65">
            <a:extLst>
              <a:ext uri="{FF2B5EF4-FFF2-40B4-BE49-F238E27FC236}">
                <a16:creationId xmlns:a16="http://schemas.microsoft.com/office/drawing/2014/main" id="{E4C5AC35-04D0-4105-9AC3-687E44B1BED6}"/>
              </a:ext>
            </a:extLst>
          </p:cNvPr>
          <p:cNvSpPr txBox="1"/>
          <p:nvPr/>
        </p:nvSpPr>
        <p:spPr>
          <a:xfrm>
            <a:off x="6995915" y="3321835"/>
            <a:ext cx="1143015" cy="338554"/>
          </a:xfrm>
          <a:prstGeom prst="rect">
            <a:avLst/>
          </a:prstGeom>
          <a:noFill/>
        </p:spPr>
        <p:txBody>
          <a:bodyPr wrap="square" rtlCol="0">
            <a:spAutoFit/>
          </a:bodyPr>
          <a:lstStyle/>
          <a:p>
            <a:pPr defTabSz="457200" eaLnBrk="1" fontAlgn="auto" hangingPunct="1">
              <a:spcBef>
                <a:spcPts val="0"/>
              </a:spcBef>
              <a:spcAft>
                <a:spcPts val="0"/>
              </a:spcAft>
              <a:defRPr/>
            </a:pPr>
            <a:r>
              <a:rPr lang="en-US" altLang="zh-CN" sz="1600" dirty="0">
                <a:solidFill>
                  <a:prstClr val="black"/>
                </a:solidFill>
                <a:latin typeface="Constantia" panose="02030602050306030303" pitchFamily="18" charset="0"/>
                <a:ea typeface="华文楷体" panose="02010600040101010101" pitchFamily="2" charset="-122"/>
              </a:rPr>
              <a:t>attributes</a:t>
            </a:r>
            <a:endParaRPr lang="zh-CN" altLang="en-US" sz="1600" dirty="0">
              <a:solidFill>
                <a:prstClr val="black"/>
              </a:solidFill>
              <a:latin typeface="Constantia" panose="02030602050306030303" pitchFamily="18" charset="0"/>
              <a:ea typeface="华文楷体" panose="02010600040101010101" pitchFamily="2" charset="-122"/>
            </a:endParaRPr>
          </a:p>
        </p:txBody>
      </p:sp>
      <p:sp>
        <p:nvSpPr>
          <p:cNvPr id="69" name="TextBox 68">
            <a:extLst>
              <a:ext uri="{FF2B5EF4-FFF2-40B4-BE49-F238E27FC236}">
                <a16:creationId xmlns:a16="http://schemas.microsoft.com/office/drawing/2014/main" id="{0B1FC818-D838-4D9C-B245-5ED7C545BC22}"/>
              </a:ext>
            </a:extLst>
          </p:cNvPr>
          <p:cNvSpPr txBox="1"/>
          <p:nvPr/>
        </p:nvSpPr>
        <p:spPr>
          <a:xfrm rot="1924315">
            <a:off x="6867713" y="3936573"/>
            <a:ext cx="262106" cy="369332"/>
          </a:xfrm>
          <a:prstGeom prst="rect">
            <a:avLst/>
          </a:prstGeom>
          <a:noFill/>
        </p:spPr>
        <p:txBody>
          <a:bodyPr wrap="square" rtlCol="0">
            <a:spAutoFit/>
          </a:bodyPr>
          <a:lstStyle/>
          <a:p>
            <a:pPr defTabSz="457200" eaLnBrk="1" fontAlgn="auto" hangingPunct="1">
              <a:spcBef>
                <a:spcPts val="0"/>
              </a:spcBef>
              <a:spcAft>
                <a:spcPts val="0"/>
              </a:spcAft>
              <a:defRPr/>
            </a:pPr>
            <a:r>
              <a:rPr lang="en-US" b="1" dirty="0">
                <a:solidFill>
                  <a:prstClr val="black"/>
                </a:solidFill>
                <a:latin typeface="Times New Roman" pitchFamily="18" charset="0"/>
                <a:ea typeface="+mn-ea"/>
                <a:cs typeface="Times New Roman" pitchFamily="18" charset="0"/>
              </a:rPr>
              <a:t>+</a:t>
            </a:r>
          </a:p>
        </p:txBody>
      </p:sp>
      <p:sp>
        <p:nvSpPr>
          <p:cNvPr id="70" name="TextBox 69">
            <a:extLst>
              <a:ext uri="{FF2B5EF4-FFF2-40B4-BE49-F238E27FC236}">
                <a16:creationId xmlns:a16="http://schemas.microsoft.com/office/drawing/2014/main" id="{11159AFF-758F-4D5B-952B-82F7CFF0EC61}"/>
              </a:ext>
            </a:extLst>
          </p:cNvPr>
          <p:cNvSpPr txBox="1"/>
          <p:nvPr/>
        </p:nvSpPr>
        <p:spPr>
          <a:xfrm rot="1491591">
            <a:off x="7035712" y="4246869"/>
            <a:ext cx="1143015" cy="338554"/>
          </a:xfrm>
          <a:prstGeom prst="rect">
            <a:avLst/>
          </a:prstGeom>
          <a:noFill/>
        </p:spPr>
        <p:txBody>
          <a:bodyPr wrap="square" rtlCol="0">
            <a:spAutoFit/>
          </a:bodyPr>
          <a:lstStyle/>
          <a:p>
            <a:pPr defTabSz="457200" eaLnBrk="1" fontAlgn="auto" hangingPunct="1">
              <a:spcBef>
                <a:spcPts val="0"/>
              </a:spcBef>
              <a:spcAft>
                <a:spcPts val="0"/>
              </a:spcAft>
              <a:defRPr/>
            </a:pPr>
            <a:r>
              <a:rPr lang="en-US" altLang="zh-CN" sz="1600" dirty="0">
                <a:solidFill>
                  <a:prstClr val="black"/>
                </a:solidFill>
                <a:latin typeface="Constantia" panose="02030602050306030303" pitchFamily="18" charset="0"/>
                <a:ea typeface="华文楷体" panose="02010600040101010101" pitchFamily="2" charset="-122"/>
              </a:rPr>
              <a:t>attributes</a:t>
            </a:r>
            <a:endParaRPr lang="zh-CN" altLang="en-US" sz="1600" dirty="0">
              <a:solidFill>
                <a:prstClr val="black"/>
              </a:solidFill>
              <a:latin typeface="Constantia" panose="02030602050306030303" pitchFamily="18" charset="0"/>
              <a:ea typeface="华文楷体" panose="02010600040101010101" pitchFamily="2" charset="-122"/>
            </a:endParaRPr>
          </a:p>
        </p:txBody>
      </p:sp>
      <p:pic>
        <p:nvPicPr>
          <p:cNvPr id="73" name="Picture 72">
            <a:extLst>
              <a:ext uri="{FF2B5EF4-FFF2-40B4-BE49-F238E27FC236}">
                <a16:creationId xmlns:a16="http://schemas.microsoft.com/office/drawing/2014/main" id="{D664D731-8759-4DA3-9311-C6BB30241341}"/>
              </a:ext>
            </a:extLst>
          </p:cNvPr>
          <p:cNvPicPr>
            <a:picLocks noChangeAspect="1"/>
          </p:cNvPicPr>
          <p:nvPr/>
        </p:nvPicPr>
        <p:blipFill>
          <a:blip r:embed="rId8"/>
          <a:stretch>
            <a:fillRect/>
          </a:stretch>
        </p:blipFill>
        <p:spPr>
          <a:xfrm>
            <a:off x="8523634" y="4707124"/>
            <a:ext cx="268797" cy="244360"/>
          </a:xfrm>
          <a:prstGeom prst="rect">
            <a:avLst/>
          </a:prstGeom>
        </p:spPr>
      </p:pic>
      <p:grpSp>
        <p:nvGrpSpPr>
          <p:cNvPr id="37" name="Group 36">
            <a:extLst>
              <a:ext uri="{FF2B5EF4-FFF2-40B4-BE49-F238E27FC236}">
                <a16:creationId xmlns:a16="http://schemas.microsoft.com/office/drawing/2014/main" id="{91B92525-E504-49EF-A3AD-D3F78D317508}"/>
              </a:ext>
            </a:extLst>
          </p:cNvPr>
          <p:cNvGrpSpPr/>
          <p:nvPr/>
        </p:nvGrpSpPr>
        <p:grpSpPr>
          <a:xfrm>
            <a:off x="2405135" y="3825112"/>
            <a:ext cx="1996874" cy="1426782"/>
            <a:chOff x="1793796" y="3811632"/>
            <a:chExt cx="1996874" cy="1426782"/>
          </a:xfrm>
        </p:grpSpPr>
        <p:sp>
          <p:nvSpPr>
            <p:cNvPr id="39" name="椭圆 2">
              <a:extLst>
                <a:ext uri="{FF2B5EF4-FFF2-40B4-BE49-F238E27FC236}">
                  <a16:creationId xmlns:a16="http://schemas.microsoft.com/office/drawing/2014/main" id="{9052E9B1-6D84-4684-A8DD-BE755B7E496F}"/>
                </a:ext>
              </a:extLst>
            </p:cNvPr>
            <p:cNvSpPr/>
            <p:nvPr/>
          </p:nvSpPr>
          <p:spPr>
            <a:xfrm>
              <a:off x="2786177" y="3811632"/>
              <a:ext cx="267168" cy="267168"/>
            </a:xfrm>
            <a:prstGeom prst="ellipse">
              <a:avLst/>
            </a:prstGeom>
            <a:solidFill>
              <a:srgbClr val="FFFFFF"/>
            </a:solidFill>
            <a:ln w="9525" cap="flat" cmpd="sng" algn="ctr">
              <a:solidFill>
                <a:srgbClr val="2178B5">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eaLnBrk="1" fontAlgn="auto" hangingPunct="1">
                <a:spcBef>
                  <a:spcPts val="0"/>
                </a:spcBef>
                <a:spcAft>
                  <a:spcPts val="0"/>
                </a:spcAft>
                <a:defRPr/>
              </a:pPr>
              <a:r>
                <a:rPr lang="en-US" kern="0" dirty="0">
                  <a:solidFill>
                    <a:prstClr val="black"/>
                  </a:solidFill>
                  <a:latin typeface="Arial"/>
                  <a:ea typeface="+mn-ea"/>
                </a:rPr>
                <a:t>V</a:t>
              </a:r>
            </a:p>
          </p:txBody>
        </p:sp>
        <p:cxnSp>
          <p:nvCxnSpPr>
            <p:cNvPr id="43" name="直接连接符 5">
              <a:extLst>
                <a:ext uri="{FF2B5EF4-FFF2-40B4-BE49-F238E27FC236}">
                  <a16:creationId xmlns:a16="http://schemas.microsoft.com/office/drawing/2014/main" id="{A4F3142C-1777-4E1E-B930-B1EDC20CD658}"/>
                </a:ext>
              </a:extLst>
            </p:cNvPr>
            <p:cNvCxnSpPr>
              <a:cxnSpLocks/>
              <a:stCxn id="39" idx="4"/>
              <a:endCxn id="50" idx="0"/>
            </p:cNvCxnSpPr>
            <p:nvPr/>
          </p:nvCxnSpPr>
          <p:spPr>
            <a:xfrm flipH="1">
              <a:off x="2610132" y="4078800"/>
              <a:ext cx="309629" cy="270687"/>
            </a:xfrm>
            <a:prstGeom prst="line">
              <a:avLst/>
            </a:prstGeom>
            <a:noFill/>
            <a:ln w="25400" cap="flat" cmpd="sng" algn="ctr">
              <a:solidFill>
                <a:srgbClr val="2178B5"/>
              </a:solidFill>
              <a:prstDash val="solid"/>
            </a:ln>
            <a:effectLst>
              <a:outerShdw blurRad="40000" dist="20000" dir="5400000" rotWithShape="0">
                <a:srgbClr val="000000">
                  <a:alpha val="38000"/>
                </a:srgbClr>
              </a:outerShdw>
            </a:effectLst>
          </p:spPr>
        </p:cxnSp>
        <p:cxnSp>
          <p:nvCxnSpPr>
            <p:cNvPr id="44" name="直接连接符 9">
              <a:extLst>
                <a:ext uri="{FF2B5EF4-FFF2-40B4-BE49-F238E27FC236}">
                  <a16:creationId xmlns:a16="http://schemas.microsoft.com/office/drawing/2014/main" id="{6680BCDB-3467-43C1-9884-7BF51DD36B02}"/>
                </a:ext>
              </a:extLst>
            </p:cNvPr>
            <p:cNvCxnSpPr>
              <a:cxnSpLocks/>
              <a:stCxn id="39" idx="4"/>
            </p:cNvCxnSpPr>
            <p:nvPr/>
          </p:nvCxnSpPr>
          <p:spPr>
            <a:xfrm>
              <a:off x="2919761" y="4078800"/>
              <a:ext cx="267847" cy="309710"/>
            </a:xfrm>
            <a:prstGeom prst="line">
              <a:avLst/>
            </a:prstGeom>
            <a:noFill/>
            <a:ln w="25400" cap="flat" cmpd="sng" algn="ctr">
              <a:solidFill>
                <a:srgbClr val="2178B5"/>
              </a:solidFill>
              <a:prstDash val="solid"/>
            </a:ln>
            <a:effectLst>
              <a:outerShdw blurRad="40000" dist="20000" dir="5400000" rotWithShape="0">
                <a:srgbClr val="000000">
                  <a:alpha val="38000"/>
                </a:srgbClr>
              </a:outerShdw>
            </a:effectLst>
          </p:spPr>
        </p:cxnSp>
        <p:sp>
          <p:nvSpPr>
            <p:cNvPr id="50" name="椭圆 2">
              <a:extLst>
                <a:ext uri="{FF2B5EF4-FFF2-40B4-BE49-F238E27FC236}">
                  <a16:creationId xmlns:a16="http://schemas.microsoft.com/office/drawing/2014/main" id="{2D9D2F5D-5444-4E17-BE7C-CBF69BB84D1A}"/>
                </a:ext>
              </a:extLst>
            </p:cNvPr>
            <p:cNvSpPr/>
            <p:nvPr/>
          </p:nvSpPr>
          <p:spPr>
            <a:xfrm>
              <a:off x="2476548" y="4349487"/>
              <a:ext cx="267168" cy="267168"/>
            </a:xfrm>
            <a:prstGeom prst="ellipse">
              <a:avLst/>
            </a:prstGeom>
            <a:solidFill>
              <a:srgbClr val="FFFFFF"/>
            </a:solidFill>
            <a:ln w="9525" cap="flat" cmpd="sng" algn="ctr">
              <a:solidFill>
                <a:srgbClr val="2178B5">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eaLnBrk="1" fontAlgn="auto" hangingPunct="1">
                <a:spcBef>
                  <a:spcPts val="0"/>
                </a:spcBef>
                <a:spcAft>
                  <a:spcPts val="0"/>
                </a:spcAft>
                <a:defRPr/>
              </a:pPr>
              <a:r>
                <a:rPr lang="en-US" kern="0" dirty="0">
                  <a:solidFill>
                    <a:prstClr val="black"/>
                  </a:solidFill>
                  <a:latin typeface="Arial"/>
                  <a:ea typeface="+mn-ea"/>
                </a:rPr>
                <a:t>V</a:t>
              </a:r>
            </a:p>
          </p:txBody>
        </p:sp>
        <p:sp>
          <p:nvSpPr>
            <p:cNvPr id="53" name="TextBox 52">
              <a:extLst>
                <a:ext uri="{FF2B5EF4-FFF2-40B4-BE49-F238E27FC236}">
                  <a16:creationId xmlns:a16="http://schemas.microsoft.com/office/drawing/2014/main" id="{F0149BB0-3ACD-4626-85C1-1CE367647469}"/>
                </a:ext>
              </a:extLst>
            </p:cNvPr>
            <p:cNvSpPr txBox="1"/>
            <p:nvPr/>
          </p:nvSpPr>
          <p:spPr>
            <a:xfrm>
              <a:off x="2796998" y="4310514"/>
              <a:ext cx="993672" cy="338554"/>
            </a:xfrm>
            <a:prstGeom prst="rect">
              <a:avLst/>
            </a:prstGeom>
            <a:noFill/>
          </p:spPr>
          <p:txBody>
            <a:bodyPr wrap="square" rtlCol="0">
              <a:spAutoFit/>
            </a:bodyPr>
            <a:lstStyle/>
            <a:p>
              <a:pPr defTabSz="457200" eaLnBrk="1" fontAlgn="auto" hangingPunct="1">
                <a:spcBef>
                  <a:spcPts val="0"/>
                </a:spcBef>
                <a:spcAft>
                  <a:spcPts val="0"/>
                </a:spcAft>
                <a:defRPr/>
              </a:pPr>
              <a:r>
                <a:rPr lang="en-US" altLang="zh-CN" sz="1600" dirty="0">
                  <a:solidFill>
                    <a:prstClr val="black"/>
                  </a:solidFill>
                  <a:latin typeface="Constantia" panose="02030602050306030303" pitchFamily="18" charset="0"/>
                  <a:ea typeface="华文楷体" panose="02010600040101010101" pitchFamily="2" charset="-122"/>
                </a:rPr>
                <a:t>manager</a:t>
              </a:r>
              <a:endParaRPr lang="zh-CN" altLang="en-US" sz="1600" dirty="0">
                <a:solidFill>
                  <a:prstClr val="black"/>
                </a:solidFill>
                <a:latin typeface="Constantia" panose="02030602050306030303" pitchFamily="18" charset="0"/>
                <a:ea typeface="华文楷体" panose="02010600040101010101" pitchFamily="2" charset="-122"/>
              </a:endParaRPr>
            </a:p>
          </p:txBody>
        </p:sp>
        <p:cxnSp>
          <p:nvCxnSpPr>
            <p:cNvPr id="54" name="直接连接符 5">
              <a:extLst>
                <a:ext uri="{FF2B5EF4-FFF2-40B4-BE49-F238E27FC236}">
                  <a16:creationId xmlns:a16="http://schemas.microsoft.com/office/drawing/2014/main" id="{A634684B-0B89-4DBC-935D-641F39D9E4FF}"/>
                </a:ext>
              </a:extLst>
            </p:cNvPr>
            <p:cNvCxnSpPr>
              <a:cxnSpLocks/>
              <a:stCxn id="50" idx="4"/>
            </p:cNvCxnSpPr>
            <p:nvPr/>
          </p:nvCxnSpPr>
          <p:spPr>
            <a:xfrm flipH="1">
              <a:off x="2329871" y="4616655"/>
              <a:ext cx="280261" cy="340877"/>
            </a:xfrm>
            <a:prstGeom prst="line">
              <a:avLst/>
            </a:prstGeom>
            <a:noFill/>
            <a:ln w="25400" cap="flat" cmpd="sng" algn="ctr">
              <a:solidFill>
                <a:srgbClr val="2178B5"/>
              </a:solidFill>
              <a:prstDash val="solid"/>
            </a:ln>
            <a:effectLst>
              <a:outerShdw blurRad="40000" dist="20000" dir="5400000" rotWithShape="0">
                <a:srgbClr val="000000">
                  <a:alpha val="38000"/>
                </a:srgbClr>
              </a:outerShdw>
            </a:effectLst>
          </p:spPr>
        </p:cxnSp>
        <p:cxnSp>
          <p:nvCxnSpPr>
            <p:cNvPr id="55" name="直接连接符 9">
              <a:extLst>
                <a:ext uri="{FF2B5EF4-FFF2-40B4-BE49-F238E27FC236}">
                  <a16:creationId xmlns:a16="http://schemas.microsoft.com/office/drawing/2014/main" id="{FFA93C27-6D78-41C6-A7EF-E2C44FC9919B}"/>
                </a:ext>
              </a:extLst>
            </p:cNvPr>
            <p:cNvCxnSpPr>
              <a:cxnSpLocks/>
              <a:stCxn id="50" idx="4"/>
            </p:cNvCxnSpPr>
            <p:nvPr/>
          </p:nvCxnSpPr>
          <p:spPr>
            <a:xfrm>
              <a:off x="2610132" y="4616655"/>
              <a:ext cx="280261" cy="340877"/>
            </a:xfrm>
            <a:prstGeom prst="line">
              <a:avLst/>
            </a:prstGeom>
            <a:noFill/>
            <a:ln w="25400" cap="flat" cmpd="sng" algn="ctr">
              <a:solidFill>
                <a:srgbClr val="2178B5"/>
              </a:solidFill>
              <a:prstDash val="solid"/>
            </a:ln>
            <a:effectLst>
              <a:outerShdw blurRad="40000" dist="20000" dir="5400000" rotWithShape="0">
                <a:srgbClr val="000000">
                  <a:alpha val="38000"/>
                </a:srgbClr>
              </a:outerShdw>
            </a:effectLst>
          </p:spPr>
        </p:cxnSp>
        <p:sp>
          <p:nvSpPr>
            <p:cNvPr id="56" name="TextBox 55">
              <a:extLst>
                <a:ext uri="{FF2B5EF4-FFF2-40B4-BE49-F238E27FC236}">
                  <a16:creationId xmlns:a16="http://schemas.microsoft.com/office/drawing/2014/main" id="{A28CAEB2-DDA0-4DDF-B91C-A9E75711BCBF}"/>
                </a:ext>
              </a:extLst>
            </p:cNvPr>
            <p:cNvSpPr txBox="1"/>
            <p:nvPr/>
          </p:nvSpPr>
          <p:spPr>
            <a:xfrm>
              <a:off x="1793796" y="4899860"/>
              <a:ext cx="949920" cy="338554"/>
            </a:xfrm>
            <a:prstGeom prst="rect">
              <a:avLst/>
            </a:prstGeom>
            <a:noFill/>
          </p:spPr>
          <p:txBody>
            <a:bodyPr wrap="square" rtlCol="0">
              <a:spAutoFit/>
            </a:bodyPr>
            <a:lstStyle/>
            <a:p>
              <a:pPr defTabSz="457200" eaLnBrk="1" fontAlgn="auto" hangingPunct="1">
                <a:spcBef>
                  <a:spcPts val="0"/>
                </a:spcBef>
                <a:spcAft>
                  <a:spcPts val="0"/>
                </a:spcAft>
                <a:defRPr/>
              </a:pPr>
              <a:r>
                <a:rPr lang="en-US" altLang="zh-CN" sz="1600" dirty="0">
                  <a:solidFill>
                    <a:prstClr val="black"/>
                  </a:solidFill>
                  <a:latin typeface="Constantia" panose="02030602050306030303" pitchFamily="18" charset="0"/>
                  <a:ea typeface="华文楷体" panose="02010600040101010101" pitchFamily="2" charset="-122"/>
                </a:rPr>
                <a:t>director </a:t>
              </a:r>
              <a:endParaRPr lang="zh-CN" altLang="en-US" sz="1600" dirty="0">
                <a:solidFill>
                  <a:prstClr val="black"/>
                </a:solidFill>
                <a:latin typeface="Constantia" panose="02030602050306030303" pitchFamily="18" charset="0"/>
                <a:ea typeface="华文楷体" panose="02010600040101010101" pitchFamily="2" charset="-122"/>
              </a:endParaRPr>
            </a:p>
          </p:txBody>
        </p:sp>
        <p:sp>
          <p:nvSpPr>
            <p:cNvPr id="57" name="TextBox 56">
              <a:extLst>
                <a:ext uri="{FF2B5EF4-FFF2-40B4-BE49-F238E27FC236}">
                  <a16:creationId xmlns:a16="http://schemas.microsoft.com/office/drawing/2014/main" id="{C9848492-2107-42CB-BAE1-8C5D5DB6D65B}"/>
                </a:ext>
              </a:extLst>
            </p:cNvPr>
            <p:cNvSpPr txBox="1"/>
            <p:nvPr/>
          </p:nvSpPr>
          <p:spPr>
            <a:xfrm>
              <a:off x="2653314" y="4895542"/>
              <a:ext cx="664347" cy="338554"/>
            </a:xfrm>
            <a:prstGeom prst="rect">
              <a:avLst/>
            </a:prstGeom>
            <a:noFill/>
          </p:spPr>
          <p:txBody>
            <a:bodyPr wrap="square" rtlCol="0">
              <a:spAutoFit/>
            </a:bodyPr>
            <a:lstStyle/>
            <a:p>
              <a:pPr defTabSz="457200" eaLnBrk="1" fontAlgn="auto" hangingPunct="1">
                <a:spcBef>
                  <a:spcPts val="0"/>
                </a:spcBef>
                <a:spcAft>
                  <a:spcPts val="0"/>
                </a:spcAft>
                <a:defRPr/>
              </a:pPr>
              <a:r>
                <a:rPr lang="en-US" altLang="zh-CN" sz="1600" dirty="0">
                  <a:solidFill>
                    <a:prstClr val="black"/>
                  </a:solidFill>
                  <a:latin typeface="Constantia" panose="02030602050306030303" pitchFamily="18" charset="0"/>
                  <a:ea typeface="华文楷体" panose="02010600040101010101" pitchFamily="2" charset="-122"/>
                </a:rPr>
                <a:t>sales</a:t>
              </a:r>
              <a:endParaRPr lang="zh-CN" altLang="en-US" sz="1600" dirty="0">
                <a:solidFill>
                  <a:prstClr val="black"/>
                </a:solidFill>
                <a:latin typeface="Constantia" panose="02030602050306030303" pitchFamily="18" charset="0"/>
                <a:ea typeface="华文楷体" panose="02010600040101010101" pitchFamily="2" charset="-122"/>
              </a:endParaRPr>
            </a:p>
          </p:txBody>
        </p:sp>
      </p:grpSp>
      <p:pic>
        <p:nvPicPr>
          <p:cNvPr id="58" name="Picture 57" descr="A picture containing metalware&#10;&#10;Description generated with high confidence">
            <a:extLst>
              <a:ext uri="{FF2B5EF4-FFF2-40B4-BE49-F238E27FC236}">
                <a16:creationId xmlns:a16="http://schemas.microsoft.com/office/drawing/2014/main" id="{898BA5BE-0A79-4747-9E94-7FF6F71466ED}"/>
              </a:ext>
            </a:extLst>
          </p:cNvPr>
          <p:cNvPicPr>
            <a:picLocks noChangeAspect="1"/>
          </p:cNvPicPr>
          <p:nvPr/>
        </p:nvPicPr>
        <p:blipFill rotWithShape="1">
          <a:blip r:embed="rId9"/>
          <a:srcRect l="20206" r="18790"/>
          <a:stretch/>
        </p:blipFill>
        <p:spPr>
          <a:xfrm>
            <a:off x="3113746" y="3476629"/>
            <a:ext cx="321032" cy="427129"/>
          </a:xfrm>
          <a:prstGeom prst="rect">
            <a:avLst/>
          </a:prstGeom>
        </p:spPr>
      </p:pic>
      <p:sp>
        <p:nvSpPr>
          <p:cNvPr id="61" name="TextBox 60">
            <a:extLst>
              <a:ext uri="{FF2B5EF4-FFF2-40B4-BE49-F238E27FC236}">
                <a16:creationId xmlns:a16="http://schemas.microsoft.com/office/drawing/2014/main" id="{71956507-51FE-4660-9821-861DFF528D98}"/>
              </a:ext>
            </a:extLst>
          </p:cNvPr>
          <p:cNvSpPr txBox="1"/>
          <p:nvPr/>
        </p:nvSpPr>
        <p:spPr>
          <a:xfrm rot="20538308">
            <a:off x="6366706" y="2977758"/>
            <a:ext cx="1634407" cy="307777"/>
          </a:xfrm>
          <a:prstGeom prst="rect">
            <a:avLst/>
          </a:prstGeom>
          <a:noFill/>
        </p:spPr>
        <p:txBody>
          <a:bodyPr wrap="square" rtlCol="0">
            <a:spAutoFit/>
          </a:bodyPr>
          <a:lstStyle/>
          <a:p>
            <a:pPr defTabSz="457200" eaLnBrk="1" fontAlgn="auto" hangingPunct="1">
              <a:spcBef>
                <a:spcPts val="0"/>
              </a:spcBef>
              <a:spcAft>
                <a:spcPts val="0"/>
              </a:spcAft>
              <a:defRPr/>
            </a:pPr>
            <a:r>
              <a:rPr lang="en-US" altLang="zh-CN" sz="1400" dirty="0">
                <a:solidFill>
                  <a:prstClr val="black"/>
                </a:solidFill>
                <a:latin typeface="Constantia" panose="02030602050306030303" pitchFamily="18" charset="0"/>
                <a:ea typeface="华文楷体" panose="02010600040101010101" pitchFamily="2" charset="-122"/>
              </a:rPr>
              <a:t>encrypted memo</a:t>
            </a:r>
            <a:endParaRPr lang="zh-CN" altLang="en-US" sz="1400" dirty="0">
              <a:solidFill>
                <a:prstClr val="black"/>
              </a:solidFill>
              <a:latin typeface="Constantia" panose="02030602050306030303" pitchFamily="18" charset="0"/>
              <a:ea typeface="华文楷体" panose="02010600040101010101" pitchFamily="2" charset="-122"/>
            </a:endParaRPr>
          </a:p>
        </p:txBody>
      </p:sp>
      <p:sp>
        <p:nvSpPr>
          <p:cNvPr id="6" name="Rectangle 5">
            <a:extLst>
              <a:ext uri="{FF2B5EF4-FFF2-40B4-BE49-F238E27FC236}">
                <a16:creationId xmlns:a16="http://schemas.microsoft.com/office/drawing/2014/main" id="{BB74F908-A22F-46EE-A81A-BB4024E71253}"/>
              </a:ext>
            </a:extLst>
          </p:cNvPr>
          <p:cNvSpPr/>
          <p:nvPr/>
        </p:nvSpPr>
        <p:spPr>
          <a:xfrm>
            <a:off x="2650552" y="2844432"/>
            <a:ext cx="570920" cy="303823"/>
          </a:xfrm>
          <a:prstGeom prst="rect">
            <a:avLst/>
          </a:prstGeom>
          <a:solidFill>
            <a:srgbClr val="000000">
              <a:alpha val="2902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zh-CN" altLang="en-US">
              <a:solidFill>
                <a:prstClr val="white"/>
              </a:solidFill>
              <a:latin typeface="Franklin Gothic Book"/>
              <a:ea typeface="华文楷体" panose="02010600040101010101" pitchFamily="2" charset="-122"/>
            </a:endParaRPr>
          </a:p>
        </p:txBody>
      </p:sp>
      <p:sp>
        <p:nvSpPr>
          <p:cNvPr id="51" name="Rectangle 50">
            <a:extLst>
              <a:ext uri="{FF2B5EF4-FFF2-40B4-BE49-F238E27FC236}">
                <a16:creationId xmlns:a16="http://schemas.microsoft.com/office/drawing/2014/main" id="{FE0C7278-96EB-4C1A-B5EE-16AB8E5AA08A}"/>
              </a:ext>
            </a:extLst>
          </p:cNvPr>
          <p:cNvSpPr/>
          <p:nvPr/>
        </p:nvSpPr>
        <p:spPr>
          <a:xfrm>
            <a:off x="2457727" y="4963718"/>
            <a:ext cx="759894" cy="276203"/>
          </a:xfrm>
          <a:prstGeom prst="rect">
            <a:avLst/>
          </a:prstGeom>
          <a:solidFill>
            <a:srgbClr val="000000">
              <a:alpha val="2902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zh-CN" altLang="en-US">
              <a:solidFill>
                <a:prstClr val="white"/>
              </a:solidFill>
              <a:latin typeface="Franklin Gothic Book"/>
              <a:ea typeface="华文楷体" panose="02010600040101010101" pitchFamily="2" charset="-122"/>
            </a:endParaRPr>
          </a:p>
        </p:txBody>
      </p:sp>
      <p:sp>
        <p:nvSpPr>
          <p:cNvPr id="62" name="Rectangle 61">
            <a:extLst>
              <a:ext uri="{FF2B5EF4-FFF2-40B4-BE49-F238E27FC236}">
                <a16:creationId xmlns:a16="http://schemas.microsoft.com/office/drawing/2014/main" id="{D57D5471-700D-4241-89F9-4D4608D8A786}"/>
              </a:ext>
            </a:extLst>
          </p:cNvPr>
          <p:cNvSpPr/>
          <p:nvPr/>
        </p:nvSpPr>
        <p:spPr>
          <a:xfrm>
            <a:off x="3350849" y="4960957"/>
            <a:ext cx="428941" cy="276203"/>
          </a:xfrm>
          <a:prstGeom prst="rect">
            <a:avLst/>
          </a:prstGeom>
          <a:solidFill>
            <a:srgbClr val="000000">
              <a:alpha val="2902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zh-CN" altLang="en-US">
              <a:solidFill>
                <a:prstClr val="white"/>
              </a:solidFill>
              <a:latin typeface="Franklin Gothic Book"/>
              <a:ea typeface="华文楷体" panose="02010600040101010101" pitchFamily="2" charset="-122"/>
            </a:endParaRPr>
          </a:p>
        </p:txBody>
      </p:sp>
      <p:sp>
        <p:nvSpPr>
          <p:cNvPr id="63" name="Rectangle 62">
            <a:extLst>
              <a:ext uri="{FF2B5EF4-FFF2-40B4-BE49-F238E27FC236}">
                <a16:creationId xmlns:a16="http://schemas.microsoft.com/office/drawing/2014/main" id="{8995BD36-35D3-4B48-BD18-EE59C28ABA79}"/>
              </a:ext>
            </a:extLst>
          </p:cNvPr>
          <p:cNvSpPr/>
          <p:nvPr/>
        </p:nvSpPr>
        <p:spPr>
          <a:xfrm>
            <a:off x="3507310" y="4373633"/>
            <a:ext cx="759894" cy="276203"/>
          </a:xfrm>
          <a:prstGeom prst="rect">
            <a:avLst/>
          </a:prstGeom>
          <a:solidFill>
            <a:srgbClr val="000000">
              <a:alpha val="2902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zh-CN" altLang="en-US">
              <a:solidFill>
                <a:prstClr val="white"/>
              </a:solidFill>
              <a:latin typeface="Franklin Gothic Book"/>
              <a:ea typeface="华文楷体" panose="02010600040101010101" pitchFamily="2" charset="-122"/>
            </a:endParaRPr>
          </a:p>
        </p:txBody>
      </p:sp>
      <p:sp>
        <p:nvSpPr>
          <p:cNvPr id="64" name="Rectangle 63">
            <a:extLst>
              <a:ext uri="{FF2B5EF4-FFF2-40B4-BE49-F238E27FC236}">
                <a16:creationId xmlns:a16="http://schemas.microsoft.com/office/drawing/2014/main" id="{C7661BD1-CB61-4ECC-8E69-A2574A73ACCA}"/>
              </a:ext>
            </a:extLst>
          </p:cNvPr>
          <p:cNvSpPr/>
          <p:nvPr/>
        </p:nvSpPr>
        <p:spPr>
          <a:xfrm rot="20662852">
            <a:off x="6037574" y="2865172"/>
            <a:ext cx="519018" cy="276203"/>
          </a:xfrm>
          <a:prstGeom prst="rect">
            <a:avLst/>
          </a:prstGeom>
          <a:solidFill>
            <a:srgbClr val="FFC000">
              <a:alpha val="2902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zh-CN" altLang="en-US">
              <a:solidFill>
                <a:prstClr val="white"/>
              </a:solidFill>
              <a:latin typeface="Franklin Gothic Book"/>
              <a:ea typeface="华文楷体" panose="02010600040101010101" pitchFamily="2" charset="-122"/>
            </a:endParaRPr>
          </a:p>
        </p:txBody>
      </p:sp>
      <p:sp>
        <p:nvSpPr>
          <p:cNvPr id="68" name="Rectangle 67">
            <a:extLst>
              <a:ext uri="{FF2B5EF4-FFF2-40B4-BE49-F238E27FC236}">
                <a16:creationId xmlns:a16="http://schemas.microsoft.com/office/drawing/2014/main" id="{2311938E-0848-44EB-B6F0-6AA7ACDC8C2E}"/>
              </a:ext>
            </a:extLst>
          </p:cNvPr>
          <p:cNvSpPr/>
          <p:nvPr/>
        </p:nvSpPr>
        <p:spPr>
          <a:xfrm>
            <a:off x="6316586" y="3383335"/>
            <a:ext cx="519018" cy="276203"/>
          </a:xfrm>
          <a:prstGeom prst="rect">
            <a:avLst/>
          </a:prstGeom>
          <a:solidFill>
            <a:srgbClr val="FFC000">
              <a:alpha val="2902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zh-CN" altLang="en-US">
              <a:solidFill>
                <a:prstClr val="white"/>
              </a:solidFill>
              <a:latin typeface="Franklin Gothic Book"/>
              <a:ea typeface="华文楷体" panose="02010600040101010101" pitchFamily="2" charset="-122"/>
            </a:endParaRPr>
          </a:p>
        </p:txBody>
      </p:sp>
      <p:sp>
        <p:nvSpPr>
          <p:cNvPr id="71" name="Rectangle 70">
            <a:extLst>
              <a:ext uri="{FF2B5EF4-FFF2-40B4-BE49-F238E27FC236}">
                <a16:creationId xmlns:a16="http://schemas.microsoft.com/office/drawing/2014/main" id="{579DF69A-8DDF-4DF9-A02B-EC5174B700CD}"/>
              </a:ext>
            </a:extLst>
          </p:cNvPr>
          <p:cNvSpPr/>
          <p:nvPr/>
        </p:nvSpPr>
        <p:spPr>
          <a:xfrm rot="1721941">
            <a:off x="6495748" y="3876047"/>
            <a:ext cx="471835" cy="276203"/>
          </a:xfrm>
          <a:prstGeom prst="rect">
            <a:avLst/>
          </a:prstGeom>
          <a:solidFill>
            <a:srgbClr val="FFC000">
              <a:alpha val="2902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zh-CN" altLang="en-US">
              <a:solidFill>
                <a:prstClr val="white"/>
              </a:solidFill>
              <a:latin typeface="Franklin Gothic Book"/>
              <a:ea typeface="华文楷体" panose="02010600040101010101" pitchFamily="2" charset="-122"/>
            </a:endParaRPr>
          </a:p>
        </p:txBody>
      </p:sp>
      <p:sp>
        <p:nvSpPr>
          <p:cNvPr id="74" name="Rectangle 73">
            <a:extLst>
              <a:ext uri="{FF2B5EF4-FFF2-40B4-BE49-F238E27FC236}">
                <a16:creationId xmlns:a16="http://schemas.microsoft.com/office/drawing/2014/main" id="{9D25F321-F28E-4322-82CE-1CCD75BAE4AD}"/>
              </a:ext>
            </a:extLst>
          </p:cNvPr>
          <p:cNvSpPr/>
          <p:nvPr/>
        </p:nvSpPr>
        <p:spPr>
          <a:xfrm>
            <a:off x="9222351" y="2371616"/>
            <a:ext cx="690813" cy="276203"/>
          </a:xfrm>
          <a:prstGeom prst="rect">
            <a:avLst/>
          </a:prstGeom>
          <a:solidFill>
            <a:srgbClr val="FFC000">
              <a:alpha val="2902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zh-CN" altLang="en-US">
              <a:solidFill>
                <a:prstClr val="white"/>
              </a:solidFill>
              <a:latin typeface="Franklin Gothic Book"/>
              <a:ea typeface="华文楷体" panose="02010600040101010101" pitchFamily="2" charset="-122"/>
            </a:endParaRPr>
          </a:p>
        </p:txBody>
      </p:sp>
      <p:sp>
        <p:nvSpPr>
          <p:cNvPr id="75" name="Rectangle 74">
            <a:extLst>
              <a:ext uri="{FF2B5EF4-FFF2-40B4-BE49-F238E27FC236}">
                <a16:creationId xmlns:a16="http://schemas.microsoft.com/office/drawing/2014/main" id="{B29AD14D-F554-4A4C-894B-15BCF05DD755}"/>
              </a:ext>
            </a:extLst>
          </p:cNvPr>
          <p:cNvSpPr/>
          <p:nvPr/>
        </p:nvSpPr>
        <p:spPr>
          <a:xfrm>
            <a:off x="9738862" y="2607266"/>
            <a:ext cx="759895" cy="276203"/>
          </a:xfrm>
          <a:prstGeom prst="rect">
            <a:avLst/>
          </a:prstGeom>
          <a:solidFill>
            <a:srgbClr val="FFC000">
              <a:alpha val="2902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zh-CN" altLang="en-US">
              <a:solidFill>
                <a:prstClr val="white"/>
              </a:solidFill>
              <a:latin typeface="Franklin Gothic Book"/>
              <a:ea typeface="华文楷体" panose="02010600040101010101" pitchFamily="2" charset="-122"/>
            </a:endParaRPr>
          </a:p>
        </p:txBody>
      </p:sp>
      <p:sp>
        <p:nvSpPr>
          <p:cNvPr id="76" name="Rectangle 75">
            <a:extLst>
              <a:ext uri="{FF2B5EF4-FFF2-40B4-BE49-F238E27FC236}">
                <a16:creationId xmlns:a16="http://schemas.microsoft.com/office/drawing/2014/main" id="{33A201D2-F311-4A6C-BB6A-E5B311C4CA6F}"/>
              </a:ext>
            </a:extLst>
          </p:cNvPr>
          <p:cNvSpPr/>
          <p:nvPr/>
        </p:nvSpPr>
        <p:spPr>
          <a:xfrm>
            <a:off x="9213959" y="3395055"/>
            <a:ext cx="628012" cy="276203"/>
          </a:xfrm>
          <a:prstGeom prst="rect">
            <a:avLst/>
          </a:prstGeom>
          <a:solidFill>
            <a:srgbClr val="FFC000">
              <a:alpha val="2902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zh-CN" altLang="en-US">
              <a:solidFill>
                <a:prstClr val="white"/>
              </a:solidFill>
              <a:latin typeface="Franklin Gothic Book"/>
              <a:ea typeface="华文楷体" panose="02010600040101010101" pitchFamily="2" charset="-122"/>
            </a:endParaRPr>
          </a:p>
        </p:txBody>
      </p:sp>
      <p:sp>
        <p:nvSpPr>
          <p:cNvPr id="77" name="Rectangle 76">
            <a:extLst>
              <a:ext uri="{FF2B5EF4-FFF2-40B4-BE49-F238E27FC236}">
                <a16:creationId xmlns:a16="http://schemas.microsoft.com/office/drawing/2014/main" id="{5DF5858F-2DE3-4ED8-BE94-271E7924F3FB}"/>
              </a:ext>
            </a:extLst>
          </p:cNvPr>
          <p:cNvSpPr/>
          <p:nvPr/>
        </p:nvSpPr>
        <p:spPr>
          <a:xfrm>
            <a:off x="9734464" y="3606075"/>
            <a:ext cx="628012" cy="276203"/>
          </a:xfrm>
          <a:prstGeom prst="rect">
            <a:avLst/>
          </a:prstGeom>
          <a:solidFill>
            <a:srgbClr val="FFC000">
              <a:alpha val="2902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zh-CN" altLang="en-US">
              <a:solidFill>
                <a:prstClr val="white"/>
              </a:solidFill>
              <a:latin typeface="Franklin Gothic Book"/>
              <a:ea typeface="华文楷体" panose="02010600040101010101" pitchFamily="2" charset="-122"/>
            </a:endParaRPr>
          </a:p>
        </p:txBody>
      </p:sp>
      <p:sp>
        <p:nvSpPr>
          <p:cNvPr id="78" name="Rectangle 77">
            <a:extLst>
              <a:ext uri="{FF2B5EF4-FFF2-40B4-BE49-F238E27FC236}">
                <a16:creationId xmlns:a16="http://schemas.microsoft.com/office/drawing/2014/main" id="{FBA3C165-5A9B-48C9-8C9D-749DB5EE67BA}"/>
              </a:ext>
            </a:extLst>
          </p:cNvPr>
          <p:cNvSpPr/>
          <p:nvPr/>
        </p:nvSpPr>
        <p:spPr>
          <a:xfrm>
            <a:off x="9213959" y="4478270"/>
            <a:ext cx="628012" cy="276203"/>
          </a:xfrm>
          <a:prstGeom prst="rect">
            <a:avLst/>
          </a:prstGeom>
          <a:solidFill>
            <a:srgbClr val="FFC000">
              <a:alpha val="2902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zh-CN" altLang="en-US">
              <a:solidFill>
                <a:prstClr val="white"/>
              </a:solidFill>
              <a:latin typeface="Franklin Gothic Book"/>
              <a:ea typeface="华文楷体" panose="02010600040101010101" pitchFamily="2" charset="-122"/>
            </a:endParaRPr>
          </a:p>
        </p:txBody>
      </p:sp>
      <p:sp>
        <p:nvSpPr>
          <p:cNvPr id="79" name="Rectangle 78">
            <a:extLst>
              <a:ext uri="{FF2B5EF4-FFF2-40B4-BE49-F238E27FC236}">
                <a16:creationId xmlns:a16="http://schemas.microsoft.com/office/drawing/2014/main" id="{511488E6-57D1-4DAA-9E94-697EA9D86060}"/>
              </a:ext>
            </a:extLst>
          </p:cNvPr>
          <p:cNvSpPr/>
          <p:nvPr/>
        </p:nvSpPr>
        <p:spPr>
          <a:xfrm>
            <a:off x="9138395" y="4729226"/>
            <a:ext cx="428941" cy="228267"/>
          </a:xfrm>
          <a:prstGeom prst="rect">
            <a:avLst/>
          </a:prstGeom>
          <a:solidFill>
            <a:srgbClr val="FFC000">
              <a:alpha val="2902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zh-CN" altLang="en-US">
              <a:solidFill>
                <a:prstClr val="white"/>
              </a:solidFill>
              <a:latin typeface="Franklin Gothic Book"/>
              <a:ea typeface="华文楷体" panose="02010600040101010101" pitchFamily="2" charset="-122"/>
            </a:endParaRPr>
          </a:p>
        </p:txBody>
      </p:sp>
      <p:sp>
        <p:nvSpPr>
          <p:cNvPr id="15" name="Oval 14">
            <a:extLst>
              <a:ext uri="{FF2B5EF4-FFF2-40B4-BE49-F238E27FC236}">
                <a16:creationId xmlns:a16="http://schemas.microsoft.com/office/drawing/2014/main" id="{9C979D06-7FE5-4C48-8241-1C6DFD9C4B03}"/>
              </a:ext>
            </a:extLst>
          </p:cNvPr>
          <p:cNvSpPr/>
          <p:nvPr/>
        </p:nvSpPr>
        <p:spPr>
          <a:xfrm>
            <a:off x="2452158" y="2688214"/>
            <a:ext cx="940431" cy="572529"/>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zh-CN" altLang="en-US">
              <a:solidFill>
                <a:prstClr val="white"/>
              </a:solidFill>
              <a:latin typeface="Franklin Gothic Book"/>
              <a:ea typeface="华文楷体" panose="02010600040101010101" pitchFamily="2" charset="-122"/>
            </a:endParaRPr>
          </a:p>
        </p:txBody>
      </p:sp>
      <p:sp>
        <p:nvSpPr>
          <p:cNvPr id="67" name="Oval 66">
            <a:extLst>
              <a:ext uri="{FF2B5EF4-FFF2-40B4-BE49-F238E27FC236}">
                <a16:creationId xmlns:a16="http://schemas.microsoft.com/office/drawing/2014/main" id="{22E0F1E1-F395-4D9B-978C-443AE2938E1E}"/>
              </a:ext>
            </a:extLst>
          </p:cNvPr>
          <p:cNvSpPr/>
          <p:nvPr/>
        </p:nvSpPr>
        <p:spPr>
          <a:xfrm>
            <a:off x="5804355" y="2716346"/>
            <a:ext cx="933593" cy="533701"/>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zh-CN" altLang="en-US">
              <a:solidFill>
                <a:prstClr val="white"/>
              </a:solidFill>
              <a:latin typeface="Franklin Gothic Book"/>
              <a:ea typeface="华文楷体" panose="02010600040101010101" pitchFamily="2" charset="-122"/>
            </a:endParaRPr>
          </a:p>
        </p:txBody>
      </p:sp>
      <p:sp>
        <p:nvSpPr>
          <p:cNvPr id="72" name="Oval 71">
            <a:extLst>
              <a:ext uri="{FF2B5EF4-FFF2-40B4-BE49-F238E27FC236}">
                <a16:creationId xmlns:a16="http://schemas.microsoft.com/office/drawing/2014/main" id="{FB7A171B-6D45-48CD-91A0-A6AAF8EAC653}"/>
              </a:ext>
            </a:extLst>
          </p:cNvPr>
          <p:cNvSpPr/>
          <p:nvPr/>
        </p:nvSpPr>
        <p:spPr>
          <a:xfrm>
            <a:off x="3420871" y="4204885"/>
            <a:ext cx="940431" cy="572529"/>
          </a:xfrm>
          <a:prstGeom prst="ellipse">
            <a:avLst/>
          </a:prstGeom>
          <a:noFill/>
          <a:ln w="28575">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zh-CN" altLang="en-US">
              <a:solidFill>
                <a:prstClr val="white"/>
              </a:solidFill>
              <a:latin typeface="Franklin Gothic Book"/>
              <a:ea typeface="华文楷体" panose="02010600040101010101" pitchFamily="2" charset="-122"/>
            </a:endParaRPr>
          </a:p>
        </p:txBody>
      </p:sp>
      <p:sp>
        <p:nvSpPr>
          <p:cNvPr id="80" name="Oval 79">
            <a:extLst>
              <a:ext uri="{FF2B5EF4-FFF2-40B4-BE49-F238E27FC236}">
                <a16:creationId xmlns:a16="http://schemas.microsoft.com/office/drawing/2014/main" id="{434E53FC-EEF3-4E1F-9E92-412D99C22526}"/>
              </a:ext>
            </a:extLst>
          </p:cNvPr>
          <p:cNvSpPr/>
          <p:nvPr/>
        </p:nvSpPr>
        <p:spPr>
          <a:xfrm>
            <a:off x="9082630" y="2202932"/>
            <a:ext cx="940431" cy="572529"/>
          </a:xfrm>
          <a:prstGeom prst="ellipse">
            <a:avLst/>
          </a:prstGeom>
          <a:noFill/>
          <a:ln w="28575">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zh-CN" altLang="en-US">
              <a:solidFill>
                <a:prstClr val="white"/>
              </a:solidFill>
              <a:latin typeface="Franklin Gothic Book"/>
              <a:ea typeface="华文楷体" panose="02010600040101010101" pitchFamily="2" charset="-122"/>
            </a:endParaRPr>
          </a:p>
        </p:txBody>
      </p:sp>
      <p:sp>
        <p:nvSpPr>
          <p:cNvPr id="16" name="TextBox 15">
            <a:extLst>
              <a:ext uri="{FF2B5EF4-FFF2-40B4-BE49-F238E27FC236}">
                <a16:creationId xmlns:a16="http://schemas.microsoft.com/office/drawing/2014/main" id="{AACE84BD-B344-4A2E-A779-55298578BC77}"/>
              </a:ext>
            </a:extLst>
          </p:cNvPr>
          <p:cNvSpPr txBox="1"/>
          <p:nvPr/>
        </p:nvSpPr>
        <p:spPr>
          <a:xfrm>
            <a:off x="4214573" y="5210567"/>
            <a:ext cx="1402736" cy="369332"/>
          </a:xfrm>
          <a:prstGeom prst="rect">
            <a:avLst/>
          </a:prstGeom>
          <a:noFill/>
          <a:ln>
            <a:solidFill>
              <a:srgbClr val="C00000"/>
            </a:solidFill>
          </a:ln>
        </p:spPr>
        <p:txBody>
          <a:bodyPr wrap="square" rtlCol="0">
            <a:spAutoFit/>
          </a:bodyPr>
          <a:lstStyle/>
          <a:p>
            <a:pPr defTabSz="457200" eaLnBrk="1" fontAlgn="auto" hangingPunct="1">
              <a:spcBef>
                <a:spcPts val="0"/>
              </a:spcBef>
              <a:spcAft>
                <a:spcPts val="0"/>
              </a:spcAft>
            </a:pPr>
            <a:r>
              <a:rPr lang="en-US" altLang="zh-CN" dirty="0">
                <a:solidFill>
                  <a:prstClr val="black"/>
                </a:solidFill>
                <a:latin typeface="Constantia" panose="02030602050306030303" pitchFamily="18" charset="0"/>
                <a:ea typeface="华文楷体" panose="02010600040101010101" pitchFamily="2" charset="-122"/>
              </a:rPr>
              <a:t>public key</a:t>
            </a:r>
            <a:endParaRPr lang="zh-CN" altLang="en-US" dirty="0">
              <a:solidFill>
                <a:prstClr val="black"/>
              </a:solidFill>
              <a:latin typeface="Constantia" panose="02030602050306030303" pitchFamily="18" charset="0"/>
              <a:ea typeface="华文楷体" panose="02010600040101010101" pitchFamily="2" charset="-122"/>
            </a:endParaRPr>
          </a:p>
        </p:txBody>
      </p:sp>
      <p:cxnSp>
        <p:nvCxnSpPr>
          <p:cNvPr id="21" name="Straight Arrow Connector 20">
            <a:extLst>
              <a:ext uri="{FF2B5EF4-FFF2-40B4-BE49-F238E27FC236}">
                <a16:creationId xmlns:a16="http://schemas.microsoft.com/office/drawing/2014/main" id="{E573E5FB-0E33-4EA9-8677-B25905B88D8A}"/>
              </a:ext>
            </a:extLst>
          </p:cNvPr>
          <p:cNvCxnSpPr>
            <a:endCxn id="72" idx="5"/>
          </p:cNvCxnSpPr>
          <p:nvPr/>
        </p:nvCxnSpPr>
        <p:spPr>
          <a:xfrm flipH="1" flipV="1">
            <a:off x="4223578" y="4693568"/>
            <a:ext cx="564940" cy="475876"/>
          </a:xfrm>
          <a:prstGeom prst="straightConnector1">
            <a:avLst/>
          </a:prstGeom>
          <a:ln w="9525">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81" name="TextBox 80">
            <a:extLst>
              <a:ext uri="{FF2B5EF4-FFF2-40B4-BE49-F238E27FC236}">
                <a16:creationId xmlns:a16="http://schemas.microsoft.com/office/drawing/2014/main" id="{4B181D97-FEDC-4427-AEC4-7CC2F8AB9331}"/>
              </a:ext>
            </a:extLst>
          </p:cNvPr>
          <p:cNvSpPr txBox="1"/>
          <p:nvPr/>
        </p:nvSpPr>
        <p:spPr>
          <a:xfrm>
            <a:off x="8959740" y="1381209"/>
            <a:ext cx="1402736" cy="369332"/>
          </a:xfrm>
          <a:prstGeom prst="rect">
            <a:avLst/>
          </a:prstGeom>
          <a:noFill/>
          <a:ln>
            <a:solidFill>
              <a:srgbClr val="C00000"/>
            </a:solidFill>
          </a:ln>
        </p:spPr>
        <p:txBody>
          <a:bodyPr wrap="square" rtlCol="0">
            <a:spAutoFit/>
          </a:bodyPr>
          <a:lstStyle/>
          <a:p>
            <a:pPr defTabSz="457200" eaLnBrk="1" fontAlgn="auto" hangingPunct="1">
              <a:spcBef>
                <a:spcPts val="0"/>
              </a:spcBef>
              <a:spcAft>
                <a:spcPts val="0"/>
              </a:spcAft>
            </a:pPr>
            <a:r>
              <a:rPr lang="en-US" altLang="zh-CN" dirty="0">
                <a:solidFill>
                  <a:prstClr val="black"/>
                </a:solidFill>
                <a:latin typeface="Constantia" panose="02030602050306030303" pitchFamily="18" charset="0"/>
                <a:ea typeface="华文楷体" panose="02010600040101010101" pitchFamily="2" charset="-122"/>
              </a:rPr>
              <a:t>private key </a:t>
            </a:r>
            <a:endParaRPr lang="zh-CN" altLang="en-US" dirty="0">
              <a:solidFill>
                <a:prstClr val="black"/>
              </a:solidFill>
              <a:latin typeface="Constantia" panose="02030602050306030303" pitchFamily="18" charset="0"/>
              <a:ea typeface="华文楷体" panose="02010600040101010101" pitchFamily="2" charset="-122"/>
            </a:endParaRPr>
          </a:p>
        </p:txBody>
      </p:sp>
      <p:cxnSp>
        <p:nvCxnSpPr>
          <p:cNvPr id="82" name="Straight Arrow Connector 81">
            <a:extLst>
              <a:ext uri="{FF2B5EF4-FFF2-40B4-BE49-F238E27FC236}">
                <a16:creationId xmlns:a16="http://schemas.microsoft.com/office/drawing/2014/main" id="{73A4A317-5124-4002-ABE2-506312C6C321}"/>
              </a:ext>
            </a:extLst>
          </p:cNvPr>
          <p:cNvCxnSpPr>
            <a:cxnSpLocks/>
            <a:stCxn id="81" idx="2"/>
            <a:endCxn id="80" idx="0"/>
          </p:cNvCxnSpPr>
          <p:nvPr/>
        </p:nvCxnSpPr>
        <p:spPr>
          <a:xfrm flipH="1">
            <a:off x="9552846" y="1750541"/>
            <a:ext cx="108263" cy="452390"/>
          </a:xfrm>
          <a:prstGeom prst="straightConnector1">
            <a:avLst/>
          </a:prstGeom>
          <a:ln w="9525">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F80B2321-83A2-4ECF-8A70-2DAB45BC4966}"/>
              </a:ext>
            </a:extLst>
          </p:cNvPr>
          <p:cNvSpPr txBox="1"/>
          <p:nvPr/>
        </p:nvSpPr>
        <p:spPr>
          <a:xfrm>
            <a:off x="4328547" y="3468202"/>
            <a:ext cx="1827973" cy="461665"/>
          </a:xfrm>
          <a:prstGeom prst="rect">
            <a:avLst/>
          </a:prstGeom>
          <a:noFill/>
        </p:spPr>
        <p:txBody>
          <a:bodyPr wrap="square" rtlCol="0">
            <a:spAutoFit/>
          </a:bodyPr>
          <a:lstStyle/>
          <a:p>
            <a:pPr algn="ctr" defTabSz="457200" eaLnBrk="1" fontAlgn="auto" hangingPunct="1">
              <a:spcBef>
                <a:spcPts val="0"/>
              </a:spcBef>
              <a:spcAft>
                <a:spcPts val="0"/>
              </a:spcAft>
            </a:pPr>
            <a:r>
              <a:rPr lang="en-US" altLang="zh-CN" sz="1200" b="1" dirty="0">
                <a:solidFill>
                  <a:srgbClr val="C00000"/>
                </a:solidFill>
                <a:latin typeface="Constantia" panose="02030602050306030303" pitchFamily="18" charset="0"/>
                <a:ea typeface="华文楷体" panose="02010600040101010101" pitchFamily="2" charset="-122"/>
              </a:rPr>
              <a:t>tag-interest match</a:t>
            </a:r>
          </a:p>
          <a:p>
            <a:pPr algn="ctr" defTabSz="457200" eaLnBrk="1" fontAlgn="auto" hangingPunct="1">
              <a:spcBef>
                <a:spcPts val="0"/>
              </a:spcBef>
              <a:spcAft>
                <a:spcPts val="0"/>
              </a:spcAft>
            </a:pPr>
            <a:r>
              <a:rPr lang="en-US" altLang="zh-CN" sz="1200" b="1" dirty="0">
                <a:solidFill>
                  <a:srgbClr val="C00000"/>
                </a:solidFill>
                <a:latin typeface="Constantia" panose="02030602050306030303" pitchFamily="18" charset="0"/>
                <a:ea typeface="华文楷体" panose="02010600040101010101" pitchFamily="2" charset="-122"/>
              </a:rPr>
              <a:t>policy-attribute match</a:t>
            </a:r>
          </a:p>
        </p:txBody>
      </p:sp>
    </p:spTree>
    <p:extLst>
      <p:ext uri="{BB962C8B-B14F-4D97-AF65-F5344CB8AC3E}">
        <p14:creationId xmlns:p14="http://schemas.microsoft.com/office/powerpoint/2010/main" val="751662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6" presetClass="entr" presetSubtype="16"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circle(in)">
                                      <p:cBhvr>
                                        <p:cTn id="45" dur="2000"/>
                                        <p:tgtEl>
                                          <p:spTgt spid="15"/>
                                        </p:tgtEl>
                                      </p:cBhvr>
                                    </p:animEffect>
                                  </p:childTnLst>
                                </p:cTn>
                              </p:par>
                              <p:par>
                                <p:cTn id="46" presetID="6" presetClass="entr" presetSubtype="16" fill="hold" grpId="0" nodeType="with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circle(in)">
                                      <p:cBhvr>
                                        <p:cTn id="48" dur="2000"/>
                                        <p:tgtEl>
                                          <p:spTgt spid="67"/>
                                        </p:tgtEl>
                                      </p:cBhvr>
                                    </p:animEffect>
                                  </p:childTnLst>
                                </p:cTn>
                              </p:par>
                            </p:childTnLst>
                          </p:cTn>
                        </p:par>
                      </p:childTnLst>
                    </p:cTn>
                  </p:par>
                  <p:par>
                    <p:cTn id="49" fill="hold">
                      <p:stCondLst>
                        <p:cond delay="indefinite"/>
                      </p:stCondLst>
                      <p:childTnLst>
                        <p:par>
                          <p:cTn id="50" fill="hold">
                            <p:stCondLst>
                              <p:cond delay="0"/>
                            </p:stCondLst>
                            <p:childTnLst>
                              <p:par>
                                <p:cTn id="51" presetID="6" presetClass="entr" presetSubtype="16" fill="hold" grpId="0" nodeType="clickEffect">
                                  <p:stCondLst>
                                    <p:cond delay="0"/>
                                  </p:stCondLst>
                                  <p:childTnLst>
                                    <p:set>
                                      <p:cBhvr>
                                        <p:cTn id="52" dur="1" fill="hold">
                                          <p:stCondLst>
                                            <p:cond delay="0"/>
                                          </p:stCondLst>
                                        </p:cTn>
                                        <p:tgtEl>
                                          <p:spTgt spid="72"/>
                                        </p:tgtEl>
                                        <p:attrNameLst>
                                          <p:attrName>style.visibility</p:attrName>
                                        </p:attrNameLst>
                                      </p:cBhvr>
                                      <p:to>
                                        <p:strVal val="visible"/>
                                      </p:to>
                                    </p:set>
                                    <p:animEffect transition="in" filter="circle(in)">
                                      <p:cBhvr>
                                        <p:cTn id="53" dur="2000"/>
                                        <p:tgtEl>
                                          <p:spTgt spid="72"/>
                                        </p:tgtEl>
                                      </p:cBhvr>
                                    </p:animEffect>
                                  </p:childTnLst>
                                </p:cTn>
                              </p:par>
                              <p:par>
                                <p:cTn id="54" presetID="6" presetClass="entr" presetSubtype="16" fill="hold" grpId="0" nodeType="withEffect">
                                  <p:stCondLst>
                                    <p:cond delay="0"/>
                                  </p:stCondLst>
                                  <p:childTnLst>
                                    <p:set>
                                      <p:cBhvr>
                                        <p:cTn id="55" dur="1" fill="hold">
                                          <p:stCondLst>
                                            <p:cond delay="0"/>
                                          </p:stCondLst>
                                        </p:cTn>
                                        <p:tgtEl>
                                          <p:spTgt spid="80"/>
                                        </p:tgtEl>
                                        <p:attrNameLst>
                                          <p:attrName>style.visibility</p:attrName>
                                        </p:attrNameLst>
                                      </p:cBhvr>
                                      <p:to>
                                        <p:strVal val="visible"/>
                                      </p:to>
                                    </p:set>
                                    <p:animEffect transition="in" filter="circle(in)">
                                      <p:cBhvr>
                                        <p:cTn id="56" dur="2000"/>
                                        <p:tgtEl>
                                          <p:spTgt spid="80"/>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blinds(horizontal)">
                                      <p:cBhvr>
                                        <p:cTn id="61" dur="500"/>
                                        <p:tgtEl>
                                          <p:spTgt spid="21"/>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blinds(horizontal)">
                                      <p:cBhvr>
                                        <p:cTn id="64" dur="500"/>
                                        <p:tgtEl>
                                          <p:spTgt spid="16"/>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82"/>
                                        </p:tgtEl>
                                        <p:attrNameLst>
                                          <p:attrName>style.visibility</p:attrName>
                                        </p:attrNameLst>
                                      </p:cBhvr>
                                      <p:to>
                                        <p:strVal val="visible"/>
                                      </p:to>
                                    </p:set>
                                    <p:animEffect transition="in" filter="blinds(horizontal)">
                                      <p:cBhvr>
                                        <p:cTn id="69" dur="500"/>
                                        <p:tgtEl>
                                          <p:spTgt spid="82"/>
                                        </p:tgtEl>
                                      </p:cBhvr>
                                    </p:animEffect>
                                  </p:childTnLst>
                                </p:cTn>
                              </p:par>
                              <p:par>
                                <p:cTn id="70" presetID="3" presetClass="entr" presetSubtype="10" fill="hold" grpId="0" nodeType="withEffect">
                                  <p:stCondLst>
                                    <p:cond delay="0"/>
                                  </p:stCondLst>
                                  <p:childTnLst>
                                    <p:set>
                                      <p:cBhvr>
                                        <p:cTn id="71" dur="1" fill="hold">
                                          <p:stCondLst>
                                            <p:cond delay="0"/>
                                          </p:stCondLst>
                                        </p:cTn>
                                        <p:tgtEl>
                                          <p:spTgt spid="81"/>
                                        </p:tgtEl>
                                        <p:attrNameLst>
                                          <p:attrName>style.visibility</p:attrName>
                                        </p:attrNameLst>
                                      </p:cBhvr>
                                      <p:to>
                                        <p:strVal val="visible"/>
                                      </p:to>
                                    </p:set>
                                    <p:animEffect transition="in" filter="blinds(horizontal)">
                                      <p:cBhvr>
                                        <p:cTn id="72"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1" grpId="0" animBg="1"/>
      <p:bldP spid="62" grpId="0" animBg="1"/>
      <p:bldP spid="63" grpId="0" animBg="1"/>
      <p:bldP spid="64" grpId="0" animBg="1"/>
      <p:bldP spid="68" grpId="0" animBg="1"/>
      <p:bldP spid="71" grpId="0" animBg="1"/>
      <p:bldP spid="74" grpId="0" animBg="1"/>
      <p:bldP spid="75" grpId="0" animBg="1"/>
      <p:bldP spid="76" grpId="0" animBg="1"/>
      <p:bldP spid="77" grpId="0" animBg="1"/>
      <p:bldP spid="78" grpId="0" animBg="1"/>
      <p:bldP spid="79" grpId="0" animBg="1"/>
      <p:bldP spid="15" grpId="0" animBg="1"/>
      <p:bldP spid="67" grpId="0" animBg="1"/>
      <p:bldP spid="72" grpId="0" animBg="1"/>
      <p:bldP spid="80" grpId="0" animBg="1"/>
      <p:bldP spid="16" grpId="0" animBg="1"/>
      <p:bldP spid="8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are Public Key and Private Key</a:t>
            </a:r>
          </a:p>
        </p:txBody>
      </p:sp>
      <p:sp>
        <p:nvSpPr>
          <p:cNvPr id="17" name="Content Placeholder 2">
            <a:extLst>
              <a:ext uri="{FF2B5EF4-FFF2-40B4-BE49-F238E27FC236}">
                <a16:creationId xmlns:a16="http://schemas.microsoft.com/office/drawing/2014/main" id="{01B41A01-3494-4FFC-BEAD-A47839914D80}"/>
              </a:ext>
            </a:extLst>
          </p:cNvPr>
          <p:cNvSpPr>
            <a:spLocks noGrp="1"/>
          </p:cNvSpPr>
          <p:nvPr>
            <p:ph idx="1"/>
          </p:nvPr>
        </p:nvSpPr>
        <p:spPr>
          <a:xfrm>
            <a:off x="1981200" y="1600201"/>
            <a:ext cx="8229600" cy="4525963"/>
          </a:xfrm>
        </p:spPr>
        <p:txBody>
          <a:bodyPr>
            <a:normAutofit/>
          </a:bodyPr>
          <a:lstStyle/>
          <a:p>
            <a:r>
              <a:rPr lang="en-US" sz="2400" dirty="0">
                <a:latin typeface="Constantia"/>
                <a:cs typeface="Constantia"/>
              </a:rPr>
              <a:t>Pairs of keys:</a:t>
            </a:r>
          </a:p>
          <a:p>
            <a:pPr lvl="1"/>
            <a:r>
              <a:rPr lang="en-US" sz="2000" dirty="0">
                <a:latin typeface="Constantia"/>
                <a:cs typeface="Constantia"/>
              </a:rPr>
              <a:t>Public keys which may be disseminated widely</a:t>
            </a:r>
          </a:p>
          <a:p>
            <a:pPr lvl="1"/>
            <a:r>
              <a:rPr lang="en-US" sz="2000" dirty="0">
                <a:latin typeface="Constantia"/>
                <a:cs typeface="Constantia"/>
              </a:rPr>
              <a:t>Private keys which are known only to the owner</a:t>
            </a:r>
          </a:p>
        </p:txBody>
      </p:sp>
      <p:pic>
        <p:nvPicPr>
          <p:cNvPr id="4" name="Picture 3" descr="A screenshot of a cell phone&#10;&#10;Description generated with high confidence">
            <a:extLst>
              <a:ext uri="{FF2B5EF4-FFF2-40B4-BE49-F238E27FC236}">
                <a16:creationId xmlns:a16="http://schemas.microsoft.com/office/drawing/2014/main" id="{88B7379A-FA12-4740-B1A1-64160632BAE7}"/>
              </a:ext>
            </a:extLst>
          </p:cNvPr>
          <p:cNvPicPr>
            <a:picLocks noChangeAspect="1"/>
          </p:cNvPicPr>
          <p:nvPr/>
        </p:nvPicPr>
        <p:blipFill rotWithShape="1">
          <a:blip r:embed="rId3"/>
          <a:srcRect t="14606"/>
          <a:stretch/>
        </p:blipFill>
        <p:spPr>
          <a:xfrm>
            <a:off x="1726223" y="3119638"/>
            <a:ext cx="8739554" cy="3294913"/>
          </a:xfrm>
          <a:prstGeom prst="rect">
            <a:avLst/>
          </a:prstGeom>
        </p:spPr>
      </p:pic>
    </p:spTree>
    <p:extLst>
      <p:ext uri="{BB962C8B-B14F-4D97-AF65-F5344CB8AC3E}">
        <p14:creationId xmlns:p14="http://schemas.microsoft.com/office/powerpoint/2010/main" val="920333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1143000"/>
          </a:xfrm>
        </p:spPr>
        <p:txBody>
          <a:bodyPr>
            <a:normAutofit/>
          </a:bodyPr>
          <a:lstStyle/>
          <a:p>
            <a:r>
              <a:rPr lang="en-US" dirty="0"/>
              <a:t>CP-ABE-</a:t>
            </a:r>
            <a:r>
              <a:rPr lang="en-US" dirty="0" err="1"/>
              <a:t>PEKS</a:t>
            </a:r>
            <a:endParaRPr lang="en-US" dirty="0"/>
          </a:p>
        </p:txBody>
      </p:sp>
      <p:sp>
        <p:nvSpPr>
          <p:cNvPr id="17" name="Content Placeholder 2">
            <a:extLst>
              <a:ext uri="{FF2B5EF4-FFF2-40B4-BE49-F238E27FC236}">
                <a16:creationId xmlns:a16="http://schemas.microsoft.com/office/drawing/2014/main" id="{01B41A01-3494-4FFC-BEAD-A47839914D80}"/>
              </a:ext>
            </a:extLst>
          </p:cNvPr>
          <p:cNvSpPr>
            <a:spLocks noGrp="1"/>
          </p:cNvSpPr>
          <p:nvPr>
            <p:ph idx="1"/>
          </p:nvPr>
        </p:nvSpPr>
        <p:spPr>
          <a:xfrm>
            <a:off x="2176284" y="5745889"/>
            <a:ext cx="8229600" cy="851269"/>
          </a:xfrm>
        </p:spPr>
        <p:txBody>
          <a:bodyPr>
            <a:normAutofit lnSpcReduction="10000"/>
          </a:bodyPr>
          <a:lstStyle/>
          <a:p>
            <a:r>
              <a:rPr lang="en-US" sz="2400" dirty="0">
                <a:latin typeface="Constantia"/>
                <a:cs typeface="Constantia"/>
              </a:rPr>
              <a:t>h</a:t>
            </a:r>
            <a:r>
              <a:rPr lang="en-US" sz="2400" baseline="-25000" dirty="0">
                <a:latin typeface="Constantia"/>
                <a:cs typeface="Constantia"/>
              </a:rPr>
              <a:t>manager</a:t>
            </a:r>
            <a:r>
              <a:rPr lang="en-US" sz="2400" dirty="0">
                <a:latin typeface="Constantia"/>
                <a:cs typeface="Constantia"/>
              </a:rPr>
              <a:t>: public key of attribute </a:t>
            </a:r>
            <a:r>
              <a:rPr lang="en-US" sz="2400" i="1" dirty="0">
                <a:latin typeface="Constantia"/>
                <a:cs typeface="Constantia"/>
              </a:rPr>
              <a:t>manager</a:t>
            </a:r>
          </a:p>
          <a:p>
            <a:r>
              <a:rPr lang="en-US" sz="2400" dirty="0">
                <a:latin typeface="Constantia"/>
                <a:cs typeface="Constantia"/>
              </a:rPr>
              <a:t>x</a:t>
            </a:r>
            <a:r>
              <a:rPr lang="en-US" sz="2400" baseline="-25000" dirty="0">
                <a:latin typeface="Constantia"/>
                <a:cs typeface="Constantia"/>
              </a:rPr>
              <a:t>manager</a:t>
            </a:r>
            <a:r>
              <a:rPr lang="en-US" sz="2400" dirty="0">
                <a:latin typeface="Constantia"/>
                <a:cs typeface="Constantia"/>
              </a:rPr>
              <a:t>: privacy key of attribute manager</a:t>
            </a:r>
          </a:p>
        </p:txBody>
      </p:sp>
      <p:pic>
        <p:nvPicPr>
          <p:cNvPr id="7" name="Picture 6">
            <a:extLst>
              <a:ext uri="{FF2B5EF4-FFF2-40B4-BE49-F238E27FC236}">
                <a16:creationId xmlns:a16="http://schemas.microsoft.com/office/drawing/2014/main" id="{AF9A6376-6A6F-4D4E-BA82-D65AF919C8D2}"/>
              </a:ext>
            </a:extLst>
          </p:cNvPr>
          <p:cNvPicPr>
            <a:picLocks noChangeAspect="1"/>
          </p:cNvPicPr>
          <p:nvPr/>
        </p:nvPicPr>
        <p:blipFill>
          <a:blip r:embed="rId3"/>
          <a:stretch>
            <a:fillRect/>
          </a:stretch>
        </p:blipFill>
        <p:spPr>
          <a:xfrm>
            <a:off x="4257191" y="2880485"/>
            <a:ext cx="1933250" cy="1282681"/>
          </a:xfrm>
          <a:prstGeom prst="rect">
            <a:avLst/>
          </a:prstGeom>
        </p:spPr>
      </p:pic>
      <p:pic>
        <p:nvPicPr>
          <p:cNvPr id="3" name="Picture 2">
            <a:extLst>
              <a:ext uri="{FF2B5EF4-FFF2-40B4-BE49-F238E27FC236}">
                <a16:creationId xmlns:a16="http://schemas.microsoft.com/office/drawing/2014/main" id="{24E50BAC-9230-4CF5-9067-63A300D2B972}"/>
              </a:ext>
            </a:extLst>
          </p:cNvPr>
          <p:cNvPicPr>
            <a:picLocks noChangeAspect="1"/>
          </p:cNvPicPr>
          <p:nvPr/>
        </p:nvPicPr>
        <p:blipFill>
          <a:blip r:embed="rId4"/>
          <a:stretch>
            <a:fillRect/>
          </a:stretch>
        </p:blipFill>
        <p:spPr>
          <a:xfrm>
            <a:off x="2006220" y="3097960"/>
            <a:ext cx="548984" cy="888355"/>
          </a:xfrm>
          <a:prstGeom prst="rect">
            <a:avLst/>
          </a:prstGeom>
        </p:spPr>
      </p:pic>
      <p:pic>
        <p:nvPicPr>
          <p:cNvPr id="4" name="Picture 3">
            <a:extLst>
              <a:ext uri="{FF2B5EF4-FFF2-40B4-BE49-F238E27FC236}">
                <a16:creationId xmlns:a16="http://schemas.microsoft.com/office/drawing/2014/main" id="{AB81D170-7694-4B5B-A756-60D6B7E9D0DE}"/>
              </a:ext>
            </a:extLst>
          </p:cNvPr>
          <p:cNvPicPr>
            <a:picLocks noChangeAspect="1"/>
          </p:cNvPicPr>
          <p:nvPr/>
        </p:nvPicPr>
        <p:blipFill>
          <a:blip r:embed="rId5"/>
          <a:stretch>
            <a:fillRect/>
          </a:stretch>
        </p:blipFill>
        <p:spPr>
          <a:xfrm>
            <a:off x="8061798" y="2246329"/>
            <a:ext cx="661157" cy="755608"/>
          </a:xfrm>
          <a:prstGeom prst="rect">
            <a:avLst/>
          </a:prstGeom>
        </p:spPr>
      </p:pic>
      <p:pic>
        <p:nvPicPr>
          <p:cNvPr id="8" name="Picture 7">
            <a:extLst>
              <a:ext uri="{FF2B5EF4-FFF2-40B4-BE49-F238E27FC236}">
                <a16:creationId xmlns:a16="http://schemas.microsoft.com/office/drawing/2014/main" id="{EF572078-993C-49AC-8FB4-73F940DBDB87}"/>
              </a:ext>
            </a:extLst>
          </p:cNvPr>
          <p:cNvPicPr>
            <a:picLocks noChangeAspect="1"/>
          </p:cNvPicPr>
          <p:nvPr/>
        </p:nvPicPr>
        <p:blipFill>
          <a:blip r:embed="rId5"/>
          <a:stretch>
            <a:fillRect/>
          </a:stretch>
        </p:blipFill>
        <p:spPr>
          <a:xfrm>
            <a:off x="8068721" y="3289368"/>
            <a:ext cx="661157" cy="755608"/>
          </a:xfrm>
          <a:prstGeom prst="rect">
            <a:avLst/>
          </a:prstGeom>
        </p:spPr>
      </p:pic>
      <p:pic>
        <p:nvPicPr>
          <p:cNvPr id="9" name="Picture 8">
            <a:extLst>
              <a:ext uri="{FF2B5EF4-FFF2-40B4-BE49-F238E27FC236}">
                <a16:creationId xmlns:a16="http://schemas.microsoft.com/office/drawing/2014/main" id="{137EDC80-C5DB-4F46-825A-FDE705BC59EC}"/>
              </a:ext>
            </a:extLst>
          </p:cNvPr>
          <p:cNvPicPr>
            <a:picLocks noChangeAspect="1"/>
          </p:cNvPicPr>
          <p:nvPr/>
        </p:nvPicPr>
        <p:blipFill>
          <a:blip r:embed="rId5"/>
          <a:stretch>
            <a:fillRect/>
          </a:stretch>
        </p:blipFill>
        <p:spPr>
          <a:xfrm>
            <a:off x="8068721" y="4377411"/>
            <a:ext cx="661157" cy="755608"/>
          </a:xfrm>
          <a:prstGeom prst="rect">
            <a:avLst/>
          </a:prstGeom>
        </p:spPr>
      </p:pic>
      <p:pic>
        <p:nvPicPr>
          <p:cNvPr id="5" name="Picture 4">
            <a:extLst>
              <a:ext uri="{FF2B5EF4-FFF2-40B4-BE49-F238E27FC236}">
                <a16:creationId xmlns:a16="http://schemas.microsoft.com/office/drawing/2014/main" id="{1E91C189-C5F5-4B8D-A605-4E9BBA3E0F47}"/>
              </a:ext>
            </a:extLst>
          </p:cNvPr>
          <p:cNvPicPr>
            <a:picLocks noChangeAspect="1"/>
          </p:cNvPicPr>
          <p:nvPr/>
        </p:nvPicPr>
        <p:blipFill>
          <a:blip r:embed="rId6"/>
          <a:stretch>
            <a:fillRect/>
          </a:stretch>
        </p:blipFill>
        <p:spPr>
          <a:xfrm>
            <a:off x="2581679" y="3092859"/>
            <a:ext cx="857930" cy="857930"/>
          </a:xfrm>
          <a:prstGeom prst="rect">
            <a:avLst/>
          </a:prstGeom>
        </p:spPr>
      </p:pic>
      <p:sp>
        <p:nvSpPr>
          <p:cNvPr id="12" name="TextBox 11">
            <a:extLst>
              <a:ext uri="{FF2B5EF4-FFF2-40B4-BE49-F238E27FC236}">
                <a16:creationId xmlns:a16="http://schemas.microsoft.com/office/drawing/2014/main" id="{96BEA838-DA60-4913-8F29-14BB2D68FA88}"/>
              </a:ext>
            </a:extLst>
          </p:cNvPr>
          <p:cNvSpPr txBox="1"/>
          <p:nvPr/>
        </p:nvSpPr>
        <p:spPr>
          <a:xfrm>
            <a:off x="2006220" y="4101051"/>
            <a:ext cx="707590" cy="369332"/>
          </a:xfrm>
          <a:prstGeom prst="rect">
            <a:avLst/>
          </a:prstGeom>
          <a:noFill/>
        </p:spPr>
        <p:txBody>
          <a:bodyPr wrap="square" rtlCol="0">
            <a:spAutoFit/>
          </a:bodyPr>
          <a:lstStyle/>
          <a:p>
            <a:pPr defTabSz="457200" eaLnBrk="1" fontAlgn="auto" hangingPunct="1">
              <a:spcBef>
                <a:spcPts val="0"/>
              </a:spcBef>
              <a:spcAft>
                <a:spcPts val="0"/>
              </a:spcAft>
              <a:defRPr/>
            </a:pPr>
            <a:r>
              <a:rPr lang="en-US" altLang="zh-CN" dirty="0">
                <a:solidFill>
                  <a:prstClr val="black"/>
                </a:solidFill>
                <a:latin typeface="Constantia" panose="02030602050306030303" pitchFamily="18" charset="0"/>
                <a:ea typeface="华文楷体" panose="02010600040101010101" pitchFamily="2" charset="-122"/>
              </a:rPr>
              <a:t>Bob</a:t>
            </a:r>
            <a:endParaRPr lang="zh-CN" altLang="en-US" dirty="0">
              <a:solidFill>
                <a:prstClr val="black"/>
              </a:solidFill>
              <a:latin typeface="Constantia" panose="02030602050306030303" pitchFamily="18" charset="0"/>
              <a:ea typeface="华文楷体" panose="02010600040101010101" pitchFamily="2" charset="-122"/>
            </a:endParaRPr>
          </a:p>
        </p:txBody>
      </p:sp>
      <p:cxnSp>
        <p:nvCxnSpPr>
          <p:cNvPr id="14" name="直接箭头连接符 35">
            <a:extLst>
              <a:ext uri="{FF2B5EF4-FFF2-40B4-BE49-F238E27FC236}">
                <a16:creationId xmlns:a16="http://schemas.microsoft.com/office/drawing/2014/main" id="{9031D680-BC02-41A0-A019-D8269C60A1C6}"/>
              </a:ext>
            </a:extLst>
          </p:cNvPr>
          <p:cNvCxnSpPr>
            <a:cxnSpLocks/>
          </p:cNvCxnSpPr>
          <p:nvPr/>
        </p:nvCxnSpPr>
        <p:spPr>
          <a:xfrm flipH="1">
            <a:off x="3490688" y="3524438"/>
            <a:ext cx="802291" cy="24902"/>
          </a:xfrm>
          <a:prstGeom prst="straightConnector1">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箭头连接符 35">
            <a:extLst>
              <a:ext uri="{FF2B5EF4-FFF2-40B4-BE49-F238E27FC236}">
                <a16:creationId xmlns:a16="http://schemas.microsoft.com/office/drawing/2014/main" id="{021C4B12-3AFF-4B8D-91B5-C4F1262D07A0}"/>
              </a:ext>
            </a:extLst>
          </p:cNvPr>
          <p:cNvCxnSpPr>
            <a:cxnSpLocks/>
          </p:cNvCxnSpPr>
          <p:nvPr/>
        </p:nvCxnSpPr>
        <p:spPr>
          <a:xfrm flipH="1">
            <a:off x="5947102" y="2739816"/>
            <a:ext cx="2046194" cy="646466"/>
          </a:xfrm>
          <a:prstGeom prst="straightConnector1">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253F914-BC75-4592-998C-C49E78B2C2CB}"/>
              </a:ext>
            </a:extLst>
          </p:cNvPr>
          <p:cNvSpPr txBox="1"/>
          <p:nvPr/>
        </p:nvSpPr>
        <p:spPr>
          <a:xfrm>
            <a:off x="4353107" y="4091114"/>
            <a:ext cx="1853889" cy="646331"/>
          </a:xfrm>
          <a:prstGeom prst="rect">
            <a:avLst/>
          </a:prstGeom>
          <a:noFill/>
        </p:spPr>
        <p:txBody>
          <a:bodyPr wrap="square" rtlCol="0">
            <a:spAutoFit/>
          </a:bodyPr>
          <a:lstStyle/>
          <a:p>
            <a:pPr defTabSz="457200" eaLnBrk="1" fontAlgn="auto" hangingPunct="1">
              <a:spcBef>
                <a:spcPts val="0"/>
              </a:spcBef>
              <a:spcAft>
                <a:spcPts val="0"/>
              </a:spcAft>
              <a:defRPr/>
            </a:pPr>
            <a:r>
              <a:rPr lang="en-US" altLang="zh-CN" dirty="0">
                <a:solidFill>
                  <a:prstClr val="black"/>
                </a:solidFill>
                <a:latin typeface="Constantia" panose="02030602050306030303" pitchFamily="18" charset="0"/>
                <a:ea typeface="华文楷体" panose="02010600040101010101" pitchFamily="2" charset="-122"/>
              </a:rPr>
              <a:t>Internet service provider (ISP)</a:t>
            </a:r>
            <a:endParaRPr lang="zh-CN" altLang="en-US" dirty="0">
              <a:solidFill>
                <a:prstClr val="black"/>
              </a:solidFill>
              <a:latin typeface="Constantia" panose="02030602050306030303" pitchFamily="18" charset="0"/>
              <a:ea typeface="华文楷体" panose="02010600040101010101" pitchFamily="2" charset="-122"/>
            </a:endParaRPr>
          </a:p>
        </p:txBody>
      </p:sp>
      <p:sp>
        <p:nvSpPr>
          <p:cNvPr id="29" name="Rectangle 28">
            <a:extLst>
              <a:ext uri="{FF2B5EF4-FFF2-40B4-BE49-F238E27FC236}">
                <a16:creationId xmlns:a16="http://schemas.microsoft.com/office/drawing/2014/main" id="{5B308C06-C478-4EB9-8C23-E3B5450CD203}"/>
              </a:ext>
            </a:extLst>
          </p:cNvPr>
          <p:cNvSpPr/>
          <p:nvPr/>
        </p:nvSpPr>
        <p:spPr>
          <a:xfrm>
            <a:off x="8655196" y="2369929"/>
            <a:ext cx="1995026" cy="523220"/>
          </a:xfrm>
          <a:prstGeom prst="rect">
            <a:avLst/>
          </a:prstGeom>
        </p:spPr>
        <p:txBody>
          <a:bodyPr wrap="square">
            <a:spAutoFit/>
          </a:bodyPr>
          <a:lstStyle/>
          <a:p>
            <a:pPr defTabSz="457200" eaLnBrk="1" fontAlgn="auto" hangingPunct="1">
              <a:spcBef>
                <a:spcPts val="0"/>
              </a:spcBef>
              <a:spcAft>
                <a:spcPts val="0"/>
              </a:spcAft>
              <a:defRPr/>
            </a:pPr>
            <a:r>
              <a:rPr lang="en-US" altLang="zh-CN" sz="1400" dirty="0">
                <a:solidFill>
                  <a:prstClr val="black"/>
                </a:solidFill>
                <a:latin typeface="Constantia" panose="02030602050306030303" pitchFamily="18" charset="0"/>
                <a:ea typeface="华文楷体" panose="02010600040101010101" pitchFamily="2" charset="-122"/>
              </a:rPr>
              <a:t>Rank: manager</a:t>
            </a:r>
          </a:p>
          <a:p>
            <a:pPr defTabSz="457200" eaLnBrk="1" fontAlgn="auto" hangingPunct="1">
              <a:spcBef>
                <a:spcPts val="0"/>
              </a:spcBef>
              <a:spcAft>
                <a:spcPts val="0"/>
              </a:spcAft>
              <a:defRPr/>
            </a:pPr>
            <a:r>
              <a:rPr lang="en-US" altLang="zh-CN" sz="1400" dirty="0">
                <a:solidFill>
                  <a:prstClr val="black"/>
                </a:solidFill>
                <a:latin typeface="Constantia" panose="02030602050306030303" pitchFamily="18" charset="0"/>
                <a:ea typeface="华文楷体" panose="02010600040101010101" pitchFamily="2" charset="-122"/>
              </a:rPr>
              <a:t>Department: technical</a:t>
            </a:r>
            <a:endParaRPr lang="zh-CN" altLang="en-US" sz="1400" dirty="0">
              <a:solidFill>
                <a:prstClr val="black"/>
              </a:solidFill>
              <a:latin typeface="Constantia" panose="02030602050306030303" pitchFamily="18" charset="0"/>
              <a:ea typeface="华文楷体" panose="02010600040101010101" pitchFamily="2" charset="-122"/>
            </a:endParaRPr>
          </a:p>
        </p:txBody>
      </p:sp>
      <p:sp>
        <p:nvSpPr>
          <p:cNvPr id="30" name="Rectangle 29">
            <a:extLst>
              <a:ext uri="{FF2B5EF4-FFF2-40B4-BE49-F238E27FC236}">
                <a16:creationId xmlns:a16="http://schemas.microsoft.com/office/drawing/2014/main" id="{0DB76811-161C-460D-8298-290BD8A7AA50}"/>
              </a:ext>
            </a:extLst>
          </p:cNvPr>
          <p:cNvSpPr/>
          <p:nvPr/>
        </p:nvSpPr>
        <p:spPr>
          <a:xfrm>
            <a:off x="8655197" y="3387368"/>
            <a:ext cx="1821553" cy="523220"/>
          </a:xfrm>
          <a:prstGeom prst="rect">
            <a:avLst/>
          </a:prstGeom>
        </p:spPr>
        <p:txBody>
          <a:bodyPr wrap="square">
            <a:spAutoFit/>
          </a:bodyPr>
          <a:lstStyle/>
          <a:p>
            <a:pPr defTabSz="457200" eaLnBrk="1" fontAlgn="auto" hangingPunct="1">
              <a:spcBef>
                <a:spcPts val="0"/>
              </a:spcBef>
              <a:spcAft>
                <a:spcPts val="0"/>
              </a:spcAft>
              <a:defRPr/>
            </a:pPr>
            <a:r>
              <a:rPr lang="en-US" altLang="zh-CN" sz="1400" dirty="0">
                <a:solidFill>
                  <a:prstClr val="black"/>
                </a:solidFill>
                <a:latin typeface="Constantia" panose="02030602050306030303" pitchFamily="18" charset="0"/>
                <a:ea typeface="华文楷体" panose="02010600040101010101" pitchFamily="2" charset="-122"/>
              </a:rPr>
              <a:t>Rank: director</a:t>
            </a:r>
          </a:p>
          <a:p>
            <a:pPr defTabSz="457200" eaLnBrk="1" fontAlgn="auto" hangingPunct="1">
              <a:spcBef>
                <a:spcPts val="0"/>
              </a:spcBef>
              <a:spcAft>
                <a:spcPts val="0"/>
              </a:spcAft>
              <a:defRPr/>
            </a:pPr>
            <a:r>
              <a:rPr lang="en-US" altLang="zh-CN" sz="1400" dirty="0">
                <a:solidFill>
                  <a:prstClr val="black"/>
                </a:solidFill>
                <a:latin typeface="Constantia" panose="02030602050306030303" pitchFamily="18" charset="0"/>
                <a:ea typeface="华文楷体" panose="02010600040101010101" pitchFamily="2" charset="-122"/>
              </a:rPr>
              <a:t>Department: finance</a:t>
            </a:r>
            <a:endParaRPr lang="zh-CN" altLang="en-US" sz="1400" dirty="0">
              <a:solidFill>
                <a:prstClr val="black"/>
              </a:solidFill>
              <a:latin typeface="Constantia" panose="02030602050306030303" pitchFamily="18" charset="0"/>
              <a:ea typeface="华文楷体" panose="02010600040101010101" pitchFamily="2" charset="-122"/>
            </a:endParaRPr>
          </a:p>
        </p:txBody>
      </p:sp>
      <p:sp>
        <p:nvSpPr>
          <p:cNvPr id="31" name="Rectangle 30">
            <a:extLst>
              <a:ext uri="{FF2B5EF4-FFF2-40B4-BE49-F238E27FC236}">
                <a16:creationId xmlns:a16="http://schemas.microsoft.com/office/drawing/2014/main" id="{B2775C69-5F4C-4028-903F-4C57E17D7B86}"/>
              </a:ext>
            </a:extLst>
          </p:cNvPr>
          <p:cNvSpPr/>
          <p:nvPr/>
        </p:nvSpPr>
        <p:spPr>
          <a:xfrm>
            <a:off x="8664061" y="4464898"/>
            <a:ext cx="1803822" cy="523220"/>
          </a:xfrm>
          <a:prstGeom prst="rect">
            <a:avLst/>
          </a:prstGeom>
        </p:spPr>
        <p:txBody>
          <a:bodyPr wrap="square">
            <a:spAutoFit/>
          </a:bodyPr>
          <a:lstStyle/>
          <a:p>
            <a:pPr defTabSz="457200" eaLnBrk="1" fontAlgn="auto" hangingPunct="1">
              <a:spcBef>
                <a:spcPts val="0"/>
              </a:spcBef>
              <a:spcAft>
                <a:spcPts val="0"/>
              </a:spcAft>
              <a:defRPr/>
            </a:pPr>
            <a:r>
              <a:rPr lang="en-US" altLang="zh-CN" sz="1400" dirty="0">
                <a:solidFill>
                  <a:prstClr val="black"/>
                </a:solidFill>
                <a:latin typeface="Constantia" panose="02030602050306030303" pitchFamily="18" charset="0"/>
                <a:ea typeface="华文楷体" panose="02010600040101010101" pitchFamily="2" charset="-122"/>
              </a:rPr>
              <a:t>Rank: director</a:t>
            </a:r>
          </a:p>
          <a:p>
            <a:pPr defTabSz="457200" eaLnBrk="1" fontAlgn="auto" hangingPunct="1">
              <a:spcBef>
                <a:spcPts val="0"/>
              </a:spcBef>
              <a:spcAft>
                <a:spcPts val="0"/>
              </a:spcAft>
              <a:defRPr/>
            </a:pPr>
            <a:r>
              <a:rPr lang="en-US" altLang="zh-CN" sz="1400" dirty="0">
                <a:solidFill>
                  <a:prstClr val="black"/>
                </a:solidFill>
                <a:latin typeface="Constantia" panose="02030602050306030303" pitchFamily="18" charset="0"/>
                <a:ea typeface="华文楷体" panose="02010600040101010101" pitchFamily="2" charset="-122"/>
              </a:rPr>
              <a:t>City: sales</a:t>
            </a:r>
            <a:endParaRPr lang="zh-CN" altLang="en-US" sz="1400" dirty="0">
              <a:solidFill>
                <a:prstClr val="black"/>
              </a:solidFill>
              <a:latin typeface="Constantia" panose="02030602050306030303" pitchFamily="18" charset="0"/>
              <a:ea typeface="华文楷体" panose="02010600040101010101" pitchFamily="2" charset="-122"/>
            </a:endParaRPr>
          </a:p>
        </p:txBody>
      </p:sp>
      <p:sp>
        <p:nvSpPr>
          <p:cNvPr id="38" name="TextBox 37">
            <a:extLst>
              <a:ext uri="{FF2B5EF4-FFF2-40B4-BE49-F238E27FC236}">
                <a16:creationId xmlns:a16="http://schemas.microsoft.com/office/drawing/2014/main" id="{A30E4C08-6097-4BF5-B9BF-5675522A4432}"/>
              </a:ext>
            </a:extLst>
          </p:cNvPr>
          <p:cNvSpPr txBox="1"/>
          <p:nvPr/>
        </p:nvSpPr>
        <p:spPr>
          <a:xfrm>
            <a:off x="2637735" y="2821631"/>
            <a:ext cx="642618" cy="338554"/>
          </a:xfrm>
          <a:prstGeom prst="rect">
            <a:avLst/>
          </a:prstGeom>
          <a:noFill/>
          <a:ln>
            <a:noFill/>
          </a:ln>
        </p:spPr>
        <p:txBody>
          <a:bodyPr wrap="square" rtlCol="0">
            <a:spAutoFit/>
          </a:bodyPr>
          <a:lstStyle/>
          <a:p>
            <a:pPr defTabSz="457200" eaLnBrk="1" fontAlgn="auto" hangingPunct="1">
              <a:spcBef>
                <a:spcPts val="0"/>
              </a:spcBef>
              <a:spcAft>
                <a:spcPts val="0"/>
              </a:spcAft>
              <a:defRPr/>
            </a:pPr>
            <a:r>
              <a:rPr lang="en-US" altLang="zh-CN" sz="1600" dirty="0">
                <a:solidFill>
                  <a:srgbClr val="C00000"/>
                </a:solidFill>
                <a:latin typeface="Constantia" panose="02030602050306030303" pitchFamily="18" charset="0"/>
                <a:ea typeface="华文楷体" panose="02010600040101010101" pitchFamily="2" charset="-122"/>
              </a:rPr>
              <a:t>trade</a:t>
            </a:r>
            <a:endParaRPr lang="zh-CN" altLang="en-US" sz="1600" dirty="0">
              <a:solidFill>
                <a:srgbClr val="C00000"/>
              </a:solidFill>
              <a:latin typeface="Constantia" panose="02030602050306030303" pitchFamily="18" charset="0"/>
              <a:ea typeface="华文楷体" panose="02010600040101010101" pitchFamily="2" charset="-122"/>
            </a:endParaRPr>
          </a:p>
        </p:txBody>
      </p:sp>
      <p:pic>
        <p:nvPicPr>
          <p:cNvPr id="48" name="Picture 47">
            <a:extLst>
              <a:ext uri="{FF2B5EF4-FFF2-40B4-BE49-F238E27FC236}">
                <a16:creationId xmlns:a16="http://schemas.microsoft.com/office/drawing/2014/main" id="{589492B2-A7B2-4A20-9F00-6AD6FEBF5267}"/>
              </a:ext>
            </a:extLst>
          </p:cNvPr>
          <p:cNvPicPr>
            <a:picLocks noChangeAspect="1"/>
          </p:cNvPicPr>
          <p:nvPr/>
        </p:nvPicPr>
        <p:blipFill>
          <a:blip r:embed="rId7"/>
          <a:stretch>
            <a:fillRect/>
          </a:stretch>
        </p:blipFill>
        <p:spPr>
          <a:xfrm>
            <a:off x="8002868" y="2765751"/>
            <a:ext cx="377285" cy="305730"/>
          </a:xfrm>
          <a:prstGeom prst="rect">
            <a:avLst/>
          </a:prstGeom>
        </p:spPr>
      </p:pic>
      <p:pic>
        <p:nvPicPr>
          <p:cNvPr id="49" name="Picture 48">
            <a:extLst>
              <a:ext uri="{FF2B5EF4-FFF2-40B4-BE49-F238E27FC236}">
                <a16:creationId xmlns:a16="http://schemas.microsoft.com/office/drawing/2014/main" id="{FDFC0130-1C64-4F77-9BA2-8FD8CD2CEA64}"/>
              </a:ext>
            </a:extLst>
          </p:cNvPr>
          <p:cNvPicPr>
            <a:picLocks noChangeAspect="1"/>
          </p:cNvPicPr>
          <p:nvPr/>
        </p:nvPicPr>
        <p:blipFill>
          <a:blip r:embed="rId8"/>
          <a:stretch>
            <a:fillRect/>
          </a:stretch>
        </p:blipFill>
        <p:spPr>
          <a:xfrm>
            <a:off x="7880203" y="3816403"/>
            <a:ext cx="357769" cy="325244"/>
          </a:xfrm>
          <a:prstGeom prst="rect">
            <a:avLst/>
          </a:prstGeom>
        </p:spPr>
      </p:pic>
      <p:cxnSp>
        <p:nvCxnSpPr>
          <p:cNvPr id="36" name="直接箭头连接符 35">
            <a:extLst>
              <a:ext uri="{FF2B5EF4-FFF2-40B4-BE49-F238E27FC236}">
                <a16:creationId xmlns:a16="http://schemas.microsoft.com/office/drawing/2014/main" id="{5095A7C6-8B14-4C8D-96ED-93B330F75D35}"/>
              </a:ext>
            </a:extLst>
          </p:cNvPr>
          <p:cNvCxnSpPr>
            <a:cxnSpLocks/>
          </p:cNvCxnSpPr>
          <p:nvPr/>
        </p:nvCxnSpPr>
        <p:spPr>
          <a:xfrm flipV="1">
            <a:off x="5864372" y="2656252"/>
            <a:ext cx="2081292" cy="670941"/>
          </a:xfrm>
          <a:prstGeom prst="straightConnector1">
            <a:avLst/>
          </a:pr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7B37B79-91FF-4DDA-B7DF-066B4A743B87}"/>
              </a:ext>
            </a:extLst>
          </p:cNvPr>
          <p:cNvSpPr txBox="1"/>
          <p:nvPr/>
        </p:nvSpPr>
        <p:spPr>
          <a:xfrm rot="20619732">
            <a:off x="5983926" y="2821834"/>
            <a:ext cx="642618" cy="338554"/>
          </a:xfrm>
          <a:prstGeom prst="rect">
            <a:avLst/>
          </a:prstGeom>
          <a:noFill/>
          <a:ln>
            <a:noFill/>
          </a:ln>
        </p:spPr>
        <p:txBody>
          <a:bodyPr wrap="square" rtlCol="0">
            <a:spAutoFit/>
          </a:bodyPr>
          <a:lstStyle/>
          <a:p>
            <a:pPr defTabSz="457200" eaLnBrk="1" fontAlgn="auto" hangingPunct="1">
              <a:spcBef>
                <a:spcPts val="0"/>
              </a:spcBef>
              <a:spcAft>
                <a:spcPts val="0"/>
              </a:spcAft>
              <a:defRPr/>
            </a:pPr>
            <a:r>
              <a:rPr lang="en-US" altLang="zh-CN" sz="1600" dirty="0">
                <a:solidFill>
                  <a:srgbClr val="C00000"/>
                </a:solidFill>
                <a:latin typeface="Constantia" panose="02030602050306030303" pitchFamily="18" charset="0"/>
                <a:ea typeface="华文楷体" panose="02010600040101010101" pitchFamily="2" charset="-122"/>
              </a:rPr>
              <a:t>trade</a:t>
            </a:r>
            <a:endParaRPr lang="zh-CN" altLang="en-US" sz="1600" dirty="0">
              <a:solidFill>
                <a:srgbClr val="C00000"/>
              </a:solidFill>
              <a:latin typeface="Constantia" panose="02030602050306030303" pitchFamily="18" charset="0"/>
              <a:ea typeface="华文楷体" panose="02010600040101010101" pitchFamily="2" charset="-122"/>
            </a:endParaRPr>
          </a:p>
        </p:txBody>
      </p:sp>
      <p:sp>
        <p:nvSpPr>
          <p:cNvPr id="42" name="TextBox 41">
            <a:extLst>
              <a:ext uri="{FF2B5EF4-FFF2-40B4-BE49-F238E27FC236}">
                <a16:creationId xmlns:a16="http://schemas.microsoft.com/office/drawing/2014/main" id="{8F4C3A5C-00BC-4AFF-9A1B-F2104503DEA1}"/>
              </a:ext>
            </a:extLst>
          </p:cNvPr>
          <p:cNvSpPr txBox="1"/>
          <p:nvPr/>
        </p:nvSpPr>
        <p:spPr>
          <a:xfrm>
            <a:off x="6291084" y="3339535"/>
            <a:ext cx="642618" cy="338554"/>
          </a:xfrm>
          <a:prstGeom prst="rect">
            <a:avLst/>
          </a:prstGeom>
          <a:noFill/>
          <a:ln>
            <a:noFill/>
          </a:ln>
        </p:spPr>
        <p:txBody>
          <a:bodyPr wrap="square" rtlCol="0">
            <a:spAutoFit/>
          </a:bodyPr>
          <a:lstStyle/>
          <a:p>
            <a:pPr defTabSz="457200" eaLnBrk="1" fontAlgn="auto" hangingPunct="1">
              <a:spcBef>
                <a:spcPts val="0"/>
              </a:spcBef>
              <a:spcAft>
                <a:spcPts val="0"/>
              </a:spcAft>
              <a:defRPr/>
            </a:pPr>
            <a:r>
              <a:rPr lang="en-US" altLang="zh-CN" sz="1600" dirty="0">
                <a:solidFill>
                  <a:srgbClr val="C00000"/>
                </a:solidFill>
                <a:latin typeface="Constantia" panose="02030602050306030303" pitchFamily="18" charset="0"/>
                <a:ea typeface="华文楷体" panose="02010600040101010101" pitchFamily="2" charset="-122"/>
              </a:rPr>
              <a:t>trade</a:t>
            </a:r>
            <a:endParaRPr lang="zh-CN" altLang="en-US" sz="1600" dirty="0">
              <a:solidFill>
                <a:srgbClr val="C00000"/>
              </a:solidFill>
              <a:latin typeface="Constantia" panose="02030602050306030303" pitchFamily="18" charset="0"/>
              <a:ea typeface="华文楷体" panose="02010600040101010101" pitchFamily="2" charset="-122"/>
            </a:endParaRPr>
          </a:p>
        </p:txBody>
      </p:sp>
      <p:cxnSp>
        <p:nvCxnSpPr>
          <p:cNvPr id="45" name="直接箭头连接符 35">
            <a:extLst>
              <a:ext uri="{FF2B5EF4-FFF2-40B4-BE49-F238E27FC236}">
                <a16:creationId xmlns:a16="http://schemas.microsoft.com/office/drawing/2014/main" id="{FFD6CC3F-F9BC-4E1E-83B5-8C6D2A9772AD}"/>
              </a:ext>
            </a:extLst>
          </p:cNvPr>
          <p:cNvCxnSpPr>
            <a:cxnSpLocks/>
          </p:cNvCxnSpPr>
          <p:nvPr/>
        </p:nvCxnSpPr>
        <p:spPr>
          <a:xfrm flipV="1">
            <a:off x="6040954" y="3647313"/>
            <a:ext cx="2027767" cy="25869"/>
          </a:xfrm>
          <a:prstGeom prst="straightConnector1">
            <a:avLst/>
          </a:pr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接箭头连接符 35">
            <a:extLst>
              <a:ext uri="{FF2B5EF4-FFF2-40B4-BE49-F238E27FC236}">
                <a16:creationId xmlns:a16="http://schemas.microsoft.com/office/drawing/2014/main" id="{B0408066-D9D3-4078-9C97-1745760DD13C}"/>
              </a:ext>
            </a:extLst>
          </p:cNvPr>
          <p:cNvCxnSpPr>
            <a:cxnSpLocks/>
          </p:cNvCxnSpPr>
          <p:nvPr/>
        </p:nvCxnSpPr>
        <p:spPr>
          <a:xfrm>
            <a:off x="6102567" y="3931509"/>
            <a:ext cx="1900301" cy="851269"/>
          </a:xfrm>
          <a:prstGeom prst="straightConnector1">
            <a:avLst/>
          </a:pr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3412FAF-2AEF-4246-B435-773517F07715}"/>
              </a:ext>
            </a:extLst>
          </p:cNvPr>
          <p:cNvSpPr txBox="1"/>
          <p:nvPr/>
        </p:nvSpPr>
        <p:spPr>
          <a:xfrm rot="1473242">
            <a:off x="6454936" y="3837353"/>
            <a:ext cx="642618" cy="338554"/>
          </a:xfrm>
          <a:prstGeom prst="rect">
            <a:avLst/>
          </a:prstGeom>
          <a:noFill/>
          <a:ln>
            <a:noFill/>
          </a:ln>
        </p:spPr>
        <p:txBody>
          <a:bodyPr wrap="square" rtlCol="0">
            <a:spAutoFit/>
          </a:bodyPr>
          <a:lstStyle/>
          <a:p>
            <a:pPr defTabSz="457200" eaLnBrk="1" fontAlgn="auto" hangingPunct="1">
              <a:spcBef>
                <a:spcPts val="0"/>
              </a:spcBef>
              <a:spcAft>
                <a:spcPts val="0"/>
              </a:spcAft>
              <a:defRPr/>
            </a:pPr>
            <a:r>
              <a:rPr lang="en-US" altLang="zh-CN" sz="1600" dirty="0">
                <a:solidFill>
                  <a:srgbClr val="C00000"/>
                </a:solidFill>
                <a:latin typeface="Constantia" panose="02030602050306030303" pitchFamily="18" charset="0"/>
                <a:ea typeface="华文楷体" panose="02010600040101010101" pitchFamily="2" charset="-122"/>
              </a:rPr>
              <a:t>plan</a:t>
            </a:r>
            <a:endParaRPr lang="zh-CN" altLang="en-US" sz="1600" dirty="0">
              <a:solidFill>
                <a:srgbClr val="C00000"/>
              </a:solidFill>
              <a:latin typeface="Constantia" panose="02030602050306030303" pitchFamily="18" charset="0"/>
              <a:ea typeface="华文楷体" panose="02010600040101010101" pitchFamily="2" charset="-122"/>
            </a:endParaRPr>
          </a:p>
        </p:txBody>
      </p:sp>
      <p:sp>
        <p:nvSpPr>
          <p:cNvPr id="59" name="TextBox 58">
            <a:extLst>
              <a:ext uri="{FF2B5EF4-FFF2-40B4-BE49-F238E27FC236}">
                <a16:creationId xmlns:a16="http://schemas.microsoft.com/office/drawing/2014/main" id="{93CC5FD5-ED31-42F3-B9F1-D81666DC8BCB}"/>
              </a:ext>
            </a:extLst>
          </p:cNvPr>
          <p:cNvSpPr txBox="1"/>
          <p:nvPr/>
        </p:nvSpPr>
        <p:spPr>
          <a:xfrm rot="20493671">
            <a:off x="6564821" y="2691557"/>
            <a:ext cx="262106" cy="369332"/>
          </a:xfrm>
          <a:prstGeom prst="rect">
            <a:avLst/>
          </a:prstGeom>
          <a:noFill/>
        </p:spPr>
        <p:txBody>
          <a:bodyPr wrap="square" rtlCol="0">
            <a:spAutoFit/>
          </a:bodyPr>
          <a:lstStyle/>
          <a:p>
            <a:pPr defTabSz="457200" eaLnBrk="1" fontAlgn="auto" hangingPunct="1">
              <a:spcBef>
                <a:spcPts val="0"/>
              </a:spcBef>
              <a:spcAft>
                <a:spcPts val="0"/>
              </a:spcAft>
              <a:defRPr/>
            </a:pPr>
            <a:r>
              <a:rPr lang="en-US" b="1" dirty="0">
                <a:solidFill>
                  <a:prstClr val="black"/>
                </a:solidFill>
                <a:latin typeface="Times New Roman" pitchFamily="18" charset="0"/>
                <a:ea typeface="+mn-ea"/>
                <a:cs typeface="Times New Roman" pitchFamily="18" charset="0"/>
              </a:rPr>
              <a:t>+</a:t>
            </a:r>
          </a:p>
        </p:txBody>
      </p:sp>
      <p:sp>
        <p:nvSpPr>
          <p:cNvPr id="60" name="TextBox 59">
            <a:extLst>
              <a:ext uri="{FF2B5EF4-FFF2-40B4-BE49-F238E27FC236}">
                <a16:creationId xmlns:a16="http://schemas.microsoft.com/office/drawing/2014/main" id="{DE29DD16-3B2F-4168-B456-4C7B85FF8F04}"/>
              </a:ext>
            </a:extLst>
          </p:cNvPr>
          <p:cNvSpPr txBox="1"/>
          <p:nvPr/>
        </p:nvSpPr>
        <p:spPr>
          <a:xfrm rot="20553082">
            <a:off x="6788836" y="2462461"/>
            <a:ext cx="1143015" cy="338554"/>
          </a:xfrm>
          <a:prstGeom prst="rect">
            <a:avLst/>
          </a:prstGeom>
          <a:noFill/>
        </p:spPr>
        <p:txBody>
          <a:bodyPr wrap="square" rtlCol="0">
            <a:spAutoFit/>
          </a:bodyPr>
          <a:lstStyle/>
          <a:p>
            <a:pPr defTabSz="457200" eaLnBrk="1" fontAlgn="auto" hangingPunct="1">
              <a:spcBef>
                <a:spcPts val="0"/>
              </a:spcBef>
              <a:spcAft>
                <a:spcPts val="0"/>
              </a:spcAft>
              <a:defRPr/>
            </a:pPr>
            <a:r>
              <a:rPr lang="en-US" altLang="zh-CN" sz="1600" dirty="0">
                <a:solidFill>
                  <a:prstClr val="black"/>
                </a:solidFill>
                <a:latin typeface="Constantia" panose="02030602050306030303" pitchFamily="18" charset="0"/>
                <a:ea typeface="华文楷体" panose="02010600040101010101" pitchFamily="2" charset="-122"/>
              </a:rPr>
              <a:t>attributes</a:t>
            </a:r>
            <a:endParaRPr lang="zh-CN" altLang="en-US" sz="1600" dirty="0">
              <a:solidFill>
                <a:prstClr val="black"/>
              </a:solidFill>
              <a:latin typeface="Constantia" panose="02030602050306030303" pitchFamily="18" charset="0"/>
              <a:ea typeface="华文楷体" panose="02010600040101010101" pitchFamily="2" charset="-122"/>
            </a:endParaRPr>
          </a:p>
        </p:txBody>
      </p:sp>
      <p:sp>
        <p:nvSpPr>
          <p:cNvPr id="65" name="TextBox 64">
            <a:extLst>
              <a:ext uri="{FF2B5EF4-FFF2-40B4-BE49-F238E27FC236}">
                <a16:creationId xmlns:a16="http://schemas.microsoft.com/office/drawing/2014/main" id="{55BCFAF5-0793-48B5-9B0D-39A89240965C}"/>
              </a:ext>
            </a:extLst>
          </p:cNvPr>
          <p:cNvSpPr txBox="1"/>
          <p:nvPr/>
        </p:nvSpPr>
        <p:spPr>
          <a:xfrm>
            <a:off x="6794850" y="3311822"/>
            <a:ext cx="262106" cy="369332"/>
          </a:xfrm>
          <a:prstGeom prst="rect">
            <a:avLst/>
          </a:prstGeom>
          <a:noFill/>
        </p:spPr>
        <p:txBody>
          <a:bodyPr wrap="square" rtlCol="0">
            <a:spAutoFit/>
          </a:bodyPr>
          <a:lstStyle/>
          <a:p>
            <a:pPr defTabSz="457200" eaLnBrk="1" fontAlgn="auto" hangingPunct="1">
              <a:spcBef>
                <a:spcPts val="0"/>
              </a:spcBef>
              <a:spcAft>
                <a:spcPts val="0"/>
              </a:spcAft>
              <a:defRPr/>
            </a:pPr>
            <a:r>
              <a:rPr lang="en-US" b="1" dirty="0">
                <a:solidFill>
                  <a:prstClr val="black"/>
                </a:solidFill>
                <a:latin typeface="Times New Roman" pitchFamily="18" charset="0"/>
                <a:ea typeface="+mn-ea"/>
                <a:cs typeface="Times New Roman" pitchFamily="18" charset="0"/>
              </a:rPr>
              <a:t>+</a:t>
            </a:r>
          </a:p>
        </p:txBody>
      </p:sp>
      <p:sp>
        <p:nvSpPr>
          <p:cNvPr id="66" name="TextBox 65">
            <a:extLst>
              <a:ext uri="{FF2B5EF4-FFF2-40B4-BE49-F238E27FC236}">
                <a16:creationId xmlns:a16="http://schemas.microsoft.com/office/drawing/2014/main" id="{E4C5AC35-04D0-4105-9AC3-687E44B1BED6}"/>
              </a:ext>
            </a:extLst>
          </p:cNvPr>
          <p:cNvSpPr txBox="1"/>
          <p:nvPr/>
        </p:nvSpPr>
        <p:spPr>
          <a:xfrm>
            <a:off x="6995915" y="3321835"/>
            <a:ext cx="1143015" cy="338554"/>
          </a:xfrm>
          <a:prstGeom prst="rect">
            <a:avLst/>
          </a:prstGeom>
          <a:noFill/>
        </p:spPr>
        <p:txBody>
          <a:bodyPr wrap="square" rtlCol="0">
            <a:spAutoFit/>
          </a:bodyPr>
          <a:lstStyle/>
          <a:p>
            <a:pPr defTabSz="457200" eaLnBrk="1" fontAlgn="auto" hangingPunct="1">
              <a:spcBef>
                <a:spcPts val="0"/>
              </a:spcBef>
              <a:spcAft>
                <a:spcPts val="0"/>
              </a:spcAft>
              <a:defRPr/>
            </a:pPr>
            <a:r>
              <a:rPr lang="en-US" altLang="zh-CN" sz="1600" dirty="0">
                <a:solidFill>
                  <a:prstClr val="black"/>
                </a:solidFill>
                <a:latin typeface="Constantia" panose="02030602050306030303" pitchFamily="18" charset="0"/>
                <a:ea typeface="华文楷体" panose="02010600040101010101" pitchFamily="2" charset="-122"/>
              </a:rPr>
              <a:t>attributes</a:t>
            </a:r>
            <a:endParaRPr lang="zh-CN" altLang="en-US" sz="1600" dirty="0">
              <a:solidFill>
                <a:prstClr val="black"/>
              </a:solidFill>
              <a:latin typeface="Constantia" panose="02030602050306030303" pitchFamily="18" charset="0"/>
              <a:ea typeface="华文楷体" panose="02010600040101010101" pitchFamily="2" charset="-122"/>
            </a:endParaRPr>
          </a:p>
        </p:txBody>
      </p:sp>
      <p:sp>
        <p:nvSpPr>
          <p:cNvPr id="69" name="TextBox 68">
            <a:extLst>
              <a:ext uri="{FF2B5EF4-FFF2-40B4-BE49-F238E27FC236}">
                <a16:creationId xmlns:a16="http://schemas.microsoft.com/office/drawing/2014/main" id="{0B1FC818-D838-4D9C-B245-5ED7C545BC22}"/>
              </a:ext>
            </a:extLst>
          </p:cNvPr>
          <p:cNvSpPr txBox="1"/>
          <p:nvPr/>
        </p:nvSpPr>
        <p:spPr>
          <a:xfrm rot="1924315">
            <a:off x="6867713" y="3936573"/>
            <a:ext cx="262106" cy="369332"/>
          </a:xfrm>
          <a:prstGeom prst="rect">
            <a:avLst/>
          </a:prstGeom>
          <a:noFill/>
        </p:spPr>
        <p:txBody>
          <a:bodyPr wrap="square" rtlCol="0">
            <a:spAutoFit/>
          </a:bodyPr>
          <a:lstStyle/>
          <a:p>
            <a:pPr defTabSz="457200" eaLnBrk="1" fontAlgn="auto" hangingPunct="1">
              <a:spcBef>
                <a:spcPts val="0"/>
              </a:spcBef>
              <a:spcAft>
                <a:spcPts val="0"/>
              </a:spcAft>
              <a:defRPr/>
            </a:pPr>
            <a:r>
              <a:rPr lang="en-US" b="1" dirty="0">
                <a:solidFill>
                  <a:prstClr val="black"/>
                </a:solidFill>
                <a:latin typeface="Times New Roman" pitchFamily="18" charset="0"/>
                <a:ea typeface="+mn-ea"/>
                <a:cs typeface="Times New Roman" pitchFamily="18" charset="0"/>
              </a:rPr>
              <a:t>+</a:t>
            </a:r>
          </a:p>
        </p:txBody>
      </p:sp>
      <p:sp>
        <p:nvSpPr>
          <p:cNvPr id="70" name="TextBox 69">
            <a:extLst>
              <a:ext uri="{FF2B5EF4-FFF2-40B4-BE49-F238E27FC236}">
                <a16:creationId xmlns:a16="http://schemas.microsoft.com/office/drawing/2014/main" id="{11159AFF-758F-4D5B-952B-82F7CFF0EC61}"/>
              </a:ext>
            </a:extLst>
          </p:cNvPr>
          <p:cNvSpPr txBox="1"/>
          <p:nvPr/>
        </p:nvSpPr>
        <p:spPr>
          <a:xfrm rot="1491591">
            <a:off x="7035712" y="4246869"/>
            <a:ext cx="1143015" cy="338554"/>
          </a:xfrm>
          <a:prstGeom prst="rect">
            <a:avLst/>
          </a:prstGeom>
          <a:noFill/>
        </p:spPr>
        <p:txBody>
          <a:bodyPr wrap="square" rtlCol="0">
            <a:spAutoFit/>
          </a:bodyPr>
          <a:lstStyle/>
          <a:p>
            <a:pPr defTabSz="457200" eaLnBrk="1" fontAlgn="auto" hangingPunct="1">
              <a:spcBef>
                <a:spcPts val="0"/>
              </a:spcBef>
              <a:spcAft>
                <a:spcPts val="0"/>
              </a:spcAft>
              <a:defRPr/>
            </a:pPr>
            <a:r>
              <a:rPr lang="en-US" altLang="zh-CN" sz="1600" dirty="0">
                <a:solidFill>
                  <a:prstClr val="black"/>
                </a:solidFill>
                <a:latin typeface="Constantia" panose="02030602050306030303" pitchFamily="18" charset="0"/>
                <a:ea typeface="华文楷体" panose="02010600040101010101" pitchFamily="2" charset="-122"/>
              </a:rPr>
              <a:t>attributes</a:t>
            </a:r>
            <a:endParaRPr lang="zh-CN" altLang="en-US" sz="1600" dirty="0">
              <a:solidFill>
                <a:prstClr val="black"/>
              </a:solidFill>
              <a:latin typeface="Constantia" panose="02030602050306030303" pitchFamily="18" charset="0"/>
              <a:ea typeface="华文楷体" panose="02010600040101010101" pitchFamily="2" charset="-122"/>
            </a:endParaRPr>
          </a:p>
        </p:txBody>
      </p:sp>
      <p:pic>
        <p:nvPicPr>
          <p:cNvPr id="73" name="Picture 72">
            <a:extLst>
              <a:ext uri="{FF2B5EF4-FFF2-40B4-BE49-F238E27FC236}">
                <a16:creationId xmlns:a16="http://schemas.microsoft.com/office/drawing/2014/main" id="{D664D731-8759-4DA3-9311-C6BB30241341}"/>
              </a:ext>
            </a:extLst>
          </p:cNvPr>
          <p:cNvPicPr>
            <a:picLocks noChangeAspect="1"/>
          </p:cNvPicPr>
          <p:nvPr/>
        </p:nvPicPr>
        <p:blipFill>
          <a:blip r:embed="rId8"/>
          <a:stretch>
            <a:fillRect/>
          </a:stretch>
        </p:blipFill>
        <p:spPr>
          <a:xfrm>
            <a:off x="8523634" y="4707124"/>
            <a:ext cx="268797" cy="244360"/>
          </a:xfrm>
          <a:prstGeom prst="rect">
            <a:avLst/>
          </a:prstGeom>
        </p:spPr>
      </p:pic>
      <p:grpSp>
        <p:nvGrpSpPr>
          <p:cNvPr id="37" name="Group 36">
            <a:extLst>
              <a:ext uri="{FF2B5EF4-FFF2-40B4-BE49-F238E27FC236}">
                <a16:creationId xmlns:a16="http://schemas.microsoft.com/office/drawing/2014/main" id="{91B92525-E504-49EF-A3AD-D3F78D317508}"/>
              </a:ext>
            </a:extLst>
          </p:cNvPr>
          <p:cNvGrpSpPr/>
          <p:nvPr/>
        </p:nvGrpSpPr>
        <p:grpSpPr>
          <a:xfrm>
            <a:off x="2405135" y="3825112"/>
            <a:ext cx="1996874" cy="1426782"/>
            <a:chOff x="1793796" y="3811632"/>
            <a:chExt cx="1996874" cy="1426782"/>
          </a:xfrm>
        </p:grpSpPr>
        <p:sp>
          <p:nvSpPr>
            <p:cNvPr id="39" name="椭圆 2">
              <a:extLst>
                <a:ext uri="{FF2B5EF4-FFF2-40B4-BE49-F238E27FC236}">
                  <a16:creationId xmlns:a16="http://schemas.microsoft.com/office/drawing/2014/main" id="{9052E9B1-6D84-4684-A8DD-BE755B7E496F}"/>
                </a:ext>
              </a:extLst>
            </p:cNvPr>
            <p:cNvSpPr/>
            <p:nvPr/>
          </p:nvSpPr>
          <p:spPr>
            <a:xfrm>
              <a:off x="2786177" y="3811632"/>
              <a:ext cx="267168" cy="267168"/>
            </a:xfrm>
            <a:prstGeom prst="ellipse">
              <a:avLst/>
            </a:prstGeom>
            <a:solidFill>
              <a:srgbClr val="FFFFFF"/>
            </a:solidFill>
            <a:ln w="9525" cap="flat" cmpd="sng" algn="ctr">
              <a:solidFill>
                <a:srgbClr val="2178B5">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eaLnBrk="1" fontAlgn="auto" hangingPunct="1">
                <a:spcBef>
                  <a:spcPts val="0"/>
                </a:spcBef>
                <a:spcAft>
                  <a:spcPts val="0"/>
                </a:spcAft>
                <a:defRPr/>
              </a:pPr>
              <a:r>
                <a:rPr lang="en-US" kern="0" dirty="0">
                  <a:solidFill>
                    <a:prstClr val="black"/>
                  </a:solidFill>
                  <a:latin typeface="Arial"/>
                  <a:ea typeface="+mn-ea"/>
                </a:rPr>
                <a:t>V</a:t>
              </a:r>
            </a:p>
          </p:txBody>
        </p:sp>
        <p:cxnSp>
          <p:nvCxnSpPr>
            <p:cNvPr id="43" name="直接连接符 5">
              <a:extLst>
                <a:ext uri="{FF2B5EF4-FFF2-40B4-BE49-F238E27FC236}">
                  <a16:creationId xmlns:a16="http://schemas.microsoft.com/office/drawing/2014/main" id="{A4F3142C-1777-4E1E-B930-B1EDC20CD658}"/>
                </a:ext>
              </a:extLst>
            </p:cNvPr>
            <p:cNvCxnSpPr>
              <a:cxnSpLocks/>
              <a:stCxn id="39" idx="4"/>
              <a:endCxn id="50" idx="0"/>
            </p:cNvCxnSpPr>
            <p:nvPr/>
          </p:nvCxnSpPr>
          <p:spPr>
            <a:xfrm flipH="1">
              <a:off x="2610132" y="4078800"/>
              <a:ext cx="309629" cy="270687"/>
            </a:xfrm>
            <a:prstGeom prst="line">
              <a:avLst/>
            </a:prstGeom>
            <a:noFill/>
            <a:ln w="25400" cap="flat" cmpd="sng" algn="ctr">
              <a:solidFill>
                <a:srgbClr val="2178B5"/>
              </a:solidFill>
              <a:prstDash val="solid"/>
            </a:ln>
            <a:effectLst>
              <a:outerShdw blurRad="40000" dist="20000" dir="5400000" rotWithShape="0">
                <a:srgbClr val="000000">
                  <a:alpha val="38000"/>
                </a:srgbClr>
              </a:outerShdw>
            </a:effectLst>
          </p:spPr>
        </p:cxnSp>
        <p:cxnSp>
          <p:nvCxnSpPr>
            <p:cNvPr id="44" name="直接连接符 9">
              <a:extLst>
                <a:ext uri="{FF2B5EF4-FFF2-40B4-BE49-F238E27FC236}">
                  <a16:creationId xmlns:a16="http://schemas.microsoft.com/office/drawing/2014/main" id="{6680BCDB-3467-43C1-9884-7BF51DD36B02}"/>
                </a:ext>
              </a:extLst>
            </p:cNvPr>
            <p:cNvCxnSpPr>
              <a:cxnSpLocks/>
              <a:stCxn id="39" idx="4"/>
            </p:cNvCxnSpPr>
            <p:nvPr/>
          </p:nvCxnSpPr>
          <p:spPr>
            <a:xfrm>
              <a:off x="2919761" y="4078800"/>
              <a:ext cx="267847" cy="309710"/>
            </a:xfrm>
            <a:prstGeom prst="line">
              <a:avLst/>
            </a:prstGeom>
            <a:noFill/>
            <a:ln w="25400" cap="flat" cmpd="sng" algn="ctr">
              <a:solidFill>
                <a:srgbClr val="2178B5"/>
              </a:solidFill>
              <a:prstDash val="solid"/>
            </a:ln>
            <a:effectLst>
              <a:outerShdw blurRad="40000" dist="20000" dir="5400000" rotWithShape="0">
                <a:srgbClr val="000000">
                  <a:alpha val="38000"/>
                </a:srgbClr>
              </a:outerShdw>
            </a:effectLst>
          </p:spPr>
        </p:cxnSp>
        <p:sp>
          <p:nvSpPr>
            <p:cNvPr id="50" name="椭圆 2">
              <a:extLst>
                <a:ext uri="{FF2B5EF4-FFF2-40B4-BE49-F238E27FC236}">
                  <a16:creationId xmlns:a16="http://schemas.microsoft.com/office/drawing/2014/main" id="{2D9D2F5D-5444-4E17-BE7C-CBF69BB84D1A}"/>
                </a:ext>
              </a:extLst>
            </p:cNvPr>
            <p:cNvSpPr/>
            <p:nvPr/>
          </p:nvSpPr>
          <p:spPr>
            <a:xfrm>
              <a:off x="2476548" y="4349487"/>
              <a:ext cx="267168" cy="267168"/>
            </a:xfrm>
            <a:prstGeom prst="ellipse">
              <a:avLst/>
            </a:prstGeom>
            <a:solidFill>
              <a:srgbClr val="FFFFFF"/>
            </a:solidFill>
            <a:ln w="9525" cap="flat" cmpd="sng" algn="ctr">
              <a:solidFill>
                <a:srgbClr val="2178B5">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eaLnBrk="1" fontAlgn="auto" hangingPunct="1">
                <a:spcBef>
                  <a:spcPts val="0"/>
                </a:spcBef>
                <a:spcAft>
                  <a:spcPts val="0"/>
                </a:spcAft>
                <a:defRPr/>
              </a:pPr>
              <a:r>
                <a:rPr lang="en-US" kern="0" dirty="0">
                  <a:solidFill>
                    <a:prstClr val="black"/>
                  </a:solidFill>
                  <a:latin typeface="Arial"/>
                  <a:ea typeface="+mn-ea"/>
                </a:rPr>
                <a:t>V</a:t>
              </a:r>
            </a:p>
          </p:txBody>
        </p:sp>
        <p:sp>
          <p:nvSpPr>
            <p:cNvPr id="53" name="TextBox 52">
              <a:extLst>
                <a:ext uri="{FF2B5EF4-FFF2-40B4-BE49-F238E27FC236}">
                  <a16:creationId xmlns:a16="http://schemas.microsoft.com/office/drawing/2014/main" id="{F0149BB0-3ACD-4626-85C1-1CE367647469}"/>
                </a:ext>
              </a:extLst>
            </p:cNvPr>
            <p:cNvSpPr txBox="1"/>
            <p:nvPr/>
          </p:nvSpPr>
          <p:spPr>
            <a:xfrm>
              <a:off x="2796998" y="4310514"/>
              <a:ext cx="993672" cy="338554"/>
            </a:xfrm>
            <a:prstGeom prst="rect">
              <a:avLst/>
            </a:prstGeom>
            <a:noFill/>
          </p:spPr>
          <p:txBody>
            <a:bodyPr wrap="square" rtlCol="0">
              <a:spAutoFit/>
            </a:bodyPr>
            <a:lstStyle/>
            <a:p>
              <a:pPr defTabSz="457200" eaLnBrk="1" fontAlgn="auto" hangingPunct="1">
                <a:spcBef>
                  <a:spcPts val="0"/>
                </a:spcBef>
                <a:spcAft>
                  <a:spcPts val="0"/>
                </a:spcAft>
                <a:defRPr/>
              </a:pPr>
              <a:r>
                <a:rPr lang="en-US" altLang="zh-CN" sz="1600" dirty="0">
                  <a:solidFill>
                    <a:prstClr val="black"/>
                  </a:solidFill>
                  <a:latin typeface="Constantia" panose="02030602050306030303" pitchFamily="18" charset="0"/>
                  <a:ea typeface="华文楷体" panose="02010600040101010101" pitchFamily="2" charset="-122"/>
                </a:rPr>
                <a:t>manager</a:t>
              </a:r>
              <a:endParaRPr lang="zh-CN" altLang="en-US" sz="1600" dirty="0">
                <a:solidFill>
                  <a:prstClr val="black"/>
                </a:solidFill>
                <a:latin typeface="Constantia" panose="02030602050306030303" pitchFamily="18" charset="0"/>
                <a:ea typeface="华文楷体" panose="02010600040101010101" pitchFamily="2" charset="-122"/>
              </a:endParaRPr>
            </a:p>
          </p:txBody>
        </p:sp>
        <p:cxnSp>
          <p:nvCxnSpPr>
            <p:cNvPr id="54" name="直接连接符 5">
              <a:extLst>
                <a:ext uri="{FF2B5EF4-FFF2-40B4-BE49-F238E27FC236}">
                  <a16:creationId xmlns:a16="http://schemas.microsoft.com/office/drawing/2014/main" id="{A634684B-0B89-4DBC-935D-641F39D9E4FF}"/>
                </a:ext>
              </a:extLst>
            </p:cNvPr>
            <p:cNvCxnSpPr>
              <a:cxnSpLocks/>
              <a:stCxn id="50" idx="4"/>
            </p:cNvCxnSpPr>
            <p:nvPr/>
          </p:nvCxnSpPr>
          <p:spPr>
            <a:xfrm flipH="1">
              <a:off x="2329871" y="4616655"/>
              <a:ext cx="280261" cy="340877"/>
            </a:xfrm>
            <a:prstGeom prst="line">
              <a:avLst/>
            </a:prstGeom>
            <a:noFill/>
            <a:ln w="25400" cap="flat" cmpd="sng" algn="ctr">
              <a:solidFill>
                <a:srgbClr val="2178B5"/>
              </a:solidFill>
              <a:prstDash val="solid"/>
            </a:ln>
            <a:effectLst>
              <a:outerShdw blurRad="40000" dist="20000" dir="5400000" rotWithShape="0">
                <a:srgbClr val="000000">
                  <a:alpha val="38000"/>
                </a:srgbClr>
              </a:outerShdw>
            </a:effectLst>
          </p:spPr>
        </p:cxnSp>
        <p:cxnSp>
          <p:nvCxnSpPr>
            <p:cNvPr id="55" name="直接连接符 9">
              <a:extLst>
                <a:ext uri="{FF2B5EF4-FFF2-40B4-BE49-F238E27FC236}">
                  <a16:creationId xmlns:a16="http://schemas.microsoft.com/office/drawing/2014/main" id="{FFA93C27-6D78-41C6-A7EF-E2C44FC9919B}"/>
                </a:ext>
              </a:extLst>
            </p:cNvPr>
            <p:cNvCxnSpPr>
              <a:cxnSpLocks/>
              <a:stCxn id="50" idx="4"/>
            </p:cNvCxnSpPr>
            <p:nvPr/>
          </p:nvCxnSpPr>
          <p:spPr>
            <a:xfrm>
              <a:off x="2610132" y="4616655"/>
              <a:ext cx="280261" cy="340877"/>
            </a:xfrm>
            <a:prstGeom prst="line">
              <a:avLst/>
            </a:prstGeom>
            <a:noFill/>
            <a:ln w="25400" cap="flat" cmpd="sng" algn="ctr">
              <a:solidFill>
                <a:srgbClr val="2178B5"/>
              </a:solidFill>
              <a:prstDash val="solid"/>
            </a:ln>
            <a:effectLst>
              <a:outerShdw blurRad="40000" dist="20000" dir="5400000" rotWithShape="0">
                <a:srgbClr val="000000">
                  <a:alpha val="38000"/>
                </a:srgbClr>
              </a:outerShdw>
            </a:effectLst>
          </p:spPr>
        </p:cxnSp>
        <p:sp>
          <p:nvSpPr>
            <p:cNvPr id="56" name="TextBox 55">
              <a:extLst>
                <a:ext uri="{FF2B5EF4-FFF2-40B4-BE49-F238E27FC236}">
                  <a16:creationId xmlns:a16="http://schemas.microsoft.com/office/drawing/2014/main" id="{A28CAEB2-DDA0-4DDF-B91C-A9E75711BCBF}"/>
                </a:ext>
              </a:extLst>
            </p:cNvPr>
            <p:cNvSpPr txBox="1"/>
            <p:nvPr/>
          </p:nvSpPr>
          <p:spPr>
            <a:xfrm>
              <a:off x="1793796" y="4899860"/>
              <a:ext cx="949920" cy="338554"/>
            </a:xfrm>
            <a:prstGeom prst="rect">
              <a:avLst/>
            </a:prstGeom>
            <a:noFill/>
          </p:spPr>
          <p:txBody>
            <a:bodyPr wrap="square" rtlCol="0">
              <a:spAutoFit/>
            </a:bodyPr>
            <a:lstStyle/>
            <a:p>
              <a:pPr defTabSz="457200" eaLnBrk="1" fontAlgn="auto" hangingPunct="1">
                <a:spcBef>
                  <a:spcPts val="0"/>
                </a:spcBef>
                <a:spcAft>
                  <a:spcPts val="0"/>
                </a:spcAft>
                <a:defRPr/>
              </a:pPr>
              <a:r>
                <a:rPr lang="en-US" altLang="zh-CN" sz="1600" dirty="0">
                  <a:solidFill>
                    <a:prstClr val="black"/>
                  </a:solidFill>
                  <a:latin typeface="Constantia" panose="02030602050306030303" pitchFamily="18" charset="0"/>
                  <a:ea typeface="华文楷体" panose="02010600040101010101" pitchFamily="2" charset="-122"/>
                </a:rPr>
                <a:t>director </a:t>
              </a:r>
              <a:endParaRPr lang="zh-CN" altLang="en-US" sz="1600" dirty="0">
                <a:solidFill>
                  <a:prstClr val="black"/>
                </a:solidFill>
                <a:latin typeface="Constantia" panose="02030602050306030303" pitchFamily="18" charset="0"/>
                <a:ea typeface="华文楷体" panose="02010600040101010101" pitchFamily="2" charset="-122"/>
              </a:endParaRPr>
            </a:p>
          </p:txBody>
        </p:sp>
        <p:sp>
          <p:nvSpPr>
            <p:cNvPr id="57" name="TextBox 56">
              <a:extLst>
                <a:ext uri="{FF2B5EF4-FFF2-40B4-BE49-F238E27FC236}">
                  <a16:creationId xmlns:a16="http://schemas.microsoft.com/office/drawing/2014/main" id="{C9848492-2107-42CB-BAE1-8C5D5DB6D65B}"/>
                </a:ext>
              </a:extLst>
            </p:cNvPr>
            <p:cNvSpPr txBox="1"/>
            <p:nvPr/>
          </p:nvSpPr>
          <p:spPr>
            <a:xfrm>
              <a:off x="2653314" y="4895542"/>
              <a:ext cx="664347" cy="338554"/>
            </a:xfrm>
            <a:prstGeom prst="rect">
              <a:avLst/>
            </a:prstGeom>
            <a:noFill/>
          </p:spPr>
          <p:txBody>
            <a:bodyPr wrap="square" rtlCol="0">
              <a:spAutoFit/>
            </a:bodyPr>
            <a:lstStyle/>
            <a:p>
              <a:pPr defTabSz="457200" eaLnBrk="1" fontAlgn="auto" hangingPunct="1">
                <a:spcBef>
                  <a:spcPts val="0"/>
                </a:spcBef>
                <a:spcAft>
                  <a:spcPts val="0"/>
                </a:spcAft>
                <a:defRPr/>
              </a:pPr>
              <a:r>
                <a:rPr lang="en-US" altLang="zh-CN" sz="1600" dirty="0">
                  <a:solidFill>
                    <a:prstClr val="black"/>
                  </a:solidFill>
                  <a:latin typeface="Constantia" panose="02030602050306030303" pitchFamily="18" charset="0"/>
                  <a:ea typeface="华文楷体" panose="02010600040101010101" pitchFamily="2" charset="-122"/>
                </a:rPr>
                <a:t>sales</a:t>
              </a:r>
              <a:endParaRPr lang="zh-CN" altLang="en-US" sz="1600" dirty="0">
                <a:solidFill>
                  <a:prstClr val="black"/>
                </a:solidFill>
                <a:latin typeface="Constantia" panose="02030602050306030303" pitchFamily="18" charset="0"/>
                <a:ea typeface="华文楷体" panose="02010600040101010101" pitchFamily="2" charset="-122"/>
              </a:endParaRPr>
            </a:p>
          </p:txBody>
        </p:sp>
      </p:grpSp>
      <p:pic>
        <p:nvPicPr>
          <p:cNvPr id="58" name="Picture 57" descr="A picture containing metalware&#10;&#10;Description generated with high confidence">
            <a:extLst>
              <a:ext uri="{FF2B5EF4-FFF2-40B4-BE49-F238E27FC236}">
                <a16:creationId xmlns:a16="http://schemas.microsoft.com/office/drawing/2014/main" id="{898BA5BE-0A79-4747-9E94-7FF6F71466ED}"/>
              </a:ext>
            </a:extLst>
          </p:cNvPr>
          <p:cNvPicPr>
            <a:picLocks noChangeAspect="1"/>
          </p:cNvPicPr>
          <p:nvPr/>
        </p:nvPicPr>
        <p:blipFill rotWithShape="1">
          <a:blip r:embed="rId9"/>
          <a:srcRect l="20206" r="18790"/>
          <a:stretch/>
        </p:blipFill>
        <p:spPr>
          <a:xfrm>
            <a:off x="3113746" y="3476629"/>
            <a:ext cx="321032" cy="427129"/>
          </a:xfrm>
          <a:prstGeom prst="rect">
            <a:avLst/>
          </a:prstGeom>
        </p:spPr>
      </p:pic>
      <p:sp>
        <p:nvSpPr>
          <p:cNvPr id="61" name="TextBox 60">
            <a:extLst>
              <a:ext uri="{FF2B5EF4-FFF2-40B4-BE49-F238E27FC236}">
                <a16:creationId xmlns:a16="http://schemas.microsoft.com/office/drawing/2014/main" id="{71956507-51FE-4660-9821-861DFF528D98}"/>
              </a:ext>
            </a:extLst>
          </p:cNvPr>
          <p:cNvSpPr txBox="1"/>
          <p:nvPr/>
        </p:nvSpPr>
        <p:spPr>
          <a:xfrm rot="20538308">
            <a:off x="6366706" y="2977758"/>
            <a:ext cx="1634407" cy="307777"/>
          </a:xfrm>
          <a:prstGeom prst="rect">
            <a:avLst/>
          </a:prstGeom>
          <a:noFill/>
        </p:spPr>
        <p:txBody>
          <a:bodyPr wrap="square" rtlCol="0">
            <a:spAutoFit/>
          </a:bodyPr>
          <a:lstStyle/>
          <a:p>
            <a:pPr defTabSz="457200" eaLnBrk="1" fontAlgn="auto" hangingPunct="1">
              <a:spcBef>
                <a:spcPts val="0"/>
              </a:spcBef>
              <a:spcAft>
                <a:spcPts val="0"/>
              </a:spcAft>
              <a:defRPr/>
            </a:pPr>
            <a:r>
              <a:rPr lang="en-US" altLang="zh-CN" sz="1400" dirty="0">
                <a:solidFill>
                  <a:prstClr val="black"/>
                </a:solidFill>
                <a:latin typeface="Constantia" panose="02030602050306030303" pitchFamily="18" charset="0"/>
                <a:ea typeface="华文楷体" panose="02010600040101010101" pitchFamily="2" charset="-122"/>
              </a:rPr>
              <a:t>encrypted memo</a:t>
            </a:r>
            <a:endParaRPr lang="zh-CN" altLang="en-US" sz="1400" dirty="0">
              <a:solidFill>
                <a:prstClr val="black"/>
              </a:solidFill>
              <a:latin typeface="Constantia" panose="02030602050306030303" pitchFamily="18" charset="0"/>
              <a:ea typeface="华文楷体" panose="02010600040101010101" pitchFamily="2" charset="-122"/>
            </a:endParaRPr>
          </a:p>
        </p:txBody>
      </p:sp>
      <p:sp>
        <p:nvSpPr>
          <p:cNvPr id="6" name="Rectangle 5">
            <a:extLst>
              <a:ext uri="{FF2B5EF4-FFF2-40B4-BE49-F238E27FC236}">
                <a16:creationId xmlns:a16="http://schemas.microsoft.com/office/drawing/2014/main" id="{BB74F908-A22F-46EE-A81A-BB4024E71253}"/>
              </a:ext>
            </a:extLst>
          </p:cNvPr>
          <p:cNvSpPr/>
          <p:nvPr/>
        </p:nvSpPr>
        <p:spPr>
          <a:xfrm>
            <a:off x="2650552" y="2844432"/>
            <a:ext cx="570920" cy="303823"/>
          </a:xfrm>
          <a:prstGeom prst="rect">
            <a:avLst/>
          </a:prstGeom>
          <a:solidFill>
            <a:srgbClr val="000000">
              <a:alpha val="2902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defRPr/>
            </a:pPr>
            <a:endParaRPr lang="zh-CN" altLang="en-US">
              <a:solidFill>
                <a:prstClr val="white"/>
              </a:solidFill>
              <a:latin typeface="Franklin Gothic Book"/>
              <a:ea typeface="华文楷体" panose="02010600040101010101" pitchFamily="2" charset="-122"/>
            </a:endParaRPr>
          </a:p>
        </p:txBody>
      </p:sp>
      <p:sp>
        <p:nvSpPr>
          <p:cNvPr id="51" name="Rectangle 50">
            <a:extLst>
              <a:ext uri="{FF2B5EF4-FFF2-40B4-BE49-F238E27FC236}">
                <a16:creationId xmlns:a16="http://schemas.microsoft.com/office/drawing/2014/main" id="{FE0C7278-96EB-4C1A-B5EE-16AB8E5AA08A}"/>
              </a:ext>
            </a:extLst>
          </p:cNvPr>
          <p:cNvSpPr/>
          <p:nvPr/>
        </p:nvSpPr>
        <p:spPr>
          <a:xfrm>
            <a:off x="2457727" y="4963718"/>
            <a:ext cx="759894" cy="276203"/>
          </a:xfrm>
          <a:prstGeom prst="rect">
            <a:avLst/>
          </a:prstGeom>
          <a:solidFill>
            <a:srgbClr val="000000">
              <a:alpha val="2902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defRPr/>
            </a:pPr>
            <a:endParaRPr lang="zh-CN" altLang="en-US">
              <a:solidFill>
                <a:prstClr val="white"/>
              </a:solidFill>
              <a:latin typeface="Franklin Gothic Book"/>
              <a:ea typeface="华文楷体" panose="02010600040101010101" pitchFamily="2" charset="-122"/>
            </a:endParaRPr>
          </a:p>
        </p:txBody>
      </p:sp>
      <p:sp>
        <p:nvSpPr>
          <p:cNvPr id="62" name="Rectangle 61">
            <a:extLst>
              <a:ext uri="{FF2B5EF4-FFF2-40B4-BE49-F238E27FC236}">
                <a16:creationId xmlns:a16="http://schemas.microsoft.com/office/drawing/2014/main" id="{D57D5471-700D-4241-89F9-4D4608D8A786}"/>
              </a:ext>
            </a:extLst>
          </p:cNvPr>
          <p:cNvSpPr/>
          <p:nvPr/>
        </p:nvSpPr>
        <p:spPr>
          <a:xfrm>
            <a:off x="3350849" y="4960957"/>
            <a:ext cx="428941" cy="276203"/>
          </a:xfrm>
          <a:prstGeom prst="rect">
            <a:avLst/>
          </a:prstGeom>
          <a:solidFill>
            <a:srgbClr val="000000">
              <a:alpha val="2902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defRPr/>
            </a:pPr>
            <a:endParaRPr lang="zh-CN" altLang="en-US">
              <a:solidFill>
                <a:prstClr val="white"/>
              </a:solidFill>
              <a:latin typeface="Franklin Gothic Book"/>
              <a:ea typeface="华文楷体" panose="02010600040101010101" pitchFamily="2" charset="-122"/>
            </a:endParaRPr>
          </a:p>
        </p:txBody>
      </p:sp>
      <p:sp>
        <p:nvSpPr>
          <p:cNvPr id="63" name="Rectangle 62">
            <a:extLst>
              <a:ext uri="{FF2B5EF4-FFF2-40B4-BE49-F238E27FC236}">
                <a16:creationId xmlns:a16="http://schemas.microsoft.com/office/drawing/2014/main" id="{8995BD36-35D3-4B48-BD18-EE59C28ABA79}"/>
              </a:ext>
            </a:extLst>
          </p:cNvPr>
          <p:cNvSpPr/>
          <p:nvPr/>
        </p:nvSpPr>
        <p:spPr>
          <a:xfrm>
            <a:off x="3507310" y="4373633"/>
            <a:ext cx="759894" cy="276203"/>
          </a:xfrm>
          <a:prstGeom prst="rect">
            <a:avLst/>
          </a:prstGeom>
          <a:solidFill>
            <a:srgbClr val="000000">
              <a:alpha val="2902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defRPr/>
            </a:pPr>
            <a:endParaRPr lang="zh-CN" altLang="en-US">
              <a:solidFill>
                <a:prstClr val="white"/>
              </a:solidFill>
              <a:latin typeface="Franklin Gothic Book"/>
              <a:ea typeface="华文楷体" panose="02010600040101010101" pitchFamily="2" charset="-122"/>
            </a:endParaRPr>
          </a:p>
        </p:txBody>
      </p:sp>
      <p:sp>
        <p:nvSpPr>
          <p:cNvPr id="64" name="Rectangle 63">
            <a:extLst>
              <a:ext uri="{FF2B5EF4-FFF2-40B4-BE49-F238E27FC236}">
                <a16:creationId xmlns:a16="http://schemas.microsoft.com/office/drawing/2014/main" id="{C7661BD1-CB61-4ECC-8E69-A2574A73ACCA}"/>
              </a:ext>
            </a:extLst>
          </p:cNvPr>
          <p:cNvSpPr/>
          <p:nvPr/>
        </p:nvSpPr>
        <p:spPr>
          <a:xfrm rot="20662852">
            <a:off x="6037574" y="2865172"/>
            <a:ext cx="519018" cy="276203"/>
          </a:xfrm>
          <a:prstGeom prst="rect">
            <a:avLst/>
          </a:prstGeom>
          <a:solidFill>
            <a:srgbClr val="FFC000">
              <a:alpha val="2902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defRPr/>
            </a:pPr>
            <a:endParaRPr lang="zh-CN" altLang="en-US">
              <a:solidFill>
                <a:prstClr val="white"/>
              </a:solidFill>
              <a:latin typeface="Franklin Gothic Book"/>
              <a:ea typeface="华文楷体" panose="02010600040101010101" pitchFamily="2" charset="-122"/>
            </a:endParaRPr>
          </a:p>
        </p:txBody>
      </p:sp>
      <p:sp>
        <p:nvSpPr>
          <p:cNvPr id="68" name="Rectangle 67">
            <a:extLst>
              <a:ext uri="{FF2B5EF4-FFF2-40B4-BE49-F238E27FC236}">
                <a16:creationId xmlns:a16="http://schemas.microsoft.com/office/drawing/2014/main" id="{2311938E-0848-44EB-B6F0-6AA7ACDC8C2E}"/>
              </a:ext>
            </a:extLst>
          </p:cNvPr>
          <p:cNvSpPr/>
          <p:nvPr/>
        </p:nvSpPr>
        <p:spPr>
          <a:xfrm>
            <a:off x="6316586" y="3383335"/>
            <a:ext cx="519018" cy="276203"/>
          </a:xfrm>
          <a:prstGeom prst="rect">
            <a:avLst/>
          </a:prstGeom>
          <a:solidFill>
            <a:srgbClr val="FFC000">
              <a:alpha val="2902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defRPr/>
            </a:pPr>
            <a:endParaRPr lang="zh-CN" altLang="en-US">
              <a:solidFill>
                <a:prstClr val="white"/>
              </a:solidFill>
              <a:latin typeface="Franklin Gothic Book"/>
              <a:ea typeface="华文楷体" panose="02010600040101010101" pitchFamily="2" charset="-122"/>
            </a:endParaRPr>
          </a:p>
        </p:txBody>
      </p:sp>
      <p:sp>
        <p:nvSpPr>
          <p:cNvPr id="71" name="Rectangle 70">
            <a:extLst>
              <a:ext uri="{FF2B5EF4-FFF2-40B4-BE49-F238E27FC236}">
                <a16:creationId xmlns:a16="http://schemas.microsoft.com/office/drawing/2014/main" id="{579DF69A-8DDF-4DF9-A02B-EC5174B700CD}"/>
              </a:ext>
            </a:extLst>
          </p:cNvPr>
          <p:cNvSpPr/>
          <p:nvPr/>
        </p:nvSpPr>
        <p:spPr>
          <a:xfrm rot="1721941">
            <a:off x="6495748" y="3876047"/>
            <a:ext cx="471835" cy="276203"/>
          </a:xfrm>
          <a:prstGeom prst="rect">
            <a:avLst/>
          </a:prstGeom>
          <a:solidFill>
            <a:srgbClr val="FFC000">
              <a:alpha val="2902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defRPr/>
            </a:pPr>
            <a:endParaRPr lang="zh-CN" altLang="en-US">
              <a:solidFill>
                <a:prstClr val="white"/>
              </a:solidFill>
              <a:latin typeface="Franklin Gothic Book"/>
              <a:ea typeface="华文楷体" panose="02010600040101010101" pitchFamily="2" charset="-122"/>
            </a:endParaRPr>
          </a:p>
        </p:txBody>
      </p:sp>
      <p:sp>
        <p:nvSpPr>
          <p:cNvPr id="74" name="Rectangle 73">
            <a:extLst>
              <a:ext uri="{FF2B5EF4-FFF2-40B4-BE49-F238E27FC236}">
                <a16:creationId xmlns:a16="http://schemas.microsoft.com/office/drawing/2014/main" id="{9D25F321-F28E-4322-82CE-1CCD75BAE4AD}"/>
              </a:ext>
            </a:extLst>
          </p:cNvPr>
          <p:cNvSpPr/>
          <p:nvPr/>
        </p:nvSpPr>
        <p:spPr>
          <a:xfrm>
            <a:off x="9222351" y="2371616"/>
            <a:ext cx="690813" cy="276203"/>
          </a:xfrm>
          <a:prstGeom prst="rect">
            <a:avLst/>
          </a:prstGeom>
          <a:solidFill>
            <a:srgbClr val="FFC000">
              <a:alpha val="2902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defRPr/>
            </a:pPr>
            <a:endParaRPr lang="zh-CN" altLang="en-US">
              <a:solidFill>
                <a:prstClr val="white"/>
              </a:solidFill>
              <a:latin typeface="Franklin Gothic Book"/>
              <a:ea typeface="华文楷体" panose="02010600040101010101" pitchFamily="2" charset="-122"/>
            </a:endParaRPr>
          </a:p>
        </p:txBody>
      </p:sp>
      <p:sp>
        <p:nvSpPr>
          <p:cNvPr id="75" name="Rectangle 74">
            <a:extLst>
              <a:ext uri="{FF2B5EF4-FFF2-40B4-BE49-F238E27FC236}">
                <a16:creationId xmlns:a16="http://schemas.microsoft.com/office/drawing/2014/main" id="{B29AD14D-F554-4A4C-894B-15BCF05DD755}"/>
              </a:ext>
            </a:extLst>
          </p:cNvPr>
          <p:cNvSpPr/>
          <p:nvPr/>
        </p:nvSpPr>
        <p:spPr>
          <a:xfrm>
            <a:off x="9738862" y="2607266"/>
            <a:ext cx="759895" cy="276203"/>
          </a:xfrm>
          <a:prstGeom prst="rect">
            <a:avLst/>
          </a:prstGeom>
          <a:solidFill>
            <a:srgbClr val="FFC000">
              <a:alpha val="2902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defRPr/>
            </a:pPr>
            <a:endParaRPr lang="zh-CN" altLang="en-US">
              <a:solidFill>
                <a:prstClr val="white"/>
              </a:solidFill>
              <a:latin typeface="Franklin Gothic Book"/>
              <a:ea typeface="华文楷体" panose="02010600040101010101" pitchFamily="2" charset="-122"/>
            </a:endParaRPr>
          </a:p>
        </p:txBody>
      </p:sp>
      <p:sp>
        <p:nvSpPr>
          <p:cNvPr id="76" name="Rectangle 75">
            <a:extLst>
              <a:ext uri="{FF2B5EF4-FFF2-40B4-BE49-F238E27FC236}">
                <a16:creationId xmlns:a16="http://schemas.microsoft.com/office/drawing/2014/main" id="{33A201D2-F311-4A6C-BB6A-E5B311C4CA6F}"/>
              </a:ext>
            </a:extLst>
          </p:cNvPr>
          <p:cNvSpPr/>
          <p:nvPr/>
        </p:nvSpPr>
        <p:spPr>
          <a:xfrm>
            <a:off x="9213959" y="3395055"/>
            <a:ext cx="628012" cy="276203"/>
          </a:xfrm>
          <a:prstGeom prst="rect">
            <a:avLst/>
          </a:prstGeom>
          <a:solidFill>
            <a:srgbClr val="FFC000">
              <a:alpha val="2902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defRPr/>
            </a:pPr>
            <a:endParaRPr lang="zh-CN" altLang="en-US">
              <a:solidFill>
                <a:prstClr val="white"/>
              </a:solidFill>
              <a:latin typeface="Franklin Gothic Book"/>
              <a:ea typeface="华文楷体" panose="02010600040101010101" pitchFamily="2" charset="-122"/>
            </a:endParaRPr>
          </a:p>
        </p:txBody>
      </p:sp>
      <p:sp>
        <p:nvSpPr>
          <p:cNvPr id="77" name="Rectangle 76">
            <a:extLst>
              <a:ext uri="{FF2B5EF4-FFF2-40B4-BE49-F238E27FC236}">
                <a16:creationId xmlns:a16="http://schemas.microsoft.com/office/drawing/2014/main" id="{5DF5858F-2DE3-4ED8-BE94-271E7924F3FB}"/>
              </a:ext>
            </a:extLst>
          </p:cNvPr>
          <p:cNvSpPr/>
          <p:nvPr/>
        </p:nvSpPr>
        <p:spPr>
          <a:xfrm>
            <a:off x="9734464" y="3606075"/>
            <a:ext cx="628012" cy="276203"/>
          </a:xfrm>
          <a:prstGeom prst="rect">
            <a:avLst/>
          </a:prstGeom>
          <a:solidFill>
            <a:srgbClr val="FFC000">
              <a:alpha val="2902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defRPr/>
            </a:pPr>
            <a:endParaRPr lang="zh-CN" altLang="en-US">
              <a:solidFill>
                <a:prstClr val="white"/>
              </a:solidFill>
              <a:latin typeface="Franklin Gothic Book"/>
              <a:ea typeface="华文楷体" panose="02010600040101010101" pitchFamily="2" charset="-122"/>
            </a:endParaRPr>
          </a:p>
        </p:txBody>
      </p:sp>
      <p:sp>
        <p:nvSpPr>
          <p:cNvPr id="78" name="Rectangle 77">
            <a:extLst>
              <a:ext uri="{FF2B5EF4-FFF2-40B4-BE49-F238E27FC236}">
                <a16:creationId xmlns:a16="http://schemas.microsoft.com/office/drawing/2014/main" id="{FBA3C165-5A9B-48C9-8C9D-749DB5EE67BA}"/>
              </a:ext>
            </a:extLst>
          </p:cNvPr>
          <p:cNvSpPr/>
          <p:nvPr/>
        </p:nvSpPr>
        <p:spPr>
          <a:xfrm>
            <a:off x="9213959" y="4478270"/>
            <a:ext cx="628012" cy="276203"/>
          </a:xfrm>
          <a:prstGeom prst="rect">
            <a:avLst/>
          </a:prstGeom>
          <a:solidFill>
            <a:srgbClr val="FFC000">
              <a:alpha val="2902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defRPr/>
            </a:pPr>
            <a:endParaRPr lang="zh-CN" altLang="en-US">
              <a:solidFill>
                <a:prstClr val="white"/>
              </a:solidFill>
              <a:latin typeface="Franklin Gothic Book"/>
              <a:ea typeface="华文楷体" panose="02010600040101010101" pitchFamily="2" charset="-122"/>
            </a:endParaRPr>
          </a:p>
        </p:txBody>
      </p:sp>
      <p:sp>
        <p:nvSpPr>
          <p:cNvPr id="79" name="Rectangle 78">
            <a:extLst>
              <a:ext uri="{FF2B5EF4-FFF2-40B4-BE49-F238E27FC236}">
                <a16:creationId xmlns:a16="http://schemas.microsoft.com/office/drawing/2014/main" id="{511488E6-57D1-4DAA-9E94-697EA9D86060}"/>
              </a:ext>
            </a:extLst>
          </p:cNvPr>
          <p:cNvSpPr/>
          <p:nvPr/>
        </p:nvSpPr>
        <p:spPr>
          <a:xfrm>
            <a:off x="9138395" y="4729226"/>
            <a:ext cx="428941" cy="228267"/>
          </a:xfrm>
          <a:prstGeom prst="rect">
            <a:avLst/>
          </a:prstGeom>
          <a:solidFill>
            <a:srgbClr val="FFC000">
              <a:alpha val="2902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defRPr/>
            </a:pPr>
            <a:endParaRPr lang="zh-CN" altLang="en-US">
              <a:solidFill>
                <a:prstClr val="white"/>
              </a:solidFill>
              <a:latin typeface="Franklin Gothic Book"/>
              <a:ea typeface="华文楷体" panose="02010600040101010101" pitchFamily="2" charset="-122"/>
            </a:endParaRPr>
          </a:p>
        </p:txBody>
      </p:sp>
      <p:sp>
        <p:nvSpPr>
          <p:cNvPr id="16" name="TextBox 15">
            <a:extLst>
              <a:ext uri="{FF2B5EF4-FFF2-40B4-BE49-F238E27FC236}">
                <a16:creationId xmlns:a16="http://schemas.microsoft.com/office/drawing/2014/main" id="{AACE84BD-B344-4A2E-A779-55298578BC77}"/>
              </a:ext>
            </a:extLst>
          </p:cNvPr>
          <p:cNvSpPr txBox="1"/>
          <p:nvPr/>
        </p:nvSpPr>
        <p:spPr>
          <a:xfrm>
            <a:off x="4214573" y="5210567"/>
            <a:ext cx="1402736" cy="369332"/>
          </a:xfrm>
          <a:prstGeom prst="rect">
            <a:avLst/>
          </a:prstGeom>
          <a:noFill/>
          <a:ln>
            <a:solidFill>
              <a:srgbClr val="C00000"/>
            </a:solidFill>
          </a:ln>
        </p:spPr>
        <p:txBody>
          <a:bodyPr wrap="square" rtlCol="0">
            <a:spAutoFit/>
          </a:bodyPr>
          <a:lstStyle/>
          <a:p>
            <a:pPr defTabSz="457200" eaLnBrk="1" fontAlgn="auto" hangingPunct="1">
              <a:spcBef>
                <a:spcPts val="0"/>
              </a:spcBef>
              <a:spcAft>
                <a:spcPts val="0"/>
              </a:spcAft>
              <a:defRPr/>
            </a:pPr>
            <a:r>
              <a:rPr lang="en-US" altLang="zh-CN" dirty="0">
                <a:solidFill>
                  <a:prstClr val="black"/>
                </a:solidFill>
                <a:latin typeface="Constantia" panose="02030602050306030303" pitchFamily="18" charset="0"/>
                <a:ea typeface="华文楷体" panose="02010600040101010101" pitchFamily="2" charset="-122"/>
              </a:rPr>
              <a:t>public key</a:t>
            </a:r>
            <a:endParaRPr lang="zh-CN" altLang="en-US" dirty="0">
              <a:solidFill>
                <a:prstClr val="black"/>
              </a:solidFill>
              <a:latin typeface="Constantia" panose="02030602050306030303" pitchFamily="18" charset="0"/>
              <a:ea typeface="华文楷体" panose="02010600040101010101" pitchFamily="2" charset="-122"/>
            </a:endParaRPr>
          </a:p>
        </p:txBody>
      </p:sp>
      <p:cxnSp>
        <p:nvCxnSpPr>
          <p:cNvPr id="21" name="Straight Arrow Connector 20">
            <a:extLst>
              <a:ext uri="{FF2B5EF4-FFF2-40B4-BE49-F238E27FC236}">
                <a16:creationId xmlns:a16="http://schemas.microsoft.com/office/drawing/2014/main" id="{E573E5FB-0E33-4EA9-8677-B25905B88D8A}"/>
              </a:ext>
            </a:extLst>
          </p:cNvPr>
          <p:cNvCxnSpPr>
            <a:cxnSpLocks/>
          </p:cNvCxnSpPr>
          <p:nvPr/>
        </p:nvCxnSpPr>
        <p:spPr>
          <a:xfrm flipH="1" flipV="1">
            <a:off x="4223578" y="4679500"/>
            <a:ext cx="564940" cy="475876"/>
          </a:xfrm>
          <a:prstGeom prst="straightConnector1">
            <a:avLst/>
          </a:prstGeom>
          <a:ln w="9525">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81" name="TextBox 80">
            <a:extLst>
              <a:ext uri="{FF2B5EF4-FFF2-40B4-BE49-F238E27FC236}">
                <a16:creationId xmlns:a16="http://schemas.microsoft.com/office/drawing/2014/main" id="{4B181D97-FEDC-4427-AEC4-7CC2F8AB9331}"/>
              </a:ext>
            </a:extLst>
          </p:cNvPr>
          <p:cNvSpPr txBox="1"/>
          <p:nvPr/>
        </p:nvSpPr>
        <p:spPr>
          <a:xfrm>
            <a:off x="8959740" y="1381209"/>
            <a:ext cx="1402736" cy="369332"/>
          </a:xfrm>
          <a:prstGeom prst="rect">
            <a:avLst/>
          </a:prstGeom>
          <a:noFill/>
          <a:ln>
            <a:solidFill>
              <a:srgbClr val="C00000"/>
            </a:solidFill>
          </a:ln>
        </p:spPr>
        <p:txBody>
          <a:bodyPr wrap="square" rtlCol="0">
            <a:spAutoFit/>
          </a:bodyPr>
          <a:lstStyle/>
          <a:p>
            <a:pPr defTabSz="457200" eaLnBrk="1" fontAlgn="auto" hangingPunct="1">
              <a:spcBef>
                <a:spcPts val="0"/>
              </a:spcBef>
              <a:spcAft>
                <a:spcPts val="0"/>
              </a:spcAft>
              <a:defRPr/>
            </a:pPr>
            <a:r>
              <a:rPr lang="en-US" altLang="zh-CN" dirty="0">
                <a:solidFill>
                  <a:prstClr val="black"/>
                </a:solidFill>
                <a:latin typeface="Constantia" panose="02030602050306030303" pitchFamily="18" charset="0"/>
                <a:ea typeface="华文楷体" panose="02010600040101010101" pitchFamily="2" charset="-122"/>
              </a:rPr>
              <a:t>private key </a:t>
            </a:r>
            <a:endParaRPr lang="zh-CN" altLang="en-US" dirty="0">
              <a:solidFill>
                <a:prstClr val="black"/>
              </a:solidFill>
              <a:latin typeface="Constantia" panose="02030602050306030303" pitchFamily="18" charset="0"/>
              <a:ea typeface="华文楷体" panose="02010600040101010101" pitchFamily="2" charset="-122"/>
            </a:endParaRPr>
          </a:p>
        </p:txBody>
      </p:sp>
      <p:cxnSp>
        <p:nvCxnSpPr>
          <p:cNvPr id="82" name="Straight Arrow Connector 81">
            <a:extLst>
              <a:ext uri="{FF2B5EF4-FFF2-40B4-BE49-F238E27FC236}">
                <a16:creationId xmlns:a16="http://schemas.microsoft.com/office/drawing/2014/main" id="{73A4A317-5124-4002-ABE2-506312C6C321}"/>
              </a:ext>
            </a:extLst>
          </p:cNvPr>
          <p:cNvCxnSpPr>
            <a:cxnSpLocks/>
            <a:stCxn id="81" idx="2"/>
          </p:cNvCxnSpPr>
          <p:nvPr/>
        </p:nvCxnSpPr>
        <p:spPr>
          <a:xfrm flipH="1">
            <a:off x="9552846" y="1750541"/>
            <a:ext cx="108263" cy="452390"/>
          </a:xfrm>
          <a:prstGeom prst="straightConnector1">
            <a:avLst/>
          </a:prstGeom>
          <a:ln w="9525">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83" name="Oval 82">
            <a:extLst>
              <a:ext uri="{FF2B5EF4-FFF2-40B4-BE49-F238E27FC236}">
                <a16:creationId xmlns:a16="http://schemas.microsoft.com/office/drawing/2014/main" id="{3C021D8A-7741-4493-B5D2-BA90E930FDE1}"/>
              </a:ext>
            </a:extLst>
          </p:cNvPr>
          <p:cNvSpPr/>
          <p:nvPr/>
        </p:nvSpPr>
        <p:spPr>
          <a:xfrm>
            <a:off x="2452158" y="2688214"/>
            <a:ext cx="940431" cy="572529"/>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zh-CN" altLang="en-US">
              <a:solidFill>
                <a:prstClr val="white"/>
              </a:solidFill>
              <a:latin typeface="Franklin Gothic Book"/>
              <a:ea typeface="华文楷体" panose="02010600040101010101" pitchFamily="2" charset="-122"/>
            </a:endParaRPr>
          </a:p>
        </p:txBody>
      </p:sp>
      <p:sp>
        <p:nvSpPr>
          <p:cNvPr id="84" name="Oval 83">
            <a:extLst>
              <a:ext uri="{FF2B5EF4-FFF2-40B4-BE49-F238E27FC236}">
                <a16:creationId xmlns:a16="http://schemas.microsoft.com/office/drawing/2014/main" id="{53189BC5-82D1-42D2-A35E-72A6E3D84931}"/>
              </a:ext>
            </a:extLst>
          </p:cNvPr>
          <p:cNvSpPr/>
          <p:nvPr/>
        </p:nvSpPr>
        <p:spPr>
          <a:xfrm>
            <a:off x="5804355" y="2716346"/>
            <a:ext cx="933593" cy="533701"/>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zh-CN" altLang="en-US">
              <a:solidFill>
                <a:prstClr val="white"/>
              </a:solidFill>
              <a:latin typeface="Franklin Gothic Book"/>
              <a:ea typeface="华文楷体" panose="02010600040101010101" pitchFamily="2" charset="-122"/>
            </a:endParaRPr>
          </a:p>
        </p:txBody>
      </p:sp>
      <p:sp>
        <p:nvSpPr>
          <p:cNvPr id="85" name="Oval 84">
            <a:extLst>
              <a:ext uri="{FF2B5EF4-FFF2-40B4-BE49-F238E27FC236}">
                <a16:creationId xmlns:a16="http://schemas.microsoft.com/office/drawing/2014/main" id="{39318325-C8E1-4508-8970-1584A69538B5}"/>
              </a:ext>
            </a:extLst>
          </p:cNvPr>
          <p:cNvSpPr/>
          <p:nvPr/>
        </p:nvSpPr>
        <p:spPr>
          <a:xfrm>
            <a:off x="3420871" y="4204885"/>
            <a:ext cx="940431" cy="572529"/>
          </a:xfrm>
          <a:prstGeom prst="ellipse">
            <a:avLst/>
          </a:prstGeom>
          <a:noFill/>
          <a:ln w="28575">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zh-CN" altLang="en-US">
              <a:solidFill>
                <a:prstClr val="white"/>
              </a:solidFill>
              <a:latin typeface="Franklin Gothic Book"/>
              <a:ea typeface="华文楷体" panose="02010600040101010101" pitchFamily="2" charset="-122"/>
            </a:endParaRPr>
          </a:p>
        </p:txBody>
      </p:sp>
      <p:sp>
        <p:nvSpPr>
          <p:cNvPr id="86" name="Oval 85">
            <a:extLst>
              <a:ext uri="{FF2B5EF4-FFF2-40B4-BE49-F238E27FC236}">
                <a16:creationId xmlns:a16="http://schemas.microsoft.com/office/drawing/2014/main" id="{336194B6-4CB7-4F08-AB0C-363B27D6E881}"/>
              </a:ext>
            </a:extLst>
          </p:cNvPr>
          <p:cNvSpPr/>
          <p:nvPr/>
        </p:nvSpPr>
        <p:spPr>
          <a:xfrm>
            <a:off x="9082630" y="2202932"/>
            <a:ext cx="940431" cy="572529"/>
          </a:xfrm>
          <a:prstGeom prst="ellipse">
            <a:avLst/>
          </a:prstGeom>
          <a:noFill/>
          <a:ln w="28575">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zh-CN" altLang="en-US">
              <a:solidFill>
                <a:prstClr val="white"/>
              </a:solidFill>
              <a:latin typeface="Franklin Gothic Book"/>
              <a:ea typeface="华文楷体" panose="02010600040101010101" pitchFamily="2" charset="-122"/>
            </a:endParaRPr>
          </a:p>
        </p:txBody>
      </p:sp>
      <p:sp>
        <p:nvSpPr>
          <p:cNvPr id="87" name="TextBox 86">
            <a:extLst>
              <a:ext uri="{FF2B5EF4-FFF2-40B4-BE49-F238E27FC236}">
                <a16:creationId xmlns:a16="http://schemas.microsoft.com/office/drawing/2014/main" id="{DF802E1B-7238-4176-A808-88257555B861}"/>
              </a:ext>
            </a:extLst>
          </p:cNvPr>
          <p:cNvSpPr txBox="1"/>
          <p:nvPr/>
        </p:nvSpPr>
        <p:spPr>
          <a:xfrm>
            <a:off x="4328547" y="3468202"/>
            <a:ext cx="1827973" cy="461665"/>
          </a:xfrm>
          <a:prstGeom prst="rect">
            <a:avLst/>
          </a:prstGeom>
          <a:noFill/>
        </p:spPr>
        <p:txBody>
          <a:bodyPr wrap="square" rtlCol="0">
            <a:spAutoFit/>
          </a:bodyPr>
          <a:lstStyle/>
          <a:p>
            <a:pPr algn="ctr" defTabSz="457200" eaLnBrk="1" fontAlgn="auto" hangingPunct="1">
              <a:spcBef>
                <a:spcPts val="0"/>
              </a:spcBef>
              <a:spcAft>
                <a:spcPts val="0"/>
              </a:spcAft>
            </a:pPr>
            <a:r>
              <a:rPr lang="en-US" altLang="zh-CN" sz="1200" b="1" dirty="0">
                <a:solidFill>
                  <a:srgbClr val="C00000"/>
                </a:solidFill>
                <a:latin typeface="Constantia" panose="02030602050306030303" pitchFamily="18" charset="0"/>
                <a:ea typeface="华文楷体" panose="02010600040101010101" pitchFamily="2" charset="-122"/>
              </a:rPr>
              <a:t>tag-interest match</a:t>
            </a:r>
          </a:p>
          <a:p>
            <a:pPr algn="ctr" defTabSz="457200" eaLnBrk="1" fontAlgn="auto" hangingPunct="1">
              <a:spcBef>
                <a:spcPts val="0"/>
              </a:spcBef>
              <a:spcAft>
                <a:spcPts val="0"/>
              </a:spcAft>
            </a:pPr>
            <a:r>
              <a:rPr lang="en-US" altLang="zh-CN" sz="1200" b="1" dirty="0">
                <a:solidFill>
                  <a:srgbClr val="C00000"/>
                </a:solidFill>
                <a:latin typeface="Constantia" panose="02030602050306030303" pitchFamily="18" charset="0"/>
                <a:ea typeface="华文楷体" panose="02010600040101010101" pitchFamily="2" charset="-122"/>
              </a:rPr>
              <a:t>policy-attribute match</a:t>
            </a:r>
          </a:p>
        </p:txBody>
      </p:sp>
    </p:spTree>
    <p:extLst>
      <p:ext uri="{BB962C8B-B14F-4D97-AF65-F5344CB8AC3E}">
        <p14:creationId xmlns:p14="http://schemas.microsoft.com/office/powerpoint/2010/main" val="1694647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CP-ABE-</a:t>
            </a:r>
            <a:r>
              <a:rPr lang="en-US" dirty="0" err="1"/>
              <a:t>PEKS</a:t>
            </a:r>
            <a:endParaRPr lang="en-US" dirty="0"/>
          </a:p>
        </p:txBody>
      </p:sp>
      <p:pic>
        <p:nvPicPr>
          <p:cNvPr id="36" name="Picture 35">
            <a:extLst>
              <a:ext uri="{FF2B5EF4-FFF2-40B4-BE49-F238E27FC236}">
                <a16:creationId xmlns:a16="http://schemas.microsoft.com/office/drawing/2014/main" id="{97F809E7-40DD-4F15-AC9D-7A189118C6F2}"/>
              </a:ext>
            </a:extLst>
          </p:cNvPr>
          <p:cNvPicPr>
            <a:picLocks noChangeAspect="1"/>
          </p:cNvPicPr>
          <p:nvPr/>
        </p:nvPicPr>
        <p:blipFill>
          <a:blip r:embed="rId3"/>
          <a:stretch>
            <a:fillRect/>
          </a:stretch>
        </p:blipFill>
        <p:spPr>
          <a:xfrm>
            <a:off x="3141209" y="2126805"/>
            <a:ext cx="548984" cy="888355"/>
          </a:xfrm>
          <a:prstGeom prst="rect">
            <a:avLst/>
          </a:prstGeom>
        </p:spPr>
      </p:pic>
      <p:sp>
        <p:nvSpPr>
          <p:cNvPr id="37" name="TextBox 36">
            <a:extLst>
              <a:ext uri="{FF2B5EF4-FFF2-40B4-BE49-F238E27FC236}">
                <a16:creationId xmlns:a16="http://schemas.microsoft.com/office/drawing/2014/main" id="{D562A9CC-7074-476A-8657-B2E34AB111B0}"/>
              </a:ext>
            </a:extLst>
          </p:cNvPr>
          <p:cNvSpPr txBox="1"/>
          <p:nvPr/>
        </p:nvSpPr>
        <p:spPr>
          <a:xfrm>
            <a:off x="3086383" y="3162333"/>
            <a:ext cx="574778" cy="369332"/>
          </a:xfrm>
          <a:prstGeom prst="rect">
            <a:avLst/>
          </a:prstGeom>
          <a:noFill/>
        </p:spPr>
        <p:txBody>
          <a:bodyPr wrap="square" rtlCol="0">
            <a:spAutoFit/>
          </a:bodyPr>
          <a:lstStyle/>
          <a:p>
            <a:pPr defTabSz="457200" eaLnBrk="1" fontAlgn="auto" hangingPunct="1">
              <a:spcBef>
                <a:spcPts val="0"/>
              </a:spcBef>
              <a:spcAft>
                <a:spcPts val="0"/>
              </a:spcAft>
              <a:defRPr/>
            </a:pPr>
            <a:r>
              <a:rPr lang="en-US" altLang="zh-CN" dirty="0">
                <a:solidFill>
                  <a:prstClr val="black"/>
                </a:solidFill>
                <a:latin typeface="Constantia" panose="02030602050306030303" pitchFamily="18" charset="0"/>
                <a:ea typeface="华文楷体" panose="02010600040101010101" pitchFamily="2" charset="-122"/>
              </a:rPr>
              <a:t>Bob</a:t>
            </a:r>
            <a:endParaRPr lang="zh-CN" altLang="en-US" dirty="0">
              <a:solidFill>
                <a:prstClr val="black"/>
              </a:solidFill>
              <a:latin typeface="Constantia" panose="02030602050306030303" pitchFamily="18" charset="0"/>
              <a:ea typeface="华文楷体" panose="02010600040101010101" pitchFamily="2" charset="-122"/>
            </a:endParaRPr>
          </a:p>
        </p:txBody>
      </p:sp>
      <p:cxnSp>
        <p:nvCxnSpPr>
          <p:cNvPr id="38" name="直接箭头连接符 35">
            <a:extLst>
              <a:ext uri="{FF2B5EF4-FFF2-40B4-BE49-F238E27FC236}">
                <a16:creationId xmlns:a16="http://schemas.microsoft.com/office/drawing/2014/main" id="{C0342464-88EC-420E-8364-817CBBC3FF8D}"/>
              </a:ext>
            </a:extLst>
          </p:cNvPr>
          <p:cNvCxnSpPr>
            <a:cxnSpLocks/>
          </p:cNvCxnSpPr>
          <p:nvPr/>
        </p:nvCxnSpPr>
        <p:spPr>
          <a:xfrm flipH="1" flipV="1">
            <a:off x="3403762" y="3607478"/>
            <a:ext cx="1125" cy="750314"/>
          </a:xfrm>
          <a:prstGeom prst="straightConnector1">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直接箭头连接符 35">
            <a:extLst>
              <a:ext uri="{FF2B5EF4-FFF2-40B4-BE49-F238E27FC236}">
                <a16:creationId xmlns:a16="http://schemas.microsoft.com/office/drawing/2014/main" id="{6D238D3F-E1AE-4AEE-9D22-06DECB6F4D3A}"/>
              </a:ext>
            </a:extLst>
          </p:cNvPr>
          <p:cNvCxnSpPr>
            <a:cxnSpLocks/>
            <a:stCxn id="39" idx="2"/>
          </p:cNvCxnSpPr>
          <p:nvPr/>
        </p:nvCxnSpPr>
        <p:spPr>
          <a:xfrm>
            <a:off x="5525092" y="3727614"/>
            <a:ext cx="866145" cy="1331043"/>
          </a:xfrm>
          <a:prstGeom prst="straightConnector1">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01327CB8-E4EA-466C-9038-415E76CB31C9}"/>
              </a:ext>
            </a:extLst>
          </p:cNvPr>
          <p:cNvPicPr>
            <a:picLocks noChangeAspect="1"/>
          </p:cNvPicPr>
          <p:nvPr/>
        </p:nvPicPr>
        <p:blipFill>
          <a:blip r:embed="rId4"/>
          <a:stretch>
            <a:fillRect/>
          </a:stretch>
        </p:blipFill>
        <p:spPr>
          <a:xfrm>
            <a:off x="4331435" y="1806520"/>
            <a:ext cx="2126575" cy="1410949"/>
          </a:xfrm>
          <a:prstGeom prst="rect">
            <a:avLst/>
          </a:prstGeom>
        </p:spPr>
      </p:pic>
      <p:sp>
        <p:nvSpPr>
          <p:cNvPr id="39" name="TextBox 38">
            <a:extLst>
              <a:ext uri="{FF2B5EF4-FFF2-40B4-BE49-F238E27FC236}">
                <a16:creationId xmlns:a16="http://schemas.microsoft.com/office/drawing/2014/main" id="{7864A91E-0152-4429-8FD3-553901F71ABA}"/>
              </a:ext>
            </a:extLst>
          </p:cNvPr>
          <p:cNvSpPr txBox="1"/>
          <p:nvPr/>
        </p:nvSpPr>
        <p:spPr>
          <a:xfrm>
            <a:off x="4598147" y="3081283"/>
            <a:ext cx="1853889" cy="646331"/>
          </a:xfrm>
          <a:prstGeom prst="rect">
            <a:avLst/>
          </a:prstGeom>
          <a:noFill/>
        </p:spPr>
        <p:txBody>
          <a:bodyPr wrap="square" rtlCol="0">
            <a:spAutoFit/>
          </a:bodyPr>
          <a:lstStyle/>
          <a:p>
            <a:pPr defTabSz="457200" eaLnBrk="1" fontAlgn="auto" hangingPunct="1">
              <a:spcBef>
                <a:spcPts val="0"/>
              </a:spcBef>
              <a:spcAft>
                <a:spcPts val="0"/>
              </a:spcAft>
              <a:defRPr/>
            </a:pPr>
            <a:r>
              <a:rPr lang="en-US" altLang="zh-CN" dirty="0">
                <a:solidFill>
                  <a:prstClr val="black"/>
                </a:solidFill>
                <a:latin typeface="Constantia" panose="02030602050306030303" pitchFamily="18" charset="0"/>
                <a:ea typeface="华文楷体" panose="02010600040101010101" pitchFamily="2" charset="-122"/>
              </a:rPr>
              <a:t>Internet service provider (ISP)</a:t>
            </a:r>
            <a:endParaRPr lang="zh-CN" altLang="en-US" dirty="0">
              <a:solidFill>
                <a:prstClr val="black"/>
              </a:solidFill>
              <a:latin typeface="Constantia" panose="02030602050306030303" pitchFamily="18" charset="0"/>
              <a:ea typeface="华文楷体" panose="02010600040101010101" pitchFamily="2" charset="-122"/>
            </a:endParaRPr>
          </a:p>
        </p:txBody>
      </p:sp>
      <p:sp>
        <p:nvSpPr>
          <p:cNvPr id="41" name="椭圆 2">
            <a:extLst>
              <a:ext uri="{FF2B5EF4-FFF2-40B4-BE49-F238E27FC236}">
                <a16:creationId xmlns:a16="http://schemas.microsoft.com/office/drawing/2014/main" id="{47F56597-6A0F-4A56-8D1F-1E7DE123A4BD}"/>
              </a:ext>
            </a:extLst>
          </p:cNvPr>
          <p:cNvSpPr/>
          <p:nvPr/>
        </p:nvSpPr>
        <p:spPr>
          <a:xfrm>
            <a:off x="3227086" y="4442899"/>
            <a:ext cx="355600" cy="355600"/>
          </a:xfrm>
          <a:prstGeom prst="ellipse">
            <a:avLst/>
          </a:prstGeom>
          <a:solidFill>
            <a:srgbClr val="FFFFFF"/>
          </a:solidFill>
          <a:ln w="9525" cap="flat" cmpd="sng" algn="ctr">
            <a:solidFill>
              <a:srgbClr val="2178B5">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eaLnBrk="1" fontAlgn="auto" hangingPunct="1">
              <a:spcBef>
                <a:spcPts val="0"/>
              </a:spcBef>
              <a:spcAft>
                <a:spcPts val="0"/>
              </a:spcAft>
              <a:defRPr/>
            </a:pPr>
            <a:r>
              <a:rPr lang="en-US" kern="0" dirty="0">
                <a:solidFill>
                  <a:prstClr val="black"/>
                </a:solidFill>
                <a:latin typeface="Arial"/>
                <a:ea typeface="+mn-ea"/>
              </a:rPr>
              <a:t>V</a:t>
            </a:r>
          </a:p>
        </p:txBody>
      </p:sp>
      <p:cxnSp>
        <p:nvCxnSpPr>
          <p:cNvPr id="42" name="直接连接符 5">
            <a:extLst>
              <a:ext uri="{FF2B5EF4-FFF2-40B4-BE49-F238E27FC236}">
                <a16:creationId xmlns:a16="http://schemas.microsoft.com/office/drawing/2014/main" id="{434342BE-5576-40CE-864F-1792DF79FF63}"/>
              </a:ext>
            </a:extLst>
          </p:cNvPr>
          <p:cNvCxnSpPr>
            <a:cxnSpLocks/>
            <a:stCxn id="41" idx="4"/>
          </p:cNvCxnSpPr>
          <p:nvPr/>
        </p:nvCxnSpPr>
        <p:spPr>
          <a:xfrm flipH="1">
            <a:off x="2991784" y="4798500"/>
            <a:ext cx="413102" cy="601211"/>
          </a:xfrm>
          <a:prstGeom prst="line">
            <a:avLst/>
          </a:prstGeom>
          <a:noFill/>
          <a:ln w="25400" cap="flat" cmpd="sng" algn="ctr">
            <a:solidFill>
              <a:srgbClr val="2178B5"/>
            </a:solidFill>
            <a:prstDash val="solid"/>
          </a:ln>
          <a:effectLst>
            <a:outerShdw blurRad="40000" dist="20000" dir="5400000" rotWithShape="0">
              <a:srgbClr val="000000">
                <a:alpha val="38000"/>
              </a:srgbClr>
            </a:outerShdw>
          </a:effectLst>
        </p:spPr>
      </p:cxnSp>
      <p:cxnSp>
        <p:nvCxnSpPr>
          <p:cNvPr id="43" name="直接连接符 9">
            <a:extLst>
              <a:ext uri="{FF2B5EF4-FFF2-40B4-BE49-F238E27FC236}">
                <a16:creationId xmlns:a16="http://schemas.microsoft.com/office/drawing/2014/main" id="{DC9697DC-C3FC-4213-A230-F2AC6B1D4DCA}"/>
              </a:ext>
            </a:extLst>
          </p:cNvPr>
          <p:cNvCxnSpPr>
            <a:cxnSpLocks/>
            <a:stCxn id="41" idx="4"/>
            <a:endCxn id="44" idx="0"/>
          </p:cNvCxnSpPr>
          <p:nvPr/>
        </p:nvCxnSpPr>
        <p:spPr>
          <a:xfrm>
            <a:off x="3404886" y="4798499"/>
            <a:ext cx="420376" cy="526668"/>
          </a:xfrm>
          <a:prstGeom prst="line">
            <a:avLst/>
          </a:prstGeom>
          <a:noFill/>
          <a:ln w="25400" cap="flat" cmpd="sng" algn="ctr">
            <a:solidFill>
              <a:srgbClr val="2178B5"/>
            </a:solidFill>
            <a:prstDash val="solid"/>
          </a:ln>
          <a:effectLst>
            <a:outerShdw blurRad="40000" dist="20000" dir="5400000" rotWithShape="0">
              <a:srgbClr val="000000">
                <a:alpha val="38000"/>
              </a:srgbClr>
            </a:outerShdw>
          </a:effectLst>
        </p:spPr>
      </p:cxnSp>
      <p:sp>
        <p:nvSpPr>
          <p:cNvPr id="44" name="椭圆 2">
            <a:extLst>
              <a:ext uri="{FF2B5EF4-FFF2-40B4-BE49-F238E27FC236}">
                <a16:creationId xmlns:a16="http://schemas.microsoft.com/office/drawing/2014/main" id="{EA51BA03-DD4D-45D7-A665-48AFDDF044B2}"/>
              </a:ext>
            </a:extLst>
          </p:cNvPr>
          <p:cNvSpPr/>
          <p:nvPr/>
        </p:nvSpPr>
        <p:spPr>
          <a:xfrm>
            <a:off x="3647462" y="5325167"/>
            <a:ext cx="355600" cy="355600"/>
          </a:xfrm>
          <a:prstGeom prst="ellipse">
            <a:avLst/>
          </a:prstGeom>
          <a:solidFill>
            <a:srgbClr val="FFFFFF"/>
          </a:solidFill>
          <a:ln w="9525" cap="flat" cmpd="sng" algn="ctr">
            <a:solidFill>
              <a:srgbClr val="2178B5">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eaLnBrk="1" fontAlgn="auto" hangingPunct="1">
              <a:spcBef>
                <a:spcPts val="0"/>
              </a:spcBef>
              <a:spcAft>
                <a:spcPts val="0"/>
              </a:spcAft>
              <a:defRPr/>
            </a:pPr>
            <a:r>
              <a:rPr lang="en-US" kern="0" dirty="0">
                <a:solidFill>
                  <a:prstClr val="black"/>
                </a:solidFill>
                <a:latin typeface="Arial"/>
                <a:ea typeface="+mn-ea"/>
              </a:rPr>
              <a:t>V</a:t>
            </a:r>
          </a:p>
        </p:txBody>
      </p:sp>
      <p:cxnSp>
        <p:nvCxnSpPr>
          <p:cNvPr id="46" name="直接连接符 5">
            <a:extLst>
              <a:ext uri="{FF2B5EF4-FFF2-40B4-BE49-F238E27FC236}">
                <a16:creationId xmlns:a16="http://schemas.microsoft.com/office/drawing/2014/main" id="{3F01D2F3-1DDA-428E-BC10-9C7217A89C95}"/>
              </a:ext>
            </a:extLst>
          </p:cNvPr>
          <p:cNvCxnSpPr>
            <a:cxnSpLocks/>
            <a:stCxn id="44" idx="4"/>
          </p:cNvCxnSpPr>
          <p:nvPr/>
        </p:nvCxnSpPr>
        <p:spPr>
          <a:xfrm flipH="1">
            <a:off x="2912014" y="5680767"/>
            <a:ext cx="913248" cy="572680"/>
          </a:xfrm>
          <a:prstGeom prst="line">
            <a:avLst/>
          </a:prstGeom>
          <a:noFill/>
          <a:ln w="25400" cap="flat" cmpd="sng" algn="ctr">
            <a:solidFill>
              <a:srgbClr val="2178B5"/>
            </a:solidFill>
            <a:prstDash val="solid"/>
          </a:ln>
          <a:effectLst>
            <a:outerShdw blurRad="40000" dist="20000" dir="5400000" rotWithShape="0">
              <a:srgbClr val="000000">
                <a:alpha val="38000"/>
              </a:srgbClr>
            </a:outerShdw>
          </a:effectLst>
        </p:spPr>
      </p:cxnSp>
      <p:cxnSp>
        <p:nvCxnSpPr>
          <p:cNvPr id="47" name="直接连接符 9">
            <a:extLst>
              <a:ext uri="{FF2B5EF4-FFF2-40B4-BE49-F238E27FC236}">
                <a16:creationId xmlns:a16="http://schemas.microsoft.com/office/drawing/2014/main" id="{0C88A1FE-ABD4-4E15-9164-788BE24DDCA8}"/>
              </a:ext>
            </a:extLst>
          </p:cNvPr>
          <p:cNvCxnSpPr>
            <a:cxnSpLocks/>
            <a:stCxn id="44" idx="4"/>
          </p:cNvCxnSpPr>
          <p:nvPr/>
        </p:nvCxnSpPr>
        <p:spPr>
          <a:xfrm>
            <a:off x="3825262" y="5680767"/>
            <a:ext cx="503308" cy="572680"/>
          </a:xfrm>
          <a:prstGeom prst="line">
            <a:avLst/>
          </a:prstGeom>
          <a:noFill/>
          <a:ln w="25400" cap="flat" cmpd="sng" algn="ctr">
            <a:solidFill>
              <a:srgbClr val="2178B5"/>
            </a:solidFill>
            <a:prstDash val="solid"/>
          </a:ln>
          <a:effectLst>
            <a:outerShdw blurRad="40000" dist="20000" dir="5400000" rotWithShape="0">
              <a:srgbClr val="000000">
                <a:alpha val="38000"/>
              </a:srgbClr>
            </a:outerShdw>
          </a:effectLst>
        </p:spPr>
      </p:cxnSp>
      <p:sp>
        <p:nvSpPr>
          <p:cNvPr id="48" name="TextBox 47">
            <a:extLst>
              <a:ext uri="{FF2B5EF4-FFF2-40B4-BE49-F238E27FC236}">
                <a16:creationId xmlns:a16="http://schemas.microsoft.com/office/drawing/2014/main" id="{8D567F58-BBF2-4590-9AD9-A1596DAB4A65}"/>
              </a:ext>
            </a:extLst>
          </p:cNvPr>
          <p:cNvSpPr txBox="1"/>
          <p:nvPr/>
        </p:nvSpPr>
        <p:spPr>
          <a:xfrm>
            <a:off x="1534620" y="6253448"/>
            <a:ext cx="1987421" cy="307777"/>
          </a:xfrm>
          <a:prstGeom prst="rect">
            <a:avLst/>
          </a:prstGeom>
          <a:noFill/>
        </p:spPr>
        <p:txBody>
          <a:bodyPr wrap="square" rtlCol="0">
            <a:spAutoFit/>
          </a:bodyPr>
          <a:lstStyle/>
          <a:p>
            <a:pPr defTabSz="457200" eaLnBrk="1" fontAlgn="auto" hangingPunct="1">
              <a:spcBef>
                <a:spcPts val="0"/>
              </a:spcBef>
              <a:spcAft>
                <a:spcPts val="0"/>
              </a:spcAft>
              <a:defRPr/>
            </a:pPr>
            <a:r>
              <a:rPr lang="en-US" altLang="zh-CN" sz="1400" dirty="0">
                <a:solidFill>
                  <a:prstClr val="black"/>
                </a:solidFill>
                <a:latin typeface="Constantia" panose="02030602050306030303" pitchFamily="18" charset="0"/>
                <a:ea typeface="华文楷体" panose="02010600040101010101" pitchFamily="2" charset="-122"/>
              </a:rPr>
              <a:t>PEKS(trade, h</a:t>
            </a:r>
            <a:r>
              <a:rPr lang="en-US" altLang="zh-CN" sz="1400" baseline="-25000" dirty="0">
                <a:solidFill>
                  <a:prstClr val="black"/>
                </a:solidFill>
                <a:latin typeface="Constantia" panose="02030602050306030303" pitchFamily="18" charset="0"/>
                <a:ea typeface="华文楷体" panose="02010600040101010101" pitchFamily="2" charset="-122"/>
              </a:rPr>
              <a:t>director</a:t>
            </a:r>
            <a:r>
              <a:rPr lang="en-US" altLang="zh-CN" sz="1400" dirty="0">
                <a:solidFill>
                  <a:prstClr val="black"/>
                </a:solidFill>
                <a:latin typeface="Constantia" panose="02030602050306030303" pitchFamily="18" charset="0"/>
                <a:ea typeface="华文楷体" panose="02010600040101010101" pitchFamily="2" charset="-122"/>
              </a:rPr>
              <a:t>)</a:t>
            </a:r>
            <a:endParaRPr lang="zh-CN" altLang="en-US" sz="1400" dirty="0">
              <a:solidFill>
                <a:prstClr val="black"/>
              </a:solidFill>
              <a:latin typeface="Constantia" panose="02030602050306030303" pitchFamily="18" charset="0"/>
              <a:ea typeface="华文楷体" panose="02010600040101010101" pitchFamily="2" charset="-122"/>
            </a:endParaRPr>
          </a:p>
        </p:txBody>
      </p:sp>
      <p:sp>
        <p:nvSpPr>
          <p:cNvPr id="76" name="TextBox 75">
            <a:extLst>
              <a:ext uri="{FF2B5EF4-FFF2-40B4-BE49-F238E27FC236}">
                <a16:creationId xmlns:a16="http://schemas.microsoft.com/office/drawing/2014/main" id="{20AFE3DD-98E3-42C2-A27E-E405934A9185}"/>
              </a:ext>
            </a:extLst>
          </p:cNvPr>
          <p:cNvSpPr txBox="1"/>
          <p:nvPr/>
        </p:nvSpPr>
        <p:spPr>
          <a:xfrm>
            <a:off x="3629841" y="6270493"/>
            <a:ext cx="1748518" cy="338554"/>
          </a:xfrm>
          <a:prstGeom prst="rect">
            <a:avLst/>
          </a:prstGeom>
          <a:noFill/>
        </p:spPr>
        <p:txBody>
          <a:bodyPr wrap="square" rtlCol="0">
            <a:spAutoFit/>
          </a:bodyPr>
          <a:lstStyle/>
          <a:p>
            <a:pPr defTabSz="457200" eaLnBrk="1" fontAlgn="auto" hangingPunct="1">
              <a:spcBef>
                <a:spcPts val="0"/>
              </a:spcBef>
              <a:spcAft>
                <a:spcPts val="0"/>
              </a:spcAft>
              <a:defRPr/>
            </a:pPr>
            <a:r>
              <a:rPr lang="en-US" altLang="zh-CN" sz="1600" dirty="0">
                <a:solidFill>
                  <a:prstClr val="black"/>
                </a:solidFill>
                <a:latin typeface="Constantia" panose="02030602050306030303" pitchFamily="18" charset="0"/>
                <a:ea typeface="华文楷体" panose="02010600040101010101" pitchFamily="2" charset="-122"/>
              </a:rPr>
              <a:t>PEKS(trade, </a:t>
            </a:r>
            <a:r>
              <a:rPr lang="en-US" altLang="zh-CN" sz="1600" dirty="0" err="1">
                <a:solidFill>
                  <a:prstClr val="black"/>
                </a:solidFill>
                <a:latin typeface="Constantia" panose="02030602050306030303" pitchFamily="18" charset="0"/>
                <a:ea typeface="华文楷体" panose="02010600040101010101" pitchFamily="2" charset="-122"/>
              </a:rPr>
              <a:t>h</a:t>
            </a:r>
            <a:r>
              <a:rPr lang="en-US" altLang="zh-CN" sz="1600" baseline="-25000" dirty="0" err="1">
                <a:solidFill>
                  <a:prstClr val="black"/>
                </a:solidFill>
                <a:latin typeface="Constantia" panose="02030602050306030303" pitchFamily="18" charset="0"/>
                <a:ea typeface="华文楷体" panose="02010600040101010101" pitchFamily="2" charset="-122"/>
              </a:rPr>
              <a:t>sales</a:t>
            </a:r>
            <a:r>
              <a:rPr lang="en-US" altLang="zh-CN" sz="1600" dirty="0">
                <a:solidFill>
                  <a:prstClr val="black"/>
                </a:solidFill>
                <a:latin typeface="Constantia" panose="02030602050306030303" pitchFamily="18" charset="0"/>
                <a:ea typeface="华文楷体" panose="02010600040101010101" pitchFamily="2" charset="-122"/>
              </a:rPr>
              <a:t>)</a:t>
            </a:r>
            <a:endParaRPr lang="zh-CN" altLang="en-US" sz="1600" dirty="0">
              <a:solidFill>
                <a:prstClr val="black"/>
              </a:solidFill>
              <a:latin typeface="Constantia" panose="02030602050306030303" pitchFamily="18" charset="0"/>
              <a:ea typeface="华文楷体" panose="02010600040101010101" pitchFamily="2" charset="-122"/>
            </a:endParaRPr>
          </a:p>
        </p:txBody>
      </p:sp>
      <p:sp>
        <p:nvSpPr>
          <p:cNvPr id="77" name="TextBox 76">
            <a:extLst>
              <a:ext uri="{FF2B5EF4-FFF2-40B4-BE49-F238E27FC236}">
                <a16:creationId xmlns:a16="http://schemas.microsoft.com/office/drawing/2014/main" id="{C80C6A28-F1D4-4535-8E3D-1736D7CC0146}"/>
              </a:ext>
            </a:extLst>
          </p:cNvPr>
          <p:cNvSpPr txBox="1"/>
          <p:nvPr/>
        </p:nvSpPr>
        <p:spPr>
          <a:xfrm>
            <a:off x="1579146" y="5342214"/>
            <a:ext cx="1987421" cy="307777"/>
          </a:xfrm>
          <a:prstGeom prst="rect">
            <a:avLst/>
          </a:prstGeom>
          <a:noFill/>
        </p:spPr>
        <p:txBody>
          <a:bodyPr wrap="square" rtlCol="0">
            <a:spAutoFit/>
          </a:bodyPr>
          <a:lstStyle/>
          <a:p>
            <a:pPr defTabSz="457200" eaLnBrk="1" fontAlgn="auto" hangingPunct="1">
              <a:spcBef>
                <a:spcPts val="0"/>
              </a:spcBef>
              <a:spcAft>
                <a:spcPts val="0"/>
              </a:spcAft>
              <a:defRPr/>
            </a:pPr>
            <a:r>
              <a:rPr lang="en-US" altLang="zh-CN" sz="1400" dirty="0">
                <a:solidFill>
                  <a:prstClr val="black"/>
                </a:solidFill>
                <a:latin typeface="Constantia" panose="02030602050306030303" pitchFamily="18" charset="0"/>
                <a:ea typeface="华文楷体" panose="02010600040101010101" pitchFamily="2" charset="-122"/>
              </a:rPr>
              <a:t>PEKS(trade, h</a:t>
            </a:r>
            <a:r>
              <a:rPr lang="en-US" altLang="zh-CN" sz="1400" baseline="-25000" dirty="0">
                <a:solidFill>
                  <a:prstClr val="black"/>
                </a:solidFill>
                <a:latin typeface="Constantia" panose="02030602050306030303" pitchFamily="18" charset="0"/>
                <a:ea typeface="华文楷体" panose="02010600040101010101" pitchFamily="2" charset="-122"/>
              </a:rPr>
              <a:t>manager</a:t>
            </a:r>
            <a:r>
              <a:rPr lang="en-US" altLang="zh-CN" sz="1400" dirty="0">
                <a:solidFill>
                  <a:prstClr val="black"/>
                </a:solidFill>
                <a:latin typeface="Constantia" panose="02030602050306030303" pitchFamily="18" charset="0"/>
                <a:ea typeface="华文楷体" panose="02010600040101010101" pitchFamily="2" charset="-122"/>
              </a:rPr>
              <a:t>)</a:t>
            </a:r>
            <a:endParaRPr lang="zh-CN" altLang="en-US" sz="1400" dirty="0">
              <a:solidFill>
                <a:prstClr val="black"/>
              </a:solidFill>
              <a:latin typeface="Constantia" panose="02030602050306030303" pitchFamily="18" charset="0"/>
              <a:ea typeface="华文楷体" panose="02010600040101010101" pitchFamily="2" charset="-122"/>
            </a:endParaRPr>
          </a:p>
        </p:txBody>
      </p:sp>
      <p:sp>
        <p:nvSpPr>
          <p:cNvPr id="79" name="TextBox 78">
            <a:extLst>
              <a:ext uri="{FF2B5EF4-FFF2-40B4-BE49-F238E27FC236}">
                <a16:creationId xmlns:a16="http://schemas.microsoft.com/office/drawing/2014/main" id="{BF0AB68A-7F87-415E-BBE9-A363242B659B}"/>
              </a:ext>
            </a:extLst>
          </p:cNvPr>
          <p:cNvSpPr txBox="1"/>
          <p:nvPr/>
        </p:nvSpPr>
        <p:spPr>
          <a:xfrm>
            <a:off x="5689279" y="5276873"/>
            <a:ext cx="262106" cy="461665"/>
          </a:xfrm>
          <a:prstGeom prst="rect">
            <a:avLst/>
          </a:prstGeom>
          <a:noFill/>
        </p:spPr>
        <p:txBody>
          <a:bodyPr wrap="square" rtlCol="0">
            <a:spAutoFit/>
          </a:bodyPr>
          <a:lstStyle/>
          <a:p>
            <a:pPr defTabSz="457200" eaLnBrk="1" fontAlgn="auto" hangingPunct="1">
              <a:spcBef>
                <a:spcPts val="0"/>
              </a:spcBef>
              <a:spcAft>
                <a:spcPts val="0"/>
              </a:spcAft>
              <a:defRPr/>
            </a:pPr>
            <a:r>
              <a:rPr lang="en-US" sz="2400" dirty="0">
                <a:solidFill>
                  <a:prstClr val="black"/>
                </a:solidFill>
                <a:latin typeface="Times New Roman" pitchFamily="18" charset="0"/>
                <a:ea typeface="+mn-ea"/>
                <a:cs typeface="Times New Roman" pitchFamily="18" charset="0"/>
              </a:rPr>
              <a:t>=</a:t>
            </a:r>
          </a:p>
        </p:txBody>
      </p:sp>
      <p:pic>
        <p:nvPicPr>
          <p:cNvPr id="80" name="Picture 79">
            <a:extLst>
              <a:ext uri="{FF2B5EF4-FFF2-40B4-BE49-F238E27FC236}">
                <a16:creationId xmlns:a16="http://schemas.microsoft.com/office/drawing/2014/main" id="{71732866-5EF9-4F81-AF1C-2F1D7C9503A8}"/>
              </a:ext>
            </a:extLst>
          </p:cNvPr>
          <p:cNvPicPr>
            <a:picLocks noChangeAspect="1"/>
          </p:cNvPicPr>
          <p:nvPr/>
        </p:nvPicPr>
        <p:blipFill>
          <a:blip r:embed="rId5"/>
          <a:stretch>
            <a:fillRect/>
          </a:stretch>
        </p:blipFill>
        <p:spPr>
          <a:xfrm>
            <a:off x="4750453" y="5139659"/>
            <a:ext cx="857930" cy="857930"/>
          </a:xfrm>
          <a:prstGeom prst="rect">
            <a:avLst/>
          </a:prstGeom>
        </p:spPr>
      </p:pic>
      <p:sp>
        <p:nvSpPr>
          <p:cNvPr id="81" name="TextBox 80">
            <a:extLst>
              <a:ext uri="{FF2B5EF4-FFF2-40B4-BE49-F238E27FC236}">
                <a16:creationId xmlns:a16="http://schemas.microsoft.com/office/drawing/2014/main" id="{2F9BB0F8-30C6-436A-B915-6772367F188A}"/>
              </a:ext>
            </a:extLst>
          </p:cNvPr>
          <p:cNvSpPr txBox="1"/>
          <p:nvPr/>
        </p:nvSpPr>
        <p:spPr>
          <a:xfrm>
            <a:off x="4328570" y="5276872"/>
            <a:ext cx="262106" cy="523220"/>
          </a:xfrm>
          <a:prstGeom prst="rect">
            <a:avLst/>
          </a:prstGeom>
          <a:noFill/>
        </p:spPr>
        <p:txBody>
          <a:bodyPr wrap="square" rtlCol="0">
            <a:spAutoFit/>
          </a:bodyPr>
          <a:lstStyle/>
          <a:p>
            <a:pPr defTabSz="457200" eaLnBrk="1" fontAlgn="auto" hangingPunct="1">
              <a:spcBef>
                <a:spcPts val="0"/>
              </a:spcBef>
              <a:spcAft>
                <a:spcPts val="0"/>
              </a:spcAft>
              <a:defRPr/>
            </a:pPr>
            <a:r>
              <a:rPr lang="en-US" sz="2800" dirty="0">
                <a:solidFill>
                  <a:prstClr val="black"/>
                </a:solidFill>
                <a:latin typeface="Times New Roman" pitchFamily="18" charset="0"/>
                <a:ea typeface="+mn-ea"/>
                <a:cs typeface="Times New Roman" pitchFamily="18" charset="0"/>
              </a:rPr>
              <a:t>+</a:t>
            </a:r>
          </a:p>
        </p:txBody>
      </p:sp>
      <p:pic>
        <p:nvPicPr>
          <p:cNvPr id="84" name="Picture 83">
            <a:extLst>
              <a:ext uri="{FF2B5EF4-FFF2-40B4-BE49-F238E27FC236}">
                <a16:creationId xmlns:a16="http://schemas.microsoft.com/office/drawing/2014/main" id="{40B62FCC-7C08-46FD-9C85-C49C434186FF}"/>
              </a:ext>
            </a:extLst>
          </p:cNvPr>
          <p:cNvPicPr>
            <a:picLocks noChangeAspect="1"/>
          </p:cNvPicPr>
          <p:nvPr/>
        </p:nvPicPr>
        <p:blipFill>
          <a:blip r:embed="rId5"/>
          <a:stretch>
            <a:fillRect/>
          </a:stretch>
        </p:blipFill>
        <p:spPr>
          <a:xfrm>
            <a:off x="6138657" y="5051437"/>
            <a:ext cx="857930" cy="857930"/>
          </a:xfrm>
          <a:prstGeom prst="rect">
            <a:avLst/>
          </a:prstGeom>
        </p:spPr>
      </p:pic>
      <p:pic>
        <p:nvPicPr>
          <p:cNvPr id="85" name="Picture 84" descr="A picture containing metalware&#10;&#10;Description generated with high confidence">
            <a:extLst>
              <a:ext uri="{FF2B5EF4-FFF2-40B4-BE49-F238E27FC236}">
                <a16:creationId xmlns:a16="http://schemas.microsoft.com/office/drawing/2014/main" id="{51F8ABA7-E789-44E9-A582-0A2C037D0B9C}"/>
              </a:ext>
            </a:extLst>
          </p:cNvPr>
          <p:cNvPicPr>
            <a:picLocks noChangeAspect="1"/>
          </p:cNvPicPr>
          <p:nvPr/>
        </p:nvPicPr>
        <p:blipFill rotWithShape="1">
          <a:blip r:embed="rId6"/>
          <a:srcRect l="20206" r="18790"/>
          <a:stretch/>
        </p:blipFill>
        <p:spPr>
          <a:xfrm>
            <a:off x="6788041" y="5450675"/>
            <a:ext cx="385608" cy="513047"/>
          </a:xfrm>
          <a:prstGeom prst="rect">
            <a:avLst/>
          </a:prstGeom>
        </p:spPr>
      </p:pic>
      <p:pic>
        <p:nvPicPr>
          <p:cNvPr id="111" name="Picture 110">
            <a:extLst>
              <a:ext uri="{FF2B5EF4-FFF2-40B4-BE49-F238E27FC236}">
                <a16:creationId xmlns:a16="http://schemas.microsoft.com/office/drawing/2014/main" id="{7DADA67A-F0D0-4940-AA2A-6B2B3FA92712}"/>
              </a:ext>
            </a:extLst>
          </p:cNvPr>
          <p:cNvPicPr>
            <a:picLocks noChangeAspect="1"/>
          </p:cNvPicPr>
          <p:nvPr/>
        </p:nvPicPr>
        <p:blipFill>
          <a:blip r:embed="rId7"/>
          <a:stretch>
            <a:fillRect/>
          </a:stretch>
        </p:blipFill>
        <p:spPr>
          <a:xfrm>
            <a:off x="8696778" y="1279001"/>
            <a:ext cx="661157" cy="755608"/>
          </a:xfrm>
          <a:prstGeom prst="rect">
            <a:avLst/>
          </a:prstGeom>
        </p:spPr>
      </p:pic>
      <p:pic>
        <p:nvPicPr>
          <p:cNvPr id="112" name="Picture 111">
            <a:extLst>
              <a:ext uri="{FF2B5EF4-FFF2-40B4-BE49-F238E27FC236}">
                <a16:creationId xmlns:a16="http://schemas.microsoft.com/office/drawing/2014/main" id="{213E8414-B64E-4A0C-99ED-7E6C7E90226E}"/>
              </a:ext>
            </a:extLst>
          </p:cNvPr>
          <p:cNvPicPr>
            <a:picLocks noChangeAspect="1"/>
          </p:cNvPicPr>
          <p:nvPr/>
        </p:nvPicPr>
        <p:blipFill>
          <a:blip r:embed="rId7"/>
          <a:stretch>
            <a:fillRect/>
          </a:stretch>
        </p:blipFill>
        <p:spPr>
          <a:xfrm>
            <a:off x="8755685" y="2506987"/>
            <a:ext cx="661157" cy="755608"/>
          </a:xfrm>
          <a:prstGeom prst="rect">
            <a:avLst/>
          </a:prstGeom>
        </p:spPr>
      </p:pic>
      <p:pic>
        <p:nvPicPr>
          <p:cNvPr id="113" name="Picture 112">
            <a:extLst>
              <a:ext uri="{FF2B5EF4-FFF2-40B4-BE49-F238E27FC236}">
                <a16:creationId xmlns:a16="http://schemas.microsoft.com/office/drawing/2014/main" id="{9283412E-2121-47EC-9EC0-43349DB787D0}"/>
              </a:ext>
            </a:extLst>
          </p:cNvPr>
          <p:cNvPicPr>
            <a:picLocks noChangeAspect="1"/>
          </p:cNvPicPr>
          <p:nvPr/>
        </p:nvPicPr>
        <p:blipFill>
          <a:blip r:embed="rId7"/>
          <a:stretch>
            <a:fillRect/>
          </a:stretch>
        </p:blipFill>
        <p:spPr>
          <a:xfrm>
            <a:off x="8755685" y="3647885"/>
            <a:ext cx="661157" cy="755608"/>
          </a:xfrm>
          <a:prstGeom prst="rect">
            <a:avLst/>
          </a:prstGeom>
        </p:spPr>
      </p:pic>
      <p:cxnSp>
        <p:nvCxnSpPr>
          <p:cNvPr id="114" name="直接箭头连接符 35">
            <a:extLst>
              <a:ext uri="{FF2B5EF4-FFF2-40B4-BE49-F238E27FC236}">
                <a16:creationId xmlns:a16="http://schemas.microsoft.com/office/drawing/2014/main" id="{D47BD7CE-BD8C-4579-BE04-BAEEA872FB32}"/>
              </a:ext>
            </a:extLst>
          </p:cNvPr>
          <p:cNvCxnSpPr>
            <a:cxnSpLocks/>
          </p:cNvCxnSpPr>
          <p:nvPr/>
        </p:nvCxnSpPr>
        <p:spPr>
          <a:xfrm flipH="1">
            <a:off x="6377734" y="1795442"/>
            <a:ext cx="2258520" cy="494136"/>
          </a:xfrm>
          <a:prstGeom prst="straightConnector1">
            <a:avLst/>
          </a:pr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4E2E8670-1C0B-4C8B-BD06-6450CCF72C1C}"/>
              </a:ext>
            </a:extLst>
          </p:cNvPr>
          <p:cNvSpPr/>
          <p:nvPr/>
        </p:nvSpPr>
        <p:spPr>
          <a:xfrm>
            <a:off x="9294016" y="1293114"/>
            <a:ext cx="1646719" cy="738664"/>
          </a:xfrm>
          <a:prstGeom prst="rect">
            <a:avLst/>
          </a:prstGeom>
        </p:spPr>
        <p:txBody>
          <a:bodyPr wrap="square">
            <a:spAutoFit/>
          </a:bodyPr>
          <a:lstStyle/>
          <a:p>
            <a:pPr defTabSz="457200" eaLnBrk="1" fontAlgn="auto" hangingPunct="1">
              <a:spcBef>
                <a:spcPts val="0"/>
              </a:spcBef>
              <a:spcAft>
                <a:spcPts val="0"/>
              </a:spcAft>
              <a:defRPr/>
            </a:pPr>
            <a:r>
              <a:rPr lang="en-US" altLang="zh-CN" sz="1400" dirty="0">
                <a:solidFill>
                  <a:prstClr val="black"/>
                </a:solidFill>
                <a:latin typeface="Constantia" panose="02030602050306030303" pitchFamily="18" charset="0"/>
                <a:ea typeface="华文楷体" panose="02010600040101010101" pitchFamily="2" charset="-122"/>
              </a:rPr>
              <a:t>Rank: manager</a:t>
            </a:r>
          </a:p>
          <a:p>
            <a:pPr defTabSz="457200" eaLnBrk="1" fontAlgn="auto" hangingPunct="1">
              <a:spcBef>
                <a:spcPts val="0"/>
              </a:spcBef>
              <a:spcAft>
                <a:spcPts val="0"/>
              </a:spcAft>
              <a:defRPr/>
            </a:pPr>
            <a:r>
              <a:rPr lang="en-US" altLang="zh-CN" sz="1400" dirty="0">
                <a:solidFill>
                  <a:prstClr val="black"/>
                </a:solidFill>
                <a:latin typeface="Constantia" panose="02030602050306030303" pitchFamily="18" charset="0"/>
                <a:ea typeface="华文楷体" panose="02010600040101010101" pitchFamily="2" charset="-122"/>
              </a:rPr>
              <a:t>Department: technical</a:t>
            </a:r>
            <a:endParaRPr lang="zh-CN" altLang="en-US" sz="1400" dirty="0">
              <a:solidFill>
                <a:prstClr val="black"/>
              </a:solidFill>
              <a:latin typeface="Constantia" panose="02030602050306030303" pitchFamily="18" charset="0"/>
              <a:ea typeface="华文楷体" panose="02010600040101010101" pitchFamily="2" charset="-122"/>
            </a:endParaRPr>
          </a:p>
        </p:txBody>
      </p:sp>
      <p:sp>
        <p:nvSpPr>
          <p:cNvPr id="117" name="Rectangle 116">
            <a:extLst>
              <a:ext uri="{FF2B5EF4-FFF2-40B4-BE49-F238E27FC236}">
                <a16:creationId xmlns:a16="http://schemas.microsoft.com/office/drawing/2014/main" id="{00EE06F9-7F52-426F-9EC6-249757B8B04D}"/>
              </a:ext>
            </a:extLst>
          </p:cNvPr>
          <p:cNvSpPr/>
          <p:nvPr/>
        </p:nvSpPr>
        <p:spPr>
          <a:xfrm>
            <a:off x="9294016" y="2529228"/>
            <a:ext cx="1462855" cy="738664"/>
          </a:xfrm>
          <a:prstGeom prst="rect">
            <a:avLst/>
          </a:prstGeom>
        </p:spPr>
        <p:txBody>
          <a:bodyPr wrap="square">
            <a:spAutoFit/>
          </a:bodyPr>
          <a:lstStyle/>
          <a:p>
            <a:pPr defTabSz="457200" eaLnBrk="1" fontAlgn="auto" hangingPunct="1">
              <a:spcBef>
                <a:spcPts val="0"/>
              </a:spcBef>
              <a:spcAft>
                <a:spcPts val="0"/>
              </a:spcAft>
              <a:defRPr/>
            </a:pPr>
            <a:r>
              <a:rPr lang="en-US" altLang="zh-CN" sz="1400" dirty="0">
                <a:solidFill>
                  <a:prstClr val="black"/>
                </a:solidFill>
                <a:latin typeface="Constantia" panose="02030602050306030303" pitchFamily="18" charset="0"/>
                <a:ea typeface="华文楷体" panose="02010600040101010101" pitchFamily="2" charset="-122"/>
              </a:rPr>
              <a:t>Rank: director</a:t>
            </a:r>
          </a:p>
          <a:p>
            <a:pPr defTabSz="457200" eaLnBrk="1" fontAlgn="auto" hangingPunct="1">
              <a:spcBef>
                <a:spcPts val="0"/>
              </a:spcBef>
              <a:spcAft>
                <a:spcPts val="0"/>
              </a:spcAft>
              <a:defRPr/>
            </a:pPr>
            <a:r>
              <a:rPr lang="en-US" altLang="zh-CN" sz="1400" dirty="0">
                <a:solidFill>
                  <a:prstClr val="black"/>
                </a:solidFill>
                <a:latin typeface="Constantia" panose="02030602050306030303" pitchFamily="18" charset="0"/>
                <a:ea typeface="华文楷体" panose="02010600040101010101" pitchFamily="2" charset="-122"/>
              </a:rPr>
              <a:t>Department: finance</a:t>
            </a:r>
            <a:endParaRPr lang="zh-CN" altLang="en-US" sz="1400" dirty="0">
              <a:solidFill>
                <a:prstClr val="black"/>
              </a:solidFill>
              <a:latin typeface="Constantia" panose="02030602050306030303" pitchFamily="18" charset="0"/>
              <a:ea typeface="华文楷体" panose="02010600040101010101" pitchFamily="2" charset="-122"/>
            </a:endParaRPr>
          </a:p>
        </p:txBody>
      </p:sp>
      <p:sp>
        <p:nvSpPr>
          <p:cNvPr id="118" name="Rectangle 117">
            <a:extLst>
              <a:ext uri="{FF2B5EF4-FFF2-40B4-BE49-F238E27FC236}">
                <a16:creationId xmlns:a16="http://schemas.microsoft.com/office/drawing/2014/main" id="{B58E9D5F-757D-4231-8DC8-D58021BAB9E1}"/>
              </a:ext>
            </a:extLst>
          </p:cNvPr>
          <p:cNvSpPr/>
          <p:nvPr/>
        </p:nvSpPr>
        <p:spPr>
          <a:xfrm>
            <a:off x="9294016" y="3717897"/>
            <a:ext cx="1543681" cy="523220"/>
          </a:xfrm>
          <a:prstGeom prst="rect">
            <a:avLst/>
          </a:prstGeom>
        </p:spPr>
        <p:txBody>
          <a:bodyPr wrap="square">
            <a:spAutoFit/>
          </a:bodyPr>
          <a:lstStyle/>
          <a:p>
            <a:pPr defTabSz="457200" eaLnBrk="1" fontAlgn="auto" hangingPunct="1">
              <a:spcBef>
                <a:spcPts val="0"/>
              </a:spcBef>
              <a:spcAft>
                <a:spcPts val="0"/>
              </a:spcAft>
              <a:defRPr/>
            </a:pPr>
            <a:r>
              <a:rPr lang="en-US" altLang="zh-CN" sz="1400" dirty="0">
                <a:solidFill>
                  <a:prstClr val="black"/>
                </a:solidFill>
                <a:latin typeface="Constantia" panose="02030602050306030303" pitchFamily="18" charset="0"/>
                <a:ea typeface="华文楷体" panose="02010600040101010101" pitchFamily="2" charset="-122"/>
              </a:rPr>
              <a:t>Rank: director</a:t>
            </a:r>
          </a:p>
          <a:p>
            <a:pPr defTabSz="457200" eaLnBrk="1" fontAlgn="auto" hangingPunct="1">
              <a:spcBef>
                <a:spcPts val="0"/>
              </a:spcBef>
              <a:spcAft>
                <a:spcPts val="0"/>
              </a:spcAft>
              <a:defRPr/>
            </a:pPr>
            <a:r>
              <a:rPr lang="en-US" altLang="zh-CN" sz="1400" dirty="0">
                <a:solidFill>
                  <a:prstClr val="black"/>
                </a:solidFill>
                <a:latin typeface="Constantia" panose="02030602050306030303" pitchFamily="18" charset="0"/>
                <a:ea typeface="华文楷体" panose="02010600040101010101" pitchFamily="2" charset="-122"/>
              </a:rPr>
              <a:t>City: sales</a:t>
            </a:r>
            <a:endParaRPr lang="zh-CN" altLang="en-US" sz="1400" dirty="0">
              <a:solidFill>
                <a:prstClr val="black"/>
              </a:solidFill>
              <a:latin typeface="Constantia" panose="02030602050306030303" pitchFamily="18" charset="0"/>
              <a:ea typeface="华文楷体" panose="02010600040101010101" pitchFamily="2" charset="-122"/>
            </a:endParaRPr>
          </a:p>
        </p:txBody>
      </p:sp>
      <p:sp>
        <p:nvSpPr>
          <p:cNvPr id="119" name="Rectangle 118">
            <a:extLst>
              <a:ext uri="{FF2B5EF4-FFF2-40B4-BE49-F238E27FC236}">
                <a16:creationId xmlns:a16="http://schemas.microsoft.com/office/drawing/2014/main" id="{A4F99EFE-A80D-4929-B625-2ED2CF3DC82D}"/>
              </a:ext>
            </a:extLst>
          </p:cNvPr>
          <p:cNvSpPr/>
          <p:nvPr/>
        </p:nvSpPr>
        <p:spPr>
          <a:xfrm>
            <a:off x="6788683" y="3650678"/>
            <a:ext cx="184731" cy="307777"/>
          </a:xfrm>
          <a:prstGeom prst="rect">
            <a:avLst/>
          </a:prstGeom>
        </p:spPr>
        <p:txBody>
          <a:bodyPr wrap="none">
            <a:spAutoFit/>
          </a:bodyPr>
          <a:lstStyle/>
          <a:p>
            <a:pPr defTabSz="457200" eaLnBrk="1" fontAlgn="auto" hangingPunct="1">
              <a:spcBef>
                <a:spcPts val="0"/>
              </a:spcBef>
              <a:spcAft>
                <a:spcPts val="0"/>
              </a:spcAft>
              <a:defRPr/>
            </a:pPr>
            <a:endParaRPr lang="en-US" altLang="zh-CN" sz="1400" i="1" dirty="0">
              <a:solidFill>
                <a:srgbClr val="FFFFFF"/>
              </a:solidFill>
              <a:latin typeface="Constantia"/>
              <a:ea typeface="华文楷体" panose="02010600040101010101" pitchFamily="2" charset="-122"/>
              <a:cs typeface="Constantia"/>
            </a:endParaRPr>
          </a:p>
        </p:txBody>
      </p:sp>
      <p:cxnSp>
        <p:nvCxnSpPr>
          <p:cNvPr id="131" name="直接箭头连接符 35">
            <a:extLst>
              <a:ext uri="{FF2B5EF4-FFF2-40B4-BE49-F238E27FC236}">
                <a16:creationId xmlns:a16="http://schemas.microsoft.com/office/drawing/2014/main" id="{693E0F59-4A2D-4885-BF66-1AE6FBC61095}"/>
              </a:ext>
            </a:extLst>
          </p:cNvPr>
          <p:cNvCxnSpPr>
            <a:cxnSpLocks/>
          </p:cNvCxnSpPr>
          <p:nvPr/>
        </p:nvCxnSpPr>
        <p:spPr>
          <a:xfrm flipV="1">
            <a:off x="6273472" y="1687591"/>
            <a:ext cx="2302259" cy="504978"/>
          </a:xfrm>
          <a:prstGeom prst="straightConnector1">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B1152F09-F572-4623-A1C5-B70923510B26}"/>
              </a:ext>
            </a:extLst>
          </p:cNvPr>
          <p:cNvSpPr txBox="1"/>
          <p:nvPr/>
        </p:nvSpPr>
        <p:spPr>
          <a:xfrm>
            <a:off x="6515542" y="2329471"/>
            <a:ext cx="2060189" cy="523220"/>
          </a:xfrm>
          <a:prstGeom prst="rect">
            <a:avLst/>
          </a:prstGeom>
          <a:noFill/>
        </p:spPr>
        <p:txBody>
          <a:bodyPr wrap="square" rtlCol="0">
            <a:spAutoFit/>
          </a:bodyPr>
          <a:lstStyle/>
          <a:p>
            <a:pPr defTabSz="457200" eaLnBrk="1" fontAlgn="auto" hangingPunct="1">
              <a:spcBef>
                <a:spcPts val="0"/>
              </a:spcBef>
              <a:spcAft>
                <a:spcPts val="0"/>
              </a:spcAft>
              <a:defRPr/>
            </a:pPr>
            <a:r>
              <a:rPr lang="en-US" altLang="zh-CN" sz="1400" dirty="0">
                <a:solidFill>
                  <a:prstClr val="black"/>
                </a:solidFill>
                <a:latin typeface="Constantia" panose="02030602050306030303" pitchFamily="18" charset="0"/>
                <a:ea typeface="华文楷体" panose="02010600040101010101" pitchFamily="2" charset="-122"/>
              </a:rPr>
              <a:t>Trapdoor(trade, </a:t>
            </a:r>
            <a:r>
              <a:rPr lang="en-US" altLang="zh-CN" sz="1400" dirty="0" err="1">
                <a:solidFill>
                  <a:prstClr val="black"/>
                </a:solidFill>
                <a:latin typeface="Constantia" panose="02030602050306030303" pitchFamily="18" charset="0"/>
                <a:ea typeface="华文楷体" panose="02010600040101010101" pitchFamily="2" charset="-122"/>
              </a:rPr>
              <a:t>x</a:t>
            </a:r>
            <a:r>
              <a:rPr lang="en-US" altLang="zh-CN" sz="1400" baseline="-25000" dirty="0" err="1">
                <a:solidFill>
                  <a:prstClr val="black"/>
                </a:solidFill>
                <a:latin typeface="Constantia" panose="02030602050306030303" pitchFamily="18" charset="0"/>
                <a:ea typeface="华文楷体" panose="02010600040101010101" pitchFamily="2" charset="-122"/>
              </a:rPr>
              <a:t>director</a:t>
            </a:r>
            <a:r>
              <a:rPr lang="en-US" altLang="zh-CN" sz="1400" dirty="0">
                <a:solidFill>
                  <a:prstClr val="black"/>
                </a:solidFill>
                <a:latin typeface="Constantia" panose="02030602050306030303" pitchFamily="18" charset="0"/>
                <a:ea typeface="华文楷体" panose="02010600040101010101" pitchFamily="2" charset="-122"/>
              </a:rPr>
              <a:t>)</a:t>
            </a:r>
          </a:p>
          <a:p>
            <a:pPr defTabSz="457200" eaLnBrk="1" fontAlgn="auto" hangingPunct="1">
              <a:spcBef>
                <a:spcPts val="0"/>
              </a:spcBef>
              <a:spcAft>
                <a:spcPts val="0"/>
              </a:spcAft>
              <a:defRPr/>
            </a:pPr>
            <a:r>
              <a:rPr lang="en-US" altLang="zh-CN" sz="1400" dirty="0">
                <a:solidFill>
                  <a:prstClr val="black"/>
                </a:solidFill>
                <a:latin typeface="Constantia" panose="02030602050306030303" pitchFamily="18" charset="0"/>
                <a:ea typeface="华文楷体" panose="02010600040101010101" pitchFamily="2" charset="-122"/>
              </a:rPr>
              <a:t>Trapdoor(trade, </a:t>
            </a:r>
            <a:r>
              <a:rPr lang="en-US" altLang="zh-CN" sz="1400" dirty="0" err="1">
                <a:solidFill>
                  <a:prstClr val="black"/>
                </a:solidFill>
                <a:latin typeface="Constantia" panose="02030602050306030303" pitchFamily="18" charset="0"/>
                <a:ea typeface="华文楷体" panose="02010600040101010101" pitchFamily="2" charset="-122"/>
              </a:rPr>
              <a:t>x</a:t>
            </a:r>
            <a:r>
              <a:rPr lang="en-US" altLang="zh-CN" sz="1400" baseline="-25000" dirty="0" err="1">
                <a:solidFill>
                  <a:prstClr val="black"/>
                </a:solidFill>
                <a:latin typeface="Constantia" panose="02030602050306030303" pitchFamily="18" charset="0"/>
                <a:ea typeface="华文楷体" panose="02010600040101010101" pitchFamily="2" charset="-122"/>
              </a:rPr>
              <a:t>finance</a:t>
            </a:r>
            <a:r>
              <a:rPr lang="en-US" altLang="zh-CN" sz="1400" dirty="0">
                <a:solidFill>
                  <a:prstClr val="black"/>
                </a:solidFill>
                <a:latin typeface="Constantia" panose="02030602050306030303" pitchFamily="18" charset="0"/>
                <a:ea typeface="华文楷体" panose="02010600040101010101" pitchFamily="2" charset="-122"/>
              </a:rPr>
              <a:t>)</a:t>
            </a:r>
            <a:endParaRPr lang="zh-CN" altLang="en-US" sz="1400" dirty="0">
              <a:solidFill>
                <a:prstClr val="black"/>
              </a:solidFill>
              <a:latin typeface="Constantia" panose="02030602050306030303" pitchFamily="18" charset="0"/>
              <a:ea typeface="华文楷体" panose="02010600040101010101" pitchFamily="2" charset="-122"/>
            </a:endParaRPr>
          </a:p>
        </p:txBody>
      </p:sp>
      <p:sp>
        <p:nvSpPr>
          <p:cNvPr id="136" name="TextBox 135">
            <a:extLst>
              <a:ext uri="{FF2B5EF4-FFF2-40B4-BE49-F238E27FC236}">
                <a16:creationId xmlns:a16="http://schemas.microsoft.com/office/drawing/2014/main" id="{A66DA954-A5AC-4C8C-B564-ACCDA5A8F5C5}"/>
              </a:ext>
            </a:extLst>
          </p:cNvPr>
          <p:cNvSpPr txBox="1"/>
          <p:nvPr/>
        </p:nvSpPr>
        <p:spPr>
          <a:xfrm rot="20884291">
            <a:off x="6328157" y="1416227"/>
            <a:ext cx="2123649" cy="523220"/>
          </a:xfrm>
          <a:prstGeom prst="rect">
            <a:avLst/>
          </a:prstGeom>
          <a:noFill/>
        </p:spPr>
        <p:txBody>
          <a:bodyPr wrap="square" rtlCol="0">
            <a:spAutoFit/>
          </a:bodyPr>
          <a:lstStyle/>
          <a:p>
            <a:pPr defTabSz="457200" eaLnBrk="1" fontAlgn="auto" hangingPunct="1">
              <a:spcBef>
                <a:spcPts val="0"/>
              </a:spcBef>
              <a:spcAft>
                <a:spcPts val="0"/>
              </a:spcAft>
              <a:defRPr/>
            </a:pPr>
            <a:r>
              <a:rPr lang="en-US" altLang="zh-CN" sz="1400" dirty="0">
                <a:solidFill>
                  <a:prstClr val="black"/>
                </a:solidFill>
                <a:latin typeface="Constantia" panose="02030602050306030303" pitchFamily="18" charset="0"/>
                <a:ea typeface="华文楷体" panose="02010600040101010101" pitchFamily="2" charset="-122"/>
              </a:rPr>
              <a:t>Trapdoor(trade, x</a:t>
            </a:r>
            <a:r>
              <a:rPr lang="en-US" altLang="zh-CN" sz="1400" baseline="-25000" dirty="0">
                <a:solidFill>
                  <a:prstClr val="black"/>
                </a:solidFill>
                <a:latin typeface="Constantia" panose="02030602050306030303" pitchFamily="18" charset="0"/>
                <a:ea typeface="华文楷体" panose="02010600040101010101" pitchFamily="2" charset="-122"/>
              </a:rPr>
              <a:t>manager</a:t>
            </a:r>
            <a:r>
              <a:rPr lang="en-US" altLang="zh-CN" sz="1400" dirty="0">
                <a:solidFill>
                  <a:prstClr val="black"/>
                </a:solidFill>
                <a:latin typeface="Constantia" panose="02030602050306030303" pitchFamily="18" charset="0"/>
                <a:ea typeface="华文楷体" panose="02010600040101010101" pitchFamily="2" charset="-122"/>
              </a:rPr>
              <a:t>)</a:t>
            </a:r>
          </a:p>
          <a:p>
            <a:pPr defTabSz="457200" eaLnBrk="1" fontAlgn="auto" hangingPunct="1">
              <a:spcBef>
                <a:spcPts val="0"/>
              </a:spcBef>
              <a:spcAft>
                <a:spcPts val="0"/>
              </a:spcAft>
              <a:defRPr/>
            </a:pPr>
            <a:r>
              <a:rPr lang="en-US" altLang="zh-CN" sz="1400" dirty="0">
                <a:solidFill>
                  <a:prstClr val="black"/>
                </a:solidFill>
                <a:latin typeface="Constantia" panose="02030602050306030303" pitchFamily="18" charset="0"/>
                <a:ea typeface="华文楷体" panose="02010600040101010101" pitchFamily="2" charset="-122"/>
              </a:rPr>
              <a:t>Trapdoor(trade, </a:t>
            </a:r>
            <a:r>
              <a:rPr lang="en-US" altLang="zh-CN" sz="1400" dirty="0" err="1">
                <a:solidFill>
                  <a:prstClr val="black"/>
                </a:solidFill>
                <a:latin typeface="Constantia" panose="02030602050306030303" pitchFamily="18" charset="0"/>
                <a:ea typeface="华文楷体" panose="02010600040101010101" pitchFamily="2" charset="-122"/>
              </a:rPr>
              <a:t>x</a:t>
            </a:r>
            <a:r>
              <a:rPr lang="en-US" altLang="zh-CN" sz="1400" baseline="-25000" dirty="0" err="1">
                <a:solidFill>
                  <a:prstClr val="black"/>
                </a:solidFill>
                <a:latin typeface="Constantia" panose="02030602050306030303" pitchFamily="18" charset="0"/>
                <a:ea typeface="华文楷体" panose="02010600040101010101" pitchFamily="2" charset="-122"/>
              </a:rPr>
              <a:t>teachnical</a:t>
            </a:r>
            <a:r>
              <a:rPr lang="en-US" altLang="zh-CN" sz="1400" dirty="0">
                <a:solidFill>
                  <a:prstClr val="black"/>
                </a:solidFill>
                <a:latin typeface="Constantia" panose="02030602050306030303" pitchFamily="18" charset="0"/>
                <a:ea typeface="华文楷体" panose="02010600040101010101" pitchFamily="2" charset="-122"/>
              </a:rPr>
              <a:t>)</a:t>
            </a:r>
            <a:endParaRPr lang="zh-CN" altLang="en-US" sz="1400" dirty="0">
              <a:solidFill>
                <a:prstClr val="black"/>
              </a:solidFill>
              <a:latin typeface="Constantia" panose="02030602050306030303" pitchFamily="18" charset="0"/>
              <a:ea typeface="华文楷体" panose="02010600040101010101" pitchFamily="2" charset="-122"/>
            </a:endParaRPr>
          </a:p>
        </p:txBody>
      </p:sp>
      <p:cxnSp>
        <p:nvCxnSpPr>
          <p:cNvPr id="149" name="直接箭头连接符 35">
            <a:extLst>
              <a:ext uri="{FF2B5EF4-FFF2-40B4-BE49-F238E27FC236}">
                <a16:creationId xmlns:a16="http://schemas.microsoft.com/office/drawing/2014/main" id="{274DF62D-3782-4E6C-B5A0-14AED170A60E}"/>
              </a:ext>
            </a:extLst>
          </p:cNvPr>
          <p:cNvCxnSpPr>
            <a:cxnSpLocks/>
            <a:endCxn id="112" idx="1"/>
          </p:cNvCxnSpPr>
          <p:nvPr/>
        </p:nvCxnSpPr>
        <p:spPr>
          <a:xfrm>
            <a:off x="6281480" y="2884791"/>
            <a:ext cx="2474205" cy="0"/>
          </a:xfrm>
          <a:prstGeom prst="straightConnector1">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4" name="直接箭头连接符 35">
            <a:extLst>
              <a:ext uri="{FF2B5EF4-FFF2-40B4-BE49-F238E27FC236}">
                <a16:creationId xmlns:a16="http://schemas.microsoft.com/office/drawing/2014/main" id="{F7B1623E-3333-4DE1-8813-3E72F01DCD39}"/>
              </a:ext>
            </a:extLst>
          </p:cNvPr>
          <p:cNvCxnSpPr>
            <a:cxnSpLocks/>
            <a:endCxn id="113" idx="1"/>
          </p:cNvCxnSpPr>
          <p:nvPr/>
        </p:nvCxnSpPr>
        <p:spPr>
          <a:xfrm>
            <a:off x="6356210" y="3418117"/>
            <a:ext cx="2399475" cy="607573"/>
          </a:xfrm>
          <a:prstGeom prst="straightConnector1">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60" name="TextBox 159">
            <a:extLst>
              <a:ext uri="{FF2B5EF4-FFF2-40B4-BE49-F238E27FC236}">
                <a16:creationId xmlns:a16="http://schemas.microsoft.com/office/drawing/2014/main" id="{82421CA7-346D-4138-9DC2-575E4BA673ED}"/>
              </a:ext>
            </a:extLst>
          </p:cNvPr>
          <p:cNvSpPr txBox="1"/>
          <p:nvPr/>
        </p:nvSpPr>
        <p:spPr>
          <a:xfrm rot="843362">
            <a:off x="6734253" y="3211366"/>
            <a:ext cx="2060189" cy="523220"/>
          </a:xfrm>
          <a:prstGeom prst="rect">
            <a:avLst/>
          </a:prstGeom>
          <a:noFill/>
        </p:spPr>
        <p:txBody>
          <a:bodyPr wrap="square" rtlCol="0">
            <a:spAutoFit/>
          </a:bodyPr>
          <a:lstStyle/>
          <a:p>
            <a:pPr defTabSz="457200" eaLnBrk="1" fontAlgn="auto" hangingPunct="1">
              <a:spcBef>
                <a:spcPts val="0"/>
              </a:spcBef>
              <a:spcAft>
                <a:spcPts val="0"/>
              </a:spcAft>
              <a:defRPr/>
            </a:pPr>
            <a:r>
              <a:rPr lang="en-US" altLang="zh-CN" sz="1400" dirty="0">
                <a:solidFill>
                  <a:prstClr val="black"/>
                </a:solidFill>
                <a:latin typeface="Constantia" panose="02030602050306030303" pitchFamily="18" charset="0"/>
                <a:ea typeface="华文楷体" panose="02010600040101010101" pitchFamily="2" charset="-122"/>
              </a:rPr>
              <a:t>Trapdoor(plan, </a:t>
            </a:r>
            <a:r>
              <a:rPr lang="en-US" altLang="zh-CN" sz="1400" dirty="0" err="1">
                <a:solidFill>
                  <a:prstClr val="black"/>
                </a:solidFill>
                <a:latin typeface="Constantia" panose="02030602050306030303" pitchFamily="18" charset="0"/>
                <a:ea typeface="华文楷体" panose="02010600040101010101" pitchFamily="2" charset="-122"/>
              </a:rPr>
              <a:t>x</a:t>
            </a:r>
            <a:r>
              <a:rPr lang="en-US" altLang="zh-CN" sz="1400" baseline="-25000" dirty="0" err="1">
                <a:solidFill>
                  <a:prstClr val="black"/>
                </a:solidFill>
                <a:latin typeface="Constantia" panose="02030602050306030303" pitchFamily="18" charset="0"/>
                <a:ea typeface="华文楷体" panose="02010600040101010101" pitchFamily="2" charset="-122"/>
              </a:rPr>
              <a:t>director</a:t>
            </a:r>
            <a:r>
              <a:rPr lang="en-US" altLang="zh-CN" sz="1400" dirty="0">
                <a:solidFill>
                  <a:prstClr val="black"/>
                </a:solidFill>
                <a:latin typeface="Constantia" panose="02030602050306030303" pitchFamily="18" charset="0"/>
                <a:ea typeface="华文楷体" panose="02010600040101010101" pitchFamily="2" charset="-122"/>
              </a:rPr>
              <a:t>)</a:t>
            </a:r>
          </a:p>
          <a:p>
            <a:pPr defTabSz="457200" eaLnBrk="1" fontAlgn="auto" hangingPunct="1">
              <a:spcBef>
                <a:spcPts val="0"/>
              </a:spcBef>
              <a:spcAft>
                <a:spcPts val="0"/>
              </a:spcAft>
              <a:defRPr/>
            </a:pPr>
            <a:r>
              <a:rPr lang="en-US" altLang="zh-CN" sz="1400" dirty="0">
                <a:solidFill>
                  <a:prstClr val="black"/>
                </a:solidFill>
                <a:latin typeface="Constantia" panose="02030602050306030303" pitchFamily="18" charset="0"/>
                <a:ea typeface="华文楷体" panose="02010600040101010101" pitchFamily="2" charset="-122"/>
              </a:rPr>
              <a:t>Trapdoor(plan, </a:t>
            </a:r>
            <a:r>
              <a:rPr lang="en-US" altLang="zh-CN" sz="1400" dirty="0" err="1">
                <a:solidFill>
                  <a:prstClr val="black"/>
                </a:solidFill>
                <a:latin typeface="Constantia" panose="02030602050306030303" pitchFamily="18" charset="0"/>
                <a:ea typeface="华文楷体" panose="02010600040101010101" pitchFamily="2" charset="-122"/>
              </a:rPr>
              <a:t>x</a:t>
            </a:r>
            <a:r>
              <a:rPr lang="en-US" altLang="zh-CN" sz="1400" baseline="-25000" dirty="0" err="1">
                <a:solidFill>
                  <a:prstClr val="black"/>
                </a:solidFill>
                <a:latin typeface="Constantia" panose="02030602050306030303" pitchFamily="18" charset="0"/>
                <a:ea typeface="华文楷体" panose="02010600040101010101" pitchFamily="2" charset="-122"/>
              </a:rPr>
              <a:t>sales</a:t>
            </a:r>
            <a:r>
              <a:rPr lang="en-US" altLang="zh-CN" sz="1400" dirty="0">
                <a:solidFill>
                  <a:prstClr val="black"/>
                </a:solidFill>
                <a:latin typeface="Constantia" panose="02030602050306030303" pitchFamily="18" charset="0"/>
                <a:ea typeface="华文楷体" panose="02010600040101010101" pitchFamily="2" charset="-122"/>
              </a:rPr>
              <a:t>)</a:t>
            </a:r>
            <a:endParaRPr lang="zh-CN" altLang="en-US" sz="1400" dirty="0">
              <a:solidFill>
                <a:prstClr val="black"/>
              </a:solidFill>
              <a:latin typeface="Constantia" panose="02030602050306030303" pitchFamily="18" charset="0"/>
              <a:ea typeface="华文楷体" panose="02010600040101010101" pitchFamily="2" charset="-122"/>
            </a:endParaRPr>
          </a:p>
        </p:txBody>
      </p:sp>
      <p:pic>
        <p:nvPicPr>
          <p:cNvPr id="49" name="Picture 48">
            <a:extLst>
              <a:ext uri="{FF2B5EF4-FFF2-40B4-BE49-F238E27FC236}">
                <a16:creationId xmlns:a16="http://schemas.microsoft.com/office/drawing/2014/main" id="{B2D4D75F-3CEC-4C8E-97E2-B70A3A272CAD}"/>
              </a:ext>
            </a:extLst>
          </p:cNvPr>
          <p:cNvPicPr>
            <a:picLocks noChangeAspect="1"/>
          </p:cNvPicPr>
          <p:nvPr/>
        </p:nvPicPr>
        <p:blipFill>
          <a:blip r:embed="rId8"/>
          <a:stretch>
            <a:fillRect/>
          </a:stretch>
        </p:blipFill>
        <p:spPr>
          <a:xfrm>
            <a:off x="9280513" y="5099105"/>
            <a:ext cx="552382" cy="447619"/>
          </a:xfrm>
          <a:prstGeom prst="rect">
            <a:avLst/>
          </a:prstGeom>
        </p:spPr>
      </p:pic>
      <p:sp>
        <p:nvSpPr>
          <p:cNvPr id="45" name="TextBox 44">
            <a:extLst>
              <a:ext uri="{FF2B5EF4-FFF2-40B4-BE49-F238E27FC236}">
                <a16:creationId xmlns:a16="http://schemas.microsoft.com/office/drawing/2014/main" id="{2704F2D1-F825-4013-97D6-66AE17A6B3BC}"/>
              </a:ext>
            </a:extLst>
          </p:cNvPr>
          <p:cNvSpPr txBox="1"/>
          <p:nvPr/>
        </p:nvSpPr>
        <p:spPr>
          <a:xfrm>
            <a:off x="4480735" y="2441876"/>
            <a:ext cx="1827973" cy="461665"/>
          </a:xfrm>
          <a:prstGeom prst="rect">
            <a:avLst/>
          </a:prstGeom>
          <a:noFill/>
        </p:spPr>
        <p:txBody>
          <a:bodyPr wrap="square" rtlCol="0">
            <a:spAutoFit/>
          </a:bodyPr>
          <a:lstStyle/>
          <a:p>
            <a:pPr algn="ctr" defTabSz="457200" eaLnBrk="1" fontAlgn="auto" hangingPunct="1">
              <a:spcBef>
                <a:spcPts val="0"/>
              </a:spcBef>
              <a:spcAft>
                <a:spcPts val="0"/>
              </a:spcAft>
            </a:pPr>
            <a:r>
              <a:rPr lang="en-US" altLang="zh-CN" sz="1200" b="1" dirty="0">
                <a:solidFill>
                  <a:srgbClr val="C00000"/>
                </a:solidFill>
                <a:latin typeface="Constantia" panose="02030602050306030303" pitchFamily="18" charset="0"/>
                <a:ea typeface="华文楷体" panose="02010600040101010101" pitchFamily="2" charset="-122"/>
              </a:rPr>
              <a:t>tag-interest match</a:t>
            </a:r>
          </a:p>
          <a:p>
            <a:pPr algn="ctr" defTabSz="457200" eaLnBrk="1" fontAlgn="auto" hangingPunct="1">
              <a:spcBef>
                <a:spcPts val="0"/>
              </a:spcBef>
              <a:spcAft>
                <a:spcPts val="0"/>
              </a:spcAft>
            </a:pPr>
            <a:r>
              <a:rPr lang="en-US" altLang="zh-CN" sz="1200" b="1" dirty="0">
                <a:solidFill>
                  <a:srgbClr val="C00000"/>
                </a:solidFill>
                <a:latin typeface="Constantia" panose="02030602050306030303" pitchFamily="18" charset="0"/>
                <a:ea typeface="华文楷体" panose="02010600040101010101" pitchFamily="2" charset="-122"/>
              </a:rPr>
              <a:t>policy-attribute match</a:t>
            </a:r>
          </a:p>
        </p:txBody>
      </p:sp>
      <p:sp>
        <p:nvSpPr>
          <p:cNvPr id="50" name="TextBox 49">
            <a:extLst>
              <a:ext uri="{FF2B5EF4-FFF2-40B4-BE49-F238E27FC236}">
                <a16:creationId xmlns:a16="http://schemas.microsoft.com/office/drawing/2014/main" id="{99A211D2-D061-44FB-A6B3-16D1F99C03CD}"/>
              </a:ext>
            </a:extLst>
          </p:cNvPr>
          <p:cNvSpPr txBox="1"/>
          <p:nvPr/>
        </p:nvSpPr>
        <p:spPr>
          <a:xfrm rot="20874241">
            <a:off x="6856625" y="1993098"/>
            <a:ext cx="1634407" cy="307777"/>
          </a:xfrm>
          <a:prstGeom prst="rect">
            <a:avLst/>
          </a:prstGeom>
          <a:noFill/>
        </p:spPr>
        <p:txBody>
          <a:bodyPr wrap="square" rtlCol="0">
            <a:spAutoFit/>
          </a:bodyPr>
          <a:lstStyle/>
          <a:p>
            <a:pPr defTabSz="457200" eaLnBrk="1" fontAlgn="auto" hangingPunct="1">
              <a:spcBef>
                <a:spcPts val="0"/>
              </a:spcBef>
              <a:spcAft>
                <a:spcPts val="0"/>
              </a:spcAft>
              <a:defRPr/>
            </a:pPr>
            <a:r>
              <a:rPr lang="en-US" altLang="zh-CN" sz="1400" dirty="0">
                <a:solidFill>
                  <a:prstClr val="black"/>
                </a:solidFill>
                <a:latin typeface="Constantia" panose="02030602050306030303" pitchFamily="18" charset="0"/>
                <a:ea typeface="华文楷体" panose="02010600040101010101" pitchFamily="2" charset="-122"/>
              </a:rPr>
              <a:t>encrypted memo</a:t>
            </a:r>
            <a:endParaRPr lang="zh-CN" altLang="en-US" sz="1400" dirty="0">
              <a:solidFill>
                <a:prstClr val="black"/>
              </a:solidFill>
              <a:latin typeface="Constantia" panose="02030602050306030303" pitchFamily="18" charset="0"/>
              <a:ea typeface="华文楷体" panose="02010600040101010101" pitchFamily="2" charset="-122"/>
            </a:endParaRPr>
          </a:p>
        </p:txBody>
      </p:sp>
      <p:sp>
        <p:nvSpPr>
          <p:cNvPr id="51" name="TextBox 50">
            <a:extLst>
              <a:ext uri="{FF2B5EF4-FFF2-40B4-BE49-F238E27FC236}">
                <a16:creationId xmlns:a16="http://schemas.microsoft.com/office/drawing/2014/main" id="{2A919741-7F5E-409E-83B7-61E165DEB8D0}"/>
              </a:ext>
            </a:extLst>
          </p:cNvPr>
          <p:cNvSpPr txBox="1"/>
          <p:nvPr/>
        </p:nvSpPr>
        <p:spPr>
          <a:xfrm>
            <a:off x="2231647" y="4930147"/>
            <a:ext cx="8042003" cy="892552"/>
          </a:xfrm>
          <a:prstGeom prst="rect">
            <a:avLst/>
          </a:prstGeom>
          <a:solidFill>
            <a:srgbClr val="FFFF00"/>
          </a:solidFill>
          <a:ln>
            <a:noFill/>
          </a:ln>
          <a:effectLst/>
        </p:spPr>
        <p:style>
          <a:lnRef idx="1">
            <a:schemeClr val="accent2"/>
          </a:lnRef>
          <a:fillRef idx="2">
            <a:schemeClr val="accent2"/>
          </a:fillRef>
          <a:effectRef idx="1">
            <a:schemeClr val="accent2"/>
          </a:effectRef>
          <a:fontRef idx="minor">
            <a:schemeClr val="dk1"/>
          </a:fontRef>
        </p:style>
        <p:txBody>
          <a:bodyPr wrap="square" rtlCol="0">
            <a:spAutoFit/>
          </a:bodyPr>
          <a:lstStyle/>
          <a:p>
            <a:pPr defTabSz="457200" eaLnBrk="1" fontAlgn="auto" hangingPunct="1">
              <a:spcBef>
                <a:spcPts val="0"/>
              </a:spcBef>
              <a:spcAft>
                <a:spcPts val="0"/>
              </a:spcAft>
            </a:pPr>
            <a:r>
              <a:rPr lang="en-US" sz="2600" dirty="0" err="1">
                <a:solidFill>
                  <a:prstClr val="black"/>
                </a:solidFill>
                <a:latin typeface="Constantia"/>
                <a:cs typeface="Constantia"/>
              </a:rPr>
              <a:t>C6</a:t>
            </a:r>
            <a:r>
              <a:rPr lang="en-US" sz="2600" dirty="0">
                <a:solidFill>
                  <a:prstClr val="black"/>
                </a:solidFill>
                <a:latin typeface="Constantia"/>
                <a:cs typeface="Constantia"/>
              </a:rPr>
              <a:t>: </a:t>
            </a:r>
            <a:r>
              <a:rPr lang="en-US" sz="2600" b="1" dirty="0">
                <a:solidFill>
                  <a:prstClr val="black"/>
                </a:solidFill>
                <a:latin typeface="Constantia"/>
                <a:cs typeface="Constantia"/>
              </a:rPr>
              <a:t>energy consumption</a:t>
            </a:r>
            <a:r>
              <a:rPr lang="en-US" sz="2600" dirty="0">
                <a:solidFill>
                  <a:prstClr val="black"/>
                </a:solidFill>
                <a:latin typeface="Constantia"/>
                <a:cs typeface="Constantia"/>
              </a:rPr>
              <a:t>:  high computational complexity of decryption for end users</a:t>
            </a:r>
            <a:endParaRPr lang="en-US" sz="2600" b="1" dirty="0">
              <a:solidFill>
                <a:prstClr val="black"/>
              </a:solidFill>
              <a:latin typeface="Constantia"/>
              <a:cs typeface="Constantia"/>
            </a:endParaRPr>
          </a:p>
        </p:txBody>
      </p:sp>
      <p:pic>
        <p:nvPicPr>
          <p:cNvPr id="52" name="Picture 51" descr="A close up of a logo&#10;&#10;Description generated with high confidence">
            <a:extLst>
              <a:ext uri="{FF2B5EF4-FFF2-40B4-BE49-F238E27FC236}">
                <a16:creationId xmlns:a16="http://schemas.microsoft.com/office/drawing/2014/main" id="{12C32BD3-311F-4CBF-8499-FAC93417E5E4}"/>
              </a:ext>
            </a:extLst>
          </p:cNvPr>
          <p:cNvPicPr>
            <a:picLocks noChangeAspect="1"/>
          </p:cNvPicPr>
          <p:nvPr/>
        </p:nvPicPr>
        <p:blipFill>
          <a:blip r:embed="rId9"/>
          <a:stretch>
            <a:fillRect/>
          </a:stretch>
        </p:blipFill>
        <p:spPr>
          <a:xfrm>
            <a:off x="9865374" y="4710383"/>
            <a:ext cx="645195" cy="645195"/>
          </a:xfrm>
          <a:prstGeom prst="rect">
            <a:avLst/>
          </a:prstGeom>
        </p:spPr>
      </p:pic>
    </p:spTree>
    <p:extLst>
      <p:ext uri="{BB962C8B-B14F-4D97-AF65-F5344CB8AC3E}">
        <p14:creationId xmlns:p14="http://schemas.microsoft.com/office/powerpoint/2010/main" val="202282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42"/>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4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44"/>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46"/>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47"/>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7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7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79"/>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80"/>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81"/>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84"/>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8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wipe(down)">
                                      <p:cBhvr>
                                        <p:cTn id="44" dur="500"/>
                                        <p:tgtEl>
                                          <p:spTgt spid="5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131"/>
                                        </p:tgtEl>
                                        <p:attrNameLst>
                                          <p:attrName>style.visibility</p:attrName>
                                        </p:attrNameLst>
                                      </p:cBhvr>
                                      <p:to>
                                        <p:strVal val="visible"/>
                                      </p:to>
                                    </p:set>
                                    <p:animEffect transition="in" filter="wipe(down)">
                                      <p:cBhvr>
                                        <p:cTn id="49" dur="500"/>
                                        <p:tgtEl>
                                          <p:spTgt spid="131"/>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136">
                                            <p:txEl>
                                              <p:pRg st="0" end="0"/>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36">
                                            <p:txEl>
                                              <p:pRg st="1" end="1"/>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135"/>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160"/>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149"/>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154"/>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42" presetClass="path" presetSubtype="0" accel="50000" decel="50000" fill="hold" nodeType="clickEffect">
                                  <p:stCondLst>
                                    <p:cond delay="0"/>
                                  </p:stCondLst>
                                  <p:childTnLst>
                                    <p:animMotion origin="layout" path="M 0.02309 -0.00139 L 0.1427 0.49537 " pathEditMode="relative" rAng="0" ptsTypes="AA">
                                      <p:cBhvr>
                                        <p:cTn id="71" dur="2000" fill="hold"/>
                                        <p:tgtEl>
                                          <p:spTgt spid="136">
                                            <p:txEl>
                                              <p:pRg st="0" end="0"/>
                                            </p:txEl>
                                          </p:spTgt>
                                        </p:tgtEl>
                                        <p:attrNameLst>
                                          <p:attrName>ppt_x</p:attrName>
                                          <p:attrName>ppt_y</p:attrName>
                                        </p:attrNameLst>
                                      </p:cBhvr>
                                      <p:rCtr x="5972" y="24838"/>
                                    </p:animMotion>
                                  </p:childTnLst>
                                </p:cTn>
                              </p:par>
                            </p:childTnLst>
                          </p:cTn>
                        </p:par>
                      </p:childTnLst>
                    </p:cTn>
                  </p:par>
                  <p:par>
                    <p:cTn id="72" fill="hold">
                      <p:stCondLst>
                        <p:cond delay="indefinite"/>
                      </p:stCondLst>
                      <p:childTnLst>
                        <p:par>
                          <p:cTn id="73" fill="hold">
                            <p:stCondLst>
                              <p:cond delay="0"/>
                            </p:stCondLst>
                            <p:childTnLst>
                              <p:par>
                                <p:cTn id="74" presetID="42" presetClass="path" presetSubtype="0" accel="50000" decel="50000" fill="hold" grpId="1" nodeType="clickEffect">
                                  <p:stCondLst>
                                    <p:cond delay="0"/>
                                  </p:stCondLst>
                                  <p:childTnLst>
                                    <p:animMotion origin="layout" path="M -0.01007 1.11111E-6 L 0.66302 0.0118 " pathEditMode="relative" rAng="0" ptsTypes="AA">
                                      <p:cBhvr>
                                        <p:cTn id="75" dur="2000" fill="hold"/>
                                        <p:tgtEl>
                                          <p:spTgt spid="77"/>
                                        </p:tgtEl>
                                        <p:attrNameLst>
                                          <p:attrName>ppt_x</p:attrName>
                                          <p:attrName>ppt_y</p:attrName>
                                        </p:attrNameLst>
                                      </p:cBhvr>
                                      <p:rCtr x="33646" y="579"/>
                                    </p:animMotion>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nodeType="clickEffect">
                                  <p:stCondLst>
                                    <p:cond delay="0"/>
                                  </p:stCondLst>
                                  <p:childTnLst>
                                    <p:set>
                                      <p:cBhvr>
                                        <p:cTn id="79" dur="1" fill="hold">
                                          <p:stCondLst>
                                            <p:cond delay="0"/>
                                          </p:stCondLst>
                                        </p:cTn>
                                        <p:tgtEl>
                                          <p:spTgt spid="49"/>
                                        </p:tgtEl>
                                        <p:attrNameLst>
                                          <p:attrName>style.visibility</p:attrName>
                                        </p:attrNameLst>
                                      </p:cBhvr>
                                      <p:to>
                                        <p:strVal val="visible"/>
                                      </p:to>
                                    </p:set>
                                    <p:animEffect transition="in" filter="blinds(horizontal)">
                                      <p:cBhvr>
                                        <p:cTn id="80" dur="500"/>
                                        <p:tgtEl>
                                          <p:spTgt spid="49"/>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nodeType="clickEffect">
                                  <p:stCondLst>
                                    <p:cond delay="0"/>
                                  </p:stCondLst>
                                  <p:childTnLst>
                                    <p:set>
                                      <p:cBhvr>
                                        <p:cTn id="84" dur="1" fill="hold">
                                          <p:stCondLst>
                                            <p:cond delay="0"/>
                                          </p:stCondLst>
                                        </p:cTn>
                                        <p:tgtEl>
                                          <p:spTgt spid="114"/>
                                        </p:tgtEl>
                                        <p:attrNameLst>
                                          <p:attrName>style.visibility</p:attrName>
                                        </p:attrNameLst>
                                      </p:cBhvr>
                                      <p:to>
                                        <p:strVal val="visible"/>
                                      </p:to>
                                    </p:set>
                                    <p:animEffect transition="in" filter="wipe(down)">
                                      <p:cBhvr>
                                        <p:cTn id="85" dur="500"/>
                                        <p:tgtEl>
                                          <p:spTgt spid="114"/>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50"/>
                                        </p:tgtEl>
                                        <p:attrNameLst>
                                          <p:attrName>style.visibility</p:attrName>
                                        </p:attrNameLst>
                                      </p:cBhvr>
                                      <p:to>
                                        <p:strVal val="visible"/>
                                      </p:to>
                                    </p:set>
                                    <p:animEffect transition="in" filter="wipe(down)">
                                      <p:cBhvr>
                                        <p:cTn id="88" dur="500"/>
                                        <p:tgtEl>
                                          <p:spTgt spid="50"/>
                                        </p:tgtEl>
                                      </p:cBhvr>
                                    </p:animEffect>
                                  </p:childTnLst>
                                </p:cTn>
                              </p:par>
                            </p:childTnLst>
                          </p:cTn>
                        </p:par>
                      </p:childTnLst>
                    </p:cTn>
                  </p:par>
                  <p:par>
                    <p:cTn id="89" fill="hold">
                      <p:stCondLst>
                        <p:cond delay="indefinite"/>
                      </p:stCondLst>
                      <p:childTnLst>
                        <p:par>
                          <p:cTn id="90" fill="hold">
                            <p:stCondLst>
                              <p:cond delay="0"/>
                            </p:stCondLst>
                            <p:childTnLst>
                              <p:par>
                                <p:cTn id="91" presetID="53" presetClass="entr" presetSubtype="16" fill="hold" grpId="0" nodeType="clickEffect">
                                  <p:stCondLst>
                                    <p:cond delay="0"/>
                                  </p:stCondLst>
                                  <p:childTnLst>
                                    <p:set>
                                      <p:cBhvr>
                                        <p:cTn id="92" dur="1" fill="hold">
                                          <p:stCondLst>
                                            <p:cond delay="0"/>
                                          </p:stCondLst>
                                        </p:cTn>
                                        <p:tgtEl>
                                          <p:spTgt spid="51"/>
                                        </p:tgtEl>
                                        <p:attrNameLst>
                                          <p:attrName>style.visibility</p:attrName>
                                        </p:attrNameLst>
                                      </p:cBhvr>
                                      <p:to>
                                        <p:strVal val="visible"/>
                                      </p:to>
                                    </p:set>
                                    <p:anim calcmode="lin" valueType="num">
                                      <p:cBhvr>
                                        <p:cTn id="93" dur="500" fill="hold"/>
                                        <p:tgtEl>
                                          <p:spTgt spid="51"/>
                                        </p:tgtEl>
                                        <p:attrNameLst>
                                          <p:attrName>ppt_w</p:attrName>
                                        </p:attrNameLst>
                                      </p:cBhvr>
                                      <p:tavLst>
                                        <p:tav tm="0">
                                          <p:val>
                                            <p:fltVal val="0"/>
                                          </p:val>
                                        </p:tav>
                                        <p:tav tm="100000">
                                          <p:val>
                                            <p:strVal val="#ppt_w"/>
                                          </p:val>
                                        </p:tav>
                                      </p:tavLst>
                                    </p:anim>
                                    <p:anim calcmode="lin" valueType="num">
                                      <p:cBhvr>
                                        <p:cTn id="94" dur="500" fill="hold"/>
                                        <p:tgtEl>
                                          <p:spTgt spid="51"/>
                                        </p:tgtEl>
                                        <p:attrNameLst>
                                          <p:attrName>ppt_h</p:attrName>
                                        </p:attrNameLst>
                                      </p:cBhvr>
                                      <p:tavLst>
                                        <p:tav tm="0">
                                          <p:val>
                                            <p:fltVal val="0"/>
                                          </p:val>
                                        </p:tav>
                                        <p:tav tm="100000">
                                          <p:val>
                                            <p:strVal val="#ppt_h"/>
                                          </p:val>
                                        </p:tav>
                                      </p:tavLst>
                                    </p:anim>
                                    <p:animEffect transition="in" filter="fade">
                                      <p:cBhvr>
                                        <p:cTn id="95" dur="500"/>
                                        <p:tgtEl>
                                          <p:spTgt spid="51"/>
                                        </p:tgtEl>
                                      </p:cBhvr>
                                    </p:animEffect>
                                  </p:childTnLst>
                                </p:cTn>
                              </p:par>
                            </p:childTnLst>
                          </p:cTn>
                        </p:par>
                      </p:childTnLst>
                    </p:cTn>
                  </p:par>
                  <p:par>
                    <p:cTn id="96" fill="hold">
                      <p:stCondLst>
                        <p:cond delay="indefinite"/>
                      </p:stCondLst>
                      <p:childTnLst>
                        <p:par>
                          <p:cTn id="97" fill="hold">
                            <p:stCondLst>
                              <p:cond delay="0"/>
                            </p:stCondLst>
                            <p:childTnLst>
                              <p:par>
                                <p:cTn id="98" presetID="53" presetClass="entr" presetSubtype="16" fill="hold" nodeType="clickEffect">
                                  <p:stCondLst>
                                    <p:cond delay="0"/>
                                  </p:stCondLst>
                                  <p:childTnLst>
                                    <p:set>
                                      <p:cBhvr>
                                        <p:cTn id="99" dur="1" fill="hold">
                                          <p:stCondLst>
                                            <p:cond delay="0"/>
                                          </p:stCondLst>
                                        </p:cTn>
                                        <p:tgtEl>
                                          <p:spTgt spid="52"/>
                                        </p:tgtEl>
                                        <p:attrNameLst>
                                          <p:attrName>style.visibility</p:attrName>
                                        </p:attrNameLst>
                                      </p:cBhvr>
                                      <p:to>
                                        <p:strVal val="visible"/>
                                      </p:to>
                                    </p:set>
                                    <p:anim calcmode="lin" valueType="num">
                                      <p:cBhvr>
                                        <p:cTn id="100" dur="500" fill="hold"/>
                                        <p:tgtEl>
                                          <p:spTgt spid="52"/>
                                        </p:tgtEl>
                                        <p:attrNameLst>
                                          <p:attrName>ppt_w</p:attrName>
                                        </p:attrNameLst>
                                      </p:cBhvr>
                                      <p:tavLst>
                                        <p:tav tm="0">
                                          <p:val>
                                            <p:fltVal val="0"/>
                                          </p:val>
                                        </p:tav>
                                        <p:tav tm="100000">
                                          <p:val>
                                            <p:strVal val="#ppt_w"/>
                                          </p:val>
                                        </p:tav>
                                      </p:tavLst>
                                    </p:anim>
                                    <p:anim calcmode="lin" valueType="num">
                                      <p:cBhvr>
                                        <p:cTn id="101" dur="500" fill="hold"/>
                                        <p:tgtEl>
                                          <p:spTgt spid="52"/>
                                        </p:tgtEl>
                                        <p:attrNameLst>
                                          <p:attrName>ppt_h</p:attrName>
                                        </p:attrNameLst>
                                      </p:cBhvr>
                                      <p:tavLst>
                                        <p:tav tm="0">
                                          <p:val>
                                            <p:fltVal val="0"/>
                                          </p:val>
                                        </p:tav>
                                        <p:tav tm="100000">
                                          <p:val>
                                            <p:strVal val="#ppt_h"/>
                                          </p:val>
                                        </p:tav>
                                      </p:tavLst>
                                    </p:anim>
                                    <p:animEffect transition="in" filter="fade">
                                      <p:cBhvr>
                                        <p:cTn id="10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4" grpId="0" animBg="1"/>
      <p:bldP spid="48" grpId="0"/>
      <p:bldP spid="76" grpId="0"/>
      <p:bldP spid="77" grpId="0"/>
      <p:bldP spid="77" grpId="1"/>
      <p:bldP spid="79" grpId="0"/>
      <p:bldP spid="81" grpId="0"/>
      <p:bldP spid="135" grpId="0"/>
      <p:bldP spid="160" grpId="0"/>
      <p:bldP spid="50" grpId="0"/>
      <p:bldP spid="5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Proxy Decryption</a:t>
            </a:r>
          </a:p>
        </p:txBody>
      </p:sp>
      <p:sp>
        <p:nvSpPr>
          <p:cNvPr id="17" name="Content Placeholder 2">
            <a:extLst>
              <a:ext uri="{FF2B5EF4-FFF2-40B4-BE49-F238E27FC236}">
                <a16:creationId xmlns:a16="http://schemas.microsoft.com/office/drawing/2014/main" id="{01B41A01-3494-4FFC-BEAD-A47839914D80}"/>
              </a:ext>
            </a:extLst>
          </p:cNvPr>
          <p:cNvSpPr>
            <a:spLocks noGrp="1"/>
          </p:cNvSpPr>
          <p:nvPr>
            <p:ph idx="1"/>
          </p:nvPr>
        </p:nvSpPr>
        <p:spPr>
          <a:xfrm>
            <a:off x="1981200" y="1600201"/>
            <a:ext cx="8229600" cy="4525963"/>
          </a:xfrm>
        </p:spPr>
        <p:txBody>
          <a:bodyPr>
            <a:normAutofit/>
          </a:bodyPr>
          <a:lstStyle/>
          <a:p>
            <a:r>
              <a:rPr lang="en-US" sz="2400" dirty="0">
                <a:latin typeface="Constantia"/>
                <a:cs typeface="Constantia"/>
              </a:rPr>
              <a:t>The decryption of CP-ABE ciphertext is conducted by the authorized subscribers</a:t>
            </a:r>
          </a:p>
          <a:p>
            <a:pPr lvl="1"/>
            <a:r>
              <a:rPr lang="en-US" sz="2000" dirty="0">
                <a:latin typeface="Constantia"/>
                <a:cs typeface="Constantia"/>
              </a:rPr>
              <a:t>Access policy grows in complexity and size</a:t>
            </a:r>
          </a:p>
          <a:p>
            <a:pPr lvl="1"/>
            <a:r>
              <a:rPr lang="en-US" sz="2000" dirty="0">
                <a:latin typeface="Constantia"/>
                <a:cs typeface="Constantia"/>
              </a:rPr>
              <a:t>The size of ciphertext and decryption time also increase</a:t>
            </a:r>
          </a:p>
        </p:txBody>
      </p:sp>
      <p:pic>
        <p:nvPicPr>
          <p:cNvPr id="3" name="Picture 2">
            <a:extLst>
              <a:ext uri="{FF2B5EF4-FFF2-40B4-BE49-F238E27FC236}">
                <a16:creationId xmlns:a16="http://schemas.microsoft.com/office/drawing/2014/main" id="{84B74B3F-FE9E-4ED8-81BA-D8DEFFD9339C}"/>
              </a:ext>
            </a:extLst>
          </p:cNvPr>
          <p:cNvPicPr>
            <a:picLocks noChangeAspect="1"/>
          </p:cNvPicPr>
          <p:nvPr/>
        </p:nvPicPr>
        <p:blipFill rotWithShape="1">
          <a:blip r:embed="rId3"/>
          <a:srcRect l="2429" r="3879"/>
          <a:stretch/>
        </p:blipFill>
        <p:spPr>
          <a:xfrm>
            <a:off x="2078182" y="3315789"/>
            <a:ext cx="4017819" cy="3364559"/>
          </a:xfrm>
          <a:prstGeom prst="rect">
            <a:avLst/>
          </a:prstGeom>
        </p:spPr>
      </p:pic>
      <p:pic>
        <p:nvPicPr>
          <p:cNvPr id="6" name="Picture 5">
            <a:extLst>
              <a:ext uri="{FF2B5EF4-FFF2-40B4-BE49-F238E27FC236}">
                <a16:creationId xmlns:a16="http://schemas.microsoft.com/office/drawing/2014/main" id="{001380CE-B291-47EA-A643-7C362BE054D5}"/>
              </a:ext>
            </a:extLst>
          </p:cNvPr>
          <p:cNvPicPr>
            <a:picLocks noChangeAspect="1"/>
          </p:cNvPicPr>
          <p:nvPr/>
        </p:nvPicPr>
        <p:blipFill>
          <a:blip r:embed="rId4"/>
          <a:stretch>
            <a:fillRect/>
          </a:stretch>
        </p:blipFill>
        <p:spPr>
          <a:xfrm>
            <a:off x="6434197" y="3784916"/>
            <a:ext cx="4039838" cy="2585886"/>
          </a:xfrm>
          <a:prstGeom prst="rect">
            <a:avLst/>
          </a:prstGeom>
        </p:spPr>
      </p:pic>
    </p:spTree>
    <p:extLst>
      <p:ext uri="{BB962C8B-B14F-4D97-AF65-F5344CB8AC3E}">
        <p14:creationId xmlns:p14="http://schemas.microsoft.com/office/powerpoint/2010/main" val="265732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Proxy Decryption</a:t>
            </a:r>
          </a:p>
        </p:txBody>
      </p:sp>
      <p:sp>
        <p:nvSpPr>
          <p:cNvPr id="17" name="Content Placeholder 2">
            <a:extLst>
              <a:ext uri="{FF2B5EF4-FFF2-40B4-BE49-F238E27FC236}">
                <a16:creationId xmlns:a16="http://schemas.microsoft.com/office/drawing/2014/main" id="{01B41A01-3494-4FFC-BEAD-A47839914D80}"/>
              </a:ext>
            </a:extLst>
          </p:cNvPr>
          <p:cNvSpPr>
            <a:spLocks noGrp="1"/>
          </p:cNvSpPr>
          <p:nvPr>
            <p:ph idx="1"/>
          </p:nvPr>
        </p:nvSpPr>
        <p:spPr>
          <a:xfrm>
            <a:off x="1981200" y="1600201"/>
            <a:ext cx="8229600" cy="4525963"/>
          </a:xfrm>
        </p:spPr>
        <p:txBody>
          <a:bodyPr>
            <a:normAutofit/>
          </a:bodyPr>
          <a:lstStyle/>
          <a:p>
            <a:r>
              <a:rPr lang="en-US" sz="2400" dirty="0">
                <a:latin typeface="Constantia"/>
                <a:cs typeface="Constantia"/>
              </a:rPr>
              <a:t>The decryption of CP-ABE ciphertext is conducted by the authorized subscribers</a:t>
            </a:r>
          </a:p>
          <a:p>
            <a:pPr lvl="1"/>
            <a:r>
              <a:rPr lang="en-US" sz="2000" dirty="0">
                <a:latin typeface="Constantia"/>
                <a:cs typeface="Constantia"/>
              </a:rPr>
              <a:t>Access policy grows in complexity and size</a:t>
            </a:r>
          </a:p>
          <a:p>
            <a:pPr lvl="1"/>
            <a:r>
              <a:rPr lang="en-US" sz="2000" dirty="0">
                <a:latin typeface="Constantia"/>
                <a:cs typeface="Constantia"/>
              </a:rPr>
              <a:t>The size of ciphertext and decryption time also increase</a:t>
            </a:r>
          </a:p>
        </p:txBody>
      </p:sp>
      <p:grpSp>
        <p:nvGrpSpPr>
          <p:cNvPr id="86" name="Group 85">
            <a:extLst>
              <a:ext uri="{FF2B5EF4-FFF2-40B4-BE49-F238E27FC236}">
                <a16:creationId xmlns:a16="http://schemas.microsoft.com/office/drawing/2014/main" id="{71E49AEB-8C2D-40CB-ACF3-A9F3DE5C0108}"/>
              </a:ext>
            </a:extLst>
          </p:cNvPr>
          <p:cNvGrpSpPr/>
          <p:nvPr/>
        </p:nvGrpSpPr>
        <p:grpSpPr>
          <a:xfrm>
            <a:off x="4914464" y="4296663"/>
            <a:ext cx="1034992" cy="912284"/>
            <a:chOff x="7058769" y="4299208"/>
            <a:chExt cx="1034992" cy="912284"/>
          </a:xfrm>
        </p:grpSpPr>
        <p:pic>
          <p:nvPicPr>
            <p:cNvPr id="19" name="Picture 18">
              <a:extLst>
                <a:ext uri="{FF2B5EF4-FFF2-40B4-BE49-F238E27FC236}">
                  <a16:creationId xmlns:a16="http://schemas.microsoft.com/office/drawing/2014/main" id="{617C2D81-9BCB-477A-954C-2CCDE508EDD6}"/>
                </a:ext>
              </a:extLst>
            </p:cNvPr>
            <p:cNvPicPr>
              <a:picLocks noChangeAspect="1"/>
            </p:cNvPicPr>
            <p:nvPr/>
          </p:nvPicPr>
          <p:blipFill>
            <a:blip r:embed="rId3"/>
            <a:stretch>
              <a:fillRect/>
            </a:stretch>
          </p:blipFill>
          <p:spPr>
            <a:xfrm>
              <a:off x="7058769" y="4299208"/>
              <a:ext cx="857930" cy="857930"/>
            </a:xfrm>
            <a:prstGeom prst="rect">
              <a:avLst/>
            </a:prstGeom>
          </p:spPr>
        </p:pic>
        <p:pic>
          <p:nvPicPr>
            <p:cNvPr id="20" name="Picture 19" descr="A picture containing metalware&#10;&#10;Description generated with high confidence">
              <a:extLst>
                <a:ext uri="{FF2B5EF4-FFF2-40B4-BE49-F238E27FC236}">
                  <a16:creationId xmlns:a16="http://schemas.microsoft.com/office/drawing/2014/main" id="{27FC3D9F-A568-42E8-8CD3-572BD500BF30}"/>
                </a:ext>
              </a:extLst>
            </p:cNvPr>
            <p:cNvPicPr>
              <a:picLocks noChangeAspect="1"/>
            </p:cNvPicPr>
            <p:nvPr/>
          </p:nvPicPr>
          <p:blipFill rotWithShape="1">
            <a:blip r:embed="rId4"/>
            <a:srcRect l="20206" r="18790"/>
            <a:stretch/>
          </p:blipFill>
          <p:spPr>
            <a:xfrm>
              <a:off x="7708153" y="4698445"/>
              <a:ext cx="385608" cy="513047"/>
            </a:xfrm>
            <a:prstGeom prst="rect">
              <a:avLst/>
            </a:prstGeom>
          </p:spPr>
        </p:pic>
      </p:grpSp>
      <p:pic>
        <p:nvPicPr>
          <p:cNvPr id="23" name="Picture 22">
            <a:extLst>
              <a:ext uri="{FF2B5EF4-FFF2-40B4-BE49-F238E27FC236}">
                <a16:creationId xmlns:a16="http://schemas.microsoft.com/office/drawing/2014/main" id="{DE5C00ED-79E6-4ED2-ABF7-FD17E2071881}"/>
              </a:ext>
            </a:extLst>
          </p:cNvPr>
          <p:cNvPicPr>
            <a:picLocks noChangeAspect="1"/>
          </p:cNvPicPr>
          <p:nvPr/>
        </p:nvPicPr>
        <p:blipFill>
          <a:blip r:embed="rId5"/>
          <a:stretch>
            <a:fillRect/>
          </a:stretch>
        </p:blipFill>
        <p:spPr>
          <a:xfrm>
            <a:off x="6434389" y="3788501"/>
            <a:ext cx="661157" cy="755608"/>
          </a:xfrm>
          <a:prstGeom prst="rect">
            <a:avLst/>
          </a:prstGeom>
        </p:spPr>
      </p:pic>
      <p:pic>
        <p:nvPicPr>
          <p:cNvPr id="56" name="Picture 55" descr="A baby elephant&#10;&#10;Description generated with very high confidence">
            <a:extLst>
              <a:ext uri="{FF2B5EF4-FFF2-40B4-BE49-F238E27FC236}">
                <a16:creationId xmlns:a16="http://schemas.microsoft.com/office/drawing/2014/main" id="{F252F19C-F244-41E7-B9D4-438D8FEA7BD4}"/>
              </a:ext>
            </a:extLst>
          </p:cNvPr>
          <p:cNvPicPr>
            <a:picLocks noChangeAspect="1"/>
          </p:cNvPicPr>
          <p:nvPr/>
        </p:nvPicPr>
        <p:blipFill rotWithShape="1">
          <a:blip r:embed="rId6"/>
          <a:srcRect l="6536" t="7837" r="5979" b="10354"/>
          <a:stretch/>
        </p:blipFill>
        <p:spPr>
          <a:xfrm>
            <a:off x="7170362" y="4220592"/>
            <a:ext cx="1393067" cy="934001"/>
          </a:xfrm>
          <a:prstGeom prst="rect">
            <a:avLst/>
          </a:prstGeom>
        </p:spPr>
      </p:pic>
      <p:pic>
        <p:nvPicPr>
          <p:cNvPr id="58" name="Picture 57" descr="A picture containing lagomorph, mammal, sitting, cat&#10;&#10;Description generated with very high confidence">
            <a:extLst>
              <a:ext uri="{FF2B5EF4-FFF2-40B4-BE49-F238E27FC236}">
                <a16:creationId xmlns:a16="http://schemas.microsoft.com/office/drawing/2014/main" id="{A2CD4DF4-9F5B-4BC7-854A-610F24B67C37}"/>
              </a:ext>
            </a:extLst>
          </p:cNvPr>
          <p:cNvPicPr>
            <a:picLocks noChangeAspect="1"/>
          </p:cNvPicPr>
          <p:nvPr/>
        </p:nvPicPr>
        <p:blipFill rotWithShape="1">
          <a:blip r:embed="rId7"/>
          <a:srcRect r="4289"/>
          <a:stretch/>
        </p:blipFill>
        <p:spPr>
          <a:xfrm>
            <a:off x="7473739" y="5798540"/>
            <a:ext cx="949583" cy="996106"/>
          </a:xfrm>
          <a:prstGeom prst="rect">
            <a:avLst/>
          </a:prstGeom>
        </p:spPr>
      </p:pic>
      <p:grpSp>
        <p:nvGrpSpPr>
          <p:cNvPr id="60" name="Group 59">
            <a:extLst>
              <a:ext uri="{FF2B5EF4-FFF2-40B4-BE49-F238E27FC236}">
                <a16:creationId xmlns:a16="http://schemas.microsoft.com/office/drawing/2014/main" id="{D50BCC4D-6E4F-4F18-9A1E-B5E82C7219F7}"/>
              </a:ext>
            </a:extLst>
          </p:cNvPr>
          <p:cNvGrpSpPr/>
          <p:nvPr/>
        </p:nvGrpSpPr>
        <p:grpSpPr>
          <a:xfrm>
            <a:off x="2727653" y="3479891"/>
            <a:ext cx="1936064" cy="1798657"/>
            <a:chOff x="3094576" y="1703914"/>
            <a:chExt cx="1936064" cy="1798657"/>
          </a:xfrm>
        </p:grpSpPr>
        <p:pic>
          <p:nvPicPr>
            <p:cNvPr id="61" name="Picture 60">
              <a:extLst>
                <a:ext uri="{FF2B5EF4-FFF2-40B4-BE49-F238E27FC236}">
                  <a16:creationId xmlns:a16="http://schemas.microsoft.com/office/drawing/2014/main" id="{DAC2558E-2ECA-4CB1-989C-35068A486476}"/>
                </a:ext>
              </a:extLst>
            </p:cNvPr>
            <p:cNvPicPr>
              <a:picLocks noChangeAspect="1"/>
            </p:cNvPicPr>
            <p:nvPr/>
          </p:nvPicPr>
          <p:blipFill>
            <a:blip r:embed="rId8"/>
            <a:stretch>
              <a:fillRect/>
            </a:stretch>
          </p:blipFill>
          <p:spPr>
            <a:xfrm>
              <a:off x="3094576" y="1703914"/>
              <a:ext cx="1757500" cy="1166074"/>
            </a:xfrm>
            <a:prstGeom prst="rect">
              <a:avLst/>
            </a:prstGeom>
          </p:spPr>
        </p:pic>
        <p:sp>
          <p:nvSpPr>
            <p:cNvPr id="62" name="TextBox 61">
              <a:extLst>
                <a:ext uri="{FF2B5EF4-FFF2-40B4-BE49-F238E27FC236}">
                  <a16:creationId xmlns:a16="http://schemas.microsoft.com/office/drawing/2014/main" id="{B72E33B2-C355-412B-908B-6A844CA02870}"/>
                </a:ext>
              </a:extLst>
            </p:cNvPr>
            <p:cNvSpPr txBox="1"/>
            <p:nvPr/>
          </p:nvSpPr>
          <p:spPr>
            <a:xfrm>
              <a:off x="3176751" y="2856240"/>
              <a:ext cx="1853889" cy="646331"/>
            </a:xfrm>
            <a:prstGeom prst="rect">
              <a:avLst/>
            </a:prstGeom>
            <a:noFill/>
          </p:spPr>
          <p:txBody>
            <a:bodyPr wrap="square" rtlCol="0">
              <a:spAutoFit/>
            </a:bodyPr>
            <a:lstStyle/>
            <a:p>
              <a:pPr defTabSz="457200" eaLnBrk="1" fontAlgn="auto" hangingPunct="1">
                <a:spcBef>
                  <a:spcPts val="0"/>
                </a:spcBef>
                <a:spcAft>
                  <a:spcPts val="0"/>
                </a:spcAft>
              </a:pPr>
              <a:r>
                <a:rPr lang="en-US" altLang="zh-CN" dirty="0">
                  <a:solidFill>
                    <a:prstClr val="black"/>
                  </a:solidFill>
                  <a:latin typeface="Constantia" panose="02030602050306030303" pitchFamily="18" charset="0"/>
                  <a:ea typeface="华文楷体" panose="02010600040101010101" pitchFamily="2" charset="-122"/>
                </a:rPr>
                <a:t>Internet service provider (ISP)</a:t>
              </a:r>
              <a:endParaRPr lang="zh-CN" altLang="en-US" dirty="0">
                <a:solidFill>
                  <a:prstClr val="black"/>
                </a:solidFill>
                <a:latin typeface="Constantia" panose="02030602050306030303" pitchFamily="18" charset="0"/>
                <a:ea typeface="华文楷体" panose="02010600040101010101" pitchFamily="2" charset="-122"/>
              </a:endParaRPr>
            </a:p>
          </p:txBody>
        </p:sp>
        <p:pic>
          <p:nvPicPr>
            <p:cNvPr id="63" name="Picture 2" descr="http://iconbug.com/data/be/256/4a6b77ae99a98d0d3a0a68a6b5491305.png">
              <a:extLst>
                <a:ext uri="{FF2B5EF4-FFF2-40B4-BE49-F238E27FC236}">
                  <a16:creationId xmlns:a16="http://schemas.microsoft.com/office/drawing/2014/main" id="{D2866DAF-8D9B-4F17-A725-39A33351C91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79648" y="2006667"/>
              <a:ext cx="690861" cy="69086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8" name="直接箭头连接符 35">
            <a:extLst>
              <a:ext uri="{FF2B5EF4-FFF2-40B4-BE49-F238E27FC236}">
                <a16:creationId xmlns:a16="http://schemas.microsoft.com/office/drawing/2014/main" id="{5694F936-F2EC-4FB4-B59E-E0571A14E5D8}"/>
              </a:ext>
            </a:extLst>
          </p:cNvPr>
          <p:cNvCxnSpPr>
            <a:cxnSpLocks/>
          </p:cNvCxnSpPr>
          <p:nvPr/>
        </p:nvCxnSpPr>
        <p:spPr>
          <a:xfrm flipH="1">
            <a:off x="4663718" y="4143210"/>
            <a:ext cx="1613655" cy="0"/>
          </a:xfrm>
          <a:prstGeom prst="straightConnector1">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90" name="Picture 89" descr="A screenshot of a cell phone&#10;&#10;Description generated with high confidence">
            <a:extLst>
              <a:ext uri="{FF2B5EF4-FFF2-40B4-BE49-F238E27FC236}">
                <a16:creationId xmlns:a16="http://schemas.microsoft.com/office/drawing/2014/main" id="{313596BF-831A-4409-9A1D-7D7367BA1F03}"/>
              </a:ext>
            </a:extLst>
          </p:cNvPr>
          <p:cNvPicPr>
            <a:picLocks noChangeAspect="1"/>
          </p:cNvPicPr>
          <p:nvPr/>
        </p:nvPicPr>
        <p:blipFill rotWithShape="1">
          <a:blip r:embed="rId10"/>
          <a:srcRect l="26030" t="25859" r="19427" b="21128"/>
          <a:stretch/>
        </p:blipFill>
        <p:spPr>
          <a:xfrm>
            <a:off x="7262208" y="3374162"/>
            <a:ext cx="1130474" cy="646332"/>
          </a:xfrm>
          <a:prstGeom prst="rect">
            <a:avLst/>
          </a:prstGeom>
        </p:spPr>
      </p:pic>
      <p:cxnSp>
        <p:nvCxnSpPr>
          <p:cNvPr id="94" name="直接箭头连接符 35">
            <a:extLst>
              <a:ext uri="{FF2B5EF4-FFF2-40B4-BE49-F238E27FC236}">
                <a16:creationId xmlns:a16="http://schemas.microsoft.com/office/drawing/2014/main" id="{D1B8C6F1-36E4-485A-A33B-5D0CDB0E192C}"/>
              </a:ext>
            </a:extLst>
          </p:cNvPr>
          <p:cNvCxnSpPr>
            <a:cxnSpLocks/>
          </p:cNvCxnSpPr>
          <p:nvPr/>
        </p:nvCxnSpPr>
        <p:spPr>
          <a:xfrm flipH="1">
            <a:off x="7095546" y="4143210"/>
            <a:ext cx="1613655" cy="0"/>
          </a:xfrm>
          <a:prstGeom prst="straightConnector1">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96" name="Picture 95">
            <a:extLst>
              <a:ext uri="{FF2B5EF4-FFF2-40B4-BE49-F238E27FC236}">
                <a16:creationId xmlns:a16="http://schemas.microsoft.com/office/drawing/2014/main" id="{F1DC8C57-3B59-48BC-808B-2D2283E9259D}"/>
              </a:ext>
            </a:extLst>
          </p:cNvPr>
          <p:cNvPicPr>
            <a:picLocks noChangeAspect="1"/>
          </p:cNvPicPr>
          <p:nvPr/>
        </p:nvPicPr>
        <p:blipFill>
          <a:blip r:embed="rId3"/>
          <a:stretch>
            <a:fillRect/>
          </a:stretch>
        </p:blipFill>
        <p:spPr>
          <a:xfrm>
            <a:off x="8897394" y="3776866"/>
            <a:ext cx="857930" cy="857930"/>
          </a:xfrm>
          <a:prstGeom prst="rect">
            <a:avLst/>
          </a:prstGeom>
        </p:spPr>
      </p:pic>
      <p:cxnSp>
        <p:nvCxnSpPr>
          <p:cNvPr id="98" name="直接箭头连接符 35">
            <a:extLst>
              <a:ext uri="{FF2B5EF4-FFF2-40B4-BE49-F238E27FC236}">
                <a16:creationId xmlns:a16="http://schemas.microsoft.com/office/drawing/2014/main" id="{DC680CBC-8032-4BE8-A301-B5585654392A}"/>
              </a:ext>
            </a:extLst>
          </p:cNvPr>
          <p:cNvCxnSpPr>
            <a:cxnSpLocks/>
            <a:stCxn id="58" idx="0"/>
          </p:cNvCxnSpPr>
          <p:nvPr/>
        </p:nvCxnSpPr>
        <p:spPr>
          <a:xfrm flipV="1">
            <a:off x="7948530" y="5152554"/>
            <a:ext cx="3578" cy="645986"/>
          </a:xfrm>
          <a:prstGeom prst="straightConnector1">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102" name="Picture 101" descr="A large brown bear standing next to a mountain&#10;&#10;Description generated with high confidence">
            <a:extLst>
              <a:ext uri="{FF2B5EF4-FFF2-40B4-BE49-F238E27FC236}">
                <a16:creationId xmlns:a16="http://schemas.microsoft.com/office/drawing/2014/main" id="{E60051E0-5614-41F8-9AB3-11F863EAEC29}"/>
              </a:ext>
            </a:extLst>
          </p:cNvPr>
          <p:cNvPicPr>
            <a:picLocks noChangeAspect="1"/>
          </p:cNvPicPr>
          <p:nvPr/>
        </p:nvPicPr>
        <p:blipFill rotWithShape="1">
          <a:blip r:embed="rId11"/>
          <a:srcRect l="2678" t="30309" r="23721"/>
          <a:stretch/>
        </p:blipFill>
        <p:spPr>
          <a:xfrm>
            <a:off x="4838914" y="5740203"/>
            <a:ext cx="1255558" cy="891650"/>
          </a:xfrm>
          <a:prstGeom prst="rect">
            <a:avLst/>
          </a:prstGeom>
        </p:spPr>
      </p:pic>
      <p:cxnSp>
        <p:nvCxnSpPr>
          <p:cNvPr id="103" name="直接箭头连接符 35">
            <a:extLst>
              <a:ext uri="{FF2B5EF4-FFF2-40B4-BE49-F238E27FC236}">
                <a16:creationId xmlns:a16="http://schemas.microsoft.com/office/drawing/2014/main" id="{D705F035-B1A1-4543-BC4C-D9BDA89FCCE3}"/>
              </a:ext>
            </a:extLst>
          </p:cNvPr>
          <p:cNvCxnSpPr>
            <a:cxnSpLocks/>
            <a:endCxn id="56" idx="2"/>
          </p:cNvCxnSpPr>
          <p:nvPr/>
        </p:nvCxnSpPr>
        <p:spPr>
          <a:xfrm flipV="1">
            <a:off x="6061685" y="5154592"/>
            <a:ext cx="1805211" cy="607044"/>
          </a:xfrm>
          <a:prstGeom prst="straightConnector1">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直接箭头连接符 35">
            <a:extLst>
              <a:ext uri="{FF2B5EF4-FFF2-40B4-BE49-F238E27FC236}">
                <a16:creationId xmlns:a16="http://schemas.microsoft.com/office/drawing/2014/main" id="{899BF773-B521-4B53-B027-B8C715CBA188}"/>
              </a:ext>
            </a:extLst>
          </p:cNvPr>
          <p:cNvCxnSpPr>
            <a:cxnSpLocks/>
            <a:stCxn id="62" idx="2"/>
            <a:endCxn id="102" idx="0"/>
          </p:cNvCxnSpPr>
          <p:nvPr/>
        </p:nvCxnSpPr>
        <p:spPr>
          <a:xfrm>
            <a:off x="3736773" y="5278547"/>
            <a:ext cx="1729920" cy="461656"/>
          </a:xfrm>
          <a:prstGeom prst="straightConnector1">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6906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blinds(horizontal)">
                                      <p:cBhvr>
                                        <p:cTn id="21" dur="500"/>
                                        <p:tgtEl>
                                          <p:spTgt spid="5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98"/>
                                        </p:tgtEl>
                                        <p:attrNameLst>
                                          <p:attrName>style.visibility</p:attrName>
                                        </p:attrNameLst>
                                      </p:cBhvr>
                                      <p:to>
                                        <p:strVal val="visible"/>
                                      </p:to>
                                    </p:set>
                                    <p:animEffect transition="in" filter="wipe(down)">
                                      <p:cBhvr>
                                        <p:cTn id="26" dur="500"/>
                                        <p:tgtEl>
                                          <p:spTgt spid="98"/>
                                        </p:tgtEl>
                                      </p:cBhvr>
                                    </p:animEffect>
                                  </p:childTnLst>
                                </p:cTn>
                              </p:par>
                              <p:par>
                                <p:cTn id="27" presetID="22" presetClass="entr" presetSubtype="4" fill="hold" nodeType="withEffect">
                                  <p:stCondLst>
                                    <p:cond delay="0"/>
                                  </p:stCondLst>
                                  <p:childTnLst>
                                    <p:set>
                                      <p:cBhvr>
                                        <p:cTn id="28" dur="1" fill="hold">
                                          <p:stCondLst>
                                            <p:cond delay="0"/>
                                          </p:stCondLst>
                                        </p:cTn>
                                        <p:tgtEl>
                                          <p:spTgt spid="103"/>
                                        </p:tgtEl>
                                        <p:attrNameLst>
                                          <p:attrName>style.visibility</p:attrName>
                                        </p:attrNameLst>
                                      </p:cBhvr>
                                      <p:to>
                                        <p:strVal val="visible"/>
                                      </p:to>
                                    </p:set>
                                    <p:animEffect transition="in" filter="wipe(down)">
                                      <p:cBhvr>
                                        <p:cTn id="29" dur="500"/>
                                        <p:tgtEl>
                                          <p:spTgt spid="103"/>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102"/>
                                        </p:tgtEl>
                                        <p:attrNameLst>
                                          <p:attrName>style.visibility</p:attrName>
                                        </p:attrNameLst>
                                      </p:cBhvr>
                                      <p:to>
                                        <p:strVal val="visible"/>
                                      </p:to>
                                    </p:set>
                                    <p:animEffect transition="in" filter="blinds(horizontal)">
                                      <p:cBhvr>
                                        <p:cTn id="34" dur="500"/>
                                        <p:tgtEl>
                                          <p:spTgt spid="102"/>
                                        </p:tgtEl>
                                      </p:cBhvr>
                                    </p:animEffect>
                                  </p:childTnLst>
                                </p:cTn>
                              </p:par>
                              <p:par>
                                <p:cTn id="35" presetID="3" presetClass="entr" presetSubtype="10" fill="hold" nodeType="with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blinds(horizontal)">
                                      <p:cBhvr>
                                        <p:cTn id="37" dur="500"/>
                                        <p:tgtEl>
                                          <p:spTgt spid="5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06"/>
                                        </p:tgtEl>
                                        <p:attrNameLst>
                                          <p:attrName>style.visibility</p:attrName>
                                        </p:attrNameLst>
                                      </p:cBhvr>
                                      <p:to>
                                        <p:strVal val="visible"/>
                                      </p:to>
                                    </p:set>
                                    <p:animEffect transition="in" filter="wipe(down)">
                                      <p:cBhvr>
                                        <p:cTn id="42"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CP-ABE-</a:t>
            </a:r>
            <a:r>
              <a:rPr lang="en-US" dirty="0" err="1"/>
              <a:t>PEKS</a:t>
            </a:r>
            <a:r>
              <a:rPr lang="en-US" dirty="0"/>
              <a:t> Proxy Decryption</a:t>
            </a:r>
          </a:p>
        </p:txBody>
      </p:sp>
      <p:pic>
        <p:nvPicPr>
          <p:cNvPr id="36" name="Picture 35">
            <a:extLst>
              <a:ext uri="{FF2B5EF4-FFF2-40B4-BE49-F238E27FC236}">
                <a16:creationId xmlns:a16="http://schemas.microsoft.com/office/drawing/2014/main" id="{97F809E7-40DD-4F15-AC9D-7A189118C6F2}"/>
              </a:ext>
            </a:extLst>
          </p:cNvPr>
          <p:cNvPicPr>
            <a:picLocks noChangeAspect="1"/>
          </p:cNvPicPr>
          <p:nvPr/>
        </p:nvPicPr>
        <p:blipFill>
          <a:blip r:embed="rId3"/>
          <a:stretch>
            <a:fillRect/>
          </a:stretch>
        </p:blipFill>
        <p:spPr>
          <a:xfrm>
            <a:off x="1649860" y="1789355"/>
            <a:ext cx="548984" cy="888355"/>
          </a:xfrm>
          <a:prstGeom prst="rect">
            <a:avLst/>
          </a:prstGeom>
        </p:spPr>
      </p:pic>
      <p:sp>
        <p:nvSpPr>
          <p:cNvPr id="37" name="TextBox 36">
            <a:extLst>
              <a:ext uri="{FF2B5EF4-FFF2-40B4-BE49-F238E27FC236}">
                <a16:creationId xmlns:a16="http://schemas.microsoft.com/office/drawing/2014/main" id="{D562A9CC-7074-476A-8657-B2E34AB111B0}"/>
              </a:ext>
            </a:extLst>
          </p:cNvPr>
          <p:cNvSpPr txBox="1"/>
          <p:nvPr/>
        </p:nvSpPr>
        <p:spPr>
          <a:xfrm>
            <a:off x="1595034" y="2824883"/>
            <a:ext cx="574778" cy="369332"/>
          </a:xfrm>
          <a:prstGeom prst="rect">
            <a:avLst/>
          </a:prstGeom>
          <a:noFill/>
        </p:spPr>
        <p:txBody>
          <a:bodyPr wrap="square" rtlCol="0">
            <a:spAutoFit/>
          </a:bodyPr>
          <a:lstStyle/>
          <a:p>
            <a:pPr defTabSz="457200" eaLnBrk="1" fontAlgn="auto" hangingPunct="1">
              <a:spcBef>
                <a:spcPts val="0"/>
              </a:spcBef>
              <a:spcAft>
                <a:spcPts val="0"/>
              </a:spcAft>
              <a:defRPr/>
            </a:pPr>
            <a:r>
              <a:rPr lang="en-US" altLang="zh-CN" dirty="0">
                <a:solidFill>
                  <a:prstClr val="black"/>
                </a:solidFill>
                <a:latin typeface="Constantia" panose="02030602050306030303" pitchFamily="18" charset="0"/>
                <a:ea typeface="华文楷体" panose="02010600040101010101" pitchFamily="2" charset="-122"/>
              </a:rPr>
              <a:t>Bob</a:t>
            </a:r>
            <a:endParaRPr lang="zh-CN" altLang="en-US" dirty="0">
              <a:solidFill>
                <a:prstClr val="black"/>
              </a:solidFill>
              <a:latin typeface="Constantia" panose="02030602050306030303" pitchFamily="18" charset="0"/>
              <a:ea typeface="华文楷体" panose="02010600040101010101" pitchFamily="2" charset="-122"/>
            </a:endParaRPr>
          </a:p>
        </p:txBody>
      </p:sp>
      <p:cxnSp>
        <p:nvCxnSpPr>
          <p:cNvPr id="38" name="直接箭头连接符 35">
            <a:extLst>
              <a:ext uri="{FF2B5EF4-FFF2-40B4-BE49-F238E27FC236}">
                <a16:creationId xmlns:a16="http://schemas.microsoft.com/office/drawing/2014/main" id="{C0342464-88EC-420E-8364-817CBBC3FF8D}"/>
              </a:ext>
            </a:extLst>
          </p:cNvPr>
          <p:cNvCxnSpPr>
            <a:cxnSpLocks/>
          </p:cNvCxnSpPr>
          <p:nvPr/>
        </p:nvCxnSpPr>
        <p:spPr>
          <a:xfrm flipH="1">
            <a:off x="2307771" y="2274579"/>
            <a:ext cx="1502226" cy="0"/>
          </a:xfrm>
          <a:prstGeom prst="straightConnector1">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952EF660-CB27-4F11-ABF1-85DFA8E11300}"/>
              </a:ext>
            </a:extLst>
          </p:cNvPr>
          <p:cNvGrpSpPr/>
          <p:nvPr/>
        </p:nvGrpSpPr>
        <p:grpSpPr>
          <a:xfrm>
            <a:off x="3841050" y="1591507"/>
            <a:ext cx="1936064" cy="1798657"/>
            <a:chOff x="3094576" y="1703914"/>
            <a:chExt cx="1936064" cy="1798657"/>
          </a:xfrm>
        </p:grpSpPr>
        <p:pic>
          <p:nvPicPr>
            <p:cNvPr id="35" name="Picture 34">
              <a:extLst>
                <a:ext uri="{FF2B5EF4-FFF2-40B4-BE49-F238E27FC236}">
                  <a16:creationId xmlns:a16="http://schemas.microsoft.com/office/drawing/2014/main" id="{01327CB8-E4EA-466C-9038-415E76CB31C9}"/>
                </a:ext>
              </a:extLst>
            </p:cNvPr>
            <p:cNvPicPr>
              <a:picLocks noChangeAspect="1"/>
            </p:cNvPicPr>
            <p:nvPr/>
          </p:nvPicPr>
          <p:blipFill>
            <a:blip r:embed="rId4"/>
            <a:stretch>
              <a:fillRect/>
            </a:stretch>
          </p:blipFill>
          <p:spPr>
            <a:xfrm>
              <a:off x="3094576" y="1703914"/>
              <a:ext cx="1757500" cy="1166074"/>
            </a:xfrm>
            <a:prstGeom prst="rect">
              <a:avLst/>
            </a:prstGeom>
          </p:spPr>
        </p:pic>
        <p:sp>
          <p:nvSpPr>
            <p:cNvPr id="39" name="TextBox 38">
              <a:extLst>
                <a:ext uri="{FF2B5EF4-FFF2-40B4-BE49-F238E27FC236}">
                  <a16:creationId xmlns:a16="http://schemas.microsoft.com/office/drawing/2014/main" id="{7864A91E-0152-4429-8FD3-553901F71ABA}"/>
                </a:ext>
              </a:extLst>
            </p:cNvPr>
            <p:cNvSpPr txBox="1"/>
            <p:nvPr/>
          </p:nvSpPr>
          <p:spPr>
            <a:xfrm>
              <a:off x="3176751" y="2856240"/>
              <a:ext cx="1853889" cy="646331"/>
            </a:xfrm>
            <a:prstGeom prst="rect">
              <a:avLst/>
            </a:prstGeom>
            <a:noFill/>
          </p:spPr>
          <p:txBody>
            <a:bodyPr wrap="square" rtlCol="0">
              <a:spAutoFit/>
            </a:bodyPr>
            <a:lstStyle/>
            <a:p>
              <a:pPr defTabSz="457200" eaLnBrk="1" fontAlgn="auto" hangingPunct="1">
                <a:spcBef>
                  <a:spcPts val="0"/>
                </a:spcBef>
                <a:spcAft>
                  <a:spcPts val="0"/>
                </a:spcAft>
                <a:defRPr/>
              </a:pPr>
              <a:r>
                <a:rPr lang="en-US" altLang="zh-CN" dirty="0">
                  <a:solidFill>
                    <a:prstClr val="black"/>
                  </a:solidFill>
                  <a:latin typeface="Constantia" panose="02030602050306030303" pitchFamily="18" charset="0"/>
                  <a:ea typeface="华文楷体" panose="02010600040101010101" pitchFamily="2" charset="-122"/>
                </a:rPr>
                <a:t>Internet service provider (ISP)</a:t>
              </a:r>
              <a:endParaRPr lang="zh-CN" altLang="en-US" dirty="0">
                <a:solidFill>
                  <a:prstClr val="black"/>
                </a:solidFill>
                <a:latin typeface="Constantia" panose="02030602050306030303" pitchFamily="18" charset="0"/>
                <a:ea typeface="华文楷体" panose="02010600040101010101" pitchFamily="2" charset="-122"/>
              </a:endParaRPr>
            </a:p>
          </p:txBody>
        </p:sp>
        <p:pic>
          <p:nvPicPr>
            <p:cNvPr id="75" name="Picture 2" descr="http://iconbug.com/data/be/256/4a6b77ae99a98d0d3a0a68a6b5491305.png">
              <a:extLst>
                <a:ext uri="{FF2B5EF4-FFF2-40B4-BE49-F238E27FC236}">
                  <a16:creationId xmlns:a16="http://schemas.microsoft.com/office/drawing/2014/main" id="{29EA92E7-2C1B-49A3-968A-D3DF1699E0A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79648" y="2006667"/>
              <a:ext cx="690861" cy="69086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 name="Group 56">
            <a:extLst>
              <a:ext uri="{FF2B5EF4-FFF2-40B4-BE49-F238E27FC236}">
                <a16:creationId xmlns:a16="http://schemas.microsoft.com/office/drawing/2014/main" id="{F0867AFA-8A42-43BB-A1E2-EABBFEC2BFBD}"/>
              </a:ext>
            </a:extLst>
          </p:cNvPr>
          <p:cNvGrpSpPr/>
          <p:nvPr/>
        </p:nvGrpSpPr>
        <p:grpSpPr>
          <a:xfrm>
            <a:off x="2546460" y="2496317"/>
            <a:ext cx="1034992" cy="912284"/>
            <a:chOff x="1022460" y="2496317"/>
            <a:chExt cx="1034992" cy="912284"/>
          </a:xfrm>
        </p:grpSpPr>
        <p:pic>
          <p:nvPicPr>
            <p:cNvPr id="84" name="Picture 83">
              <a:extLst>
                <a:ext uri="{FF2B5EF4-FFF2-40B4-BE49-F238E27FC236}">
                  <a16:creationId xmlns:a16="http://schemas.microsoft.com/office/drawing/2014/main" id="{40B62FCC-7C08-46FD-9C85-C49C434186FF}"/>
                </a:ext>
              </a:extLst>
            </p:cNvPr>
            <p:cNvPicPr>
              <a:picLocks noChangeAspect="1"/>
            </p:cNvPicPr>
            <p:nvPr/>
          </p:nvPicPr>
          <p:blipFill>
            <a:blip r:embed="rId6"/>
            <a:stretch>
              <a:fillRect/>
            </a:stretch>
          </p:blipFill>
          <p:spPr>
            <a:xfrm>
              <a:off x="1022460" y="2496317"/>
              <a:ext cx="857930" cy="857930"/>
            </a:xfrm>
            <a:prstGeom prst="rect">
              <a:avLst/>
            </a:prstGeom>
          </p:spPr>
        </p:pic>
        <p:pic>
          <p:nvPicPr>
            <p:cNvPr id="85" name="Picture 84" descr="A picture containing metalware&#10;&#10;Description generated with high confidence">
              <a:extLst>
                <a:ext uri="{FF2B5EF4-FFF2-40B4-BE49-F238E27FC236}">
                  <a16:creationId xmlns:a16="http://schemas.microsoft.com/office/drawing/2014/main" id="{51F8ABA7-E789-44E9-A582-0A2C037D0B9C}"/>
                </a:ext>
              </a:extLst>
            </p:cNvPr>
            <p:cNvPicPr>
              <a:picLocks noChangeAspect="1"/>
            </p:cNvPicPr>
            <p:nvPr/>
          </p:nvPicPr>
          <p:blipFill rotWithShape="1">
            <a:blip r:embed="rId7"/>
            <a:srcRect l="20206" r="18790"/>
            <a:stretch/>
          </p:blipFill>
          <p:spPr>
            <a:xfrm>
              <a:off x="1671844" y="2895554"/>
              <a:ext cx="385608" cy="513047"/>
            </a:xfrm>
            <a:prstGeom prst="rect">
              <a:avLst/>
            </a:prstGeom>
          </p:spPr>
        </p:pic>
      </p:grpSp>
      <p:pic>
        <p:nvPicPr>
          <p:cNvPr id="111" name="Picture 110">
            <a:extLst>
              <a:ext uri="{FF2B5EF4-FFF2-40B4-BE49-F238E27FC236}">
                <a16:creationId xmlns:a16="http://schemas.microsoft.com/office/drawing/2014/main" id="{7DADA67A-F0D0-4940-AA2A-6B2B3FA92712}"/>
              </a:ext>
            </a:extLst>
          </p:cNvPr>
          <p:cNvPicPr>
            <a:picLocks noChangeAspect="1"/>
          </p:cNvPicPr>
          <p:nvPr/>
        </p:nvPicPr>
        <p:blipFill>
          <a:blip r:embed="rId8"/>
          <a:stretch>
            <a:fillRect/>
          </a:stretch>
        </p:blipFill>
        <p:spPr>
          <a:xfrm>
            <a:off x="8719712" y="1827735"/>
            <a:ext cx="661157" cy="755608"/>
          </a:xfrm>
          <a:prstGeom prst="rect">
            <a:avLst/>
          </a:prstGeom>
        </p:spPr>
      </p:pic>
      <p:cxnSp>
        <p:nvCxnSpPr>
          <p:cNvPr id="114" name="直接箭头连接符 35">
            <a:extLst>
              <a:ext uri="{FF2B5EF4-FFF2-40B4-BE49-F238E27FC236}">
                <a16:creationId xmlns:a16="http://schemas.microsoft.com/office/drawing/2014/main" id="{D47BD7CE-BD8C-4579-BE04-BAEEA872FB32}"/>
              </a:ext>
            </a:extLst>
          </p:cNvPr>
          <p:cNvCxnSpPr>
            <a:cxnSpLocks/>
          </p:cNvCxnSpPr>
          <p:nvPr/>
        </p:nvCxnSpPr>
        <p:spPr>
          <a:xfrm flipV="1">
            <a:off x="4735220" y="3356162"/>
            <a:ext cx="0" cy="909129"/>
          </a:xfrm>
          <a:prstGeom prst="straightConnector1">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4E2E8670-1C0B-4C8B-BD06-6450CCF72C1C}"/>
              </a:ext>
            </a:extLst>
          </p:cNvPr>
          <p:cNvSpPr/>
          <p:nvPr/>
        </p:nvSpPr>
        <p:spPr>
          <a:xfrm>
            <a:off x="9304898" y="1826525"/>
            <a:ext cx="1406647" cy="738664"/>
          </a:xfrm>
          <a:prstGeom prst="rect">
            <a:avLst/>
          </a:prstGeom>
        </p:spPr>
        <p:txBody>
          <a:bodyPr wrap="square">
            <a:spAutoFit/>
          </a:bodyPr>
          <a:lstStyle/>
          <a:p>
            <a:pPr defTabSz="457200" eaLnBrk="1" fontAlgn="auto" hangingPunct="1">
              <a:spcBef>
                <a:spcPts val="0"/>
              </a:spcBef>
              <a:spcAft>
                <a:spcPts val="0"/>
              </a:spcAft>
              <a:defRPr/>
            </a:pPr>
            <a:r>
              <a:rPr lang="en-US" altLang="zh-CN" sz="1400" dirty="0">
                <a:solidFill>
                  <a:prstClr val="black"/>
                </a:solidFill>
                <a:latin typeface="Constantia" panose="02030602050306030303" pitchFamily="18" charset="0"/>
                <a:ea typeface="华文楷体" panose="02010600040101010101" pitchFamily="2" charset="-122"/>
              </a:rPr>
              <a:t>Rank: manager</a:t>
            </a:r>
          </a:p>
          <a:p>
            <a:pPr defTabSz="457200" eaLnBrk="1" fontAlgn="auto" hangingPunct="1">
              <a:spcBef>
                <a:spcPts val="0"/>
              </a:spcBef>
              <a:spcAft>
                <a:spcPts val="0"/>
              </a:spcAft>
              <a:defRPr/>
            </a:pPr>
            <a:r>
              <a:rPr lang="en-US" altLang="zh-CN" sz="1400" dirty="0">
                <a:solidFill>
                  <a:prstClr val="black"/>
                </a:solidFill>
                <a:latin typeface="Constantia" panose="02030602050306030303" pitchFamily="18" charset="0"/>
                <a:ea typeface="华文楷体" panose="02010600040101010101" pitchFamily="2" charset="-122"/>
              </a:rPr>
              <a:t>Department: technical</a:t>
            </a:r>
            <a:endParaRPr lang="zh-CN" altLang="en-US" sz="1400" dirty="0">
              <a:solidFill>
                <a:prstClr val="black"/>
              </a:solidFill>
              <a:latin typeface="Constantia" panose="02030602050306030303" pitchFamily="18" charset="0"/>
              <a:ea typeface="华文楷体" panose="02010600040101010101" pitchFamily="2" charset="-122"/>
            </a:endParaRPr>
          </a:p>
        </p:txBody>
      </p:sp>
      <p:cxnSp>
        <p:nvCxnSpPr>
          <p:cNvPr id="131" name="直接箭头连接符 35">
            <a:extLst>
              <a:ext uri="{FF2B5EF4-FFF2-40B4-BE49-F238E27FC236}">
                <a16:creationId xmlns:a16="http://schemas.microsoft.com/office/drawing/2014/main" id="{693E0F59-4A2D-4885-BF66-1AE6FBC61095}"/>
              </a:ext>
            </a:extLst>
          </p:cNvPr>
          <p:cNvCxnSpPr>
            <a:cxnSpLocks/>
          </p:cNvCxnSpPr>
          <p:nvPr/>
        </p:nvCxnSpPr>
        <p:spPr>
          <a:xfrm flipV="1">
            <a:off x="5603870" y="2209223"/>
            <a:ext cx="3016425" cy="14570"/>
          </a:xfrm>
          <a:prstGeom prst="straightConnector1">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66DA954-A5AC-4C8C-B564-ACCDA5A8F5C5}"/>
              </a:ext>
            </a:extLst>
          </p:cNvPr>
          <p:cNvSpPr txBox="1"/>
          <p:nvPr/>
        </p:nvSpPr>
        <p:spPr>
          <a:xfrm>
            <a:off x="5601824" y="1603946"/>
            <a:ext cx="2123649" cy="523220"/>
          </a:xfrm>
          <a:prstGeom prst="rect">
            <a:avLst/>
          </a:prstGeom>
          <a:noFill/>
        </p:spPr>
        <p:txBody>
          <a:bodyPr wrap="square" rtlCol="0">
            <a:spAutoFit/>
          </a:bodyPr>
          <a:lstStyle/>
          <a:p>
            <a:pPr defTabSz="457200" eaLnBrk="1" fontAlgn="auto" hangingPunct="1">
              <a:spcBef>
                <a:spcPts val="0"/>
              </a:spcBef>
              <a:spcAft>
                <a:spcPts val="0"/>
              </a:spcAft>
              <a:defRPr/>
            </a:pPr>
            <a:r>
              <a:rPr lang="en-US" altLang="zh-CN" sz="1400" dirty="0">
                <a:solidFill>
                  <a:prstClr val="black"/>
                </a:solidFill>
                <a:latin typeface="Constantia" panose="02030602050306030303" pitchFamily="18" charset="0"/>
                <a:ea typeface="华文楷体" panose="02010600040101010101" pitchFamily="2" charset="-122"/>
              </a:rPr>
              <a:t>Trapdoor(trade, x</a:t>
            </a:r>
            <a:r>
              <a:rPr lang="en-US" altLang="zh-CN" sz="1400" baseline="-25000" dirty="0">
                <a:solidFill>
                  <a:prstClr val="black"/>
                </a:solidFill>
                <a:latin typeface="Constantia" panose="02030602050306030303" pitchFamily="18" charset="0"/>
                <a:ea typeface="华文楷体" panose="02010600040101010101" pitchFamily="2" charset="-122"/>
              </a:rPr>
              <a:t>manager</a:t>
            </a:r>
            <a:r>
              <a:rPr lang="en-US" altLang="zh-CN" sz="1400" dirty="0">
                <a:solidFill>
                  <a:prstClr val="black"/>
                </a:solidFill>
                <a:latin typeface="Constantia" panose="02030602050306030303" pitchFamily="18" charset="0"/>
                <a:ea typeface="华文楷体" panose="02010600040101010101" pitchFamily="2" charset="-122"/>
              </a:rPr>
              <a:t>)</a:t>
            </a:r>
          </a:p>
          <a:p>
            <a:pPr defTabSz="457200" eaLnBrk="1" fontAlgn="auto" hangingPunct="1">
              <a:spcBef>
                <a:spcPts val="0"/>
              </a:spcBef>
              <a:spcAft>
                <a:spcPts val="0"/>
              </a:spcAft>
              <a:defRPr/>
            </a:pPr>
            <a:r>
              <a:rPr lang="en-US" altLang="zh-CN" sz="1400" dirty="0">
                <a:solidFill>
                  <a:prstClr val="black"/>
                </a:solidFill>
                <a:latin typeface="Constantia" panose="02030602050306030303" pitchFamily="18" charset="0"/>
                <a:ea typeface="华文楷体" panose="02010600040101010101" pitchFamily="2" charset="-122"/>
              </a:rPr>
              <a:t>Trapdoor(trade, </a:t>
            </a:r>
            <a:r>
              <a:rPr lang="en-US" altLang="zh-CN" sz="1400" dirty="0" err="1">
                <a:solidFill>
                  <a:prstClr val="black"/>
                </a:solidFill>
                <a:latin typeface="Constantia" panose="02030602050306030303" pitchFamily="18" charset="0"/>
                <a:ea typeface="华文楷体" panose="02010600040101010101" pitchFamily="2" charset="-122"/>
              </a:rPr>
              <a:t>x</a:t>
            </a:r>
            <a:r>
              <a:rPr lang="en-US" altLang="zh-CN" sz="1400" baseline="-25000" dirty="0" err="1">
                <a:solidFill>
                  <a:prstClr val="black"/>
                </a:solidFill>
                <a:latin typeface="Constantia" panose="02030602050306030303" pitchFamily="18" charset="0"/>
                <a:ea typeface="华文楷体" panose="02010600040101010101" pitchFamily="2" charset="-122"/>
              </a:rPr>
              <a:t>teachnical</a:t>
            </a:r>
            <a:r>
              <a:rPr lang="en-US" altLang="zh-CN" sz="1400" dirty="0">
                <a:solidFill>
                  <a:prstClr val="black"/>
                </a:solidFill>
                <a:latin typeface="Constantia" panose="02030602050306030303" pitchFamily="18" charset="0"/>
                <a:ea typeface="华文楷体" panose="02010600040101010101" pitchFamily="2" charset="-122"/>
              </a:rPr>
              <a:t>)</a:t>
            </a:r>
            <a:endParaRPr lang="zh-CN" altLang="en-US" sz="1400" dirty="0">
              <a:solidFill>
                <a:prstClr val="black"/>
              </a:solidFill>
              <a:latin typeface="Constantia" panose="02030602050306030303" pitchFamily="18" charset="0"/>
              <a:ea typeface="华文楷体" panose="02010600040101010101" pitchFamily="2" charset="-122"/>
            </a:endParaRPr>
          </a:p>
        </p:txBody>
      </p:sp>
      <p:sp>
        <p:nvSpPr>
          <p:cNvPr id="56" name="TextBox 55">
            <a:extLst>
              <a:ext uri="{FF2B5EF4-FFF2-40B4-BE49-F238E27FC236}">
                <a16:creationId xmlns:a16="http://schemas.microsoft.com/office/drawing/2014/main" id="{4B392935-96CD-490C-8C6D-F40F4906EF64}"/>
              </a:ext>
            </a:extLst>
          </p:cNvPr>
          <p:cNvSpPr txBox="1"/>
          <p:nvPr/>
        </p:nvSpPr>
        <p:spPr>
          <a:xfrm rot="72153">
            <a:off x="7739359" y="1622633"/>
            <a:ext cx="262106" cy="461665"/>
          </a:xfrm>
          <a:prstGeom prst="rect">
            <a:avLst/>
          </a:prstGeom>
          <a:noFill/>
        </p:spPr>
        <p:txBody>
          <a:bodyPr wrap="square" rtlCol="0">
            <a:spAutoFit/>
          </a:bodyPr>
          <a:lstStyle/>
          <a:p>
            <a:pPr defTabSz="457200" eaLnBrk="1" fontAlgn="auto" hangingPunct="1">
              <a:spcBef>
                <a:spcPts val="0"/>
              </a:spcBef>
              <a:spcAft>
                <a:spcPts val="0"/>
              </a:spcAft>
            </a:pPr>
            <a:r>
              <a:rPr lang="en-US" sz="2400" dirty="0">
                <a:solidFill>
                  <a:prstClr val="black"/>
                </a:solidFill>
                <a:latin typeface="Times New Roman" pitchFamily="18" charset="0"/>
                <a:ea typeface="+mn-ea"/>
                <a:cs typeface="Times New Roman" pitchFamily="18" charset="0"/>
              </a:rPr>
              <a:t>+</a:t>
            </a:r>
          </a:p>
        </p:txBody>
      </p:sp>
      <p:sp>
        <p:nvSpPr>
          <p:cNvPr id="13" name="TextBox 12">
            <a:extLst>
              <a:ext uri="{FF2B5EF4-FFF2-40B4-BE49-F238E27FC236}">
                <a16:creationId xmlns:a16="http://schemas.microsoft.com/office/drawing/2014/main" id="{4D581DC3-731B-484E-852E-95E34A371889}"/>
              </a:ext>
            </a:extLst>
          </p:cNvPr>
          <p:cNvSpPr txBox="1"/>
          <p:nvPr/>
        </p:nvSpPr>
        <p:spPr>
          <a:xfrm rot="21538145">
            <a:off x="8061424" y="1668798"/>
            <a:ext cx="555593" cy="369332"/>
          </a:xfrm>
          <a:prstGeom prst="rect">
            <a:avLst/>
          </a:prstGeom>
          <a:noFill/>
        </p:spPr>
        <p:txBody>
          <a:bodyPr wrap="square" rtlCol="0">
            <a:spAutoFit/>
          </a:bodyPr>
          <a:lstStyle/>
          <a:p>
            <a:pPr defTabSz="457200" eaLnBrk="1" fontAlgn="auto" hangingPunct="1">
              <a:spcBef>
                <a:spcPts val="0"/>
              </a:spcBef>
              <a:spcAft>
                <a:spcPts val="0"/>
              </a:spcAft>
            </a:pPr>
            <a:r>
              <a:rPr lang="en-US" altLang="zh-CN" b="1" dirty="0">
                <a:solidFill>
                  <a:srgbClr val="C00000"/>
                </a:solidFill>
                <a:latin typeface="Constantia" panose="02030602050306030303" pitchFamily="18" charset="0"/>
                <a:ea typeface="华文楷体" panose="02010600040101010101" pitchFamily="2" charset="-122"/>
              </a:rPr>
              <a:t>TK</a:t>
            </a:r>
            <a:endParaRPr lang="zh-CN" altLang="en-US" b="1" baseline="-25000" dirty="0">
              <a:solidFill>
                <a:srgbClr val="C00000"/>
              </a:solidFill>
              <a:latin typeface="Constantia" panose="02030602050306030303" pitchFamily="18" charset="0"/>
              <a:ea typeface="华文楷体" panose="02010600040101010101" pitchFamily="2" charset="-122"/>
            </a:endParaRPr>
          </a:p>
        </p:txBody>
      </p:sp>
      <p:sp>
        <p:nvSpPr>
          <p:cNvPr id="31" name="Rectangle 30">
            <a:extLst>
              <a:ext uri="{FF2B5EF4-FFF2-40B4-BE49-F238E27FC236}">
                <a16:creationId xmlns:a16="http://schemas.microsoft.com/office/drawing/2014/main" id="{E4389013-0967-4BD1-B7A4-1C9C9ED29FB7}"/>
              </a:ext>
            </a:extLst>
          </p:cNvPr>
          <p:cNvSpPr/>
          <p:nvPr/>
        </p:nvSpPr>
        <p:spPr>
          <a:xfrm>
            <a:off x="3923225" y="5009389"/>
            <a:ext cx="2089084" cy="923330"/>
          </a:xfrm>
          <a:prstGeom prst="rect">
            <a:avLst/>
          </a:prstGeom>
        </p:spPr>
        <p:txBody>
          <a:bodyPr wrap="square">
            <a:spAutoFit/>
          </a:bodyPr>
          <a:lstStyle/>
          <a:p>
            <a:pPr defTabSz="457200" eaLnBrk="1" fontAlgn="auto" hangingPunct="1">
              <a:spcBef>
                <a:spcPts val="0"/>
              </a:spcBef>
              <a:spcAft>
                <a:spcPts val="0"/>
              </a:spcAft>
            </a:pPr>
            <a:r>
              <a:rPr lang="en-US" altLang="zh-CN" dirty="0">
                <a:solidFill>
                  <a:prstClr val="black"/>
                </a:solidFill>
                <a:latin typeface="Constantia" panose="02030602050306030303" pitchFamily="18" charset="0"/>
                <a:ea typeface="华文楷体" panose="02010600040101010101" pitchFamily="2" charset="-122"/>
              </a:rPr>
              <a:t>Partially decrypted ciphertext (constant size)</a:t>
            </a:r>
            <a:endParaRPr lang="zh-CN" altLang="en-US" dirty="0">
              <a:solidFill>
                <a:prstClr val="black"/>
              </a:solidFill>
              <a:latin typeface="Constantia" panose="02030602050306030303" pitchFamily="18" charset="0"/>
              <a:ea typeface="华文楷体" panose="02010600040101010101" pitchFamily="2" charset="-122"/>
            </a:endParaRPr>
          </a:p>
        </p:txBody>
      </p:sp>
      <p:cxnSp>
        <p:nvCxnSpPr>
          <p:cNvPr id="83" name="直接箭头连接符 35">
            <a:extLst>
              <a:ext uri="{FF2B5EF4-FFF2-40B4-BE49-F238E27FC236}">
                <a16:creationId xmlns:a16="http://schemas.microsoft.com/office/drawing/2014/main" id="{3633AD08-CCAE-4394-A570-F26A045F9FF5}"/>
              </a:ext>
            </a:extLst>
          </p:cNvPr>
          <p:cNvCxnSpPr>
            <a:cxnSpLocks/>
          </p:cNvCxnSpPr>
          <p:nvPr/>
        </p:nvCxnSpPr>
        <p:spPr>
          <a:xfrm flipV="1">
            <a:off x="9050289" y="2729140"/>
            <a:ext cx="0" cy="2159929"/>
          </a:xfrm>
          <a:prstGeom prst="straightConnector1">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88" name="Picture 87">
            <a:extLst>
              <a:ext uri="{FF2B5EF4-FFF2-40B4-BE49-F238E27FC236}">
                <a16:creationId xmlns:a16="http://schemas.microsoft.com/office/drawing/2014/main" id="{D05EE2EF-20E0-4C1C-810B-6B86FCFAD1B2}"/>
              </a:ext>
            </a:extLst>
          </p:cNvPr>
          <p:cNvPicPr>
            <a:picLocks noChangeAspect="1"/>
          </p:cNvPicPr>
          <p:nvPr/>
        </p:nvPicPr>
        <p:blipFill>
          <a:blip r:embed="rId6"/>
          <a:stretch>
            <a:fillRect/>
          </a:stretch>
        </p:blipFill>
        <p:spPr>
          <a:xfrm>
            <a:off x="8719711" y="4889068"/>
            <a:ext cx="857930" cy="857930"/>
          </a:xfrm>
          <a:prstGeom prst="rect">
            <a:avLst/>
          </a:prstGeom>
        </p:spPr>
      </p:pic>
      <p:pic>
        <p:nvPicPr>
          <p:cNvPr id="90" name="Picture 89">
            <a:extLst>
              <a:ext uri="{FF2B5EF4-FFF2-40B4-BE49-F238E27FC236}">
                <a16:creationId xmlns:a16="http://schemas.microsoft.com/office/drawing/2014/main" id="{A6673B89-2017-4D32-BDC4-F1B0E9AFEADF}"/>
              </a:ext>
            </a:extLst>
          </p:cNvPr>
          <p:cNvPicPr>
            <a:picLocks noChangeAspect="1"/>
          </p:cNvPicPr>
          <p:nvPr/>
        </p:nvPicPr>
        <p:blipFill>
          <a:blip r:embed="rId6"/>
          <a:stretch>
            <a:fillRect/>
          </a:stretch>
        </p:blipFill>
        <p:spPr>
          <a:xfrm>
            <a:off x="4253792" y="4224156"/>
            <a:ext cx="857930" cy="857930"/>
          </a:xfrm>
          <a:prstGeom prst="rect">
            <a:avLst/>
          </a:prstGeom>
          <a:ln>
            <a:noFill/>
          </a:ln>
          <a:effectLst>
            <a:softEdge rad="112500"/>
          </a:effectLst>
        </p:spPr>
      </p:pic>
      <p:pic>
        <p:nvPicPr>
          <p:cNvPr id="50" name="Picture 49" descr="A close up of a device&#10;&#10;Description generated with very high confidence">
            <a:extLst>
              <a:ext uri="{FF2B5EF4-FFF2-40B4-BE49-F238E27FC236}">
                <a16:creationId xmlns:a16="http://schemas.microsoft.com/office/drawing/2014/main" id="{9496DA33-70FF-4DE8-BEE2-F0D8726FAA0F}"/>
              </a:ext>
            </a:extLst>
          </p:cNvPr>
          <p:cNvPicPr>
            <a:picLocks noChangeAspect="1"/>
          </p:cNvPicPr>
          <p:nvPr/>
        </p:nvPicPr>
        <p:blipFill rotWithShape="1">
          <a:blip r:embed="rId9"/>
          <a:srcRect l="5075" t="23268" r="3221" b="23267"/>
          <a:stretch/>
        </p:blipFill>
        <p:spPr>
          <a:xfrm>
            <a:off x="4710851" y="4728518"/>
            <a:ext cx="506132" cy="295086"/>
          </a:xfrm>
          <a:prstGeom prst="rect">
            <a:avLst/>
          </a:prstGeom>
        </p:spPr>
      </p:pic>
      <p:sp>
        <p:nvSpPr>
          <p:cNvPr id="93" name="Rectangle 92">
            <a:extLst>
              <a:ext uri="{FF2B5EF4-FFF2-40B4-BE49-F238E27FC236}">
                <a16:creationId xmlns:a16="http://schemas.microsoft.com/office/drawing/2014/main" id="{1ECD21F7-374B-44E3-ABE9-C13D7A9941EF}"/>
              </a:ext>
            </a:extLst>
          </p:cNvPr>
          <p:cNvSpPr/>
          <p:nvPr/>
        </p:nvSpPr>
        <p:spPr>
          <a:xfrm>
            <a:off x="2474581" y="3476088"/>
            <a:ext cx="1248104" cy="646331"/>
          </a:xfrm>
          <a:prstGeom prst="rect">
            <a:avLst/>
          </a:prstGeom>
        </p:spPr>
        <p:txBody>
          <a:bodyPr wrap="square">
            <a:spAutoFit/>
          </a:bodyPr>
          <a:lstStyle/>
          <a:p>
            <a:pPr defTabSz="457200" eaLnBrk="1" fontAlgn="auto" hangingPunct="1">
              <a:spcBef>
                <a:spcPts val="0"/>
              </a:spcBef>
              <a:spcAft>
                <a:spcPts val="0"/>
              </a:spcAft>
            </a:pPr>
            <a:r>
              <a:rPr lang="en-US" altLang="zh-CN" dirty="0">
                <a:solidFill>
                  <a:prstClr val="black"/>
                </a:solidFill>
                <a:latin typeface="Constantia" panose="02030602050306030303" pitchFamily="18" charset="0"/>
                <a:ea typeface="华文楷体" panose="02010600040101010101" pitchFamily="2" charset="-122"/>
              </a:rPr>
              <a:t>CP-ABE ciphertext</a:t>
            </a:r>
            <a:endParaRPr lang="zh-CN" altLang="en-US" dirty="0">
              <a:solidFill>
                <a:prstClr val="black"/>
              </a:solidFill>
              <a:latin typeface="Constantia" panose="02030602050306030303" pitchFamily="18" charset="0"/>
              <a:ea typeface="华文楷体" panose="02010600040101010101" pitchFamily="2" charset="-122"/>
            </a:endParaRPr>
          </a:p>
        </p:txBody>
      </p:sp>
      <p:cxnSp>
        <p:nvCxnSpPr>
          <p:cNvPr id="95" name="直接箭头连接符 35">
            <a:extLst>
              <a:ext uri="{FF2B5EF4-FFF2-40B4-BE49-F238E27FC236}">
                <a16:creationId xmlns:a16="http://schemas.microsoft.com/office/drawing/2014/main" id="{B7849437-6991-4967-BEE2-2A2DDC90BDB5}"/>
              </a:ext>
            </a:extLst>
          </p:cNvPr>
          <p:cNvCxnSpPr>
            <a:cxnSpLocks/>
          </p:cNvCxnSpPr>
          <p:nvPr/>
        </p:nvCxnSpPr>
        <p:spPr>
          <a:xfrm flipH="1">
            <a:off x="5216983" y="2547461"/>
            <a:ext cx="3502728" cy="2002772"/>
          </a:xfrm>
          <a:prstGeom prst="straightConnector1">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DE54EDD8-4217-45E1-8F37-9BFE2391A73F}"/>
              </a:ext>
            </a:extLst>
          </p:cNvPr>
          <p:cNvSpPr txBox="1"/>
          <p:nvPr/>
        </p:nvSpPr>
        <p:spPr>
          <a:xfrm>
            <a:off x="9148676" y="3548848"/>
            <a:ext cx="1519324" cy="646331"/>
          </a:xfrm>
          <a:prstGeom prst="rect">
            <a:avLst/>
          </a:prstGeom>
          <a:noFill/>
        </p:spPr>
        <p:txBody>
          <a:bodyPr wrap="square" rtlCol="0">
            <a:spAutoFit/>
          </a:bodyPr>
          <a:lstStyle/>
          <a:p>
            <a:pPr defTabSz="457200" eaLnBrk="1" fontAlgn="auto" hangingPunct="1">
              <a:spcBef>
                <a:spcPts val="0"/>
              </a:spcBef>
              <a:spcAft>
                <a:spcPts val="0"/>
              </a:spcAft>
            </a:pPr>
            <a:r>
              <a:rPr lang="en-US" altLang="zh-CN" dirty="0">
                <a:solidFill>
                  <a:prstClr val="black"/>
                </a:solidFill>
                <a:latin typeface="Constantia" panose="02030602050306030303" pitchFamily="18" charset="0"/>
                <a:ea typeface="华文楷体" panose="02010600040101010101" pitchFamily="2" charset="-122"/>
              </a:rPr>
              <a:t>Simple</a:t>
            </a:r>
          </a:p>
          <a:p>
            <a:pPr defTabSz="457200" eaLnBrk="1" fontAlgn="auto" hangingPunct="1">
              <a:spcBef>
                <a:spcPts val="0"/>
              </a:spcBef>
              <a:spcAft>
                <a:spcPts val="0"/>
              </a:spcAft>
            </a:pPr>
            <a:r>
              <a:rPr lang="en-US" altLang="zh-CN" dirty="0">
                <a:solidFill>
                  <a:prstClr val="black"/>
                </a:solidFill>
                <a:latin typeface="Constantia" panose="02030602050306030303" pitchFamily="18" charset="0"/>
                <a:ea typeface="华文楷体" panose="02010600040101010101" pitchFamily="2" charset="-122"/>
              </a:rPr>
              <a:t>Computation</a:t>
            </a:r>
            <a:endParaRPr lang="zh-CN" altLang="en-US" dirty="0">
              <a:solidFill>
                <a:prstClr val="black"/>
              </a:solidFill>
              <a:latin typeface="Constantia" panose="02030602050306030303" pitchFamily="18" charset="0"/>
              <a:ea typeface="华文楷体" panose="02010600040101010101" pitchFamily="2" charset="-122"/>
            </a:endParaRPr>
          </a:p>
        </p:txBody>
      </p:sp>
      <p:sp>
        <p:nvSpPr>
          <p:cNvPr id="100" name="TextBox 99">
            <a:extLst>
              <a:ext uri="{FF2B5EF4-FFF2-40B4-BE49-F238E27FC236}">
                <a16:creationId xmlns:a16="http://schemas.microsoft.com/office/drawing/2014/main" id="{A6CC4CD5-0CBD-497D-94AC-4D6E6B14C4F4}"/>
              </a:ext>
            </a:extLst>
          </p:cNvPr>
          <p:cNvSpPr txBox="1"/>
          <p:nvPr/>
        </p:nvSpPr>
        <p:spPr>
          <a:xfrm>
            <a:off x="2198844" y="6115738"/>
            <a:ext cx="8135802" cy="492443"/>
          </a:xfrm>
          <a:prstGeom prst="rect">
            <a:avLst/>
          </a:prstGeom>
          <a:solidFill>
            <a:srgbClr val="FFFF00"/>
          </a:solidFill>
          <a:ln>
            <a:noFill/>
          </a:ln>
          <a:effectLst/>
        </p:spPr>
        <p:style>
          <a:lnRef idx="1">
            <a:schemeClr val="accent2"/>
          </a:lnRef>
          <a:fillRef idx="2">
            <a:schemeClr val="accent2"/>
          </a:fillRef>
          <a:effectRef idx="1">
            <a:schemeClr val="accent2"/>
          </a:effectRef>
          <a:fontRef idx="minor">
            <a:schemeClr val="dk1"/>
          </a:fontRef>
        </p:style>
        <p:txBody>
          <a:bodyPr wrap="square" rtlCol="0">
            <a:spAutoFit/>
          </a:bodyPr>
          <a:lstStyle/>
          <a:p>
            <a:pPr defTabSz="457200" eaLnBrk="1" fontAlgn="auto" hangingPunct="1">
              <a:spcBef>
                <a:spcPts val="0"/>
              </a:spcBef>
              <a:spcAft>
                <a:spcPts val="0"/>
              </a:spcAft>
            </a:pPr>
            <a:r>
              <a:rPr lang="en-US" sz="2600" dirty="0">
                <a:solidFill>
                  <a:prstClr val="black"/>
                </a:solidFill>
                <a:latin typeface="Constantia"/>
                <a:cs typeface="Constantia"/>
              </a:rPr>
              <a:t>CP-ABE-</a:t>
            </a:r>
            <a:r>
              <a:rPr lang="en-US" sz="2600" dirty="0" err="1">
                <a:solidFill>
                  <a:prstClr val="black"/>
                </a:solidFill>
                <a:latin typeface="Constantia"/>
                <a:cs typeface="Constantia"/>
              </a:rPr>
              <a:t>PEKS</a:t>
            </a:r>
            <a:r>
              <a:rPr lang="en-US" sz="2600" dirty="0">
                <a:solidFill>
                  <a:prstClr val="black"/>
                </a:solidFill>
                <a:latin typeface="Constantia"/>
                <a:cs typeface="Constantia"/>
              </a:rPr>
              <a:t> Proxy Decryption can solve all challenges</a:t>
            </a:r>
            <a:endParaRPr lang="en-US" sz="2600" b="1" dirty="0">
              <a:solidFill>
                <a:prstClr val="black"/>
              </a:solidFill>
              <a:latin typeface="Constantia"/>
              <a:cs typeface="Constantia"/>
            </a:endParaRPr>
          </a:p>
        </p:txBody>
      </p:sp>
    </p:spTree>
    <p:extLst>
      <p:ext uri="{BB962C8B-B14F-4D97-AF65-F5344CB8AC3E}">
        <p14:creationId xmlns:p14="http://schemas.microsoft.com/office/powerpoint/2010/main" val="971108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9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31"/>
                                        </p:tgtEl>
                                        <p:attrNameLst>
                                          <p:attrName>style.visibility</p:attrName>
                                        </p:attrNameLst>
                                      </p:cBhvr>
                                      <p:to>
                                        <p:strVal val="visible"/>
                                      </p:to>
                                    </p:set>
                                    <p:animEffect transition="in" filter="wipe(down)">
                                      <p:cBhvr>
                                        <p:cTn id="18" dur="500"/>
                                        <p:tgtEl>
                                          <p:spTgt spid="131"/>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blinds(horizontal)">
                                      <p:cBhvr>
                                        <p:cTn id="27" dur="500"/>
                                        <p:tgtEl>
                                          <p:spTgt spid="56"/>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linds(horizontal)">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14"/>
                                        </p:tgtEl>
                                        <p:attrNameLst>
                                          <p:attrName>style.visibility</p:attrName>
                                        </p:attrNameLst>
                                      </p:cBhvr>
                                      <p:to>
                                        <p:strVal val="visible"/>
                                      </p:to>
                                    </p:set>
                                    <p:animEffect transition="in" filter="wipe(down)">
                                      <p:cBhvr>
                                        <p:cTn id="35" dur="500"/>
                                        <p:tgtEl>
                                          <p:spTgt spid="114"/>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50"/>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90"/>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95"/>
                                        </p:tgtEl>
                                        <p:attrNameLst>
                                          <p:attrName>style.visibility</p:attrName>
                                        </p:attrNameLst>
                                      </p:cBhvr>
                                      <p:to>
                                        <p:strVal val="visible"/>
                                      </p:to>
                                    </p:set>
                                    <p:animEffect transition="in" filter="wipe(down)">
                                      <p:cBhvr>
                                        <p:cTn id="48" dur="500"/>
                                        <p:tgtEl>
                                          <p:spTgt spid="95"/>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83"/>
                                        </p:tgtEl>
                                        <p:attrNameLst>
                                          <p:attrName>style.visibility</p:attrName>
                                        </p:attrNameLst>
                                      </p:cBhvr>
                                      <p:to>
                                        <p:strVal val="visible"/>
                                      </p:to>
                                    </p:set>
                                    <p:animEffect transition="in" filter="wipe(down)">
                                      <p:cBhvr>
                                        <p:cTn id="53" dur="500"/>
                                        <p:tgtEl>
                                          <p:spTgt spid="83"/>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55"/>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88"/>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53" presetClass="entr" presetSubtype="16" fill="hold" grpId="0" nodeType="clickEffect">
                                  <p:stCondLst>
                                    <p:cond delay="0"/>
                                  </p:stCondLst>
                                  <p:childTnLst>
                                    <p:set>
                                      <p:cBhvr>
                                        <p:cTn id="63" dur="1" fill="hold">
                                          <p:stCondLst>
                                            <p:cond delay="0"/>
                                          </p:stCondLst>
                                        </p:cTn>
                                        <p:tgtEl>
                                          <p:spTgt spid="100"/>
                                        </p:tgtEl>
                                        <p:attrNameLst>
                                          <p:attrName>style.visibility</p:attrName>
                                        </p:attrNameLst>
                                      </p:cBhvr>
                                      <p:to>
                                        <p:strVal val="visible"/>
                                      </p:to>
                                    </p:set>
                                    <p:anim calcmode="lin" valueType="num">
                                      <p:cBhvr>
                                        <p:cTn id="64" dur="500" fill="hold"/>
                                        <p:tgtEl>
                                          <p:spTgt spid="100"/>
                                        </p:tgtEl>
                                        <p:attrNameLst>
                                          <p:attrName>ppt_w</p:attrName>
                                        </p:attrNameLst>
                                      </p:cBhvr>
                                      <p:tavLst>
                                        <p:tav tm="0">
                                          <p:val>
                                            <p:fltVal val="0"/>
                                          </p:val>
                                        </p:tav>
                                        <p:tav tm="100000">
                                          <p:val>
                                            <p:strVal val="#ppt_w"/>
                                          </p:val>
                                        </p:tav>
                                      </p:tavLst>
                                    </p:anim>
                                    <p:anim calcmode="lin" valueType="num">
                                      <p:cBhvr>
                                        <p:cTn id="65" dur="500" fill="hold"/>
                                        <p:tgtEl>
                                          <p:spTgt spid="100"/>
                                        </p:tgtEl>
                                        <p:attrNameLst>
                                          <p:attrName>ppt_h</p:attrName>
                                        </p:attrNameLst>
                                      </p:cBhvr>
                                      <p:tavLst>
                                        <p:tav tm="0">
                                          <p:val>
                                            <p:fltVal val="0"/>
                                          </p:val>
                                        </p:tav>
                                        <p:tav tm="100000">
                                          <p:val>
                                            <p:strVal val="#ppt_h"/>
                                          </p:val>
                                        </p:tav>
                                      </p:tavLst>
                                    </p:anim>
                                    <p:animEffect transition="in" filter="fade">
                                      <p:cBhvr>
                                        <p:cTn id="6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p:bldP spid="56" grpId="0"/>
      <p:bldP spid="13" grpId="0"/>
      <p:bldP spid="31" grpId="0"/>
      <p:bldP spid="93" grpId="0"/>
      <p:bldP spid="55" grpId="0"/>
      <p:bldP spid="10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CP-ABE-</a:t>
            </a:r>
            <a:r>
              <a:rPr lang="en-US" dirty="0" err="1"/>
              <a:t>PEKS</a:t>
            </a:r>
            <a:r>
              <a:rPr lang="en-US" dirty="0"/>
              <a:t> Proxy Decryption</a:t>
            </a:r>
          </a:p>
        </p:txBody>
      </p:sp>
      <p:pic>
        <p:nvPicPr>
          <p:cNvPr id="4" name="Picture 3">
            <a:extLst>
              <a:ext uri="{FF2B5EF4-FFF2-40B4-BE49-F238E27FC236}">
                <a16:creationId xmlns:a16="http://schemas.microsoft.com/office/drawing/2014/main" id="{CB352CC1-3010-4C2F-BA0B-B493A2CEE356}"/>
              </a:ext>
            </a:extLst>
          </p:cNvPr>
          <p:cNvPicPr>
            <a:picLocks noChangeAspect="1"/>
          </p:cNvPicPr>
          <p:nvPr/>
        </p:nvPicPr>
        <p:blipFill rotWithShape="1">
          <a:blip r:embed="rId3"/>
          <a:srcRect b="24615"/>
          <a:stretch/>
        </p:blipFill>
        <p:spPr>
          <a:xfrm>
            <a:off x="2770152" y="5917534"/>
            <a:ext cx="789606" cy="696245"/>
          </a:xfrm>
          <a:prstGeom prst="rect">
            <a:avLst/>
          </a:prstGeom>
        </p:spPr>
      </p:pic>
      <p:sp>
        <p:nvSpPr>
          <p:cNvPr id="5" name="TextBox 4">
            <a:extLst>
              <a:ext uri="{FF2B5EF4-FFF2-40B4-BE49-F238E27FC236}">
                <a16:creationId xmlns:a16="http://schemas.microsoft.com/office/drawing/2014/main" id="{0F9765FA-1816-4F10-B8DE-56AF80DF105D}"/>
              </a:ext>
            </a:extLst>
          </p:cNvPr>
          <p:cNvSpPr txBox="1"/>
          <p:nvPr/>
        </p:nvSpPr>
        <p:spPr>
          <a:xfrm>
            <a:off x="1981200" y="2745669"/>
            <a:ext cx="2367512" cy="369332"/>
          </a:xfrm>
          <a:prstGeom prst="rect">
            <a:avLst/>
          </a:prstGeom>
          <a:noFill/>
        </p:spPr>
        <p:txBody>
          <a:bodyPr wrap="square" rtlCol="0">
            <a:spAutoFit/>
          </a:bodyPr>
          <a:lstStyle/>
          <a:p>
            <a:pPr defTabSz="457200" eaLnBrk="1" fontAlgn="auto" hangingPunct="1">
              <a:spcBef>
                <a:spcPts val="0"/>
              </a:spcBef>
              <a:spcAft>
                <a:spcPts val="0"/>
              </a:spcAft>
            </a:pPr>
            <a:r>
              <a:rPr lang="en-US" altLang="zh-CN" dirty="0">
                <a:solidFill>
                  <a:prstClr val="black"/>
                </a:solidFill>
                <a:latin typeface="Constantia" panose="02030602050306030303" pitchFamily="18" charset="0"/>
                <a:ea typeface="华文楷体" panose="02010600040101010101" pitchFamily="2" charset="-122"/>
              </a:rPr>
              <a:t> No Proxy Decryption</a:t>
            </a:r>
            <a:endParaRPr lang="zh-CN" altLang="en-US" dirty="0">
              <a:solidFill>
                <a:prstClr val="black"/>
              </a:solidFill>
              <a:latin typeface="Constantia" panose="02030602050306030303" pitchFamily="18" charset="0"/>
              <a:ea typeface="华文楷体" panose="02010600040101010101" pitchFamily="2" charset="-122"/>
            </a:endParaRPr>
          </a:p>
        </p:txBody>
      </p:sp>
      <p:sp>
        <p:nvSpPr>
          <p:cNvPr id="40" name="Content Placeholder 2">
            <a:extLst>
              <a:ext uri="{FF2B5EF4-FFF2-40B4-BE49-F238E27FC236}">
                <a16:creationId xmlns:a16="http://schemas.microsoft.com/office/drawing/2014/main" id="{78180B22-C3C8-4EB3-997E-83248BC165EE}"/>
              </a:ext>
            </a:extLst>
          </p:cNvPr>
          <p:cNvSpPr>
            <a:spLocks noGrp="1"/>
          </p:cNvSpPr>
          <p:nvPr>
            <p:ph idx="1"/>
          </p:nvPr>
        </p:nvSpPr>
        <p:spPr>
          <a:xfrm>
            <a:off x="1981200" y="1600201"/>
            <a:ext cx="8229600" cy="1214744"/>
          </a:xfrm>
        </p:spPr>
        <p:txBody>
          <a:bodyPr>
            <a:normAutofit/>
          </a:bodyPr>
          <a:lstStyle/>
          <a:p>
            <a:r>
              <a:rPr lang="en-US" sz="2400" dirty="0" err="1">
                <a:latin typeface="Constantia"/>
                <a:cs typeface="Constantia"/>
              </a:rPr>
              <a:t>3GHz</a:t>
            </a:r>
            <a:r>
              <a:rPr lang="en-US" sz="2400" dirty="0">
                <a:latin typeface="Constantia"/>
                <a:cs typeface="Constantia"/>
              </a:rPr>
              <a:t> Intel Core Duo, </a:t>
            </a:r>
            <a:r>
              <a:rPr lang="en-US" sz="2400" dirty="0" err="1">
                <a:latin typeface="Constantia"/>
                <a:cs typeface="Constantia"/>
              </a:rPr>
              <a:t>4GB</a:t>
            </a:r>
            <a:r>
              <a:rPr lang="en-US" sz="2400" dirty="0">
                <a:latin typeface="Constantia"/>
                <a:cs typeface="Constantia"/>
              </a:rPr>
              <a:t> RAM (one core)</a:t>
            </a:r>
          </a:p>
          <a:p>
            <a:r>
              <a:rPr lang="en-US" sz="2400" dirty="0" err="1">
                <a:latin typeface="Constantia"/>
              </a:rPr>
              <a:t>412Mhz</a:t>
            </a:r>
            <a:r>
              <a:rPr lang="en-US" sz="2400" dirty="0">
                <a:latin typeface="Constantia"/>
              </a:rPr>
              <a:t> ARM (iPhone </a:t>
            </a:r>
            <a:r>
              <a:rPr lang="en-US" sz="2400" dirty="0" err="1">
                <a:latin typeface="Constantia"/>
              </a:rPr>
              <a:t>3G</a:t>
            </a:r>
            <a:r>
              <a:rPr lang="en-US" sz="2400" dirty="0">
                <a:latin typeface="Constantia"/>
              </a:rPr>
              <a:t>)</a:t>
            </a:r>
          </a:p>
        </p:txBody>
      </p:sp>
      <p:pic>
        <p:nvPicPr>
          <p:cNvPr id="9" name="Picture 8">
            <a:extLst>
              <a:ext uri="{FF2B5EF4-FFF2-40B4-BE49-F238E27FC236}">
                <a16:creationId xmlns:a16="http://schemas.microsoft.com/office/drawing/2014/main" id="{28AEF770-C7D9-457E-9F7C-05C648DEFA9C}"/>
              </a:ext>
            </a:extLst>
          </p:cNvPr>
          <p:cNvPicPr>
            <a:picLocks noChangeAspect="1"/>
          </p:cNvPicPr>
          <p:nvPr/>
        </p:nvPicPr>
        <p:blipFill rotWithShape="1">
          <a:blip r:embed="rId4"/>
          <a:srcRect l="2962" t="3968" r="6849" b="5272"/>
          <a:stretch/>
        </p:blipFill>
        <p:spPr>
          <a:xfrm>
            <a:off x="1597668" y="3462889"/>
            <a:ext cx="2782360" cy="2330762"/>
          </a:xfrm>
          <a:prstGeom prst="rect">
            <a:avLst/>
          </a:prstGeom>
        </p:spPr>
      </p:pic>
      <p:pic>
        <p:nvPicPr>
          <p:cNvPr id="10" name="Picture 9">
            <a:extLst>
              <a:ext uri="{FF2B5EF4-FFF2-40B4-BE49-F238E27FC236}">
                <a16:creationId xmlns:a16="http://schemas.microsoft.com/office/drawing/2014/main" id="{BF203CAB-C0D1-46AD-8D59-67CB762E5C2E}"/>
              </a:ext>
            </a:extLst>
          </p:cNvPr>
          <p:cNvPicPr>
            <a:picLocks noChangeAspect="1"/>
          </p:cNvPicPr>
          <p:nvPr/>
        </p:nvPicPr>
        <p:blipFill>
          <a:blip r:embed="rId5"/>
          <a:stretch>
            <a:fillRect/>
          </a:stretch>
        </p:blipFill>
        <p:spPr>
          <a:xfrm>
            <a:off x="4698703" y="3427403"/>
            <a:ext cx="2794595" cy="2330762"/>
          </a:xfrm>
          <a:prstGeom prst="rect">
            <a:avLst/>
          </a:prstGeom>
        </p:spPr>
      </p:pic>
      <p:pic>
        <p:nvPicPr>
          <p:cNvPr id="11" name="Picture 10">
            <a:extLst>
              <a:ext uri="{FF2B5EF4-FFF2-40B4-BE49-F238E27FC236}">
                <a16:creationId xmlns:a16="http://schemas.microsoft.com/office/drawing/2014/main" id="{5C09D15C-5CC8-46BB-8454-2C76A83870A9}"/>
              </a:ext>
            </a:extLst>
          </p:cNvPr>
          <p:cNvPicPr>
            <a:picLocks noChangeAspect="1"/>
          </p:cNvPicPr>
          <p:nvPr/>
        </p:nvPicPr>
        <p:blipFill>
          <a:blip r:embed="rId6"/>
          <a:stretch>
            <a:fillRect/>
          </a:stretch>
        </p:blipFill>
        <p:spPr>
          <a:xfrm>
            <a:off x="7673586" y="3325089"/>
            <a:ext cx="2948457" cy="2433076"/>
          </a:xfrm>
          <a:prstGeom prst="rect">
            <a:avLst/>
          </a:prstGeom>
        </p:spPr>
      </p:pic>
      <p:cxnSp>
        <p:nvCxnSpPr>
          <p:cNvPr id="14" name="Straight Connector 13">
            <a:extLst>
              <a:ext uri="{FF2B5EF4-FFF2-40B4-BE49-F238E27FC236}">
                <a16:creationId xmlns:a16="http://schemas.microsoft.com/office/drawing/2014/main" id="{A6288184-C497-4005-BECC-D1124611919B}"/>
              </a:ext>
            </a:extLst>
          </p:cNvPr>
          <p:cNvCxnSpPr>
            <a:cxnSpLocks/>
          </p:cNvCxnSpPr>
          <p:nvPr/>
        </p:nvCxnSpPr>
        <p:spPr>
          <a:xfrm>
            <a:off x="4532439" y="3329116"/>
            <a:ext cx="0" cy="2634980"/>
          </a:xfrm>
          <a:prstGeom prst="line">
            <a:avLst/>
          </a:prstGeom>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F0241D40-D608-48BB-8EC1-F4F197768758}"/>
              </a:ext>
            </a:extLst>
          </p:cNvPr>
          <p:cNvSpPr txBox="1"/>
          <p:nvPr/>
        </p:nvSpPr>
        <p:spPr>
          <a:xfrm>
            <a:off x="6309541" y="2745669"/>
            <a:ext cx="2571219" cy="369332"/>
          </a:xfrm>
          <a:prstGeom prst="rect">
            <a:avLst/>
          </a:prstGeom>
          <a:noFill/>
        </p:spPr>
        <p:txBody>
          <a:bodyPr wrap="square" rtlCol="0">
            <a:spAutoFit/>
          </a:bodyPr>
          <a:lstStyle/>
          <a:p>
            <a:pPr defTabSz="457200" eaLnBrk="1" fontAlgn="auto" hangingPunct="1">
              <a:spcBef>
                <a:spcPts val="0"/>
              </a:spcBef>
              <a:spcAft>
                <a:spcPts val="0"/>
              </a:spcAft>
            </a:pPr>
            <a:r>
              <a:rPr lang="en-US" altLang="zh-CN" dirty="0">
                <a:solidFill>
                  <a:prstClr val="black"/>
                </a:solidFill>
                <a:latin typeface="Constantia" panose="02030602050306030303" pitchFamily="18" charset="0"/>
                <a:ea typeface="华文楷体" panose="02010600040101010101" pitchFamily="2" charset="-122"/>
              </a:rPr>
              <a:t>With Proxy Decryption</a:t>
            </a:r>
            <a:endParaRPr lang="zh-CN" altLang="en-US" dirty="0">
              <a:solidFill>
                <a:prstClr val="black"/>
              </a:solidFill>
              <a:latin typeface="Constantia" panose="02030602050306030303" pitchFamily="18" charset="0"/>
              <a:ea typeface="华文楷体" panose="02010600040101010101" pitchFamily="2" charset="-122"/>
            </a:endParaRPr>
          </a:p>
        </p:txBody>
      </p:sp>
      <p:pic>
        <p:nvPicPr>
          <p:cNvPr id="16" name="Picture 15">
            <a:extLst>
              <a:ext uri="{FF2B5EF4-FFF2-40B4-BE49-F238E27FC236}">
                <a16:creationId xmlns:a16="http://schemas.microsoft.com/office/drawing/2014/main" id="{78B5A8E3-813F-4009-B615-83A696AF5605}"/>
              </a:ext>
            </a:extLst>
          </p:cNvPr>
          <p:cNvPicPr>
            <a:picLocks noChangeAspect="1"/>
          </p:cNvPicPr>
          <p:nvPr/>
        </p:nvPicPr>
        <p:blipFill rotWithShape="1">
          <a:blip r:embed="rId7"/>
          <a:srcRect l="18539" r="19928"/>
          <a:stretch/>
        </p:blipFill>
        <p:spPr>
          <a:xfrm>
            <a:off x="6095999" y="5935365"/>
            <a:ext cx="458862" cy="731400"/>
          </a:xfrm>
          <a:prstGeom prst="rect">
            <a:avLst/>
          </a:prstGeom>
        </p:spPr>
      </p:pic>
      <p:sp>
        <p:nvSpPr>
          <p:cNvPr id="18" name="Rectangle 17">
            <a:extLst>
              <a:ext uri="{FF2B5EF4-FFF2-40B4-BE49-F238E27FC236}">
                <a16:creationId xmlns:a16="http://schemas.microsoft.com/office/drawing/2014/main" id="{A9CE318F-4881-4060-9EE6-4308ABBAB7B9}"/>
              </a:ext>
            </a:extLst>
          </p:cNvPr>
          <p:cNvSpPr/>
          <p:nvPr/>
        </p:nvSpPr>
        <p:spPr>
          <a:xfrm>
            <a:off x="7683998" y="5813560"/>
            <a:ext cx="478016" cy="800219"/>
          </a:xfrm>
          <a:prstGeom prst="rect">
            <a:avLst/>
          </a:prstGeom>
        </p:spPr>
        <p:txBody>
          <a:bodyPr wrap="none">
            <a:spAutoFit/>
          </a:bodyPr>
          <a:lstStyle/>
          <a:p>
            <a:pPr defTabSz="457200" eaLnBrk="1" fontAlgn="auto" hangingPunct="1">
              <a:spcBef>
                <a:spcPts val="0"/>
              </a:spcBef>
              <a:spcAft>
                <a:spcPts val="0"/>
              </a:spcAft>
            </a:pPr>
            <a:r>
              <a:rPr lang="en-US" altLang="zh-CN" sz="4600" b="1" dirty="0">
                <a:solidFill>
                  <a:srgbClr val="414141"/>
                </a:solidFill>
                <a:latin typeface="GillSans-Bold"/>
                <a:ea typeface="华文楷体" panose="02010600040101010101" pitchFamily="2" charset="-122"/>
              </a:rPr>
              <a:t>+</a:t>
            </a:r>
            <a:endParaRPr lang="zh-CN" altLang="en-US" dirty="0">
              <a:solidFill>
                <a:prstClr val="black"/>
              </a:solidFill>
              <a:latin typeface="Franklin Gothic Book"/>
              <a:ea typeface="华文楷体" panose="02010600040101010101" pitchFamily="2" charset="-122"/>
            </a:endParaRPr>
          </a:p>
        </p:txBody>
      </p:sp>
      <p:pic>
        <p:nvPicPr>
          <p:cNvPr id="48" name="Picture 47">
            <a:extLst>
              <a:ext uri="{FF2B5EF4-FFF2-40B4-BE49-F238E27FC236}">
                <a16:creationId xmlns:a16="http://schemas.microsoft.com/office/drawing/2014/main" id="{BC9920D7-3442-4466-99D3-2E6D61543E8B}"/>
              </a:ext>
            </a:extLst>
          </p:cNvPr>
          <p:cNvPicPr>
            <a:picLocks noChangeAspect="1"/>
          </p:cNvPicPr>
          <p:nvPr/>
        </p:nvPicPr>
        <p:blipFill rotWithShape="1">
          <a:blip r:embed="rId3"/>
          <a:srcRect b="24615"/>
          <a:stretch/>
        </p:blipFill>
        <p:spPr>
          <a:xfrm>
            <a:off x="9128341" y="5865546"/>
            <a:ext cx="789606" cy="696245"/>
          </a:xfrm>
          <a:prstGeom prst="rect">
            <a:avLst/>
          </a:prstGeom>
        </p:spPr>
      </p:pic>
    </p:spTree>
    <p:extLst>
      <p:ext uri="{BB962C8B-B14F-4D97-AF65-F5344CB8AC3E}">
        <p14:creationId xmlns:p14="http://schemas.microsoft.com/office/powerpoint/2010/main" val="15513092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Algorithm</a:t>
            </a:r>
          </a:p>
        </p:txBody>
      </p:sp>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01B41A01-3494-4FFC-BEAD-A47839914D80}"/>
                  </a:ext>
                </a:extLst>
              </p:cNvPr>
              <p:cNvSpPr>
                <a:spLocks noGrp="1"/>
              </p:cNvSpPr>
              <p:nvPr>
                <p:ph idx="1"/>
              </p:nvPr>
            </p:nvSpPr>
            <p:spPr>
              <a:xfrm>
                <a:off x="1981200" y="1600201"/>
                <a:ext cx="8229600" cy="4525963"/>
              </a:xfrm>
            </p:spPr>
            <p:txBody>
              <a:bodyPr>
                <a:normAutofit/>
              </a:bodyPr>
              <a:lstStyle/>
              <a:p>
                <a:r>
                  <a:rPr lang="en-US" sz="2400" dirty="0">
                    <a:latin typeface="Constantia"/>
                    <a:cs typeface="Constantia"/>
                  </a:rPr>
                  <a:t>Algorithm 1: </a:t>
                </a:r>
                <a:r>
                  <a:rPr lang="en-US" sz="2400" dirty="0">
                    <a:solidFill>
                      <a:srgbClr val="C00000"/>
                    </a:solidFill>
                    <a:latin typeface="Constantia"/>
                    <a:cs typeface="Constantia"/>
                  </a:rPr>
                  <a:t>(</a:t>
                </a:r>
                <a:r>
                  <a:rPr lang="en-US" sz="2400" i="1" dirty="0">
                    <a:solidFill>
                      <a:srgbClr val="C00000"/>
                    </a:solidFill>
                    <a:latin typeface="Constantia"/>
                    <a:cs typeface="Constantia"/>
                  </a:rPr>
                  <a:t>PK</a:t>
                </a:r>
                <a:r>
                  <a:rPr lang="en-US" sz="2400" dirty="0">
                    <a:solidFill>
                      <a:srgbClr val="C00000"/>
                    </a:solidFill>
                    <a:latin typeface="Constantia"/>
                    <a:cs typeface="Constantia"/>
                  </a:rPr>
                  <a:t>, </a:t>
                </a:r>
                <a:r>
                  <a:rPr lang="en-US" sz="2400" i="1" dirty="0">
                    <a:solidFill>
                      <a:srgbClr val="C00000"/>
                    </a:solidFill>
                    <a:latin typeface="Constantia"/>
                    <a:cs typeface="Constantia"/>
                  </a:rPr>
                  <a:t>MK</a:t>
                </a:r>
                <a:r>
                  <a:rPr lang="en-US" sz="2400" dirty="0">
                    <a:solidFill>
                      <a:srgbClr val="C00000"/>
                    </a:solidFill>
                    <a:latin typeface="Constantia"/>
                    <a:cs typeface="Constantia"/>
                  </a:rPr>
                  <a:t>) = </a:t>
                </a:r>
                <a:r>
                  <a:rPr lang="en-US" sz="2400" i="1" dirty="0">
                    <a:solidFill>
                      <a:srgbClr val="C00000"/>
                    </a:solidFill>
                    <a:latin typeface="Constantia"/>
                    <a:cs typeface="Constantia"/>
                  </a:rPr>
                  <a:t>Setup</a:t>
                </a:r>
                <a:r>
                  <a:rPr lang="en-US" sz="2400" dirty="0">
                    <a:solidFill>
                      <a:srgbClr val="C00000"/>
                    </a:solidFill>
                    <a:latin typeface="Constantia"/>
                    <a:cs typeface="Constantia"/>
                  </a:rPr>
                  <a:t>()</a:t>
                </a:r>
              </a:p>
              <a:p>
                <a:pPr lvl="1"/>
                <a:r>
                  <a:rPr lang="en-US" sz="2000" dirty="0">
                    <a:latin typeface="Constantia"/>
                    <a:cs typeface="Constantia"/>
                  </a:rPr>
                  <a:t>It is executed by the key generation authority (KGA) </a:t>
                </a:r>
              </a:p>
              <a:p>
                <a:pPr lvl="1"/>
                <a:r>
                  <a:rPr lang="en-US" sz="2000" dirty="0">
                    <a:latin typeface="Constantia"/>
                    <a:cs typeface="Constantia"/>
                  </a:rPr>
                  <a:t>Function 1: generate public key </a:t>
                </a:r>
                <a:r>
                  <a:rPr lang="en-US" sz="2000" i="1" dirty="0">
                    <a:latin typeface="Constantia"/>
                    <a:cs typeface="Constantia"/>
                  </a:rPr>
                  <a:t>PK</a:t>
                </a:r>
                <a:endParaRPr lang="en-US" sz="2000" dirty="0">
                  <a:solidFill>
                    <a:srgbClr val="C00000"/>
                  </a:solidFill>
                  <a:latin typeface="Constantia"/>
                  <a:cs typeface="Constantia"/>
                </a:endParaRPr>
              </a:p>
              <a:p>
                <a:pPr lvl="1"/>
                <a:r>
                  <a:rPr lang="en-US" sz="2000" dirty="0">
                    <a:latin typeface="Constantia"/>
                    <a:cs typeface="Constantia"/>
                  </a:rPr>
                  <a:t>Function 2: generate master key </a:t>
                </a:r>
                <a:r>
                  <a:rPr lang="en-US" sz="2000" i="1" dirty="0">
                    <a:latin typeface="Constantia"/>
                    <a:cs typeface="Constantia"/>
                  </a:rPr>
                  <a:t>MK</a:t>
                </a:r>
                <a:endParaRPr lang="en-US" sz="2000" dirty="0">
                  <a:solidFill>
                    <a:srgbClr val="C00000"/>
                  </a:solidFill>
                  <a:latin typeface="Constantia"/>
                  <a:cs typeface="Constantia"/>
                </a:endParaRPr>
              </a:p>
              <a:p>
                <a:pPr lvl="1"/>
                <a:r>
                  <a:rPr lang="en-US" sz="2000" i="1" dirty="0">
                    <a:latin typeface="Constantia"/>
                    <a:cs typeface="Constantia"/>
                  </a:rPr>
                  <a:t>PK</a:t>
                </a:r>
                <a:r>
                  <a:rPr lang="en-US" sz="2000" dirty="0">
                    <a:latin typeface="Constantia"/>
                    <a:cs typeface="Constantia"/>
                  </a:rPr>
                  <a:t> is published to all the users</a:t>
                </a:r>
              </a:p>
              <a:p>
                <a:pPr lvl="1"/>
                <a:r>
                  <a:rPr lang="en-US" sz="2000" i="1" dirty="0">
                    <a:latin typeface="Constantia"/>
                    <a:cs typeface="Constantia"/>
                  </a:rPr>
                  <a:t>MK</a:t>
                </a:r>
                <a:r>
                  <a:rPr lang="en-US" sz="2000" dirty="0">
                    <a:latin typeface="Constantia"/>
                    <a:cs typeface="Constantia"/>
                  </a:rPr>
                  <a:t> is kept secretly by the KGA</a:t>
                </a:r>
              </a:p>
              <a:p>
                <a:pPr lvl="1"/>
                <a:endParaRPr lang="en-US" sz="2000" dirty="0">
                  <a:latin typeface="Constantia"/>
                  <a:cs typeface="Constantia"/>
                </a:endParaRPr>
              </a:p>
              <a:p>
                <a:pPr marL="342900" lvl="1" indent="-342900">
                  <a:buFont typeface="Arial"/>
                  <a:buChar char="•"/>
                </a:pPr>
                <a:r>
                  <a:rPr lang="en-US" sz="2400" dirty="0">
                    <a:latin typeface="Constantia"/>
                    <a:cs typeface="Constantia"/>
                  </a:rPr>
                  <a:t>Algorithm 2: </a:t>
                </a:r>
                <a:r>
                  <a:rPr lang="en-US" sz="2400" i="1" dirty="0">
                    <a:latin typeface="Constantia"/>
                    <a:cs typeface="Constantia"/>
                  </a:rPr>
                  <a:t>KeyGen</a:t>
                </a:r>
                <a:r>
                  <a:rPr lang="en-US" sz="2400" dirty="0">
                    <a:latin typeface="Constantia"/>
                    <a:cs typeface="Constantia"/>
                  </a:rPr>
                  <a:t>(</a:t>
                </a:r>
                <a:r>
                  <a:rPr lang="en-US" sz="2400" i="1" dirty="0">
                    <a:latin typeface="Constantia"/>
                    <a:cs typeface="Constantia"/>
                  </a:rPr>
                  <a:t>MK</a:t>
                </a:r>
                <a:r>
                  <a:rPr lang="en-US" sz="2400" dirty="0">
                    <a:latin typeface="Constantia"/>
                    <a:cs typeface="Constantia"/>
                  </a:rPr>
                  <a:t>, </a:t>
                </a:r>
                <a:r>
                  <a:rPr lang="en-US" sz="2400" i="1" dirty="0">
                    <a:latin typeface="Constantia"/>
                    <a:cs typeface="Constantia"/>
                  </a:rPr>
                  <a:t>S</a:t>
                </a:r>
                <a:r>
                  <a:rPr lang="en-US" sz="2400" dirty="0">
                    <a:latin typeface="Constantia"/>
                    <a:cs typeface="Constantia"/>
                  </a:rPr>
                  <a:t>)</a:t>
                </a:r>
              </a:p>
              <a:p>
                <a:pPr lvl="1"/>
                <a:r>
                  <a:rPr lang="en-US" sz="2000" dirty="0">
                    <a:latin typeface="Constantia"/>
                    <a:cs typeface="Constantia"/>
                  </a:rPr>
                  <a:t>It is executed by the KGA </a:t>
                </a:r>
              </a:p>
              <a:p>
                <a:pPr lvl="1"/>
                <a:r>
                  <a:rPr lang="en-US" sz="2000" dirty="0">
                    <a:latin typeface="Constantia"/>
                    <a:cs typeface="Constantia"/>
                  </a:rPr>
                  <a:t>Function 1: </a:t>
                </a:r>
                <a:r>
                  <a:rPr lang="en-US" sz="2000" i="1" dirty="0" err="1">
                    <a:solidFill>
                      <a:srgbClr val="C00000"/>
                    </a:solidFill>
                    <a:latin typeface="Constantia"/>
                    <a:cs typeface="Constantia"/>
                  </a:rPr>
                  <a:t>ITK</a:t>
                </a:r>
                <a:r>
                  <a:rPr lang="en-US" sz="2000" dirty="0">
                    <a:solidFill>
                      <a:srgbClr val="C00000"/>
                    </a:solidFill>
                    <a:latin typeface="Constantia"/>
                    <a:cs typeface="Constantia"/>
                  </a:rPr>
                  <a:t> = </a:t>
                </a:r>
                <a:r>
                  <a:rPr lang="en-US" sz="2000" i="1" dirty="0">
                    <a:solidFill>
                      <a:srgbClr val="C00000"/>
                    </a:solidFill>
                    <a:latin typeface="Constantia"/>
                    <a:cs typeface="Constantia"/>
                  </a:rPr>
                  <a:t>KeyGen</a:t>
                </a:r>
                <a:r>
                  <a:rPr lang="en-US" sz="2000" dirty="0">
                    <a:solidFill>
                      <a:srgbClr val="C00000"/>
                    </a:solidFill>
                    <a:latin typeface="Constantia"/>
                    <a:cs typeface="Constantia"/>
                  </a:rPr>
                  <a:t>(</a:t>
                </a:r>
                <a:r>
                  <a:rPr lang="en-US" sz="2000" i="1" dirty="0">
                    <a:solidFill>
                      <a:srgbClr val="C00000"/>
                    </a:solidFill>
                    <a:latin typeface="Constantia"/>
                    <a:cs typeface="Constantia"/>
                  </a:rPr>
                  <a:t>MK</a:t>
                </a:r>
                <a:r>
                  <a:rPr lang="en-US" sz="2000" dirty="0">
                    <a:solidFill>
                      <a:srgbClr val="C00000"/>
                    </a:solidFill>
                    <a:latin typeface="Constantia"/>
                    <a:cs typeface="Constantia"/>
                  </a:rPr>
                  <a:t>, </a:t>
                </a:r>
                <a:r>
                  <a:rPr lang="en-US" sz="2000" i="1" dirty="0">
                    <a:solidFill>
                      <a:srgbClr val="C00000"/>
                    </a:solidFill>
                    <a:latin typeface="Constantia"/>
                    <a:cs typeface="Constantia"/>
                  </a:rPr>
                  <a:t>S</a:t>
                </a:r>
                <a:r>
                  <a:rPr lang="en-US" sz="2000" dirty="0">
                    <a:solidFill>
                      <a:srgbClr val="C00000"/>
                    </a:solidFill>
                    <a:latin typeface="Constantia"/>
                    <a:cs typeface="Constantia"/>
                  </a:rPr>
                  <a:t>)</a:t>
                </a:r>
                <a:endParaRPr lang="en-US" sz="2000" i="1" dirty="0">
                  <a:solidFill>
                    <a:srgbClr val="C00000"/>
                  </a:solidFill>
                  <a:latin typeface="Constantia"/>
                  <a:cs typeface="Constantia"/>
                </a:endParaRPr>
              </a:p>
              <a:p>
                <a:pPr lvl="1"/>
                <a:r>
                  <a:rPr lang="en-US" sz="2000" dirty="0">
                    <a:latin typeface="Constantia"/>
                    <a:cs typeface="Constantia"/>
                  </a:rPr>
                  <a:t>Function 2: </a:t>
                </a:r>
                <a:r>
                  <a:rPr lang="en-US" altLang="zh-CN" sz="2000" dirty="0">
                    <a:solidFill>
                      <a:srgbClr val="C00000"/>
                    </a:solidFill>
                    <a:latin typeface="Constantia"/>
                    <a:cs typeface="Constantia"/>
                  </a:rPr>
                  <a:t>(</a:t>
                </a:r>
                <a14:m>
                  <m:oMath xmlns:m="http://schemas.openxmlformats.org/officeDocument/2006/math">
                    <m:sSub>
                      <m:sSubPr>
                        <m:ctrlPr>
                          <a:rPr lang="en-US" altLang="zh-CN" sz="2000" b="1" i="1">
                            <a:solidFill>
                              <a:srgbClr val="C00000"/>
                            </a:solidFill>
                            <a:latin typeface="Cambria Math" panose="02040503050406030204" pitchFamily="18" charset="0"/>
                          </a:rPr>
                        </m:ctrlPr>
                      </m:sSubPr>
                      <m:e>
                        <m:r>
                          <a:rPr lang="en-US" altLang="zh-CN" sz="2000" b="1" i="1">
                            <a:solidFill>
                              <a:srgbClr val="C00000"/>
                            </a:solidFill>
                            <a:latin typeface="Cambria Math" panose="02040503050406030204" pitchFamily="18" charset="0"/>
                          </a:rPr>
                          <m:t>𝒉</m:t>
                        </m:r>
                      </m:e>
                      <m:sub>
                        <m:r>
                          <a:rPr lang="en-US" altLang="zh-CN" sz="2000" b="1" i="1">
                            <a:solidFill>
                              <a:srgbClr val="C00000"/>
                            </a:solidFill>
                            <a:latin typeface="Cambria Math" panose="02040503050406030204" pitchFamily="18" charset="0"/>
                          </a:rPr>
                          <m:t>𝒊</m:t>
                        </m:r>
                      </m:sub>
                    </m:sSub>
                  </m:oMath>
                </a14:m>
                <a:r>
                  <a:rPr lang="en-US" altLang="zh-CN" sz="2000" dirty="0">
                    <a:solidFill>
                      <a:srgbClr val="C00000"/>
                    </a:solidFill>
                    <a:latin typeface="Constantia"/>
                    <a:cs typeface="Constantia"/>
                  </a:rPr>
                  <a:t>, </a:t>
                </a:r>
                <a14:m>
                  <m:oMath xmlns:m="http://schemas.openxmlformats.org/officeDocument/2006/math">
                    <m:sSub>
                      <m:sSubPr>
                        <m:ctrlPr>
                          <a:rPr lang="en-US" altLang="zh-CN" sz="2000" b="1" i="1">
                            <a:solidFill>
                              <a:srgbClr val="C00000"/>
                            </a:solidFill>
                            <a:latin typeface="Cambria Math" panose="02040503050406030204" pitchFamily="18" charset="0"/>
                          </a:rPr>
                        </m:ctrlPr>
                      </m:sSubPr>
                      <m:e>
                        <m:r>
                          <a:rPr lang="en-US" altLang="zh-CN" sz="2000" b="1" i="1">
                            <a:solidFill>
                              <a:srgbClr val="C00000"/>
                            </a:solidFill>
                            <a:latin typeface="Cambria Math" panose="02040503050406030204" pitchFamily="18" charset="0"/>
                          </a:rPr>
                          <m:t>𝒙</m:t>
                        </m:r>
                      </m:e>
                      <m:sub>
                        <m:r>
                          <a:rPr lang="en-US" altLang="zh-CN" sz="2000" b="1" i="1">
                            <a:solidFill>
                              <a:srgbClr val="C00000"/>
                            </a:solidFill>
                            <a:latin typeface="Cambria Math" panose="02040503050406030204" pitchFamily="18" charset="0"/>
                          </a:rPr>
                          <m:t>𝒊</m:t>
                        </m:r>
                      </m:sub>
                    </m:sSub>
                  </m:oMath>
                </a14:m>
                <a:r>
                  <a:rPr lang="en-US" altLang="zh-CN" sz="2000" dirty="0">
                    <a:solidFill>
                      <a:srgbClr val="C00000"/>
                    </a:solidFill>
                    <a:latin typeface="Constantia"/>
                    <a:cs typeface="Constantia"/>
                  </a:rPr>
                  <a:t>) = </a:t>
                </a:r>
                <a:r>
                  <a:rPr lang="en-US" altLang="zh-CN" sz="2000" i="1" dirty="0">
                    <a:solidFill>
                      <a:srgbClr val="C00000"/>
                    </a:solidFill>
                    <a:latin typeface="Constantia"/>
                    <a:cs typeface="Constantia"/>
                  </a:rPr>
                  <a:t>KeyGen</a:t>
                </a:r>
                <a:r>
                  <a:rPr lang="en-US" altLang="zh-CN" sz="2000" dirty="0">
                    <a:solidFill>
                      <a:srgbClr val="C00000"/>
                    </a:solidFill>
                    <a:latin typeface="Constantia"/>
                    <a:cs typeface="Constantia"/>
                  </a:rPr>
                  <a:t>(</a:t>
                </a:r>
                <a:r>
                  <a:rPr lang="en-US" altLang="zh-CN" sz="2000" i="1" dirty="0">
                    <a:solidFill>
                      <a:srgbClr val="C00000"/>
                    </a:solidFill>
                    <a:latin typeface="Constantia"/>
                    <a:cs typeface="Constantia"/>
                  </a:rPr>
                  <a:t>MK</a:t>
                </a:r>
                <a:r>
                  <a:rPr lang="en-US" altLang="zh-CN" sz="2000" dirty="0">
                    <a:solidFill>
                      <a:srgbClr val="C00000"/>
                    </a:solidFill>
                    <a:latin typeface="Constantia"/>
                    <a:cs typeface="Constantia"/>
                  </a:rPr>
                  <a:t>, </a:t>
                </a:r>
                <a:r>
                  <a:rPr lang="en-US" altLang="zh-CN" sz="2000" i="1" dirty="0">
                    <a:solidFill>
                      <a:srgbClr val="C00000"/>
                    </a:solidFill>
                    <a:latin typeface="Constantia"/>
                    <a:cs typeface="Constantia"/>
                  </a:rPr>
                  <a:t>S</a:t>
                </a:r>
                <a:r>
                  <a:rPr lang="en-US" altLang="zh-CN" sz="2000" dirty="0">
                    <a:solidFill>
                      <a:srgbClr val="C00000"/>
                    </a:solidFill>
                    <a:latin typeface="Constantia"/>
                    <a:cs typeface="Constantia"/>
                  </a:rPr>
                  <a:t>)</a:t>
                </a:r>
              </a:p>
              <a:p>
                <a:pPr lvl="1"/>
                <a:endParaRPr lang="en-US" sz="2000" dirty="0">
                  <a:latin typeface="Constantia"/>
                  <a:cs typeface="Constantia"/>
                </a:endParaRPr>
              </a:p>
              <a:p>
                <a:pPr lvl="1"/>
                <a:endParaRPr lang="en-US" sz="2000" dirty="0">
                  <a:latin typeface="Constantia"/>
                  <a:cs typeface="Constantia"/>
                </a:endParaRPr>
              </a:p>
              <a:p>
                <a:pPr lvl="1"/>
                <a:endParaRPr lang="en-US" sz="2000" dirty="0">
                  <a:latin typeface="Constantia"/>
                  <a:cs typeface="Constantia"/>
                </a:endParaRPr>
              </a:p>
              <a:p>
                <a:endParaRPr lang="en-US" sz="2400" dirty="0">
                  <a:latin typeface="Constantia"/>
                  <a:cs typeface="Constantia"/>
                </a:endParaRPr>
              </a:p>
            </p:txBody>
          </p:sp>
        </mc:Choice>
        <mc:Fallback xmlns="">
          <p:sp>
            <p:nvSpPr>
              <p:cNvPr id="17" name="Content Placeholder 2">
                <a:extLst>
                  <a:ext uri="{FF2B5EF4-FFF2-40B4-BE49-F238E27FC236}">
                    <a16:creationId xmlns:a16="http://schemas.microsoft.com/office/drawing/2014/main" id="{01B41A01-3494-4FFC-BEAD-A47839914D80}"/>
                  </a:ext>
                </a:extLst>
              </p:cNvPr>
              <p:cNvSpPr>
                <a:spLocks noGrp="1" noRot="1" noChangeAspect="1" noMove="1" noResize="1" noEditPoints="1" noAdjustHandles="1" noChangeArrowheads="1" noChangeShapeType="1" noTextEdit="1"/>
              </p:cNvSpPr>
              <p:nvPr>
                <p:ph idx="1"/>
              </p:nvPr>
            </p:nvSpPr>
            <p:spPr>
              <a:xfrm>
                <a:off x="1981200" y="1600201"/>
                <a:ext cx="8229600" cy="4525963"/>
              </a:xfrm>
              <a:blipFill>
                <a:blip r:embed="rId3"/>
                <a:stretch>
                  <a:fillRect l="-963" t="-10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54037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3">
            <a:extLst>
              <a:ext uri="{FF2B5EF4-FFF2-40B4-BE49-F238E27FC236}">
                <a16:creationId xmlns:a16="http://schemas.microsoft.com/office/drawing/2014/main" id="{DBA83A42-A698-1C88-C02F-D79510D925DC}"/>
              </a:ext>
            </a:extLst>
          </p:cNvPr>
          <p:cNvSpPr txBox="1"/>
          <p:nvPr/>
        </p:nvSpPr>
        <p:spPr>
          <a:xfrm>
            <a:off x="119336" y="141201"/>
            <a:ext cx="6915150" cy="830997"/>
          </a:xfrm>
          <a:prstGeom prst="rect">
            <a:avLst/>
          </a:prstGeom>
          <a:noFill/>
        </p:spPr>
        <p:txBody>
          <a:bodyPr wrap="square">
            <a:spAutoFit/>
          </a:bodyPr>
          <a:lstStyle>
            <a:defPPr>
              <a:defRPr lang="zh-CN"/>
            </a:defPPr>
            <a:lvl1pPr algn="r">
              <a:defRPr sz="2000" b="1">
                <a:ln w="900" cmpd="sng">
                  <a:solidFill>
                    <a:schemeClr val="accent1">
                      <a:satMod val="190000"/>
                      <a:alpha val="55000"/>
                    </a:schemeClr>
                  </a:solidFill>
                  <a:prstDash val="solid"/>
                </a:ln>
                <a:solidFill>
                  <a:schemeClr val="tx2">
                    <a:lumMod val="40000"/>
                    <a:lumOff val="60000"/>
                  </a:schemeClr>
                </a:solidFill>
                <a:effectLst>
                  <a:innerShdw blurRad="101600" dist="76200" dir="5400000">
                    <a:schemeClr val="accent1">
                      <a:satMod val="190000"/>
                      <a:tint val="100000"/>
                      <a:alpha val="74000"/>
                    </a:schemeClr>
                  </a:innerShdw>
                </a:effectLst>
                <a:latin typeface="微软雅黑" pitchFamily="34" charset="-122"/>
                <a:ea typeface="微软雅黑" pitchFamily="34" charset="-122"/>
              </a:defRPr>
            </a:lvl1pPr>
          </a:lstStyle>
          <a:p>
            <a:pPr algn="l" eaLnBrk="1" hangingPunct="1">
              <a:defRPr/>
            </a:pPr>
            <a:r>
              <a:rPr lang="en-US" altLang="zh-CN" sz="2400" dirty="0">
                <a:ln w="0"/>
                <a:solidFill>
                  <a:prstClr val="white"/>
                </a:solidFill>
                <a:effectLst>
                  <a:outerShdw blurRad="38100" dist="25400" dir="5400000" algn="ctr" rotWithShape="0">
                    <a:srgbClr val="6E747A">
                      <a:alpha val="43000"/>
                    </a:srgbClr>
                  </a:outerShdw>
                </a:effectLst>
              </a:rPr>
              <a:t>Logic for solving the millionaire problem
</a:t>
            </a:r>
            <a:endParaRPr lang="zh-CN" altLang="en-US" sz="2400" dirty="0">
              <a:ln w="0"/>
              <a:solidFill>
                <a:prstClr val="white"/>
              </a:solidFill>
              <a:effectLst>
                <a:outerShdw blurRad="38100" dist="25400" dir="5400000" algn="ctr" rotWithShape="0">
                  <a:srgbClr val="6E747A">
                    <a:alpha val="43000"/>
                  </a:srgbClr>
                </a:outerShdw>
              </a:effectLst>
            </a:endParaRPr>
          </a:p>
        </p:txBody>
      </p:sp>
      <p:pic>
        <p:nvPicPr>
          <p:cNvPr id="43" name="图片 42" descr="卡通人物&#10;&#10;描述已自动生成">
            <a:extLst>
              <a:ext uri="{FF2B5EF4-FFF2-40B4-BE49-F238E27FC236}">
                <a16:creationId xmlns:a16="http://schemas.microsoft.com/office/drawing/2014/main" id="{5D010063-E0D5-6A6F-A6B5-54FE57FBB6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921" y="1124744"/>
            <a:ext cx="1099762" cy="1099762"/>
          </a:xfrm>
          <a:prstGeom prst="rect">
            <a:avLst/>
          </a:prstGeom>
        </p:spPr>
      </p:pic>
      <p:sp>
        <p:nvSpPr>
          <p:cNvPr id="44" name="文本框 43">
            <a:extLst>
              <a:ext uri="{FF2B5EF4-FFF2-40B4-BE49-F238E27FC236}">
                <a16:creationId xmlns:a16="http://schemas.microsoft.com/office/drawing/2014/main" id="{013D9EBE-F822-8306-07AA-E1766756827B}"/>
              </a:ext>
            </a:extLst>
          </p:cNvPr>
          <p:cNvSpPr txBox="1"/>
          <p:nvPr/>
        </p:nvSpPr>
        <p:spPr>
          <a:xfrm>
            <a:off x="1056651" y="2213086"/>
            <a:ext cx="1564704" cy="549381"/>
          </a:xfrm>
          <a:prstGeom prst="rect">
            <a:avLst/>
          </a:prstGeom>
          <a:noFill/>
        </p:spPr>
        <p:txBody>
          <a:bodyPr wrap="square" rtlCol="0">
            <a:spAutoFit/>
          </a:bodyPr>
          <a:lstStyle/>
          <a:p>
            <a:pPr marL="0" marR="0" lvl="0" indent="0" algn="l" defTabSz="914400" rtl="0" eaLnBrk="0" fontAlgn="base" latinLnBrk="0" hangingPunct="0">
              <a:lnSpc>
                <a:spcPct val="140000"/>
              </a:lnSpc>
              <a:spcBef>
                <a:spcPct val="0"/>
              </a:spcBef>
              <a:spcAft>
                <a:spcPct val="0"/>
              </a:spcAft>
              <a:buClrTx/>
              <a:buSzTx/>
              <a:buFontTx/>
              <a:buNone/>
              <a:tabLst/>
              <a:defRPr/>
            </a:pPr>
            <a:r>
              <a:rPr lang="en-US" altLang="zh-CN" sz="2400" b="1" dirty="0">
                <a:latin typeface="Times New Roman" panose="02020603050405020304" pitchFamily="18" charset="0"/>
                <a:cs typeface="Times New Roman" panose="02020603050405020304" pitchFamily="18" charset="0"/>
              </a:rPr>
              <a:t>A</a:t>
            </a:r>
            <a:r>
              <a:rPr lang="zh-CN" altLang="en-US" sz="2400" b="1" dirty="0">
                <a:latin typeface="Times New Roman" panose="02020603050405020304" pitchFamily="18" charset="0"/>
                <a:cs typeface="Times New Roman" panose="02020603050405020304" pitchFamily="18" charset="0"/>
              </a:rPr>
              <a:t>：</a:t>
            </a:r>
            <a:r>
              <a:rPr kumimoji="0" lang="en-US" altLang="zh-CN" sz="2400" b="1" i="1" u="none" strike="noStrike" kern="1200" cap="none" spc="0" normalizeH="0" baseline="0" noProof="0" dirty="0" err="1">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a:t>
            </a:r>
            <a:r>
              <a:rPr kumimoji="0" lang="en-US" altLang="zh-CN"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endParaRPr lang="zh-CN" altLang="en-US" sz="2400" b="1" dirty="0">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70BCF6D7-DD4F-789D-7783-907F4F931F80}"/>
              </a:ext>
            </a:extLst>
          </p:cNvPr>
          <p:cNvSpPr/>
          <p:nvPr/>
        </p:nvSpPr>
        <p:spPr>
          <a:xfrm>
            <a:off x="3794455" y="1442396"/>
            <a:ext cx="620787" cy="620787"/>
          </a:xfrm>
          <a:prstGeom prst="rect">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B27FA6FE-69AD-4016-3A52-AE98BBAD87FA}"/>
              </a:ext>
            </a:extLst>
          </p:cNvPr>
          <p:cNvSpPr/>
          <p:nvPr/>
        </p:nvSpPr>
        <p:spPr>
          <a:xfrm>
            <a:off x="4577829" y="1442396"/>
            <a:ext cx="620787" cy="620787"/>
          </a:xfrm>
          <a:prstGeom prst="rect">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2C15A016-CB1C-9CD5-1D4A-875F71F29D4D}"/>
              </a:ext>
            </a:extLst>
          </p:cNvPr>
          <p:cNvSpPr/>
          <p:nvPr/>
        </p:nvSpPr>
        <p:spPr>
          <a:xfrm>
            <a:off x="5361203" y="1442395"/>
            <a:ext cx="620787" cy="620787"/>
          </a:xfrm>
          <a:prstGeom prst="rect">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2E138DFF-D9D9-7BF1-7A27-CDBA0FAB47DB}"/>
              </a:ext>
            </a:extLst>
          </p:cNvPr>
          <p:cNvSpPr/>
          <p:nvPr/>
        </p:nvSpPr>
        <p:spPr>
          <a:xfrm>
            <a:off x="6144577" y="1442395"/>
            <a:ext cx="620787" cy="620787"/>
          </a:xfrm>
          <a:prstGeom prst="rect">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2A1E48CC-52DE-67A7-1703-457248E747C2}"/>
              </a:ext>
            </a:extLst>
          </p:cNvPr>
          <p:cNvSpPr/>
          <p:nvPr/>
        </p:nvSpPr>
        <p:spPr>
          <a:xfrm>
            <a:off x="6927951" y="1442395"/>
            <a:ext cx="620787" cy="620787"/>
          </a:xfrm>
          <a:prstGeom prst="rect">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FB0CD486-B3ED-E36A-0A28-909EF48E0A0C}"/>
              </a:ext>
            </a:extLst>
          </p:cNvPr>
          <p:cNvSpPr/>
          <p:nvPr/>
        </p:nvSpPr>
        <p:spPr>
          <a:xfrm>
            <a:off x="7713386" y="1442394"/>
            <a:ext cx="620787" cy="620787"/>
          </a:xfrm>
          <a:prstGeom prst="rect">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C7D49F9C-0C38-649B-5B15-9FD2115F78E8}"/>
              </a:ext>
            </a:extLst>
          </p:cNvPr>
          <p:cNvSpPr/>
          <p:nvPr/>
        </p:nvSpPr>
        <p:spPr>
          <a:xfrm>
            <a:off x="8496760" y="1450677"/>
            <a:ext cx="620787" cy="620787"/>
          </a:xfrm>
          <a:prstGeom prst="rect">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0D174E57-1E46-A309-FE8D-8CA8E05C8172}"/>
              </a:ext>
            </a:extLst>
          </p:cNvPr>
          <p:cNvSpPr/>
          <p:nvPr/>
        </p:nvSpPr>
        <p:spPr>
          <a:xfrm>
            <a:off x="9280134" y="1450677"/>
            <a:ext cx="620787" cy="620787"/>
          </a:xfrm>
          <a:prstGeom prst="rect">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27AA973D-B55C-D26E-5755-C8CC79555A2D}"/>
              </a:ext>
            </a:extLst>
          </p:cNvPr>
          <p:cNvSpPr/>
          <p:nvPr/>
        </p:nvSpPr>
        <p:spPr>
          <a:xfrm>
            <a:off x="10092439" y="1452683"/>
            <a:ext cx="620787" cy="620787"/>
          </a:xfrm>
          <a:prstGeom prst="rect">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0AE03FDF-17E6-3269-3038-8A2480AA5EC5}"/>
              </a:ext>
            </a:extLst>
          </p:cNvPr>
          <p:cNvSpPr/>
          <p:nvPr/>
        </p:nvSpPr>
        <p:spPr>
          <a:xfrm>
            <a:off x="10875813" y="1442393"/>
            <a:ext cx="620787" cy="620787"/>
          </a:xfrm>
          <a:prstGeom prst="rect">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30C4BB80-776C-4909-15DC-6FB2E10DF2D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845" r="20844"/>
          <a:stretch/>
        </p:blipFill>
        <p:spPr>
          <a:xfrm>
            <a:off x="2531153" y="1407321"/>
            <a:ext cx="481806" cy="826268"/>
          </a:xfrm>
          <a:prstGeom prst="rect">
            <a:avLst/>
          </a:prstGeom>
        </p:spPr>
      </p:pic>
      <p:grpSp>
        <p:nvGrpSpPr>
          <p:cNvPr id="6" name="组合 5">
            <a:extLst>
              <a:ext uri="{FF2B5EF4-FFF2-40B4-BE49-F238E27FC236}">
                <a16:creationId xmlns:a16="http://schemas.microsoft.com/office/drawing/2014/main" id="{7EDA7C10-62E8-9EE8-A4D7-AB17B35A6E64}"/>
              </a:ext>
            </a:extLst>
          </p:cNvPr>
          <p:cNvGrpSpPr/>
          <p:nvPr/>
        </p:nvGrpSpPr>
        <p:grpSpPr>
          <a:xfrm>
            <a:off x="6011440" y="4461176"/>
            <a:ext cx="1683084" cy="1732419"/>
            <a:chOff x="3082080" y="3427096"/>
            <a:chExt cx="1683084" cy="1732419"/>
          </a:xfrm>
        </p:grpSpPr>
        <p:pic>
          <p:nvPicPr>
            <p:cNvPr id="66" name="图片 65" descr="图标&#10;&#10;描述已自动生成">
              <a:extLst>
                <a:ext uri="{FF2B5EF4-FFF2-40B4-BE49-F238E27FC236}">
                  <a16:creationId xmlns:a16="http://schemas.microsoft.com/office/drawing/2014/main" id="{ACA1B434-A352-BCC9-2699-F72ACC3322A5}"/>
                </a:ext>
              </a:extLst>
            </p:cNvPr>
            <p:cNvPicPr>
              <a:picLocks noChangeAspect="1"/>
            </p:cNvPicPr>
            <p:nvPr/>
          </p:nvPicPr>
          <p:blipFill rotWithShape="1">
            <a:blip r:embed="rId5">
              <a:extLst>
                <a:ext uri="{28A0092B-C50C-407E-A947-70E740481C1C}">
                  <a14:useLocalDpi xmlns:a14="http://schemas.microsoft.com/office/drawing/2010/main" val="0"/>
                </a:ext>
              </a:extLst>
            </a:blip>
            <a:srcRect l="13440" r="12641"/>
            <a:stretch/>
          </p:blipFill>
          <p:spPr>
            <a:xfrm>
              <a:off x="3082080" y="3427096"/>
              <a:ext cx="894226" cy="1209738"/>
            </a:xfrm>
            <a:prstGeom prst="rect">
              <a:avLst/>
            </a:prstGeom>
          </p:spPr>
        </p:pic>
        <p:sp>
          <p:nvSpPr>
            <p:cNvPr id="67" name="文本框 66">
              <a:extLst>
                <a:ext uri="{FF2B5EF4-FFF2-40B4-BE49-F238E27FC236}">
                  <a16:creationId xmlns:a16="http://schemas.microsoft.com/office/drawing/2014/main" id="{9A8339DD-CC98-3EED-0EEC-9043E2F94996}"/>
                </a:ext>
              </a:extLst>
            </p:cNvPr>
            <p:cNvSpPr txBox="1"/>
            <p:nvPr/>
          </p:nvSpPr>
          <p:spPr>
            <a:xfrm>
              <a:off x="3175962" y="4610134"/>
              <a:ext cx="1589202" cy="549381"/>
            </a:xfrm>
            <a:prstGeom prst="rect">
              <a:avLst/>
            </a:prstGeom>
            <a:noFill/>
          </p:spPr>
          <p:txBody>
            <a:bodyPr wrap="square" rtlCol="0">
              <a:spAutoFit/>
            </a:bodyPr>
            <a:lstStyle/>
            <a:p>
              <a:pPr marL="0" marR="0" lvl="0" indent="0" algn="l" defTabSz="914400" rtl="0" eaLnBrk="0" fontAlgn="base" latinLnBrk="0" hangingPunct="0">
                <a:lnSpc>
                  <a:spcPct val="140000"/>
                </a:lnSpc>
                <a:spcBef>
                  <a:spcPct val="0"/>
                </a:spcBef>
                <a:spcAft>
                  <a:spcPct val="0"/>
                </a:spcAft>
                <a:buClrTx/>
                <a:buSzTx/>
                <a:buFontTx/>
                <a:buNone/>
                <a:tabLst/>
                <a:defRPr/>
              </a:pPr>
              <a:r>
                <a:rPr lang="en-US" altLang="zh-CN" sz="2400" b="1" dirty="0">
                  <a:latin typeface="Times New Roman" panose="02020603050405020304" pitchFamily="18" charset="0"/>
                  <a:cs typeface="Times New Roman" panose="02020603050405020304" pitchFamily="18" charset="0"/>
                </a:rPr>
                <a:t>B</a:t>
              </a:r>
              <a:r>
                <a:rPr lang="zh-CN" altLang="en-US" sz="2400" b="1" dirty="0">
                  <a:latin typeface="Times New Roman" panose="02020603050405020304" pitchFamily="18" charset="0"/>
                  <a:cs typeface="Times New Roman" panose="02020603050405020304" pitchFamily="18" charset="0"/>
                </a:rPr>
                <a:t>：</a:t>
              </a:r>
              <a:r>
                <a:rPr kumimoji="0" lang="en-US" altLang="zh-CN" sz="2400" b="1" i="1" u="none" strike="noStrike" kern="1200" cap="none" spc="0" normalizeH="0" baseline="0" noProof="0" dirty="0">
                  <a:ln>
                    <a:noFill/>
                  </a:ln>
                  <a:solidFill>
                    <a:srgbClr val="2F31D6"/>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j</a:t>
              </a:r>
              <a:r>
                <a:rPr kumimoji="0" lang="en-US" altLang="zh-CN" sz="2400" b="1" i="0" u="none" strike="noStrike" kern="1200" cap="none" spc="0" normalizeH="0" baseline="0" noProof="0" dirty="0">
                  <a:ln>
                    <a:noFill/>
                  </a:ln>
                  <a:solidFill>
                    <a:srgbClr val="2F31D6"/>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b="1" dirty="0">
                  <a:solidFill>
                    <a:srgbClr val="2F31D6"/>
                  </a:solidFill>
                  <a:latin typeface="Times New Roman" panose="02020603050405020304" pitchFamily="18" charset="0"/>
                  <a:cs typeface="Times New Roman" panose="02020603050405020304" pitchFamily="18" charset="0"/>
                </a:rPr>
                <a:t> </a:t>
              </a:r>
              <a:endParaRPr lang="zh-CN" altLang="en-US" sz="2400" b="1" dirty="0">
                <a:solidFill>
                  <a:srgbClr val="2F31D6"/>
                </a:solidFill>
                <a:latin typeface="Times New Roman" panose="02020603050405020304" pitchFamily="18" charset="0"/>
                <a:cs typeface="Times New Roman" panose="02020603050405020304" pitchFamily="18" charset="0"/>
              </a:endParaRPr>
            </a:p>
          </p:txBody>
        </p:sp>
      </p:grpSp>
      <p:sp>
        <p:nvSpPr>
          <p:cNvPr id="7" name="文本框 6">
            <a:extLst>
              <a:ext uri="{FF2B5EF4-FFF2-40B4-BE49-F238E27FC236}">
                <a16:creationId xmlns:a16="http://schemas.microsoft.com/office/drawing/2014/main" id="{02F2283F-2006-4327-E2FB-AF835FFB068C}"/>
              </a:ext>
            </a:extLst>
          </p:cNvPr>
          <p:cNvSpPr txBox="1"/>
          <p:nvPr/>
        </p:nvSpPr>
        <p:spPr>
          <a:xfrm>
            <a:off x="7578824" y="980728"/>
            <a:ext cx="889909" cy="461665"/>
          </a:xfrm>
          <a:prstGeom prst="rect">
            <a:avLst/>
          </a:prstGeom>
          <a:noFill/>
        </p:spPr>
        <p:txBody>
          <a:bodyPr wrap="square" rtlCol="0">
            <a:spAutoFit/>
          </a:bodyPr>
          <a:lstStyle/>
          <a:p>
            <a:pPr algn="ctr"/>
            <a:r>
              <a:rPr lang="en-US" altLang="zh-CN" sz="2400" b="1" i="1" dirty="0" err="1">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 6</a:t>
            </a:r>
            <a:endPar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 name="文本框 67">
            <a:extLst>
              <a:ext uri="{FF2B5EF4-FFF2-40B4-BE49-F238E27FC236}">
                <a16:creationId xmlns:a16="http://schemas.microsoft.com/office/drawing/2014/main" id="{96F4625C-0965-784A-67D3-F899EC6164B2}"/>
              </a:ext>
            </a:extLst>
          </p:cNvPr>
          <p:cNvSpPr txBox="1"/>
          <p:nvPr/>
        </p:nvSpPr>
        <p:spPr>
          <a:xfrm>
            <a:off x="3851790" y="1521953"/>
            <a:ext cx="504056" cy="461665"/>
          </a:xfrm>
          <a:prstGeom prst="rect">
            <a:avLst/>
          </a:prstGeom>
          <a:noFill/>
        </p:spPr>
        <p:txBody>
          <a:bodyPr wrap="square" rtlCol="0">
            <a:spAutoFit/>
          </a:bodyPr>
          <a:lstStyle/>
          <a:p>
            <a:pPr algn="ct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0</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0" name="文本框 69">
            <a:extLst>
              <a:ext uri="{FF2B5EF4-FFF2-40B4-BE49-F238E27FC236}">
                <a16:creationId xmlns:a16="http://schemas.microsoft.com/office/drawing/2014/main" id="{904BB4D6-558D-1CBD-36A8-158D13F563A5}"/>
              </a:ext>
            </a:extLst>
          </p:cNvPr>
          <p:cNvSpPr txBox="1"/>
          <p:nvPr/>
        </p:nvSpPr>
        <p:spPr>
          <a:xfrm>
            <a:off x="4635164" y="1530236"/>
            <a:ext cx="504056" cy="461665"/>
          </a:xfrm>
          <a:prstGeom prst="rect">
            <a:avLst/>
          </a:prstGeom>
          <a:noFill/>
        </p:spPr>
        <p:txBody>
          <a:bodyPr wrap="square" rtlCol="0">
            <a:spAutoFit/>
          </a:bodyPr>
          <a:lstStyle/>
          <a:p>
            <a:pPr algn="ct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0</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1" name="文本框 67">
            <a:extLst>
              <a:ext uri="{FF2B5EF4-FFF2-40B4-BE49-F238E27FC236}">
                <a16:creationId xmlns:a16="http://schemas.microsoft.com/office/drawing/2014/main" id="{96F4625C-0965-784A-67D3-F899EC6164B2}"/>
              </a:ext>
            </a:extLst>
          </p:cNvPr>
          <p:cNvSpPr txBox="1"/>
          <p:nvPr/>
        </p:nvSpPr>
        <p:spPr>
          <a:xfrm>
            <a:off x="5434034" y="1530236"/>
            <a:ext cx="504056" cy="461665"/>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0</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2" name="文本框 67">
            <a:extLst>
              <a:ext uri="{FF2B5EF4-FFF2-40B4-BE49-F238E27FC236}">
                <a16:creationId xmlns:a16="http://schemas.microsoft.com/office/drawing/2014/main" id="{96F4625C-0965-784A-67D3-F899EC6164B2}"/>
              </a:ext>
            </a:extLst>
          </p:cNvPr>
          <p:cNvSpPr txBox="1"/>
          <p:nvPr/>
        </p:nvSpPr>
        <p:spPr>
          <a:xfrm>
            <a:off x="6202942" y="1530235"/>
            <a:ext cx="504056" cy="461665"/>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0</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3" name="文本框 67">
            <a:extLst>
              <a:ext uri="{FF2B5EF4-FFF2-40B4-BE49-F238E27FC236}">
                <a16:creationId xmlns:a16="http://schemas.microsoft.com/office/drawing/2014/main" id="{B7CF28AA-2B0D-9C34-5DF1-C76D3DBEEB52}"/>
              </a:ext>
            </a:extLst>
          </p:cNvPr>
          <p:cNvSpPr txBox="1"/>
          <p:nvPr/>
        </p:nvSpPr>
        <p:spPr>
          <a:xfrm>
            <a:off x="7000782" y="1530235"/>
            <a:ext cx="504056" cy="461665"/>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0</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4" name="文本框 67">
            <a:extLst>
              <a:ext uri="{FF2B5EF4-FFF2-40B4-BE49-F238E27FC236}">
                <a16:creationId xmlns:a16="http://schemas.microsoft.com/office/drawing/2014/main" id="{A7B9CC91-35AC-6364-CE23-EFD297A589E6}"/>
              </a:ext>
            </a:extLst>
          </p:cNvPr>
          <p:cNvSpPr txBox="1"/>
          <p:nvPr/>
        </p:nvSpPr>
        <p:spPr>
          <a:xfrm>
            <a:off x="7769834" y="1521952"/>
            <a:ext cx="504056" cy="461665"/>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5" name="文本框 67">
            <a:extLst>
              <a:ext uri="{FF2B5EF4-FFF2-40B4-BE49-F238E27FC236}">
                <a16:creationId xmlns:a16="http://schemas.microsoft.com/office/drawing/2014/main" id="{13AD856B-8F8F-0CC4-A5F8-006801DA8683}"/>
              </a:ext>
            </a:extLst>
          </p:cNvPr>
          <p:cNvSpPr txBox="1"/>
          <p:nvPr/>
        </p:nvSpPr>
        <p:spPr>
          <a:xfrm>
            <a:off x="8567530" y="1530235"/>
            <a:ext cx="504056" cy="461665"/>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6" name="文本框 67">
            <a:extLst>
              <a:ext uri="{FF2B5EF4-FFF2-40B4-BE49-F238E27FC236}">
                <a16:creationId xmlns:a16="http://schemas.microsoft.com/office/drawing/2014/main" id="{CA2D0111-4AE6-3BF4-8A7C-AA0D40762EFF}"/>
              </a:ext>
            </a:extLst>
          </p:cNvPr>
          <p:cNvSpPr txBox="1"/>
          <p:nvPr/>
        </p:nvSpPr>
        <p:spPr>
          <a:xfrm>
            <a:off x="9338020" y="1530235"/>
            <a:ext cx="504056" cy="461665"/>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7" name="文本框 67">
            <a:extLst>
              <a:ext uri="{FF2B5EF4-FFF2-40B4-BE49-F238E27FC236}">
                <a16:creationId xmlns:a16="http://schemas.microsoft.com/office/drawing/2014/main" id="{13AD856B-8F8F-0CC4-A5F8-006801DA8683}"/>
              </a:ext>
            </a:extLst>
          </p:cNvPr>
          <p:cNvSpPr txBox="1"/>
          <p:nvPr/>
        </p:nvSpPr>
        <p:spPr>
          <a:xfrm>
            <a:off x="10150804" y="1517659"/>
            <a:ext cx="504056" cy="461665"/>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8" name="文本框 67">
            <a:extLst>
              <a:ext uri="{FF2B5EF4-FFF2-40B4-BE49-F238E27FC236}">
                <a16:creationId xmlns:a16="http://schemas.microsoft.com/office/drawing/2014/main" id="{13AD856B-8F8F-0CC4-A5F8-006801DA8683}"/>
              </a:ext>
            </a:extLst>
          </p:cNvPr>
          <p:cNvSpPr txBox="1"/>
          <p:nvPr/>
        </p:nvSpPr>
        <p:spPr>
          <a:xfrm>
            <a:off x="10934178" y="1530234"/>
            <a:ext cx="504056" cy="461665"/>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3" name="图片 12" descr="图标&#10;&#10;描述已自动生成">
            <a:extLst>
              <a:ext uri="{FF2B5EF4-FFF2-40B4-BE49-F238E27FC236}">
                <a16:creationId xmlns:a16="http://schemas.microsoft.com/office/drawing/2014/main" id="{69FA66B6-0ADF-35DC-6728-4B3A87323B8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762" r="11512"/>
          <a:stretch/>
        </p:blipFill>
        <p:spPr>
          <a:xfrm>
            <a:off x="4001937" y="2117640"/>
            <a:ext cx="281719" cy="362453"/>
          </a:xfrm>
          <a:prstGeom prst="rect">
            <a:avLst/>
          </a:prstGeom>
        </p:spPr>
      </p:pic>
      <p:pic>
        <p:nvPicPr>
          <p:cNvPr id="79" name="图片 78" descr="图标&#10;&#10;描述已自动生成">
            <a:extLst>
              <a:ext uri="{FF2B5EF4-FFF2-40B4-BE49-F238E27FC236}">
                <a16:creationId xmlns:a16="http://schemas.microsoft.com/office/drawing/2014/main" id="{3FA56CB3-977E-395F-DA5E-F991D6507F9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762" r="11512"/>
          <a:stretch/>
        </p:blipFill>
        <p:spPr>
          <a:xfrm>
            <a:off x="4746332" y="2117640"/>
            <a:ext cx="281719" cy="362453"/>
          </a:xfrm>
          <a:prstGeom prst="rect">
            <a:avLst/>
          </a:prstGeom>
        </p:spPr>
      </p:pic>
      <p:pic>
        <p:nvPicPr>
          <p:cNvPr id="80" name="图片 79" descr="图标&#10;&#10;描述已自动生成">
            <a:extLst>
              <a:ext uri="{FF2B5EF4-FFF2-40B4-BE49-F238E27FC236}">
                <a16:creationId xmlns:a16="http://schemas.microsoft.com/office/drawing/2014/main" id="{0F0EFE04-82C8-5A85-E7E5-CDB2705F88B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762" r="11512"/>
          <a:stretch/>
        </p:blipFill>
        <p:spPr>
          <a:xfrm>
            <a:off x="5530736" y="2117640"/>
            <a:ext cx="281719" cy="362453"/>
          </a:xfrm>
          <a:prstGeom prst="rect">
            <a:avLst/>
          </a:prstGeom>
        </p:spPr>
      </p:pic>
      <p:pic>
        <p:nvPicPr>
          <p:cNvPr id="81" name="图片 80" descr="图标&#10;&#10;描述已自动生成">
            <a:extLst>
              <a:ext uri="{FF2B5EF4-FFF2-40B4-BE49-F238E27FC236}">
                <a16:creationId xmlns:a16="http://schemas.microsoft.com/office/drawing/2014/main" id="{FB8E49BE-2B91-FCDA-994D-D21C185A013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762" r="11512"/>
          <a:stretch/>
        </p:blipFill>
        <p:spPr>
          <a:xfrm>
            <a:off x="6314110" y="2117640"/>
            <a:ext cx="281719" cy="362453"/>
          </a:xfrm>
          <a:prstGeom prst="rect">
            <a:avLst/>
          </a:prstGeom>
        </p:spPr>
      </p:pic>
      <p:pic>
        <p:nvPicPr>
          <p:cNvPr id="82" name="图片 81" descr="图标&#10;&#10;描述已自动生成">
            <a:extLst>
              <a:ext uri="{FF2B5EF4-FFF2-40B4-BE49-F238E27FC236}">
                <a16:creationId xmlns:a16="http://schemas.microsoft.com/office/drawing/2014/main" id="{F2000F4E-3646-1A2D-6232-BC05563B152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762" r="11512"/>
          <a:stretch/>
        </p:blipFill>
        <p:spPr>
          <a:xfrm>
            <a:off x="7097484" y="2117516"/>
            <a:ext cx="281719" cy="362453"/>
          </a:xfrm>
          <a:prstGeom prst="rect">
            <a:avLst/>
          </a:prstGeom>
        </p:spPr>
      </p:pic>
      <p:pic>
        <p:nvPicPr>
          <p:cNvPr id="83" name="图片 82" descr="图标&#10;&#10;描述已自动生成">
            <a:extLst>
              <a:ext uri="{FF2B5EF4-FFF2-40B4-BE49-F238E27FC236}">
                <a16:creationId xmlns:a16="http://schemas.microsoft.com/office/drawing/2014/main" id="{85CD1FED-2104-E593-3793-1892A1C9934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762" r="11512"/>
          <a:stretch/>
        </p:blipFill>
        <p:spPr>
          <a:xfrm>
            <a:off x="7908346" y="2117516"/>
            <a:ext cx="281719" cy="362453"/>
          </a:xfrm>
          <a:prstGeom prst="rect">
            <a:avLst/>
          </a:prstGeom>
        </p:spPr>
      </p:pic>
      <p:pic>
        <p:nvPicPr>
          <p:cNvPr id="84" name="图片 83" descr="图标&#10;&#10;描述已自动生成">
            <a:extLst>
              <a:ext uri="{FF2B5EF4-FFF2-40B4-BE49-F238E27FC236}">
                <a16:creationId xmlns:a16="http://schemas.microsoft.com/office/drawing/2014/main" id="{526BB4CB-D322-B0F9-0DB2-1C1AEB5EA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762" r="11512"/>
          <a:stretch/>
        </p:blipFill>
        <p:spPr>
          <a:xfrm>
            <a:off x="8678698" y="2131088"/>
            <a:ext cx="281719" cy="362453"/>
          </a:xfrm>
          <a:prstGeom prst="rect">
            <a:avLst/>
          </a:prstGeom>
        </p:spPr>
      </p:pic>
      <p:pic>
        <p:nvPicPr>
          <p:cNvPr id="85" name="图片 84" descr="图标&#10;&#10;描述已自动生成">
            <a:extLst>
              <a:ext uri="{FF2B5EF4-FFF2-40B4-BE49-F238E27FC236}">
                <a16:creationId xmlns:a16="http://schemas.microsoft.com/office/drawing/2014/main" id="{A3728491-85A6-A0E3-F2C0-6B4BBC6FB25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762" r="11512"/>
          <a:stretch/>
        </p:blipFill>
        <p:spPr>
          <a:xfrm>
            <a:off x="9462072" y="2130964"/>
            <a:ext cx="281719" cy="362453"/>
          </a:xfrm>
          <a:prstGeom prst="rect">
            <a:avLst/>
          </a:prstGeom>
        </p:spPr>
      </p:pic>
      <p:pic>
        <p:nvPicPr>
          <p:cNvPr id="86" name="图片 85" descr="图标&#10;&#10;描述已自动生成">
            <a:extLst>
              <a:ext uri="{FF2B5EF4-FFF2-40B4-BE49-F238E27FC236}">
                <a16:creationId xmlns:a16="http://schemas.microsoft.com/office/drawing/2014/main" id="{B7C1914A-2D38-8951-4099-26AA300E63F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762" r="11512"/>
          <a:stretch/>
        </p:blipFill>
        <p:spPr>
          <a:xfrm>
            <a:off x="10276689" y="2117515"/>
            <a:ext cx="281719" cy="362453"/>
          </a:xfrm>
          <a:prstGeom prst="rect">
            <a:avLst/>
          </a:prstGeom>
        </p:spPr>
      </p:pic>
      <p:pic>
        <p:nvPicPr>
          <p:cNvPr id="87" name="图片 86" descr="图标&#10;&#10;描述已自动生成">
            <a:extLst>
              <a:ext uri="{FF2B5EF4-FFF2-40B4-BE49-F238E27FC236}">
                <a16:creationId xmlns:a16="http://schemas.microsoft.com/office/drawing/2014/main" id="{24F593D1-90BC-40FF-F82C-0602B7573E9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762" r="11512"/>
          <a:stretch/>
        </p:blipFill>
        <p:spPr>
          <a:xfrm>
            <a:off x="11065906" y="2117514"/>
            <a:ext cx="281719" cy="362453"/>
          </a:xfrm>
          <a:prstGeom prst="rect">
            <a:avLst/>
          </a:prstGeom>
        </p:spPr>
      </p:pic>
      <p:sp>
        <p:nvSpPr>
          <p:cNvPr id="88" name="文本框 87">
            <a:extLst>
              <a:ext uri="{FF2B5EF4-FFF2-40B4-BE49-F238E27FC236}">
                <a16:creationId xmlns:a16="http://schemas.microsoft.com/office/drawing/2014/main" id="{50D3D015-9374-6A1A-B80B-5EC8B1AAB40E}"/>
              </a:ext>
            </a:extLst>
          </p:cNvPr>
          <p:cNvSpPr txBox="1"/>
          <p:nvPr/>
        </p:nvSpPr>
        <p:spPr>
          <a:xfrm>
            <a:off x="6010014" y="963076"/>
            <a:ext cx="889909" cy="461665"/>
          </a:xfrm>
          <a:prstGeom prst="rect">
            <a:avLst/>
          </a:prstGeom>
          <a:noFill/>
        </p:spPr>
        <p:txBody>
          <a:bodyPr wrap="square" rtlCol="0">
            <a:spAutoFit/>
          </a:bodyPr>
          <a:lstStyle/>
          <a:p>
            <a:pPr algn="ctr"/>
            <a:r>
              <a:rPr lang="en-US" altLang="zh-CN" sz="2400" b="1" i="1" dirty="0">
                <a:solidFill>
                  <a:srgbClr val="2F31D6"/>
                </a:solidFill>
                <a:latin typeface="Times New Roman" panose="02020603050405020304" pitchFamily="18" charset="0"/>
                <a:ea typeface="微软雅黑" panose="020B0503020204020204" pitchFamily="34" charset="-122"/>
                <a:cs typeface="Times New Roman" panose="02020603050405020304" pitchFamily="18" charset="0"/>
              </a:rPr>
              <a:t>j </a:t>
            </a:r>
            <a:r>
              <a:rPr lang="en-US" altLang="zh-CN" sz="2400" b="1" dirty="0">
                <a:solidFill>
                  <a:srgbClr val="2F31D6"/>
                </a:solidFill>
                <a:latin typeface="Times New Roman" panose="02020603050405020304" pitchFamily="18" charset="0"/>
                <a:ea typeface="微软雅黑" panose="020B0503020204020204" pitchFamily="34" charset="-122"/>
                <a:cs typeface="Times New Roman" panose="02020603050405020304" pitchFamily="18" charset="0"/>
              </a:rPr>
              <a:t>= 4</a:t>
            </a:r>
            <a:endParaRPr lang="zh-CN" altLang="en-US" sz="2400" b="1" dirty="0">
              <a:solidFill>
                <a:srgbClr val="2F31D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9" name="矩形 88">
            <a:extLst>
              <a:ext uri="{FF2B5EF4-FFF2-40B4-BE49-F238E27FC236}">
                <a16:creationId xmlns:a16="http://schemas.microsoft.com/office/drawing/2014/main" id="{F4D29F0C-D0D2-E9D9-A0B6-5D3B19046362}"/>
              </a:ext>
            </a:extLst>
          </p:cNvPr>
          <p:cNvSpPr/>
          <p:nvPr/>
        </p:nvSpPr>
        <p:spPr>
          <a:xfrm>
            <a:off x="6145395" y="3154611"/>
            <a:ext cx="620787" cy="620787"/>
          </a:xfrm>
          <a:prstGeom prst="rect">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文本框 67">
            <a:extLst>
              <a:ext uri="{FF2B5EF4-FFF2-40B4-BE49-F238E27FC236}">
                <a16:creationId xmlns:a16="http://schemas.microsoft.com/office/drawing/2014/main" id="{CEF8B421-A92C-34C8-6450-C534EF3F7433}"/>
              </a:ext>
            </a:extLst>
          </p:cNvPr>
          <p:cNvSpPr txBox="1"/>
          <p:nvPr/>
        </p:nvSpPr>
        <p:spPr>
          <a:xfrm>
            <a:off x="6203760" y="3242451"/>
            <a:ext cx="504056" cy="461665"/>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0</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91" name="图片 90" descr="图标&#10;&#10;描述已自动生成">
            <a:extLst>
              <a:ext uri="{FF2B5EF4-FFF2-40B4-BE49-F238E27FC236}">
                <a16:creationId xmlns:a16="http://schemas.microsoft.com/office/drawing/2014/main" id="{CEE0E3A5-3A3A-A061-E2C3-833A91ECC49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762" r="11512"/>
          <a:stretch/>
        </p:blipFill>
        <p:spPr>
          <a:xfrm>
            <a:off x="6314928" y="3829856"/>
            <a:ext cx="281719" cy="362453"/>
          </a:xfrm>
          <a:prstGeom prst="rect">
            <a:avLst/>
          </a:prstGeom>
        </p:spPr>
      </p:pic>
      <p:grpSp>
        <p:nvGrpSpPr>
          <p:cNvPr id="15" name="组合 14">
            <a:extLst>
              <a:ext uri="{FF2B5EF4-FFF2-40B4-BE49-F238E27FC236}">
                <a16:creationId xmlns:a16="http://schemas.microsoft.com/office/drawing/2014/main" id="{19D013AB-EE15-4642-0C35-F21F95D428B5}"/>
              </a:ext>
            </a:extLst>
          </p:cNvPr>
          <p:cNvGrpSpPr/>
          <p:nvPr/>
        </p:nvGrpSpPr>
        <p:grpSpPr>
          <a:xfrm>
            <a:off x="2113424" y="3739152"/>
            <a:ext cx="1752503" cy="2055003"/>
            <a:chOff x="2531153" y="3562328"/>
            <a:chExt cx="1752503" cy="2055003"/>
          </a:xfrm>
        </p:grpSpPr>
        <p:sp>
          <p:nvSpPr>
            <p:cNvPr id="14" name="左大括号 13">
              <a:extLst>
                <a:ext uri="{FF2B5EF4-FFF2-40B4-BE49-F238E27FC236}">
                  <a16:creationId xmlns:a16="http://schemas.microsoft.com/office/drawing/2014/main" id="{0C5961B6-FC0B-7F13-F82E-198175A64146}"/>
                </a:ext>
              </a:extLst>
            </p:cNvPr>
            <p:cNvSpPr/>
            <p:nvPr/>
          </p:nvSpPr>
          <p:spPr>
            <a:xfrm>
              <a:off x="2531153" y="3885109"/>
              <a:ext cx="281719" cy="1478605"/>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5" name="矩形 94">
              <a:extLst>
                <a:ext uri="{FF2B5EF4-FFF2-40B4-BE49-F238E27FC236}">
                  <a16:creationId xmlns:a16="http://schemas.microsoft.com/office/drawing/2014/main" id="{CB1F92FD-CAB3-5B21-4398-105F39BB43CC}"/>
                </a:ext>
              </a:extLst>
            </p:cNvPr>
            <p:cNvSpPr>
              <a:spLocks noChangeArrowheads="1"/>
            </p:cNvSpPr>
            <p:nvPr/>
          </p:nvSpPr>
          <p:spPr bwMode="auto">
            <a:xfrm>
              <a:off x="2871237" y="3562328"/>
              <a:ext cx="1397752" cy="629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Rockwell" panose="02060603020205020403" pitchFamily="18" charset="0"/>
                  <a:ea typeface="方正姚体" panose="02010601030101010101" pitchFamily="2" charset="-122"/>
                </a:defRPr>
              </a:lvl1pPr>
              <a:lvl2pPr marL="742950" indent="-285750">
                <a:spcBef>
                  <a:spcPct val="20000"/>
                </a:spcBef>
                <a:buFont typeface="Arial" panose="020B0604020202020204" pitchFamily="34" charset="0"/>
                <a:buChar char="–"/>
                <a:defRPr sz="2800">
                  <a:solidFill>
                    <a:schemeClr val="tx1"/>
                  </a:solidFill>
                  <a:latin typeface="Rockwell" panose="02060603020205020403" pitchFamily="18" charset="0"/>
                  <a:ea typeface="方正姚体" panose="02010601030101010101" pitchFamily="2" charset="-122"/>
                </a:defRPr>
              </a:lvl2pPr>
              <a:lvl3pPr marL="1143000" indent="-228600">
                <a:spcBef>
                  <a:spcPct val="20000"/>
                </a:spcBef>
                <a:buFont typeface="Arial" panose="020B0604020202020204" pitchFamily="34" charset="0"/>
                <a:buChar char="•"/>
                <a:defRPr sz="2400">
                  <a:solidFill>
                    <a:schemeClr val="tx1"/>
                  </a:solidFill>
                  <a:latin typeface="Rockwell" panose="02060603020205020403" pitchFamily="18" charset="0"/>
                  <a:ea typeface="方正姚体" panose="02010601030101010101" pitchFamily="2" charset="-122"/>
                </a:defRPr>
              </a:lvl3pPr>
              <a:lvl4pPr marL="16002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4pPr>
              <a:lvl5pPr marL="20574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9pPr>
            </a:lstStyle>
            <a:p>
              <a:pPr>
                <a:lnSpc>
                  <a:spcPct val="140000"/>
                </a:lnSpc>
                <a:spcBef>
                  <a:spcPct val="0"/>
                </a:spcBef>
                <a:buFontTx/>
                <a:buNone/>
              </a:pPr>
              <a:r>
                <a:rPr lang="en-US" altLang="zh-CN" sz="28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0,  </a:t>
              </a:r>
              <a:r>
                <a:rPr lang="en-US" altLang="zh-CN" sz="2800" b="1" i="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j &lt; </a:t>
              </a:r>
              <a:r>
                <a:rPr lang="en-US" altLang="zh-CN" sz="2800" b="1" i="1" dirty="0" err="1">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i</a:t>
              </a:r>
              <a:endParaRPr lang="en-US" altLang="zh-CN" sz="28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6" name="矩形 95">
              <a:extLst>
                <a:ext uri="{FF2B5EF4-FFF2-40B4-BE49-F238E27FC236}">
                  <a16:creationId xmlns:a16="http://schemas.microsoft.com/office/drawing/2014/main" id="{C3EC5AC4-7F42-B392-0EB4-BA918F55AD07}"/>
                </a:ext>
              </a:extLst>
            </p:cNvPr>
            <p:cNvSpPr>
              <a:spLocks noChangeArrowheads="1"/>
            </p:cNvSpPr>
            <p:nvPr/>
          </p:nvSpPr>
          <p:spPr bwMode="auto">
            <a:xfrm>
              <a:off x="2885904" y="4987350"/>
              <a:ext cx="1397752" cy="629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Rockwell" panose="02060603020205020403" pitchFamily="18" charset="0"/>
                  <a:ea typeface="方正姚体" panose="02010601030101010101" pitchFamily="2" charset="-122"/>
                </a:defRPr>
              </a:lvl1pPr>
              <a:lvl2pPr marL="742950" indent="-285750">
                <a:spcBef>
                  <a:spcPct val="20000"/>
                </a:spcBef>
                <a:buFont typeface="Arial" panose="020B0604020202020204" pitchFamily="34" charset="0"/>
                <a:buChar char="–"/>
                <a:defRPr sz="2800">
                  <a:solidFill>
                    <a:schemeClr val="tx1"/>
                  </a:solidFill>
                  <a:latin typeface="Rockwell" panose="02060603020205020403" pitchFamily="18" charset="0"/>
                  <a:ea typeface="方正姚体" panose="02010601030101010101" pitchFamily="2" charset="-122"/>
                </a:defRPr>
              </a:lvl2pPr>
              <a:lvl3pPr marL="1143000" indent="-228600">
                <a:spcBef>
                  <a:spcPct val="20000"/>
                </a:spcBef>
                <a:buFont typeface="Arial" panose="020B0604020202020204" pitchFamily="34" charset="0"/>
                <a:buChar char="•"/>
                <a:defRPr sz="2400">
                  <a:solidFill>
                    <a:schemeClr val="tx1"/>
                  </a:solidFill>
                  <a:latin typeface="Rockwell" panose="02060603020205020403" pitchFamily="18" charset="0"/>
                  <a:ea typeface="方正姚体" panose="02010601030101010101" pitchFamily="2" charset="-122"/>
                </a:defRPr>
              </a:lvl3pPr>
              <a:lvl4pPr marL="16002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4pPr>
              <a:lvl5pPr marL="20574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9pPr>
            </a:lstStyle>
            <a:p>
              <a:pPr>
                <a:lnSpc>
                  <a:spcPct val="140000"/>
                </a:lnSpc>
                <a:spcBef>
                  <a:spcPct val="0"/>
                </a:spcBef>
                <a:buFontTx/>
                <a:buNone/>
              </a:pPr>
              <a:r>
                <a:rPr lang="en-US" altLang="zh-CN" sz="28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1,  </a:t>
              </a:r>
              <a:r>
                <a:rPr lang="en-US" altLang="zh-CN" sz="2800" b="1" i="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j ≥ </a:t>
              </a:r>
              <a:r>
                <a:rPr lang="en-US" altLang="zh-CN" sz="2800" b="1" i="1" dirty="0" err="1">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i</a:t>
              </a:r>
              <a:endParaRPr lang="en-US" altLang="zh-CN" sz="28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wipe(down)">
                                      <p:cBhvr>
                                        <p:cTn id="10" dur="500"/>
                                        <p:tgtEl>
                                          <p:spTgt spid="5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wipe(down)">
                                      <p:cBhvr>
                                        <p:cTn id="13" dur="500"/>
                                        <p:tgtEl>
                                          <p:spTgt spid="5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wipe(down)">
                                      <p:cBhvr>
                                        <p:cTn id="16" dur="500"/>
                                        <p:tgtEl>
                                          <p:spTgt spid="57"/>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wipe(down)">
                                      <p:cBhvr>
                                        <p:cTn id="19" dur="500"/>
                                        <p:tgtEl>
                                          <p:spTgt spid="5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wipe(down)">
                                      <p:cBhvr>
                                        <p:cTn id="22" dur="500"/>
                                        <p:tgtEl>
                                          <p:spTgt spid="59"/>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wipe(down)">
                                      <p:cBhvr>
                                        <p:cTn id="25" dur="500"/>
                                        <p:tgtEl>
                                          <p:spTgt spid="60"/>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wipe(down)">
                                      <p:cBhvr>
                                        <p:cTn id="28" dur="500"/>
                                        <p:tgtEl>
                                          <p:spTgt spid="6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wipe(down)">
                                      <p:cBhvr>
                                        <p:cTn id="31" dur="500"/>
                                        <p:tgtEl>
                                          <p:spTgt spid="61"/>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wipe(down)">
                                      <p:cBhvr>
                                        <p:cTn id="34" dur="500"/>
                                        <p:tgtEl>
                                          <p:spTgt spid="63"/>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randombar(horizontal)">
                                      <p:cBhvr>
                                        <p:cTn id="39" dur="500"/>
                                        <p:tgtEl>
                                          <p:spTgt spid="5"/>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anim calcmode="lin" valueType="num">
                                      <p:cBhvr additive="base">
                                        <p:cTn id="44" dur="500" fill="hold"/>
                                        <p:tgtEl>
                                          <p:spTgt spid="7"/>
                                        </p:tgtEl>
                                        <p:attrNameLst>
                                          <p:attrName>ppt_x</p:attrName>
                                        </p:attrNameLst>
                                      </p:cBhvr>
                                      <p:tavLst>
                                        <p:tav tm="0">
                                          <p:val>
                                            <p:strVal val="#ppt_x"/>
                                          </p:val>
                                        </p:tav>
                                        <p:tav tm="100000">
                                          <p:val>
                                            <p:strVal val="#ppt_x"/>
                                          </p:val>
                                        </p:tav>
                                      </p:tavLst>
                                    </p:anim>
                                    <p:anim calcmode="lin" valueType="num">
                                      <p:cBhvr additive="base">
                                        <p:cTn id="4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68"/>
                                        </p:tgtEl>
                                        <p:attrNameLst>
                                          <p:attrName>style.visibility</p:attrName>
                                        </p:attrNameLst>
                                      </p:cBhvr>
                                      <p:to>
                                        <p:strVal val="visible"/>
                                      </p:to>
                                    </p:set>
                                    <p:animEffect transition="in" filter="wipe(down)">
                                      <p:cBhvr>
                                        <p:cTn id="50" dur="500"/>
                                        <p:tgtEl>
                                          <p:spTgt spid="68"/>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70"/>
                                        </p:tgtEl>
                                        <p:attrNameLst>
                                          <p:attrName>style.visibility</p:attrName>
                                        </p:attrNameLst>
                                      </p:cBhvr>
                                      <p:to>
                                        <p:strVal val="visible"/>
                                      </p:to>
                                    </p:set>
                                    <p:animEffect transition="in" filter="wipe(down)">
                                      <p:cBhvr>
                                        <p:cTn id="53" dur="500"/>
                                        <p:tgtEl>
                                          <p:spTgt spid="70"/>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71"/>
                                        </p:tgtEl>
                                        <p:attrNameLst>
                                          <p:attrName>style.visibility</p:attrName>
                                        </p:attrNameLst>
                                      </p:cBhvr>
                                      <p:to>
                                        <p:strVal val="visible"/>
                                      </p:to>
                                    </p:set>
                                    <p:animEffect transition="in" filter="wipe(down)">
                                      <p:cBhvr>
                                        <p:cTn id="56" dur="500"/>
                                        <p:tgtEl>
                                          <p:spTgt spid="71"/>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72"/>
                                        </p:tgtEl>
                                        <p:attrNameLst>
                                          <p:attrName>style.visibility</p:attrName>
                                        </p:attrNameLst>
                                      </p:cBhvr>
                                      <p:to>
                                        <p:strVal val="visible"/>
                                      </p:to>
                                    </p:set>
                                    <p:animEffect transition="in" filter="wipe(down)">
                                      <p:cBhvr>
                                        <p:cTn id="59" dur="500"/>
                                        <p:tgtEl>
                                          <p:spTgt spid="72"/>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73"/>
                                        </p:tgtEl>
                                        <p:attrNameLst>
                                          <p:attrName>style.visibility</p:attrName>
                                        </p:attrNameLst>
                                      </p:cBhvr>
                                      <p:to>
                                        <p:strVal val="visible"/>
                                      </p:to>
                                    </p:set>
                                    <p:animEffect transition="in" filter="wipe(down)">
                                      <p:cBhvr>
                                        <p:cTn id="62" dur="500"/>
                                        <p:tgtEl>
                                          <p:spTgt spid="7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74"/>
                                        </p:tgtEl>
                                        <p:attrNameLst>
                                          <p:attrName>style.visibility</p:attrName>
                                        </p:attrNameLst>
                                      </p:cBhvr>
                                      <p:to>
                                        <p:strVal val="visible"/>
                                      </p:to>
                                    </p:set>
                                    <p:animEffect transition="in" filter="wipe(down)">
                                      <p:cBhvr>
                                        <p:cTn id="67" dur="500"/>
                                        <p:tgtEl>
                                          <p:spTgt spid="74"/>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75"/>
                                        </p:tgtEl>
                                        <p:attrNameLst>
                                          <p:attrName>style.visibility</p:attrName>
                                        </p:attrNameLst>
                                      </p:cBhvr>
                                      <p:to>
                                        <p:strVal val="visible"/>
                                      </p:to>
                                    </p:set>
                                    <p:animEffect transition="in" filter="wipe(down)">
                                      <p:cBhvr>
                                        <p:cTn id="70" dur="500"/>
                                        <p:tgtEl>
                                          <p:spTgt spid="75"/>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76"/>
                                        </p:tgtEl>
                                        <p:attrNameLst>
                                          <p:attrName>style.visibility</p:attrName>
                                        </p:attrNameLst>
                                      </p:cBhvr>
                                      <p:to>
                                        <p:strVal val="visible"/>
                                      </p:to>
                                    </p:set>
                                    <p:animEffect transition="in" filter="wipe(down)">
                                      <p:cBhvr>
                                        <p:cTn id="73" dur="500"/>
                                        <p:tgtEl>
                                          <p:spTgt spid="76"/>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77"/>
                                        </p:tgtEl>
                                        <p:attrNameLst>
                                          <p:attrName>style.visibility</p:attrName>
                                        </p:attrNameLst>
                                      </p:cBhvr>
                                      <p:to>
                                        <p:strVal val="visible"/>
                                      </p:to>
                                    </p:set>
                                    <p:animEffect transition="in" filter="wipe(down)">
                                      <p:cBhvr>
                                        <p:cTn id="76" dur="500"/>
                                        <p:tgtEl>
                                          <p:spTgt spid="77"/>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78"/>
                                        </p:tgtEl>
                                        <p:attrNameLst>
                                          <p:attrName>style.visibility</p:attrName>
                                        </p:attrNameLst>
                                      </p:cBhvr>
                                      <p:to>
                                        <p:strVal val="visible"/>
                                      </p:to>
                                    </p:set>
                                    <p:animEffect transition="in" filter="wipe(down)">
                                      <p:cBhvr>
                                        <p:cTn id="79" dur="500"/>
                                        <p:tgtEl>
                                          <p:spTgt spid="78"/>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nodeType="clickEffect">
                                  <p:stCondLst>
                                    <p:cond delay="0"/>
                                  </p:stCondLst>
                                  <p:childTnLst>
                                    <p:set>
                                      <p:cBhvr>
                                        <p:cTn id="83" dur="1" fill="hold">
                                          <p:stCondLst>
                                            <p:cond delay="0"/>
                                          </p:stCondLst>
                                        </p:cTn>
                                        <p:tgtEl>
                                          <p:spTgt spid="13"/>
                                        </p:tgtEl>
                                        <p:attrNameLst>
                                          <p:attrName>style.visibility</p:attrName>
                                        </p:attrNameLst>
                                      </p:cBhvr>
                                      <p:to>
                                        <p:strVal val="visible"/>
                                      </p:to>
                                    </p:set>
                                    <p:animEffect transition="in" filter="wipe(down)">
                                      <p:cBhvr>
                                        <p:cTn id="84" dur="500"/>
                                        <p:tgtEl>
                                          <p:spTgt spid="13"/>
                                        </p:tgtEl>
                                      </p:cBhvr>
                                    </p:animEffect>
                                  </p:childTnLst>
                                </p:cTn>
                              </p:par>
                              <p:par>
                                <p:cTn id="85" presetID="22" presetClass="entr" presetSubtype="4" fill="hold" nodeType="withEffect">
                                  <p:stCondLst>
                                    <p:cond delay="0"/>
                                  </p:stCondLst>
                                  <p:childTnLst>
                                    <p:set>
                                      <p:cBhvr>
                                        <p:cTn id="86" dur="1" fill="hold">
                                          <p:stCondLst>
                                            <p:cond delay="0"/>
                                          </p:stCondLst>
                                        </p:cTn>
                                        <p:tgtEl>
                                          <p:spTgt spid="79"/>
                                        </p:tgtEl>
                                        <p:attrNameLst>
                                          <p:attrName>style.visibility</p:attrName>
                                        </p:attrNameLst>
                                      </p:cBhvr>
                                      <p:to>
                                        <p:strVal val="visible"/>
                                      </p:to>
                                    </p:set>
                                    <p:animEffect transition="in" filter="wipe(down)">
                                      <p:cBhvr>
                                        <p:cTn id="87" dur="500"/>
                                        <p:tgtEl>
                                          <p:spTgt spid="79"/>
                                        </p:tgtEl>
                                      </p:cBhvr>
                                    </p:animEffect>
                                  </p:childTnLst>
                                </p:cTn>
                              </p:par>
                              <p:par>
                                <p:cTn id="88" presetID="22" presetClass="entr" presetSubtype="4" fill="hold" nodeType="withEffect">
                                  <p:stCondLst>
                                    <p:cond delay="0"/>
                                  </p:stCondLst>
                                  <p:childTnLst>
                                    <p:set>
                                      <p:cBhvr>
                                        <p:cTn id="89" dur="1" fill="hold">
                                          <p:stCondLst>
                                            <p:cond delay="0"/>
                                          </p:stCondLst>
                                        </p:cTn>
                                        <p:tgtEl>
                                          <p:spTgt spid="80"/>
                                        </p:tgtEl>
                                        <p:attrNameLst>
                                          <p:attrName>style.visibility</p:attrName>
                                        </p:attrNameLst>
                                      </p:cBhvr>
                                      <p:to>
                                        <p:strVal val="visible"/>
                                      </p:to>
                                    </p:set>
                                    <p:animEffect transition="in" filter="wipe(down)">
                                      <p:cBhvr>
                                        <p:cTn id="90" dur="500"/>
                                        <p:tgtEl>
                                          <p:spTgt spid="80"/>
                                        </p:tgtEl>
                                      </p:cBhvr>
                                    </p:animEffect>
                                  </p:childTnLst>
                                </p:cTn>
                              </p:par>
                              <p:par>
                                <p:cTn id="91" presetID="22" presetClass="entr" presetSubtype="4" fill="hold" nodeType="withEffect">
                                  <p:stCondLst>
                                    <p:cond delay="0"/>
                                  </p:stCondLst>
                                  <p:childTnLst>
                                    <p:set>
                                      <p:cBhvr>
                                        <p:cTn id="92" dur="1" fill="hold">
                                          <p:stCondLst>
                                            <p:cond delay="0"/>
                                          </p:stCondLst>
                                        </p:cTn>
                                        <p:tgtEl>
                                          <p:spTgt spid="81"/>
                                        </p:tgtEl>
                                        <p:attrNameLst>
                                          <p:attrName>style.visibility</p:attrName>
                                        </p:attrNameLst>
                                      </p:cBhvr>
                                      <p:to>
                                        <p:strVal val="visible"/>
                                      </p:to>
                                    </p:set>
                                    <p:animEffect transition="in" filter="wipe(down)">
                                      <p:cBhvr>
                                        <p:cTn id="93" dur="500"/>
                                        <p:tgtEl>
                                          <p:spTgt spid="81"/>
                                        </p:tgtEl>
                                      </p:cBhvr>
                                    </p:animEffect>
                                  </p:childTnLst>
                                </p:cTn>
                              </p:par>
                              <p:par>
                                <p:cTn id="94" presetID="22" presetClass="entr" presetSubtype="4" fill="hold" nodeType="withEffect">
                                  <p:stCondLst>
                                    <p:cond delay="0"/>
                                  </p:stCondLst>
                                  <p:childTnLst>
                                    <p:set>
                                      <p:cBhvr>
                                        <p:cTn id="95" dur="1" fill="hold">
                                          <p:stCondLst>
                                            <p:cond delay="0"/>
                                          </p:stCondLst>
                                        </p:cTn>
                                        <p:tgtEl>
                                          <p:spTgt spid="82"/>
                                        </p:tgtEl>
                                        <p:attrNameLst>
                                          <p:attrName>style.visibility</p:attrName>
                                        </p:attrNameLst>
                                      </p:cBhvr>
                                      <p:to>
                                        <p:strVal val="visible"/>
                                      </p:to>
                                    </p:set>
                                    <p:animEffect transition="in" filter="wipe(down)">
                                      <p:cBhvr>
                                        <p:cTn id="96" dur="500"/>
                                        <p:tgtEl>
                                          <p:spTgt spid="82"/>
                                        </p:tgtEl>
                                      </p:cBhvr>
                                    </p:animEffect>
                                  </p:childTnLst>
                                </p:cTn>
                              </p:par>
                              <p:par>
                                <p:cTn id="97" presetID="22" presetClass="entr" presetSubtype="4" fill="hold" nodeType="withEffect">
                                  <p:stCondLst>
                                    <p:cond delay="0"/>
                                  </p:stCondLst>
                                  <p:childTnLst>
                                    <p:set>
                                      <p:cBhvr>
                                        <p:cTn id="98" dur="1" fill="hold">
                                          <p:stCondLst>
                                            <p:cond delay="0"/>
                                          </p:stCondLst>
                                        </p:cTn>
                                        <p:tgtEl>
                                          <p:spTgt spid="83"/>
                                        </p:tgtEl>
                                        <p:attrNameLst>
                                          <p:attrName>style.visibility</p:attrName>
                                        </p:attrNameLst>
                                      </p:cBhvr>
                                      <p:to>
                                        <p:strVal val="visible"/>
                                      </p:to>
                                    </p:set>
                                    <p:animEffect transition="in" filter="wipe(down)">
                                      <p:cBhvr>
                                        <p:cTn id="99" dur="500"/>
                                        <p:tgtEl>
                                          <p:spTgt spid="83"/>
                                        </p:tgtEl>
                                      </p:cBhvr>
                                    </p:animEffect>
                                  </p:childTnLst>
                                </p:cTn>
                              </p:par>
                              <p:par>
                                <p:cTn id="100" presetID="22" presetClass="entr" presetSubtype="4" fill="hold" nodeType="withEffect">
                                  <p:stCondLst>
                                    <p:cond delay="0"/>
                                  </p:stCondLst>
                                  <p:childTnLst>
                                    <p:set>
                                      <p:cBhvr>
                                        <p:cTn id="101" dur="1" fill="hold">
                                          <p:stCondLst>
                                            <p:cond delay="0"/>
                                          </p:stCondLst>
                                        </p:cTn>
                                        <p:tgtEl>
                                          <p:spTgt spid="84"/>
                                        </p:tgtEl>
                                        <p:attrNameLst>
                                          <p:attrName>style.visibility</p:attrName>
                                        </p:attrNameLst>
                                      </p:cBhvr>
                                      <p:to>
                                        <p:strVal val="visible"/>
                                      </p:to>
                                    </p:set>
                                    <p:animEffect transition="in" filter="wipe(down)">
                                      <p:cBhvr>
                                        <p:cTn id="102" dur="500"/>
                                        <p:tgtEl>
                                          <p:spTgt spid="84"/>
                                        </p:tgtEl>
                                      </p:cBhvr>
                                    </p:animEffect>
                                  </p:childTnLst>
                                </p:cTn>
                              </p:par>
                              <p:par>
                                <p:cTn id="103" presetID="22" presetClass="entr" presetSubtype="4" fill="hold" nodeType="withEffect">
                                  <p:stCondLst>
                                    <p:cond delay="0"/>
                                  </p:stCondLst>
                                  <p:childTnLst>
                                    <p:set>
                                      <p:cBhvr>
                                        <p:cTn id="104" dur="1" fill="hold">
                                          <p:stCondLst>
                                            <p:cond delay="0"/>
                                          </p:stCondLst>
                                        </p:cTn>
                                        <p:tgtEl>
                                          <p:spTgt spid="85"/>
                                        </p:tgtEl>
                                        <p:attrNameLst>
                                          <p:attrName>style.visibility</p:attrName>
                                        </p:attrNameLst>
                                      </p:cBhvr>
                                      <p:to>
                                        <p:strVal val="visible"/>
                                      </p:to>
                                    </p:set>
                                    <p:animEffect transition="in" filter="wipe(down)">
                                      <p:cBhvr>
                                        <p:cTn id="105" dur="500"/>
                                        <p:tgtEl>
                                          <p:spTgt spid="85"/>
                                        </p:tgtEl>
                                      </p:cBhvr>
                                    </p:animEffect>
                                  </p:childTnLst>
                                </p:cTn>
                              </p:par>
                              <p:par>
                                <p:cTn id="106" presetID="22" presetClass="entr" presetSubtype="4" fill="hold" nodeType="withEffect">
                                  <p:stCondLst>
                                    <p:cond delay="0"/>
                                  </p:stCondLst>
                                  <p:childTnLst>
                                    <p:set>
                                      <p:cBhvr>
                                        <p:cTn id="107" dur="1" fill="hold">
                                          <p:stCondLst>
                                            <p:cond delay="0"/>
                                          </p:stCondLst>
                                        </p:cTn>
                                        <p:tgtEl>
                                          <p:spTgt spid="86"/>
                                        </p:tgtEl>
                                        <p:attrNameLst>
                                          <p:attrName>style.visibility</p:attrName>
                                        </p:attrNameLst>
                                      </p:cBhvr>
                                      <p:to>
                                        <p:strVal val="visible"/>
                                      </p:to>
                                    </p:set>
                                    <p:animEffect transition="in" filter="wipe(down)">
                                      <p:cBhvr>
                                        <p:cTn id="108" dur="500"/>
                                        <p:tgtEl>
                                          <p:spTgt spid="86"/>
                                        </p:tgtEl>
                                      </p:cBhvr>
                                    </p:animEffect>
                                  </p:childTnLst>
                                </p:cTn>
                              </p:par>
                              <p:par>
                                <p:cTn id="109" presetID="22" presetClass="entr" presetSubtype="4" fill="hold" nodeType="withEffect">
                                  <p:stCondLst>
                                    <p:cond delay="0"/>
                                  </p:stCondLst>
                                  <p:childTnLst>
                                    <p:set>
                                      <p:cBhvr>
                                        <p:cTn id="110" dur="1" fill="hold">
                                          <p:stCondLst>
                                            <p:cond delay="0"/>
                                          </p:stCondLst>
                                        </p:cTn>
                                        <p:tgtEl>
                                          <p:spTgt spid="87"/>
                                        </p:tgtEl>
                                        <p:attrNameLst>
                                          <p:attrName>style.visibility</p:attrName>
                                        </p:attrNameLst>
                                      </p:cBhvr>
                                      <p:to>
                                        <p:strVal val="visible"/>
                                      </p:to>
                                    </p:set>
                                    <p:animEffect transition="in" filter="wipe(down)">
                                      <p:cBhvr>
                                        <p:cTn id="111" dur="500"/>
                                        <p:tgtEl>
                                          <p:spTgt spid="87"/>
                                        </p:tgtEl>
                                      </p:cBhvr>
                                    </p:animEffect>
                                  </p:childTnLst>
                                </p:cTn>
                              </p:par>
                            </p:childTnLst>
                          </p:cTn>
                        </p:par>
                      </p:childTnLst>
                    </p:cTn>
                  </p:par>
                  <p:par>
                    <p:cTn id="112" fill="hold">
                      <p:stCondLst>
                        <p:cond delay="indefinite"/>
                      </p:stCondLst>
                      <p:childTnLst>
                        <p:par>
                          <p:cTn id="113" fill="hold">
                            <p:stCondLst>
                              <p:cond delay="0"/>
                            </p:stCondLst>
                            <p:childTnLst>
                              <p:par>
                                <p:cTn id="114" presetID="2" presetClass="entr" presetSubtype="4" fill="hold" grpId="0" nodeType="clickEffect">
                                  <p:stCondLst>
                                    <p:cond delay="0"/>
                                  </p:stCondLst>
                                  <p:childTnLst>
                                    <p:set>
                                      <p:cBhvr>
                                        <p:cTn id="115" dur="1" fill="hold">
                                          <p:stCondLst>
                                            <p:cond delay="0"/>
                                          </p:stCondLst>
                                        </p:cTn>
                                        <p:tgtEl>
                                          <p:spTgt spid="88"/>
                                        </p:tgtEl>
                                        <p:attrNameLst>
                                          <p:attrName>style.visibility</p:attrName>
                                        </p:attrNameLst>
                                      </p:cBhvr>
                                      <p:to>
                                        <p:strVal val="visible"/>
                                      </p:to>
                                    </p:set>
                                    <p:anim calcmode="lin" valueType="num">
                                      <p:cBhvr additive="base">
                                        <p:cTn id="116" dur="500" fill="hold"/>
                                        <p:tgtEl>
                                          <p:spTgt spid="88"/>
                                        </p:tgtEl>
                                        <p:attrNameLst>
                                          <p:attrName>ppt_x</p:attrName>
                                        </p:attrNameLst>
                                      </p:cBhvr>
                                      <p:tavLst>
                                        <p:tav tm="0">
                                          <p:val>
                                            <p:strVal val="#ppt_x"/>
                                          </p:val>
                                        </p:tav>
                                        <p:tav tm="100000">
                                          <p:val>
                                            <p:strVal val="#ppt_x"/>
                                          </p:val>
                                        </p:tav>
                                      </p:tavLst>
                                    </p:anim>
                                    <p:anim calcmode="lin" valueType="num">
                                      <p:cBhvr additive="base">
                                        <p:cTn id="117"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42" presetClass="path" presetSubtype="0" accel="50000" decel="50000" fill="hold" grpId="1" nodeType="clickEffect">
                                  <p:stCondLst>
                                    <p:cond delay="0"/>
                                  </p:stCondLst>
                                  <p:childTnLst>
                                    <p:animMotion origin="layout" path="M 2.91667E-6 4.44444E-6 L 2.91667E-6 0.25 " pathEditMode="relative" rAng="0" ptsTypes="AA">
                                      <p:cBhvr>
                                        <p:cTn id="121" dur="2000" fill="hold"/>
                                        <p:tgtEl>
                                          <p:spTgt spid="57"/>
                                        </p:tgtEl>
                                        <p:attrNameLst>
                                          <p:attrName>ppt_x</p:attrName>
                                          <p:attrName>ppt_y</p:attrName>
                                        </p:attrNameLst>
                                      </p:cBhvr>
                                      <p:rCtr x="0" y="12500"/>
                                    </p:animMotion>
                                  </p:childTnLst>
                                </p:cTn>
                              </p:par>
                              <p:par>
                                <p:cTn id="122" presetID="42" presetClass="path" presetSubtype="0" accel="50000" decel="50000" fill="hold" grpId="1" nodeType="withEffect">
                                  <p:stCondLst>
                                    <p:cond delay="0"/>
                                  </p:stCondLst>
                                  <p:childTnLst>
                                    <p:animMotion origin="layout" path="M 2.91667E-6 -2.96296E-6 L 2.91667E-6 0.25 " pathEditMode="relative" rAng="0" ptsTypes="AA">
                                      <p:cBhvr>
                                        <p:cTn id="123" dur="2000" fill="hold"/>
                                        <p:tgtEl>
                                          <p:spTgt spid="72"/>
                                        </p:tgtEl>
                                        <p:attrNameLst>
                                          <p:attrName>ppt_x</p:attrName>
                                          <p:attrName>ppt_y</p:attrName>
                                        </p:attrNameLst>
                                      </p:cBhvr>
                                      <p:rCtr x="0" y="12500"/>
                                    </p:animMotion>
                                  </p:childTnLst>
                                </p:cTn>
                              </p:par>
                              <p:par>
                                <p:cTn id="124" presetID="42" presetClass="path" presetSubtype="0" accel="50000" decel="50000" fill="hold" nodeType="withEffect">
                                  <p:stCondLst>
                                    <p:cond delay="0"/>
                                  </p:stCondLst>
                                  <p:childTnLst>
                                    <p:animMotion origin="layout" path="M 2.91667E-6 4.81481E-6 L 2.91667E-6 0.25 " pathEditMode="relative" rAng="0" ptsTypes="AA">
                                      <p:cBhvr>
                                        <p:cTn id="125" dur="2000" fill="hold"/>
                                        <p:tgtEl>
                                          <p:spTgt spid="81"/>
                                        </p:tgtEl>
                                        <p:attrNameLst>
                                          <p:attrName>ppt_x</p:attrName>
                                          <p:attrName>ppt_y</p:attrName>
                                        </p:attrNameLst>
                                      </p:cBhvr>
                                      <p:rCtr x="0" y="12500"/>
                                    </p:animMotion>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grpId="0" nodeType="clickEffect">
                                  <p:stCondLst>
                                    <p:cond delay="0"/>
                                  </p:stCondLst>
                                  <p:childTnLst>
                                    <p:set>
                                      <p:cBhvr>
                                        <p:cTn id="129" dur="1" fill="hold">
                                          <p:stCondLst>
                                            <p:cond delay="0"/>
                                          </p:stCondLst>
                                        </p:cTn>
                                        <p:tgtEl>
                                          <p:spTgt spid="89"/>
                                        </p:tgtEl>
                                        <p:attrNameLst>
                                          <p:attrName>style.visibility</p:attrName>
                                        </p:attrNameLst>
                                      </p:cBhvr>
                                      <p:to>
                                        <p:strVal val="visible"/>
                                      </p:to>
                                    </p:set>
                                  </p:childTnLst>
                                </p:cTn>
                              </p:par>
                              <p:par>
                                <p:cTn id="130" presetID="1" presetClass="entr" presetSubtype="0" fill="hold" grpId="0" nodeType="withEffect">
                                  <p:stCondLst>
                                    <p:cond delay="0"/>
                                  </p:stCondLst>
                                  <p:childTnLst>
                                    <p:set>
                                      <p:cBhvr>
                                        <p:cTn id="131" dur="1" fill="hold">
                                          <p:stCondLst>
                                            <p:cond delay="0"/>
                                          </p:stCondLst>
                                        </p:cTn>
                                        <p:tgtEl>
                                          <p:spTgt spid="90"/>
                                        </p:tgtEl>
                                        <p:attrNameLst>
                                          <p:attrName>style.visibility</p:attrName>
                                        </p:attrNameLst>
                                      </p:cBhvr>
                                      <p:to>
                                        <p:strVal val="visible"/>
                                      </p:to>
                                    </p:set>
                                  </p:childTnLst>
                                </p:cTn>
                              </p:par>
                              <p:par>
                                <p:cTn id="132" presetID="1" presetClass="entr" presetSubtype="0" fill="hold" nodeType="withEffect">
                                  <p:stCondLst>
                                    <p:cond delay="0"/>
                                  </p:stCondLst>
                                  <p:childTnLst>
                                    <p:set>
                                      <p:cBhvr>
                                        <p:cTn id="133" dur="1" fill="hold">
                                          <p:stCondLst>
                                            <p:cond delay="0"/>
                                          </p:stCondLst>
                                        </p:cTn>
                                        <p:tgtEl>
                                          <p:spTgt spid="91"/>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1" presetClass="exit" presetSubtype="0" fill="hold" grpId="2" nodeType="clickEffect">
                                  <p:stCondLst>
                                    <p:cond delay="0"/>
                                  </p:stCondLst>
                                  <p:childTnLst>
                                    <p:set>
                                      <p:cBhvr>
                                        <p:cTn id="137" dur="1" fill="hold">
                                          <p:stCondLst>
                                            <p:cond delay="0"/>
                                          </p:stCondLst>
                                        </p:cTn>
                                        <p:tgtEl>
                                          <p:spTgt spid="57"/>
                                        </p:tgtEl>
                                        <p:attrNameLst>
                                          <p:attrName>style.visibility</p:attrName>
                                        </p:attrNameLst>
                                      </p:cBhvr>
                                      <p:to>
                                        <p:strVal val="hidden"/>
                                      </p:to>
                                    </p:set>
                                  </p:childTnLst>
                                </p:cTn>
                              </p:par>
                              <p:par>
                                <p:cTn id="138" presetID="1" presetClass="exit" presetSubtype="0" fill="hold" grpId="2" nodeType="withEffect">
                                  <p:stCondLst>
                                    <p:cond delay="0"/>
                                  </p:stCondLst>
                                  <p:childTnLst>
                                    <p:set>
                                      <p:cBhvr>
                                        <p:cTn id="139" dur="1" fill="hold">
                                          <p:stCondLst>
                                            <p:cond delay="0"/>
                                          </p:stCondLst>
                                        </p:cTn>
                                        <p:tgtEl>
                                          <p:spTgt spid="72"/>
                                        </p:tgtEl>
                                        <p:attrNameLst>
                                          <p:attrName>style.visibility</p:attrName>
                                        </p:attrNameLst>
                                      </p:cBhvr>
                                      <p:to>
                                        <p:strVal val="hidden"/>
                                      </p:to>
                                    </p:set>
                                  </p:childTnLst>
                                </p:cTn>
                              </p:par>
                              <p:par>
                                <p:cTn id="140" presetID="1" presetClass="exit" presetSubtype="0" fill="hold" nodeType="withEffect">
                                  <p:stCondLst>
                                    <p:cond delay="0"/>
                                  </p:stCondLst>
                                  <p:childTnLst>
                                    <p:set>
                                      <p:cBhvr>
                                        <p:cTn id="141" dur="1" fill="hold">
                                          <p:stCondLst>
                                            <p:cond delay="0"/>
                                          </p:stCondLst>
                                        </p:cTn>
                                        <p:tgtEl>
                                          <p:spTgt spid="81"/>
                                        </p:tgtEl>
                                        <p:attrNameLst>
                                          <p:attrName>style.visibility</p:attrName>
                                        </p:attrNameLst>
                                      </p:cBhvr>
                                      <p:to>
                                        <p:strVal val="hidden"/>
                                      </p:to>
                                    </p:set>
                                  </p:childTnLst>
                                </p:cTn>
                              </p:par>
                            </p:childTnLst>
                          </p:cTn>
                        </p:par>
                      </p:childTnLst>
                    </p:cTn>
                  </p:par>
                  <p:par>
                    <p:cTn id="142" fill="hold">
                      <p:stCondLst>
                        <p:cond delay="indefinite"/>
                      </p:stCondLst>
                      <p:childTnLst>
                        <p:par>
                          <p:cTn id="143" fill="hold">
                            <p:stCondLst>
                              <p:cond delay="0"/>
                            </p:stCondLst>
                            <p:childTnLst>
                              <p:par>
                                <p:cTn id="144" presetID="35" presetClass="path" presetSubtype="0" accel="50000" decel="50000" fill="hold" grpId="1" nodeType="clickEffect">
                                  <p:stCondLst>
                                    <p:cond delay="0"/>
                                  </p:stCondLst>
                                  <p:childTnLst>
                                    <p:animMotion origin="layout" path="M 2.91667E-6 -2.59259E-6 L -0.41276 -0.00139 " pathEditMode="relative" rAng="0" ptsTypes="AA">
                                      <p:cBhvr>
                                        <p:cTn id="145" dur="2000" fill="hold"/>
                                        <p:tgtEl>
                                          <p:spTgt spid="89"/>
                                        </p:tgtEl>
                                        <p:attrNameLst>
                                          <p:attrName>ppt_x</p:attrName>
                                          <p:attrName>ppt_y</p:attrName>
                                        </p:attrNameLst>
                                      </p:cBhvr>
                                      <p:rCtr x="-20638" y="-69"/>
                                    </p:animMotion>
                                  </p:childTnLst>
                                </p:cTn>
                              </p:par>
                              <p:par>
                                <p:cTn id="146" presetID="35" presetClass="path" presetSubtype="0" accel="50000" decel="50000" fill="hold" grpId="1" nodeType="withEffect">
                                  <p:stCondLst>
                                    <p:cond delay="0"/>
                                  </p:stCondLst>
                                  <p:childTnLst>
                                    <p:animMotion origin="layout" path="M 2.91667E-6 0 L -0.41328 0 " pathEditMode="relative" rAng="0" ptsTypes="AA">
                                      <p:cBhvr>
                                        <p:cTn id="147" dur="2000" fill="hold"/>
                                        <p:tgtEl>
                                          <p:spTgt spid="90"/>
                                        </p:tgtEl>
                                        <p:attrNameLst>
                                          <p:attrName>ppt_x</p:attrName>
                                          <p:attrName>ppt_y</p:attrName>
                                        </p:attrNameLst>
                                      </p:cBhvr>
                                      <p:rCtr x="-20664" y="0"/>
                                    </p:animMotion>
                                  </p:childTnLst>
                                </p:cTn>
                              </p:par>
                              <p:par>
                                <p:cTn id="148" presetID="35" presetClass="path" presetSubtype="0" accel="50000" decel="50000" fill="hold" nodeType="withEffect">
                                  <p:stCondLst>
                                    <p:cond delay="0"/>
                                  </p:stCondLst>
                                  <p:childTnLst>
                                    <p:animMotion origin="layout" path="M 2.91667E-6 -3.7037E-6 L -0.41328 -3.7037E-6 " pathEditMode="relative" rAng="0" ptsTypes="AA">
                                      <p:cBhvr>
                                        <p:cTn id="149" dur="2000" fill="hold"/>
                                        <p:tgtEl>
                                          <p:spTgt spid="91"/>
                                        </p:tgtEl>
                                        <p:attrNameLst>
                                          <p:attrName>ppt_x</p:attrName>
                                          <p:attrName>ppt_y</p:attrName>
                                        </p:attrNameLst>
                                      </p:cBhvr>
                                      <p:rCtr x="-20664" y="0"/>
                                    </p:animMotion>
                                  </p:childTnLst>
                                </p:cTn>
                              </p:par>
                            </p:childTnLst>
                          </p:cTn>
                        </p:par>
                      </p:childTnLst>
                    </p:cTn>
                  </p:par>
                  <p:par>
                    <p:cTn id="150" fill="hold">
                      <p:stCondLst>
                        <p:cond delay="indefinite"/>
                      </p:stCondLst>
                      <p:childTnLst>
                        <p:par>
                          <p:cTn id="151" fill="hold">
                            <p:stCondLst>
                              <p:cond delay="0"/>
                            </p:stCondLst>
                            <p:childTnLst>
                              <p:par>
                                <p:cTn id="152" presetID="45" presetClass="exit" presetSubtype="0" fill="hold" grpId="1" nodeType="clickEffect">
                                  <p:stCondLst>
                                    <p:cond delay="0"/>
                                  </p:stCondLst>
                                  <p:childTnLst>
                                    <p:animEffect transition="out" filter="fade">
                                      <p:cBhvr>
                                        <p:cTn id="153" dur="2000"/>
                                        <p:tgtEl>
                                          <p:spTgt spid="58"/>
                                        </p:tgtEl>
                                      </p:cBhvr>
                                    </p:animEffect>
                                    <p:anim calcmode="lin" valueType="num">
                                      <p:cBhvr>
                                        <p:cTn id="154" dur="2000"/>
                                        <p:tgtEl>
                                          <p:spTgt spid="58"/>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55" dur="2000"/>
                                        <p:tgtEl>
                                          <p:spTgt spid="58"/>
                                        </p:tgtEl>
                                        <p:attrNameLst>
                                          <p:attrName>ppt_h</p:attrName>
                                        </p:attrNameLst>
                                      </p:cBhvr>
                                      <p:tavLst>
                                        <p:tav tm="0">
                                          <p:val>
                                            <p:strVal val="ppt_h"/>
                                          </p:val>
                                        </p:tav>
                                        <p:tav tm="100000">
                                          <p:val>
                                            <p:strVal val="ppt_h"/>
                                          </p:val>
                                        </p:tav>
                                      </p:tavLst>
                                    </p:anim>
                                    <p:set>
                                      <p:cBhvr>
                                        <p:cTn id="156" dur="1" fill="hold">
                                          <p:stCondLst>
                                            <p:cond delay="1999"/>
                                          </p:stCondLst>
                                        </p:cTn>
                                        <p:tgtEl>
                                          <p:spTgt spid="58"/>
                                        </p:tgtEl>
                                        <p:attrNameLst>
                                          <p:attrName>style.visibility</p:attrName>
                                        </p:attrNameLst>
                                      </p:cBhvr>
                                      <p:to>
                                        <p:strVal val="hidden"/>
                                      </p:to>
                                    </p:set>
                                  </p:childTnLst>
                                </p:cTn>
                              </p:par>
                              <p:par>
                                <p:cTn id="157" presetID="45" presetClass="exit" presetSubtype="0" fill="hold" grpId="1" nodeType="withEffect">
                                  <p:stCondLst>
                                    <p:cond delay="0"/>
                                  </p:stCondLst>
                                  <p:childTnLst>
                                    <p:animEffect transition="out" filter="fade">
                                      <p:cBhvr>
                                        <p:cTn id="158" dur="2000"/>
                                        <p:tgtEl>
                                          <p:spTgt spid="59"/>
                                        </p:tgtEl>
                                      </p:cBhvr>
                                    </p:animEffect>
                                    <p:anim calcmode="lin" valueType="num">
                                      <p:cBhvr>
                                        <p:cTn id="159" dur="2000"/>
                                        <p:tgtEl>
                                          <p:spTgt spid="59"/>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60" dur="2000"/>
                                        <p:tgtEl>
                                          <p:spTgt spid="59"/>
                                        </p:tgtEl>
                                        <p:attrNameLst>
                                          <p:attrName>ppt_h</p:attrName>
                                        </p:attrNameLst>
                                      </p:cBhvr>
                                      <p:tavLst>
                                        <p:tav tm="0">
                                          <p:val>
                                            <p:strVal val="ppt_h"/>
                                          </p:val>
                                        </p:tav>
                                        <p:tav tm="100000">
                                          <p:val>
                                            <p:strVal val="ppt_h"/>
                                          </p:val>
                                        </p:tav>
                                      </p:tavLst>
                                    </p:anim>
                                    <p:set>
                                      <p:cBhvr>
                                        <p:cTn id="161" dur="1" fill="hold">
                                          <p:stCondLst>
                                            <p:cond delay="1999"/>
                                          </p:stCondLst>
                                        </p:cTn>
                                        <p:tgtEl>
                                          <p:spTgt spid="59"/>
                                        </p:tgtEl>
                                        <p:attrNameLst>
                                          <p:attrName>style.visibility</p:attrName>
                                        </p:attrNameLst>
                                      </p:cBhvr>
                                      <p:to>
                                        <p:strVal val="hidden"/>
                                      </p:to>
                                    </p:set>
                                  </p:childTnLst>
                                </p:cTn>
                              </p:par>
                              <p:par>
                                <p:cTn id="162" presetID="45" presetClass="exit" presetSubtype="0" fill="hold" grpId="1" nodeType="withEffect">
                                  <p:stCondLst>
                                    <p:cond delay="0"/>
                                  </p:stCondLst>
                                  <p:childTnLst>
                                    <p:animEffect transition="out" filter="fade">
                                      <p:cBhvr>
                                        <p:cTn id="163" dur="2000"/>
                                        <p:tgtEl>
                                          <p:spTgt spid="60"/>
                                        </p:tgtEl>
                                      </p:cBhvr>
                                    </p:animEffect>
                                    <p:anim calcmode="lin" valueType="num">
                                      <p:cBhvr>
                                        <p:cTn id="164" dur="2000"/>
                                        <p:tgtEl>
                                          <p:spTgt spid="6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65" dur="2000"/>
                                        <p:tgtEl>
                                          <p:spTgt spid="60"/>
                                        </p:tgtEl>
                                        <p:attrNameLst>
                                          <p:attrName>ppt_h</p:attrName>
                                        </p:attrNameLst>
                                      </p:cBhvr>
                                      <p:tavLst>
                                        <p:tav tm="0">
                                          <p:val>
                                            <p:strVal val="ppt_h"/>
                                          </p:val>
                                        </p:tav>
                                        <p:tav tm="100000">
                                          <p:val>
                                            <p:strVal val="ppt_h"/>
                                          </p:val>
                                        </p:tav>
                                      </p:tavLst>
                                    </p:anim>
                                    <p:set>
                                      <p:cBhvr>
                                        <p:cTn id="166" dur="1" fill="hold">
                                          <p:stCondLst>
                                            <p:cond delay="1999"/>
                                          </p:stCondLst>
                                        </p:cTn>
                                        <p:tgtEl>
                                          <p:spTgt spid="60"/>
                                        </p:tgtEl>
                                        <p:attrNameLst>
                                          <p:attrName>style.visibility</p:attrName>
                                        </p:attrNameLst>
                                      </p:cBhvr>
                                      <p:to>
                                        <p:strVal val="hidden"/>
                                      </p:to>
                                    </p:set>
                                  </p:childTnLst>
                                </p:cTn>
                              </p:par>
                              <p:par>
                                <p:cTn id="167" presetID="45" presetClass="exit" presetSubtype="0" fill="hold" grpId="1" nodeType="withEffect">
                                  <p:stCondLst>
                                    <p:cond delay="0"/>
                                  </p:stCondLst>
                                  <p:childTnLst>
                                    <p:animEffect transition="out" filter="fade">
                                      <p:cBhvr>
                                        <p:cTn id="168" dur="2000"/>
                                        <p:tgtEl>
                                          <p:spTgt spid="62"/>
                                        </p:tgtEl>
                                      </p:cBhvr>
                                    </p:animEffect>
                                    <p:anim calcmode="lin" valueType="num">
                                      <p:cBhvr>
                                        <p:cTn id="169" dur="2000"/>
                                        <p:tgtEl>
                                          <p:spTgt spid="62"/>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70" dur="2000"/>
                                        <p:tgtEl>
                                          <p:spTgt spid="62"/>
                                        </p:tgtEl>
                                        <p:attrNameLst>
                                          <p:attrName>ppt_h</p:attrName>
                                        </p:attrNameLst>
                                      </p:cBhvr>
                                      <p:tavLst>
                                        <p:tav tm="0">
                                          <p:val>
                                            <p:strVal val="ppt_h"/>
                                          </p:val>
                                        </p:tav>
                                        <p:tav tm="100000">
                                          <p:val>
                                            <p:strVal val="ppt_h"/>
                                          </p:val>
                                        </p:tav>
                                      </p:tavLst>
                                    </p:anim>
                                    <p:set>
                                      <p:cBhvr>
                                        <p:cTn id="171" dur="1" fill="hold">
                                          <p:stCondLst>
                                            <p:cond delay="1999"/>
                                          </p:stCondLst>
                                        </p:cTn>
                                        <p:tgtEl>
                                          <p:spTgt spid="62"/>
                                        </p:tgtEl>
                                        <p:attrNameLst>
                                          <p:attrName>style.visibility</p:attrName>
                                        </p:attrNameLst>
                                      </p:cBhvr>
                                      <p:to>
                                        <p:strVal val="hidden"/>
                                      </p:to>
                                    </p:set>
                                  </p:childTnLst>
                                </p:cTn>
                              </p:par>
                              <p:par>
                                <p:cTn id="172" presetID="45" presetClass="exit" presetSubtype="0" fill="hold" grpId="1" nodeType="withEffect">
                                  <p:stCondLst>
                                    <p:cond delay="0"/>
                                  </p:stCondLst>
                                  <p:childTnLst>
                                    <p:animEffect transition="out" filter="fade">
                                      <p:cBhvr>
                                        <p:cTn id="173" dur="2000"/>
                                        <p:tgtEl>
                                          <p:spTgt spid="61"/>
                                        </p:tgtEl>
                                      </p:cBhvr>
                                    </p:animEffect>
                                    <p:anim calcmode="lin" valueType="num">
                                      <p:cBhvr>
                                        <p:cTn id="174" dur="2000"/>
                                        <p:tgtEl>
                                          <p:spTgt spid="61"/>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75" dur="2000"/>
                                        <p:tgtEl>
                                          <p:spTgt spid="61"/>
                                        </p:tgtEl>
                                        <p:attrNameLst>
                                          <p:attrName>ppt_h</p:attrName>
                                        </p:attrNameLst>
                                      </p:cBhvr>
                                      <p:tavLst>
                                        <p:tav tm="0">
                                          <p:val>
                                            <p:strVal val="ppt_h"/>
                                          </p:val>
                                        </p:tav>
                                        <p:tav tm="100000">
                                          <p:val>
                                            <p:strVal val="ppt_h"/>
                                          </p:val>
                                        </p:tav>
                                      </p:tavLst>
                                    </p:anim>
                                    <p:set>
                                      <p:cBhvr>
                                        <p:cTn id="176" dur="1" fill="hold">
                                          <p:stCondLst>
                                            <p:cond delay="1999"/>
                                          </p:stCondLst>
                                        </p:cTn>
                                        <p:tgtEl>
                                          <p:spTgt spid="61"/>
                                        </p:tgtEl>
                                        <p:attrNameLst>
                                          <p:attrName>style.visibility</p:attrName>
                                        </p:attrNameLst>
                                      </p:cBhvr>
                                      <p:to>
                                        <p:strVal val="hidden"/>
                                      </p:to>
                                    </p:set>
                                  </p:childTnLst>
                                </p:cTn>
                              </p:par>
                              <p:par>
                                <p:cTn id="177" presetID="45" presetClass="exit" presetSubtype="0" fill="hold" grpId="1" nodeType="withEffect">
                                  <p:stCondLst>
                                    <p:cond delay="0"/>
                                  </p:stCondLst>
                                  <p:childTnLst>
                                    <p:animEffect transition="out" filter="fade">
                                      <p:cBhvr>
                                        <p:cTn id="178" dur="2000"/>
                                        <p:tgtEl>
                                          <p:spTgt spid="63"/>
                                        </p:tgtEl>
                                      </p:cBhvr>
                                    </p:animEffect>
                                    <p:anim calcmode="lin" valueType="num">
                                      <p:cBhvr>
                                        <p:cTn id="179" dur="2000"/>
                                        <p:tgtEl>
                                          <p:spTgt spid="6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80" dur="2000"/>
                                        <p:tgtEl>
                                          <p:spTgt spid="63"/>
                                        </p:tgtEl>
                                        <p:attrNameLst>
                                          <p:attrName>ppt_h</p:attrName>
                                        </p:attrNameLst>
                                      </p:cBhvr>
                                      <p:tavLst>
                                        <p:tav tm="0">
                                          <p:val>
                                            <p:strVal val="ppt_h"/>
                                          </p:val>
                                        </p:tav>
                                        <p:tav tm="100000">
                                          <p:val>
                                            <p:strVal val="ppt_h"/>
                                          </p:val>
                                        </p:tav>
                                      </p:tavLst>
                                    </p:anim>
                                    <p:set>
                                      <p:cBhvr>
                                        <p:cTn id="181" dur="1" fill="hold">
                                          <p:stCondLst>
                                            <p:cond delay="1999"/>
                                          </p:stCondLst>
                                        </p:cTn>
                                        <p:tgtEl>
                                          <p:spTgt spid="63"/>
                                        </p:tgtEl>
                                        <p:attrNameLst>
                                          <p:attrName>style.visibility</p:attrName>
                                        </p:attrNameLst>
                                      </p:cBhvr>
                                      <p:to>
                                        <p:strVal val="hidden"/>
                                      </p:to>
                                    </p:set>
                                  </p:childTnLst>
                                </p:cTn>
                              </p:par>
                              <p:par>
                                <p:cTn id="182" presetID="45" presetClass="exit" presetSubtype="0" fill="hold" grpId="1" nodeType="withEffect">
                                  <p:stCondLst>
                                    <p:cond delay="0"/>
                                  </p:stCondLst>
                                  <p:childTnLst>
                                    <p:animEffect transition="out" filter="fade">
                                      <p:cBhvr>
                                        <p:cTn id="183" dur="2000"/>
                                        <p:tgtEl>
                                          <p:spTgt spid="73"/>
                                        </p:tgtEl>
                                      </p:cBhvr>
                                    </p:animEffect>
                                    <p:anim calcmode="lin" valueType="num">
                                      <p:cBhvr>
                                        <p:cTn id="184" dur="2000"/>
                                        <p:tgtEl>
                                          <p:spTgt spid="7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85" dur="2000"/>
                                        <p:tgtEl>
                                          <p:spTgt spid="73"/>
                                        </p:tgtEl>
                                        <p:attrNameLst>
                                          <p:attrName>ppt_h</p:attrName>
                                        </p:attrNameLst>
                                      </p:cBhvr>
                                      <p:tavLst>
                                        <p:tav tm="0">
                                          <p:val>
                                            <p:strVal val="ppt_h"/>
                                          </p:val>
                                        </p:tav>
                                        <p:tav tm="100000">
                                          <p:val>
                                            <p:strVal val="ppt_h"/>
                                          </p:val>
                                        </p:tav>
                                      </p:tavLst>
                                    </p:anim>
                                    <p:set>
                                      <p:cBhvr>
                                        <p:cTn id="186" dur="1" fill="hold">
                                          <p:stCondLst>
                                            <p:cond delay="1999"/>
                                          </p:stCondLst>
                                        </p:cTn>
                                        <p:tgtEl>
                                          <p:spTgt spid="73"/>
                                        </p:tgtEl>
                                        <p:attrNameLst>
                                          <p:attrName>style.visibility</p:attrName>
                                        </p:attrNameLst>
                                      </p:cBhvr>
                                      <p:to>
                                        <p:strVal val="hidden"/>
                                      </p:to>
                                    </p:set>
                                  </p:childTnLst>
                                </p:cTn>
                              </p:par>
                              <p:par>
                                <p:cTn id="187" presetID="45" presetClass="exit" presetSubtype="0" fill="hold" grpId="1" nodeType="withEffect">
                                  <p:stCondLst>
                                    <p:cond delay="0"/>
                                  </p:stCondLst>
                                  <p:childTnLst>
                                    <p:animEffect transition="out" filter="fade">
                                      <p:cBhvr>
                                        <p:cTn id="188" dur="2000"/>
                                        <p:tgtEl>
                                          <p:spTgt spid="74"/>
                                        </p:tgtEl>
                                      </p:cBhvr>
                                    </p:animEffect>
                                    <p:anim calcmode="lin" valueType="num">
                                      <p:cBhvr>
                                        <p:cTn id="189" dur="2000"/>
                                        <p:tgtEl>
                                          <p:spTgt spid="7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90" dur="2000"/>
                                        <p:tgtEl>
                                          <p:spTgt spid="74"/>
                                        </p:tgtEl>
                                        <p:attrNameLst>
                                          <p:attrName>ppt_h</p:attrName>
                                        </p:attrNameLst>
                                      </p:cBhvr>
                                      <p:tavLst>
                                        <p:tav tm="0">
                                          <p:val>
                                            <p:strVal val="ppt_h"/>
                                          </p:val>
                                        </p:tav>
                                        <p:tav tm="100000">
                                          <p:val>
                                            <p:strVal val="ppt_h"/>
                                          </p:val>
                                        </p:tav>
                                      </p:tavLst>
                                    </p:anim>
                                    <p:set>
                                      <p:cBhvr>
                                        <p:cTn id="191" dur="1" fill="hold">
                                          <p:stCondLst>
                                            <p:cond delay="1999"/>
                                          </p:stCondLst>
                                        </p:cTn>
                                        <p:tgtEl>
                                          <p:spTgt spid="74"/>
                                        </p:tgtEl>
                                        <p:attrNameLst>
                                          <p:attrName>style.visibility</p:attrName>
                                        </p:attrNameLst>
                                      </p:cBhvr>
                                      <p:to>
                                        <p:strVal val="hidden"/>
                                      </p:to>
                                    </p:set>
                                  </p:childTnLst>
                                </p:cTn>
                              </p:par>
                              <p:par>
                                <p:cTn id="192" presetID="45" presetClass="exit" presetSubtype="0" fill="hold" grpId="1" nodeType="withEffect">
                                  <p:stCondLst>
                                    <p:cond delay="0"/>
                                  </p:stCondLst>
                                  <p:childTnLst>
                                    <p:animEffect transition="out" filter="fade">
                                      <p:cBhvr>
                                        <p:cTn id="193" dur="2000"/>
                                        <p:tgtEl>
                                          <p:spTgt spid="75"/>
                                        </p:tgtEl>
                                      </p:cBhvr>
                                    </p:animEffect>
                                    <p:anim calcmode="lin" valueType="num">
                                      <p:cBhvr>
                                        <p:cTn id="194" dur="2000"/>
                                        <p:tgtEl>
                                          <p:spTgt spid="75"/>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95" dur="2000"/>
                                        <p:tgtEl>
                                          <p:spTgt spid="75"/>
                                        </p:tgtEl>
                                        <p:attrNameLst>
                                          <p:attrName>ppt_h</p:attrName>
                                        </p:attrNameLst>
                                      </p:cBhvr>
                                      <p:tavLst>
                                        <p:tav tm="0">
                                          <p:val>
                                            <p:strVal val="ppt_h"/>
                                          </p:val>
                                        </p:tav>
                                        <p:tav tm="100000">
                                          <p:val>
                                            <p:strVal val="ppt_h"/>
                                          </p:val>
                                        </p:tav>
                                      </p:tavLst>
                                    </p:anim>
                                    <p:set>
                                      <p:cBhvr>
                                        <p:cTn id="196" dur="1" fill="hold">
                                          <p:stCondLst>
                                            <p:cond delay="1999"/>
                                          </p:stCondLst>
                                        </p:cTn>
                                        <p:tgtEl>
                                          <p:spTgt spid="75"/>
                                        </p:tgtEl>
                                        <p:attrNameLst>
                                          <p:attrName>style.visibility</p:attrName>
                                        </p:attrNameLst>
                                      </p:cBhvr>
                                      <p:to>
                                        <p:strVal val="hidden"/>
                                      </p:to>
                                    </p:set>
                                  </p:childTnLst>
                                </p:cTn>
                              </p:par>
                              <p:par>
                                <p:cTn id="197" presetID="45" presetClass="exit" presetSubtype="0" fill="hold" grpId="1" nodeType="withEffect">
                                  <p:stCondLst>
                                    <p:cond delay="0"/>
                                  </p:stCondLst>
                                  <p:childTnLst>
                                    <p:animEffect transition="out" filter="fade">
                                      <p:cBhvr>
                                        <p:cTn id="198" dur="2000"/>
                                        <p:tgtEl>
                                          <p:spTgt spid="76"/>
                                        </p:tgtEl>
                                      </p:cBhvr>
                                    </p:animEffect>
                                    <p:anim calcmode="lin" valueType="num">
                                      <p:cBhvr>
                                        <p:cTn id="199" dur="2000"/>
                                        <p:tgtEl>
                                          <p:spTgt spid="76"/>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00" dur="2000"/>
                                        <p:tgtEl>
                                          <p:spTgt spid="76"/>
                                        </p:tgtEl>
                                        <p:attrNameLst>
                                          <p:attrName>ppt_h</p:attrName>
                                        </p:attrNameLst>
                                      </p:cBhvr>
                                      <p:tavLst>
                                        <p:tav tm="0">
                                          <p:val>
                                            <p:strVal val="ppt_h"/>
                                          </p:val>
                                        </p:tav>
                                        <p:tav tm="100000">
                                          <p:val>
                                            <p:strVal val="ppt_h"/>
                                          </p:val>
                                        </p:tav>
                                      </p:tavLst>
                                    </p:anim>
                                    <p:set>
                                      <p:cBhvr>
                                        <p:cTn id="201" dur="1" fill="hold">
                                          <p:stCondLst>
                                            <p:cond delay="1999"/>
                                          </p:stCondLst>
                                        </p:cTn>
                                        <p:tgtEl>
                                          <p:spTgt spid="76"/>
                                        </p:tgtEl>
                                        <p:attrNameLst>
                                          <p:attrName>style.visibility</p:attrName>
                                        </p:attrNameLst>
                                      </p:cBhvr>
                                      <p:to>
                                        <p:strVal val="hidden"/>
                                      </p:to>
                                    </p:set>
                                  </p:childTnLst>
                                </p:cTn>
                              </p:par>
                              <p:par>
                                <p:cTn id="202" presetID="45" presetClass="exit" presetSubtype="0" fill="hold" grpId="1" nodeType="withEffect">
                                  <p:stCondLst>
                                    <p:cond delay="0"/>
                                  </p:stCondLst>
                                  <p:childTnLst>
                                    <p:animEffect transition="out" filter="fade">
                                      <p:cBhvr>
                                        <p:cTn id="203" dur="2000"/>
                                        <p:tgtEl>
                                          <p:spTgt spid="77"/>
                                        </p:tgtEl>
                                      </p:cBhvr>
                                    </p:animEffect>
                                    <p:anim calcmode="lin" valueType="num">
                                      <p:cBhvr>
                                        <p:cTn id="204" dur="2000"/>
                                        <p:tgtEl>
                                          <p:spTgt spid="7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05" dur="2000"/>
                                        <p:tgtEl>
                                          <p:spTgt spid="77"/>
                                        </p:tgtEl>
                                        <p:attrNameLst>
                                          <p:attrName>ppt_h</p:attrName>
                                        </p:attrNameLst>
                                      </p:cBhvr>
                                      <p:tavLst>
                                        <p:tav tm="0">
                                          <p:val>
                                            <p:strVal val="ppt_h"/>
                                          </p:val>
                                        </p:tav>
                                        <p:tav tm="100000">
                                          <p:val>
                                            <p:strVal val="ppt_h"/>
                                          </p:val>
                                        </p:tav>
                                      </p:tavLst>
                                    </p:anim>
                                    <p:set>
                                      <p:cBhvr>
                                        <p:cTn id="206" dur="1" fill="hold">
                                          <p:stCondLst>
                                            <p:cond delay="1999"/>
                                          </p:stCondLst>
                                        </p:cTn>
                                        <p:tgtEl>
                                          <p:spTgt spid="77"/>
                                        </p:tgtEl>
                                        <p:attrNameLst>
                                          <p:attrName>style.visibility</p:attrName>
                                        </p:attrNameLst>
                                      </p:cBhvr>
                                      <p:to>
                                        <p:strVal val="hidden"/>
                                      </p:to>
                                    </p:set>
                                  </p:childTnLst>
                                </p:cTn>
                              </p:par>
                              <p:par>
                                <p:cTn id="207" presetID="45" presetClass="exit" presetSubtype="0" fill="hold" grpId="1" nodeType="withEffect">
                                  <p:stCondLst>
                                    <p:cond delay="0"/>
                                  </p:stCondLst>
                                  <p:childTnLst>
                                    <p:animEffect transition="out" filter="fade">
                                      <p:cBhvr>
                                        <p:cTn id="208" dur="2000"/>
                                        <p:tgtEl>
                                          <p:spTgt spid="78"/>
                                        </p:tgtEl>
                                      </p:cBhvr>
                                    </p:animEffect>
                                    <p:anim calcmode="lin" valueType="num">
                                      <p:cBhvr>
                                        <p:cTn id="209" dur="2000"/>
                                        <p:tgtEl>
                                          <p:spTgt spid="78"/>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10" dur="2000"/>
                                        <p:tgtEl>
                                          <p:spTgt spid="78"/>
                                        </p:tgtEl>
                                        <p:attrNameLst>
                                          <p:attrName>ppt_h</p:attrName>
                                        </p:attrNameLst>
                                      </p:cBhvr>
                                      <p:tavLst>
                                        <p:tav tm="0">
                                          <p:val>
                                            <p:strVal val="ppt_h"/>
                                          </p:val>
                                        </p:tav>
                                        <p:tav tm="100000">
                                          <p:val>
                                            <p:strVal val="ppt_h"/>
                                          </p:val>
                                        </p:tav>
                                      </p:tavLst>
                                    </p:anim>
                                    <p:set>
                                      <p:cBhvr>
                                        <p:cTn id="211" dur="1" fill="hold">
                                          <p:stCondLst>
                                            <p:cond delay="1999"/>
                                          </p:stCondLst>
                                        </p:cTn>
                                        <p:tgtEl>
                                          <p:spTgt spid="78"/>
                                        </p:tgtEl>
                                        <p:attrNameLst>
                                          <p:attrName>style.visibility</p:attrName>
                                        </p:attrNameLst>
                                      </p:cBhvr>
                                      <p:to>
                                        <p:strVal val="hidden"/>
                                      </p:to>
                                    </p:set>
                                  </p:childTnLst>
                                </p:cTn>
                              </p:par>
                              <p:par>
                                <p:cTn id="212" presetID="45" presetClass="exit" presetSubtype="0" fill="hold" nodeType="withEffect">
                                  <p:stCondLst>
                                    <p:cond delay="0"/>
                                  </p:stCondLst>
                                  <p:childTnLst>
                                    <p:animEffect transition="out" filter="fade">
                                      <p:cBhvr>
                                        <p:cTn id="213" dur="2000"/>
                                        <p:tgtEl>
                                          <p:spTgt spid="82"/>
                                        </p:tgtEl>
                                      </p:cBhvr>
                                    </p:animEffect>
                                    <p:anim calcmode="lin" valueType="num">
                                      <p:cBhvr>
                                        <p:cTn id="214" dur="2000"/>
                                        <p:tgtEl>
                                          <p:spTgt spid="82"/>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15" dur="2000"/>
                                        <p:tgtEl>
                                          <p:spTgt spid="82"/>
                                        </p:tgtEl>
                                        <p:attrNameLst>
                                          <p:attrName>ppt_h</p:attrName>
                                        </p:attrNameLst>
                                      </p:cBhvr>
                                      <p:tavLst>
                                        <p:tav tm="0">
                                          <p:val>
                                            <p:strVal val="ppt_h"/>
                                          </p:val>
                                        </p:tav>
                                        <p:tav tm="100000">
                                          <p:val>
                                            <p:strVal val="ppt_h"/>
                                          </p:val>
                                        </p:tav>
                                      </p:tavLst>
                                    </p:anim>
                                    <p:set>
                                      <p:cBhvr>
                                        <p:cTn id="216" dur="1" fill="hold">
                                          <p:stCondLst>
                                            <p:cond delay="1999"/>
                                          </p:stCondLst>
                                        </p:cTn>
                                        <p:tgtEl>
                                          <p:spTgt spid="82"/>
                                        </p:tgtEl>
                                        <p:attrNameLst>
                                          <p:attrName>style.visibility</p:attrName>
                                        </p:attrNameLst>
                                      </p:cBhvr>
                                      <p:to>
                                        <p:strVal val="hidden"/>
                                      </p:to>
                                    </p:set>
                                  </p:childTnLst>
                                </p:cTn>
                              </p:par>
                              <p:par>
                                <p:cTn id="217" presetID="45" presetClass="exit" presetSubtype="0" fill="hold" nodeType="withEffect">
                                  <p:stCondLst>
                                    <p:cond delay="0"/>
                                  </p:stCondLst>
                                  <p:childTnLst>
                                    <p:animEffect transition="out" filter="fade">
                                      <p:cBhvr>
                                        <p:cTn id="218" dur="2000"/>
                                        <p:tgtEl>
                                          <p:spTgt spid="83"/>
                                        </p:tgtEl>
                                      </p:cBhvr>
                                    </p:animEffect>
                                    <p:anim calcmode="lin" valueType="num">
                                      <p:cBhvr>
                                        <p:cTn id="219" dur="2000"/>
                                        <p:tgtEl>
                                          <p:spTgt spid="8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20" dur="2000"/>
                                        <p:tgtEl>
                                          <p:spTgt spid="83"/>
                                        </p:tgtEl>
                                        <p:attrNameLst>
                                          <p:attrName>ppt_h</p:attrName>
                                        </p:attrNameLst>
                                      </p:cBhvr>
                                      <p:tavLst>
                                        <p:tav tm="0">
                                          <p:val>
                                            <p:strVal val="ppt_h"/>
                                          </p:val>
                                        </p:tav>
                                        <p:tav tm="100000">
                                          <p:val>
                                            <p:strVal val="ppt_h"/>
                                          </p:val>
                                        </p:tav>
                                      </p:tavLst>
                                    </p:anim>
                                    <p:set>
                                      <p:cBhvr>
                                        <p:cTn id="221" dur="1" fill="hold">
                                          <p:stCondLst>
                                            <p:cond delay="1999"/>
                                          </p:stCondLst>
                                        </p:cTn>
                                        <p:tgtEl>
                                          <p:spTgt spid="83"/>
                                        </p:tgtEl>
                                        <p:attrNameLst>
                                          <p:attrName>style.visibility</p:attrName>
                                        </p:attrNameLst>
                                      </p:cBhvr>
                                      <p:to>
                                        <p:strVal val="hidden"/>
                                      </p:to>
                                    </p:set>
                                  </p:childTnLst>
                                </p:cTn>
                              </p:par>
                              <p:par>
                                <p:cTn id="222" presetID="45" presetClass="exit" presetSubtype="0" fill="hold" nodeType="withEffect">
                                  <p:stCondLst>
                                    <p:cond delay="0"/>
                                  </p:stCondLst>
                                  <p:childTnLst>
                                    <p:animEffect transition="out" filter="fade">
                                      <p:cBhvr>
                                        <p:cTn id="223" dur="2000"/>
                                        <p:tgtEl>
                                          <p:spTgt spid="84"/>
                                        </p:tgtEl>
                                      </p:cBhvr>
                                    </p:animEffect>
                                    <p:anim calcmode="lin" valueType="num">
                                      <p:cBhvr>
                                        <p:cTn id="224" dur="2000"/>
                                        <p:tgtEl>
                                          <p:spTgt spid="8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25" dur="2000"/>
                                        <p:tgtEl>
                                          <p:spTgt spid="84"/>
                                        </p:tgtEl>
                                        <p:attrNameLst>
                                          <p:attrName>ppt_h</p:attrName>
                                        </p:attrNameLst>
                                      </p:cBhvr>
                                      <p:tavLst>
                                        <p:tav tm="0">
                                          <p:val>
                                            <p:strVal val="ppt_h"/>
                                          </p:val>
                                        </p:tav>
                                        <p:tav tm="100000">
                                          <p:val>
                                            <p:strVal val="ppt_h"/>
                                          </p:val>
                                        </p:tav>
                                      </p:tavLst>
                                    </p:anim>
                                    <p:set>
                                      <p:cBhvr>
                                        <p:cTn id="226" dur="1" fill="hold">
                                          <p:stCondLst>
                                            <p:cond delay="1999"/>
                                          </p:stCondLst>
                                        </p:cTn>
                                        <p:tgtEl>
                                          <p:spTgt spid="84"/>
                                        </p:tgtEl>
                                        <p:attrNameLst>
                                          <p:attrName>style.visibility</p:attrName>
                                        </p:attrNameLst>
                                      </p:cBhvr>
                                      <p:to>
                                        <p:strVal val="hidden"/>
                                      </p:to>
                                    </p:set>
                                  </p:childTnLst>
                                </p:cTn>
                              </p:par>
                              <p:par>
                                <p:cTn id="227" presetID="45" presetClass="exit" presetSubtype="0" fill="hold" nodeType="withEffect">
                                  <p:stCondLst>
                                    <p:cond delay="0"/>
                                  </p:stCondLst>
                                  <p:childTnLst>
                                    <p:animEffect transition="out" filter="fade">
                                      <p:cBhvr>
                                        <p:cTn id="228" dur="2000"/>
                                        <p:tgtEl>
                                          <p:spTgt spid="85"/>
                                        </p:tgtEl>
                                      </p:cBhvr>
                                    </p:animEffect>
                                    <p:anim calcmode="lin" valueType="num">
                                      <p:cBhvr>
                                        <p:cTn id="229" dur="2000"/>
                                        <p:tgtEl>
                                          <p:spTgt spid="85"/>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30" dur="2000"/>
                                        <p:tgtEl>
                                          <p:spTgt spid="85"/>
                                        </p:tgtEl>
                                        <p:attrNameLst>
                                          <p:attrName>ppt_h</p:attrName>
                                        </p:attrNameLst>
                                      </p:cBhvr>
                                      <p:tavLst>
                                        <p:tav tm="0">
                                          <p:val>
                                            <p:strVal val="ppt_h"/>
                                          </p:val>
                                        </p:tav>
                                        <p:tav tm="100000">
                                          <p:val>
                                            <p:strVal val="ppt_h"/>
                                          </p:val>
                                        </p:tav>
                                      </p:tavLst>
                                    </p:anim>
                                    <p:set>
                                      <p:cBhvr>
                                        <p:cTn id="231" dur="1" fill="hold">
                                          <p:stCondLst>
                                            <p:cond delay="1999"/>
                                          </p:stCondLst>
                                        </p:cTn>
                                        <p:tgtEl>
                                          <p:spTgt spid="85"/>
                                        </p:tgtEl>
                                        <p:attrNameLst>
                                          <p:attrName>style.visibility</p:attrName>
                                        </p:attrNameLst>
                                      </p:cBhvr>
                                      <p:to>
                                        <p:strVal val="hidden"/>
                                      </p:to>
                                    </p:set>
                                  </p:childTnLst>
                                </p:cTn>
                              </p:par>
                              <p:par>
                                <p:cTn id="232" presetID="45" presetClass="exit" presetSubtype="0" fill="hold" nodeType="withEffect">
                                  <p:stCondLst>
                                    <p:cond delay="0"/>
                                  </p:stCondLst>
                                  <p:childTnLst>
                                    <p:animEffect transition="out" filter="fade">
                                      <p:cBhvr>
                                        <p:cTn id="233" dur="2000"/>
                                        <p:tgtEl>
                                          <p:spTgt spid="86"/>
                                        </p:tgtEl>
                                      </p:cBhvr>
                                    </p:animEffect>
                                    <p:anim calcmode="lin" valueType="num">
                                      <p:cBhvr>
                                        <p:cTn id="234" dur="2000"/>
                                        <p:tgtEl>
                                          <p:spTgt spid="86"/>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35" dur="2000"/>
                                        <p:tgtEl>
                                          <p:spTgt spid="86"/>
                                        </p:tgtEl>
                                        <p:attrNameLst>
                                          <p:attrName>ppt_h</p:attrName>
                                        </p:attrNameLst>
                                      </p:cBhvr>
                                      <p:tavLst>
                                        <p:tav tm="0">
                                          <p:val>
                                            <p:strVal val="ppt_h"/>
                                          </p:val>
                                        </p:tav>
                                        <p:tav tm="100000">
                                          <p:val>
                                            <p:strVal val="ppt_h"/>
                                          </p:val>
                                        </p:tav>
                                      </p:tavLst>
                                    </p:anim>
                                    <p:set>
                                      <p:cBhvr>
                                        <p:cTn id="236" dur="1" fill="hold">
                                          <p:stCondLst>
                                            <p:cond delay="1999"/>
                                          </p:stCondLst>
                                        </p:cTn>
                                        <p:tgtEl>
                                          <p:spTgt spid="86"/>
                                        </p:tgtEl>
                                        <p:attrNameLst>
                                          <p:attrName>style.visibility</p:attrName>
                                        </p:attrNameLst>
                                      </p:cBhvr>
                                      <p:to>
                                        <p:strVal val="hidden"/>
                                      </p:to>
                                    </p:set>
                                  </p:childTnLst>
                                </p:cTn>
                              </p:par>
                              <p:par>
                                <p:cTn id="237" presetID="45" presetClass="exit" presetSubtype="0" fill="hold" nodeType="withEffect">
                                  <p:stCondLst>
                                    <p:cond delay="0"/>
                                  </p:stCondLst>
                                  <p:childTnLst>
                                    <p:animEffect transition="out" filter="fade">
                                      <p:cBhvr>
                                        <p:cTn id="238" dur="2000"/>
                                        <p:tgtEl>
                                          <p:spTgt spid="87"/>
                                        </p:tgtEl>
                                      </p:cBhvr>
                                    </p:animEffect>
                                    <p:anim calcmode="lin" valueType="num">
                                      <p:cBhvr>
                                        <p:cTn id="239" dur="2000"/>
                                        <p:tgtEl>
                                          <p:spTgt spid="8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40" dur="2000"/>
                                        <p:tgtEl>
                                          <p:spTgt spid="87"/>
                                        </p:tgtEl>
                                        <p:attrNameLst>
                                          <p:attrName>ppt_h</p:attrName>
                                        </p:attrNameLst>
                                      </p:cBhvr>
                                      <p:tavLst>
                                        <p:tav tm="0">
                                          <p:val>
                                            <p:strVal val="ppt_h"/>
                                          </p:val>
                                        </p:tav>
                                        <p:tav tm="100000">
                                          <p:val>
                                            <p:strVal val="ppt_h"/>
                                          </p:val>
                                        </p:tav>
                                      </p:tavLst>
                                    </p:anim>
                                    <p:set>
                                      <p:cBhvr>
                                        <p:cTn id="241" dur="1" fill="hold">
                                          <p:stCondLst>
                                            <p:cond delay="1999"/>
                                          </p:stCondLst>
                                        </p:cTn>
                                        <p:tgtEl>
                                          <p:spTgt spid="87"/>
                                        </p:tgtEl>
                                        <p:attrNameLst>
                                          <p:attrName>style.visibility</p:attrName>
                                        </p:attrNameLst>
                                      </p:cBhvr>
                                      <p:to>
                                        <p:strVal val="hidden"/>
                                      </p:to>
                                    </p:set>
                                  </p:childTnLst>
                                </p:cTn>
                              </p:par>
                            </p:childTnLst>
                          </p:cTn>
                        </p:par>
                      </p:childTnLst>
                    </p:cTn>
                  </p:par>
                  <p:par>
                    <p:cTn id="242" fill="hold">
                      <p:stCondLst>
                        <p:cond delay="indefinite"/>
                      </p:stCondLst>
                      <p:childTnLst>
                        <p:par>
                          <p:cTn id="243" fill="hold">
                            <p:stCondLst>
                              <p:cond delay="0"/>
                            </p:stCondLst>
                            <p:childTnLst>
                              <p:par>
                                <p:cTn id="244" presetID="45" presetClass="exit" presetSubtype="0" fill="hold" grpId="1" nodeType="clickEffect">
                                  <p:stCondLst>
                                    <p:cond delay="0"/>
                                  </p:stCondLst>
                                  <p:childTnLst>
                                    <p:animEffect transition="out" filter="fade">
                                      <p:cBhvr>
                                        <p:cTn id="245" dur="2000"/>
                                        <p:tgtEl>
                                          <p:spTgt spid="3"/>
                                        </p:tgtEl>
                                      </p:cBhvr>
                                    </p:animEffect>
                                    <p:anim calcmode="lin" valueType="num">
                                      <p:cBhvr>
                                        <p:cTn id="246" dur="2000"/>
                                        <p:tgtEl>
                                          <p:spTgt spid="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47" dur="2000"/>
                                        <p:tgtEl>
                                          <p:spTgt spid="3"/>
                                        </p:tgtEl>
                                        <p:attrNameLst>
                                          <p:attrName>ppt_h</p:attrName>
                                        </p:attrNameLst>
                                      </p:cBhvr>
                                      <p:tavLst>
                                        <p:tav tm="0">
                                          <p:val>
                                            <p:strVal val="ppt_h"/>
                                          </p:val>
                                        </p:tav>
                                        <p:tav tm="100000">
                                          <p:val>
                                            <p:strVal val="ppt_h"/>
                                          </p:val>
                                        </p:tav>
                                      </p:tavLst>
                                    </p:anim>
                                    <p:set>
                                      <p:cBhvr>
                                        <p:cTn id="248" dur="1" fill="hold">
                                          <p:stCondLst>
                                            <p:cond delay="1999"/>
                                          </p:stCondLst>
                                        </p:cTn>
                                        <p:tgtEl>
                                          <p:spTgt spid="3"/>
                                        </p:tgtEl>
                                        <p:attrNameLst>
                                          <p:attrName>style.visibility</p:attrName>
                                        </p:attrNameLst>
                                      </p:cBhvr>
                                      <p:to>
                                        <p:strVal val="hidden"/>
                                      </p:to>
                                    </p:set>
                                  </p:childTnLst>
                                </p:cTn>
                              </p:par>
                              <p:par>
                                <p:cTn id="249" presetID="45" presetClass="exit" presetSubtype="0" fill="hold" grpId="1" nodeType="withEffect">
                                  <p:stCondLst>
                                    <p:cond delay="0"/>
                                  </p:stCondLst>
                                  <p:childTnLst>
                                    <p:animEffect transition="out" filter="fade">
                                      <p:cBhvr>
                                        <p:cTn id="250" dur="2000"/>
                                        <p:tgtEl>
                                          <p:spTgt spid="55"/>
                                        </p:tgtEl>
                                      </p:cBhvr>
                                    </p:animEffect>
                                    <p:anim calcmode="lin" valueType="num">
                                      <p:cBhvr>
                                        <p:cTn id="251" dur="2000"/>
                                        <p:tgtEl>
                                          <p:spTgt spid="55"/>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52" dur="2000"/>
                                        <p:tgtEl>
                                          <p:spTgt spid="55"/>
                                        </p:tgtEl>
                                        <p:attrNameLst>
                                          <p:attrName>ppt_h</p:attrName>
                                        </p:attrNameLst>
                                      </p:cBhvr>
                                      <p:tavLst>
                                        <p:tav tm="0">
                                          <p:val>
                                            <p:strVal val="ppt_h"/>
                                          </p:val>
                                        </p:tav>
                                        <p:tav tm="100000">
                                          <p:val>
                                            <p:strVal val="ppt_h"/>
                                          </p:val>
                                        </p:tav>
                                      </p:tavLst>
                                    </p:anim>
                                    <p:set>
                                      <p:cBhvr>
                                        <p:cTn id="253" dur="1" fill="hold">
                                          <p:stCondLst>
                                            <p:cond delay="1999"/>
                                          </p:stCondLst>
                                        </p:cTn>
                                        <p:tgtEl>
                                          <p:spTgt spid="55"/>
                                        </p:tgtEl>
                                        <p:attrNameLst>
                                          <p:attrName>style.visibility</p:attrName>
                                        </p:attrNameLst>
                                      </p:cBhvr>
                                      <p:to>
                                        <p:strVal val="hidden"/>
                                      </p:to>
                                    </p:set>
                                  </p:childTnLst>
                                </p:cTn>
                              </p:par>
                              <p:par>
                                <p:cTn id="254" presetID="45" presetClass="exit" presetSubtype="0" fill="hold" grpId="1" nodeType="withEffect">
                                  <p:stCondLst>
                                    <p:cond delay="0"/>
                                  </p:stCondLst>
                                  <p:childTnLst>
                                    <p:animEffect transition="out" filter="fade">
                                      <p:cBhvr>
                                        <p:cTn id="255" dur="2000"/>
                                        <p:tgtEl>
                                          <p:spTgt spid="56"/>
                                        </p:tgtEl>
                                      </p:cBhvr>
                                    </p:animEffect>
                                    <p:anim calcmode="lin" valueType="num">
                                      <p:cBhvr>
                                        <p:cTn id="256" dur="2000"/>
                                        <p:tgtEl>
                                          <p:spTgt spid="56"/>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57" dur="2000"/>
                                        <p:tgtEl>
                                          <p:spTgt spid="56"/>
                                        </p:tgtEl>
                                        <p:attrNameLst>
                                          <p:attrName>ppt_h</p:attrName>
                                        </p:attrNameLst>
                                      </p:cBhvr>
                                      <p:tavLst>
                                        <p:tav tm="0">
                                          <p:val>
                                            <p:strVal val="ppt_h"/>
                                          </p:val>
                                        </p:tav>
                                        <p:tav tm="100000">
                                          <p:val>
                                            <p:strVal val="ppt_h"/>
                                          </p:val>
                                        </p:tav>
                                      </p:tavLst>
                                    </p:anim>
                                    <p:set>
                                      <p:cBhvr>
                                        <p:cTn id="258" dur="1" fill="hold">
                                          <p:stCondLst>
                                            <p:cond delay="1999"/>
                                          </p:stCondLst>
                                        </p:cTn>
                                        <p:tgtEl>
                                          <p:spTgt spid="56"/>
                                        </p:tgtEl>
                                        <p:attrNameLst>
                                          <p:attrName>style.visibility</p:attrName>
                                        </p:attrNameLst>
                                      </p:cBhvr>
                                      <p:to>
                                        <p:strVal val="hidden"/>
                                      </p:to>
                                    </p:set>
                                  </p:childTnLst>
                                </p:cTn>
                              </p:par>
                              <p:par>
                                <p:cTn id="259" presetID="45" presetClass="exit" presetSubtype="0" fill="hold" grpId="1" nodeType="withEffect">
                                  <p:stCondLst>
                                    <p:cond delay="0"/>
                                  </p:stCondLst>
                                  <p:childTnLst>
                                    <p:animEffect transition="out" filter="fade">
                                      <p:cBhvr>
                                        <p:cTn id="260" dur="2000"/>
                                        <p:tgtEl>
                                          <p:spTgt spid="68"/>
                                        </p:tgtEl>
                                      </p:cBhvr>
                                    </p:animEffect>
                                    <p:anim calcmode="lin" valueType="num">
                                      <p:cBhvr>
                                        <p:cTn id="261" dur="2000"/>
                                        <p:tgtEl>
                                          <p:spTgt spid="68"/>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62" dur="2000"/>
                                        <p:tgtEl>
                                          <p:spTgt spid="68"/>
                                        </p:tgtEl>
                                        <p:attrNameLst>
                                          <p:attrName>ppt_h</p:attrName>
                                        </p:attrNameLst>
                                      </p:cBhvr>
                                      <p:tavLst>
                                        <p:tav tm="0">
                                          <p:val>
                                            <p:strVal val="ppt_h"/>
                                          </p:val>
                                        </p:tav>
                                        <p:tav tm="100000">
                                          <p:val>
                                            <p:strVal val="ppt_h"/>
                                          </p:val>
                                        </p:tav>
                                      </p:tavLst>
                                    </p:anim>
                                    <p:set>
                                      <p:cBhvr>
                                        <p:cTn id="263" dur="1" fill="hold">
                                          <p:stCondLst>
                                            <p:cond delay="1999"/>
                                          </p:stCondLst>
                                        </p:cTn>
                                        <p:tgtEl>
                                          <p:spTgt spid="68"/>
                                        </p:tgtEl>
                                        <p:attrNameLst>
                                          <p:attrName>style.visibility</p:attrName>
                                        </p:attrNameLst>
                                      </p:cBhvr>
                                      <p:to>
                                        <p:strVal val="hidden"/>
                                      </p:to>
                                    </p:set>
                                  </p:childTnLst>
                                </p:cTn>
                              </p:par>
                              <p:par>
                                <p:cTn id="264" presetID="45" presetClass="exit" presetSubtype="0" fill="hold" grpId="1" nodeType="withEffect">
                                  <p:stCondLst>
                                    <p:cond delay="0"/>
                                  </p:stCondLst>
                                  <p:childTnLst>
                                    <p:animEffect transition="out" filter="fade">
                                      <p:cBhvr>
                                        <p:cTn id="265" dur="2000"/>
                                        <p:tgtEl>
                                          <p:spTgt spid="70"/>
                                        </p:tgtEl>
                                      </p:cBhvr>
                                    </p:animEffect>
                                    <p:anim calcmode="lin" valueType="num">
                                      <p:cBhvr>
                                        <p:cTn id="266" dur="2000"/>
                                        <p:tgtEl>
                                          <p:spTgt spid="7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67" dur="2000"/>
                                        <p:tgtEl>
                                          <p:spTgt spid="70"/>
                                        </p:tgtEl>
                                        <p:attrNameLst>
                                          <p:attrName>ppt_h</p:attrName>
                                        </p:attrNameLst>
                                      </p:cBhvr>
                                      <p:tavLst>
                                        <p:tav tm="0">
                                          <p:val>
                                            <p:strVal val="ppt_h"/>
                                          </p:val>
                                        </p:tav>
                                        <p:tav tm="100000">
                                          <p:val>
                                            <p:strVal val="ppt_h"/>
                                          </p:val>
                                        </p:tav>
                                      </p:tavLst>
                                    </p:anim>
                                    <p:set>
                                      <p:cBhvr>
                                        <p:cTn id="268" dur="1" fill="hold">
                                          <p:stCondLst>
                                            <p:cond delay="1999"/>
                                          </p:stCondLst>
                                        </p:cTn>
                                        <p:tgtEl>
                                          <p:spTgt spid="70"/>
                                        </p:tgtEl>
                                        <p:attrNameLst>
                                          <p:attrName>style.visibility</p:attrName>
                                        </p:attrNameLst>
                                      </p:cBhvr>
                                      <p:to>
                                        <p:strVal val="hidden"/>
                                      </p:to>
                                    </p:set>
                                  </p:childTnLst>
                                </p:cTn>
                              </p:par>
                              <p:par>
                                <p:cTn id="269" presetID="45" presetClass="exit" presetSubtype="0" fill="hold" grpId="1" nodeType="withEffect">
                                  <p:stCondLst>
                                    <p:cond delay="0"/>
                                  </p:stCondLst>
                                  <p:childTnLst>
                                    <p:animEffect transition="out" filter="fade">
                                      <p:cBhvr>
                                        <p:cTn id="270" dur="2000"/>
                                        <p:tgtEl>
                                          <p:spTgt spid="71"/>
                                        </p:tgtEl>
                                      </p:cBhvr>
                                    </p:animEffect>
                                    <p:anim calcmode="lin" valueType="num">
                                      <p:cBhvr>
                                        <p:cTn id="271" dur="2000"/>
                                        <p:tgtEl>
                                          <p:spTgt spid="71"/>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72" dur="2000"/>
                                        <p:tgtEl>
                                          <p:spTgt spid="71"/>
                                        </p:tgtEl>
                                        <p:attrNameLst>
                                          <p:attrName>ppt_h</p:attrName>
                                        </p:attrNameLst>
                                      </p:cBhvr>
                                      <p:tavLst>
                                        <p:tav tm="0">
                                          <p:val>
                                            <p:strVal val="ppt_h"/>
                                          </p:val>
                                        </p:tav>
                                        <p:tav tm="100000">
                                          <p:val>
                                            <p:strVal val="ppt_h"/>
                                          </p:val>
                                        </p:tav>
                                      </p:tavLst>
                                    </p:anim>
                                    <p:set>
                                      <p:cBhvr>
                                        <p:cTn id="273" dur="1" fill="hold">
                                          <p:stCondLst>
                                            <p:cond delay="1999"/>
                                          </p:stCondLst>
                                        </p:cTn>
                                        <p:tgtEl>
                                          <p:spTgt spid="71"/>
                                        </p:tgtEl>
                                        <p:attrNameLst>
                                          <p:attrName>style.visibility</p:attrName>
                                        </p:attrNameLst>
                                      </p:cBhvr>
                                      <p:to>
                                        <p:strVal val="hidden"/>
                                      </p:to>
                                    </p:set>
                                  </p:childTnLst>
                                </p:cTn>
                              </p:par>
                              <p:par>
                                <p:cTn id="274" presetID="45" presetClass="exit" presetSubtype="0" fill="hold" nodeType="withEffect">
                                  <p:stCondLst>
                                    <p:cond delay="0"/>
                                  </p:stCondLst>
                                  <p:childTnLst>
                                    <p:animEffect transition="out" filter="fade">
                                      <p:cBhvr>
                                        <p:cTn id="275" dur="2000"/>
                                        <p:tgtEl>
                                          <p:spTgt spid="13"/>
                                        </p:tgtEl>
                                      </p:cBhvr>
                                    </p:animEffect>
                                    <p:anim calcmode="lin" valueType="num">
                                      <p:cBhvr>
                                        <p:cTn id="276" dur="2000"/>
                                        <p:tgtEl>
                                          <p:spTgt spid="1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77" dur="2000"/>
                                        <p:tgtEl>
                                          <p:spTgt spid="13"/>
                                        </p:tgtEl>
                                        <p:attrNameLst>
                                          <p:attrName>ppt_h</p:attrName>
                                        </p:attrNameLst>
                                      </p:cBhvr>
                                      <p:tavLst>
                                        <p:tav tm="0">
                                          <p:val>
                                            <p:strVal val="ppt_h"/>
                                          </p:val>
                                        </p:tav>
                                        <p:tav tm="100000">
                                          <p:val>
                                            <p:strVal val="ppt_h"/>
                                          </p:val>
                                        </p:tav>
                                      </p:tavLst>
                                    </p:anim>
                                    <p:set>
                                      <p:cBhvr>
                                        <p:cTn id="278" dur="1" fill="hold">
                                          <p:stCondLst>
                                            <p:cond delay="1999"/>
                                          </p:stCondLst>
                                        </p:cTn>
                                        <p:tgtEl>
                                          <p:spTgt spid="13"/>
                                        </p:tgtEl>
                                        <p:attrNameLst>
                                          <p:attrName>style.visibility</p:attrName>
                                        </p:attrNameLst>
                                      </p:cBhvr>
                                      <p:to>
                                        <p:strVal val="hidden"/>
                                      </p:to>
                                    </p:set>
                                  </p:childTnLst>
                                </p:cTn>
                              </p:par>
                              <p:par>
                                <p:cTn id="279" presetID="45" presetClass="exit" presetSubtype="0" fill="hold" nodeType="withEffect">
                                  <p:stCondLst>
                                    <p:cond delay="0"/>
                                  </p:stCondLst>
                                  <p:childTnLst>
                                    <p:animEffect transition="out" filter="fade">
                                      <p:cBhvr>
                                        <p:cTn id="280" dur="2000"/>
                                        <p:tgtEl>
                                          <p:spTgt spid="79"/>
                                        </p:tgtEl>
                                      </p:cBhvr>
                                    </p:animEffect>
                                    <p:anim calcmode="lin" valueType="num">
                                      <p:cBhvr>
                                        <p:cTn id="281" dur="2000"/>
                                        <p:tgtEl>
                                          <p:spTgt spid="79"/>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82" dur="2000"/>
                                        <p:tgtEl>
                                          <p:spTgt spid="79"/>
                                        </p:tgtEl>
                                        <p:attrNameLst>
                                          <p:attrName>ppt_h</p:attrName>
                                        </p:attrNameLst>
                                      </p:cBhvr>
                                      <p:tavLst>
                                        <p:tav tm="0">
                                          <p:val>
                                            <p:strVal val="ppt_h"/>
                                          </p:val>
                                        </p:tav>
                                        <p:tav tm="100000">
                                          <p:val>
                                            <p:strVal val="ppt_h"/>
                                          </p:val>
                                        </p:tav>
                                      </p:tavLst>
                                    </p:anim>
                                    <p:set>
                                      <p:cBhvr>
                                        <p:cTn id="283" dur="1" fill="hold">
                                          <p:stCondLst>
                                            <p:cond delay="1999"/>
                                          </p:stCondLst>
                                        </p:cTn>
                                        <p:tgtEl>
                                          <p:spTgt spid="79"/>
                                        </p:tgtEl>
                                        <p:attrNameLst>
                                          <p:attrName>style.visibility</p:attrName>
                                        </p:attrNameLst>
                                      </p:cBhvr>
                                      <p:to>
                                        <p:strVal val="hidden"/>
                                      </p:to>
                                    </p:set>
                                  </p:childTnLst>
                                </p:cTn>
                              </p:par>
                              <p:par>
                                <p:cTn id="284" presetID="45" presetClass="exit" presetSubtype="0" fill="hold" nodeType="withEffect">
                                  <p:stCondLst>
                                    <p:cond delay="0"/>
                                  </p:stCondLst>
                                  <p:childTnLst>
                                    <p:animEffect transition="out" filter="fade">
                                      <p:cBhvr>
                                        <p:cTn id="285" dur="2000"/>
                                        <p:tgtEl>
                                          <p:spTgt spid="80"/>
                                        </p:tgtEl>
                                      </p:cBhvr>
                                    </p:animEffect>
                                    <p:anim calcmode="lin" valueType="num">
                                      <p:cBhvr>
                                        <p:cTn id="286" dur="2000"/>
                                        <p:tgtEl>
                                          <p:spTgt spid="8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87" dur="2000"/>
                                        <p:tgtEl>
                                          <p:spTgt spid="80"/>
                                        </p:tgtEl>
                                        <p:attrNameLst>
                                          <p:attrName>ppt_h</p:attrName>
                                        </p:attrNameLst>
                                      </p:cBhvr>
                                      <p:tavLst>
                                        <p:tav tm="0">
                                          <p:val>
                                            <p:strVal val="ppt_h"/>
                                          </p:val>
                                        </p:tav>
                                        <p:tav tm="100000">
                                          <p:val>
                                            <p:strVal val="ppt_h"/>
                                          </p:val>
                                        </p:tav>
                                      </p:tavLst>
                                    </p:anim>
                                    <p:set>
                                      <p:cBhvr>
                                        <p:cTn id="288" dur="1" fill="hold">
                                          <p:stCondLst>
                                            <p:cond delay="1999"/>
                                          </p:stCondLst>
                                        </p:cTn>
                                        <p:tgtEl>
                                          <p:spTgt spid="80"/>
                                        </p:tgtEl>
                                        <p:attrNameLst>
                                          <p:attrName>style.visibility</p:attrName>
                                        </p:attrNameLst>
                                      </p:cBhvr>
                                      <p:to>
                                        <p:strVal val="hidden"/>
                                      </p:to>
                                    </p:set>
                                  </p:childTnLst>
                                </p:cTn>
                              </p:par>
                            </p:childTnLst>
                          </p:cTn>
                        </p:par>
                      </p:childTnLst>
                    </p:cTn>
                  </p:par>
                  <p:par>
                    <p:cTn id="289" fill="hold">
                      <p:stCondLst>
                        <p:cond delay="indefinite"/>
                      </p:stCondLst>
                      <p:childTnLst>
                        <p:par>
                          <p:cTn id="290" fill="hold">
                            <p:stCondLst>
                              <p:cond delay="0"/>
                            </p:stCondLst>
                            <p:childTnLst>
                              <p:par>
                                <p:cTn id="291" presetID="42" presetClass="path" presetSubtype="0" accel="50000" decel="50000" fill="hold" nodeType="clickEffect">
                                  <p:stCondLst>
                                    <p:cond delay="0"/>
                                  </p:stCondLst>
                                  <p:childTnLst>
                                    <p:animMotion origin="layout" path="M -3.75E-6 7.40741E-7 L -0.11093 0.44444 " pathEditMode="relative" rAng="0" ptsTypes="AA">
                                      <p:cBhvr>
                                        <p:cTn id="292" dur="2000" fill="hold"/>
                                        <p:tgtEl>
                                          <p:spTgt spid="5"/>
                                        </p:tgtEl>
                                        <p:attrNameLst>
                                          <p:attrName>ppt_x</p:attrName>
                                          <p:attrName>ppt_y</p:attrName>
                                        </p:attrNameLst>
                                      </p:cBhvr>
                                      <p:rCtr x="-5547" y="22222"/>
                                    </p:animMotion>
                                  </p:childTnLst>
                                </p:cTn>
                              </p:par>
                            </p:childTnLst>
                          </p:cTn>
                        </p:par>
                      </p:childTnLst>
                    </p:cTn>
                  </p:par>
                  <p:par>
                    <p:cTn id="293" fill="hold">
                      <p:stCondLst>
                        <p:cond delay="indefinite"/>
                      </p:stCondLst>
                      <p:childTnLst>
                        <p:par>
                          <p:cTn id="294" fill="hold">
                            <p:stCondLst>
                              <p:cond delay="0"/>
                            </p:stCondLst>
                            <p:childTnLst>
                              <p:par>
                                <p:cTn id="295" presetID="14" presetClass="entr" presetSubtype="10" fill="hold" nodeType="clickEffect">
                                  <p:stCondLst>
                                    <p:cond delay="0"/>
                                  </p:stCondLst>
                                  <p:childTnLst>
                                    <p:set>
                                      <p:cBhvr>
                                        <p:cTn id="296" dur="1" fill="hold">
                                          <p:stCondLst>
                                            <p:cond delay="0"/>
                                          </p:stCondLst>
                                        </p:cTn>
                                        <p:tgtEl>
                                          <p:spTgt spid="15"/>
                                        </p:tgtEl>
                                        <p:attrNameLst>
                                          <p:attrName>style.visibility</p:attrName>
                                        </p:attrNameLst>
                                      </p:cBhvr>
                                      <p:to>
                                        <p:strVal val="visible"/>
                                      </p:to>
                                    </p:set>
                                    <p:animEffect transition="in" filter="randombar(horizontal)">
                                      <p:cBhvr>
                                        <p:cTn id="29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5" grpId="0" animBg="1"/>
      <p:bldP spid="55" grpId="1" animBg="1"/>
      <p:bldP spid="56" grpId="0" animBg="1"/>
      <p:bldP spid="56" grpId="1" animBg="1"/>
      <p:bldP spid="57" grpId="0" animBg="1"/>
      <p:bldP spid="57" grpId="1" animBg="1"/>
      <p:bldP spid="57" grpId="2"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7" grpId="0"/>
      <p:bldP spid="68" grpId="0"/>
      <p:bldP spid="68" grpId="1"/>
      <p:bldP spid="70" grpId="0"/>
      <p:bldP spid="70" grpId="1"/>
      <p:bldP spid="71" grpId="0"/>
      <p:bldP spid="71" grpId="1"/>
      <p:bldP spid="72" grpId="0"/>
      <p:bldP spid="72" grpId="1"/>
      <p:bldP spid="72" grpId="2"/>
      <p:bldP spid="73" grpId="0"/>
      <p:bldP spid="73" grpId="1"/>
      <p:bldP spid="74" grpId="0"/>
      <p:bldP spid="74" grpId="1"/>
      <p:bldP spid="75" grpId="0"/>
      <p:bldP spid="75" grpId="1"/>
      <p:bldP spid="76" grpId="0"/>
      <p:bldP spid="76" grpId="1"/>
      <p:bldP spid="77" grpId="0"/>
      <p:bldP spid="77" grpId="1"/>
      <p:bldP spid="78" grpId="0"/>
      <p:bldP spid="78" grpId="1"/>
      <p:bldP spid="88" grpId="0"/>
      <p:bldP spid="89" grpId="0" animBg="1"/>
      <p:bldP spid="89" grpId="1" animBg="1"/>
      <p:bldP spid="90" grpId="0"/>
      <p:bldP spid="90"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Algorithm</a:t>
            </a:r>
          </a:p>
        </p:txBody>
      </p:sp>
      <p:sp>
        <p:nvSpPr>
          <p:cNvPr id="17" name="Content Placeholder 2">
            <a:extLst>
              <a:ext uri="{FF2B5EF4-FFF2-40B4-BE49-F238E27FC236}">
                <a16:creationId xmlns:a16="http://schemas.microsoft.com/office/drawing/2014/main" id="{01B41A01-3494-4FFC-BEAD-A47839914D80}"/>
              </a:ext>
            </a:extLst>
          </p:cNvPr>
          <p:cNvSpPr>
            <a:spLocks noGrp="1"/>
          </p:cNvSpPr>
          <p:nvPr>
            <p:ph idx="1"/>
          </p:nvPr>
        </p:nvSpPr>
        <p:spPr>
          <a:xfrm>
            <a:off x="1981200" y="1600201"/>
            <a:ext cx="8229600" cy="4525963"/>
          </a:xfrm>
        </p:spPr>
        <p:txBody>
          <a:bodyPr>
            <a:normAutofit/>
          </a:bodyPr>
          <a:lstStyle/>
          <a:p>
            <a:r>
              <a:rPr lang="en-US" sz="2400" dirty="0">
                <a:latin typeface="Constantia"/>
                <a:cs typeface="Constantia"/>
              </a:rPr>
              <a:t>Algorithm 3: </a:t>
            </a:r>
            <a:r>
              <a:rPr lang="en-US" sz="2400" i="1" dirty="0" err="1">
                <a:solidFill>
                  <a:srgbClr val="C00000"/>
                </a:solidFill>
                <a:latin typeface="Constantia"/>
                <a:cs typeface="Constantia"/>
              </a:rPr>
              <a:t>ELeaf</a:t>
            </a:r>
            <a:r>
              <a:rPr lang="en-US" sz="2400" dirty="0">
                <a:solidFill>
                  <a:srgbClr val="C00000"/>
                </a:solidFill>
                <a:latin typeface="Constantia"/>
                <a:cs typeface="Constantia"/>
              </a:rPr>
              <a:t> = </a:t>
            </a:r>
            <a:r>
              <a:rPr lang="en-US" sz="2400" i="1" dirty="0">
                <a:solidFill>
                  <a:srgbClr val="C00000"/>
                </a:solidFill>
                <a:latin typeface="Constantia"/>
                <a:cs typeface="Constantia"/>
              </a:rPr>
              <a:t>PEKS</a:t>
            </a:r>
            <a:r>
              <a:rPr lang="en-US" sz="2400" dirty="0">
                <a:solidFill>
                  <a:srgbClr val="C00000"/>
                </a:solidFill>
                <a:latin typeface="Constantia"/>
                <a:cs typeface="Constantia"/>
              </a:rPr>
              <a:t>(</a:t>
            </a:r>
            <a:r>
              <a:rPr lang="en-US" sz="2400" i="1" dirty="0">
                <a:solidFill>
                  <a:srgbClr val="C00000"/>
                </a:solidFill>
                <a:latin typeface="Constantia"/>
                <a:cs typeface="Constantia"/>
              </a:rPr>
              <a:t>PK</a:t>
            </a:r>
            <a:r>
              <a:rPr lang="en-US" sz="2400" dirty="0">
                <a:solidFill>
                  <a:srgbClr val="C00000"/>
                </a:solidFill>
                <a:latin typeface="Constantia"/>
                <a:cs typeface="Constantia"/>
              </a:rPr>
              <a:t>, </a:t>
            </a:r>
            <a:r>
              <a:rPr lang="en-US" sz="2400" i="1" dirty="0">
                <a:solidFill>
                  <a:srgbClr val="C00000"/>
                </a:solidFill>
                <a:latin typeface="Constantia"/>
                <a:cs typeface="Constantia"/>
              </a:rPr>
              <a:t>h</a:t>
            </a:r>
            <a:r>
              <a:rPr lang="en-US" sz="2400" i="1" baseline="-25000" dirty="0">
                <a:solidFill>
                  <a:srgbClr val="C00000"/>
                </a:solidFill>
                <a:latin typeface="Constantia"/>
                <a:cs typeface="Constantia"/>
              </a:rPr>
              <a:t>i</a:t>
            </a:r>
            <a:r>
              <a:rPr lang="en-US" sz="2400" dirty="0">
                <a:solidFill>
                  <a:srgbClr val="C00000"/>
                </a:solidFill>
                <a:latin typeface="Constantia"/>
                <a:cs typeface="Constantia"/>
              </a:rPr>
              <a:t>, tag)</a:t>
            </a:r>
          </a:p>
          <a:p>
            <a:pPr lvl="1"/>
            <a:r>
              <a:rPr lang="en-US" sz="2000" dirty="0">
                <a:latin typeface="Constantia"/>
                <a:cs typeface="Constantia"/>
              </a:rPr>
              <a:t>It is executed by publisher </a:t>
            </a:r>
          </a:p>
          <a:p>
            <a:pPr lvl="1"/>
            <a:r>
              <a:rPr lang="en-US" sz="2000" dirty="0">
                <a:latin typeface="Constantia"/>
                <a:cs typeface="Constantia"/>
              </a:rPr>
              <a:t>Function: encrypt the leaf node of access policy</a:t>
            </a:r>
            <a:endParaRPr lang="en-US" sz="2000" b="1" i="1" dirty="0">
              <a:latin typeface="Constantia"/>
              <a:cs typeface="Constantia"/>
            </a:endParaRPr>
          </a:p>
          <a:p>
            <a:pPr lvl="1"/>
            <a:endParaRPr lang="en-US" sz="2000" dirty="0">
              <a:latin typeface="Constantia"/>
              <a:cs typeface="Constantia"/>
            </a:endParaRPr>
          </a:p>
          <a:p>
            <a:pPr marL="342900" lvl="1" indent="-342900">
              <a:buFont typeface="Arial"/>
              <a:buChar char="•"/>
            </a:pPr>
            <a:r>
              <a:rPr lang="en-US" sz="2400" dirty="0">
                <a:latin typeface="Constantia"/>
                <a:cs typeface="Constantia"/>
              </a:rPr>
              <a:t>Algorithm 4: </a:t>
            </a:r>
            <a:r>
              <a:rPr lang="en-US" sz="2400" dirty="0">
                <a:solidFill>
                  <a:srgbClr val="C00000"/>
                </a:solidFill>
                <a:latin typeface="Constantia"/>
                <a:cs typeface="Constantia"/>
              </a:rPr>
              <a:t>(</a:t>
            </a:r>
            <a:r>
              <a:rPr lang="en-US" sz="2400" i="1" dirty="0">
                <a:solidFill>
                  <a:srgbClr val="C00000"/>
                </a:solidFill>
                <a:latin typeface="Constantia"/>
                <a:cs typeface="Constantia"/>
              </a:rPr>
              <a:t>EC</a:t>
            </a:r>
            <a:r>
              <a:rPr lang="en-US" sz="2400" dirty="0">
                <a:solidFill>
                  <a:srgbClr val="C00000"/>
                </a:solidFill>
                <a:latin typeface="Constantia"/>
                <a:cs typeface="Constantia"/>
              </a:rPr>
              <a:t>,</a:t>
            </a:r>
            <a:r>
              <a:rPr lang="en-US" sz="2400" i="1" dirty="0">
                <a:solidFill>
                  <a:srgbClr val="C00000"/>
                </a:solidFill>
                <a:latin typeface="Constantia"/>
                <a:cs typeface="Constantia"/>
              </a:rPr>
              <a:t> T’</a:t>
            </a:r>
            <a:r>
              <a:rPr lang="en-US" sz="2400" dirty="0">
                <a:solidFill>
                  <a:srgbClr val="C00000"/>
                </a:solidFill>
                <a:latin typeface="Constantia"/>
                <a:cs typeface="Constantia"/>
              </a:rPr>
              <a:t>) = </a:t>
            </a:r>
            <a:r>
              <a:rPr lang="de-DE" sz="2400" i="1" dirty="0">
                <a:solidFill>
                  <a:srgbClr val="C00000"/>
                </a:solidFill>
                <a:latin typeface="Constantia"/>
                <a:cs typeface="Constantia"/>
              </a:rPr>
              <a:t>PubEncrypt(PK, C, T, </a:t>
            </a:r>
            <a:r>
              <a:rPr lang="de-DE" sz="2400" dirty="0">
                <a:solidFill>
                  <a:srgbClr val="C00000"/>
                </a:solidFill>
                <a:latin typeface="Constantia"/>
                <a:cs typeface="Constantia"/>
              </a:rPr>
              <a:t>tag</a:t>
            </a:r>
            <a:r>
              <a:rPr lang="de-DE" sz="2400" i="1" dirty="0">
                <a:solidFill>
                  <a:srgbClr val="C00000"/>
                </a:solidFill>
                <a:latin typeface="Constantia"/>
                <a:cs typeface="Constantia"/>
              </a:rPr>
              <a:t>)</a:t>
            </a:r>
            <a:endParaRPr lang="en-US" sz="2400" dirty="0">
              <a:solidFill>
                <a:srgbClr val="C00000"/>
              </a:solidFill>
              <a:latin typeface="Constantia"/>
              <a:cs typeface="Constantia"/>
            </a:endParaRPr>
          </a:p>
          <a:p>
            <a:pPr lvl="1"/>
            <a:r>
              <a:rPr lang="en-US" sz="2000" dirty="0">
                <a:latin typeface="Constantia"/>
                <a:cs typeface="Constantia"/>
              </a:rPr>
              <a:t>It is executed by the publisher </a:t>
            </a:r>
          </a:p>
          <a:p>
            <a:pPr lvl="1"/>
            <a:r>
              <a:rPr lang="en-US" sz="2000" dirty="0">
                <a:latin typeface="Constantia"/>
                <a:cs typeface="Constantia"/>
              </a:rPr>
              <a:t>Function 1: encrypt shared content </a:t>
            </a:r>
            <a:r>
              <a:rPr lang="en-US" sz="2000" i="1" dirty="0">
                <a:latin typeface="Constantia"/>
                <a:cs typeface="Constantia"/>
              </a:rPr>
              <a:t>C</a:t>
            </a:r>
            <a:r>
              <a:rPr lang="en-US" sz="2000" dirty="0">
                <a:latin typeface="Constantia"/>
                <a:cs typeface="Constantia"/>
              </a:rPr>
              <a:t> with access policy </a:t>
            </a:r>
            <a:r>
              <a:rPr lang="en-US" sz="2000" i="1" dirty="0">
                <a:latin typeface="Constantia"/>
                <a:cs typeface="Constantia"/>
              </a:rPr>
              <a:t>T </a:t>
            </a:r>
            <a:r>
              <a:rPr lang="en-US" sz="2000" dirty="0">
                <a:latin typeface="Constantia"/>
                <a:cs typeface="Constantia"/>
              </a:rPr>
              <a:t>(i.e., </a:t>
            </a:r>
            <a:r>
              <a:rPr lang="en-US" sz="2000" i="1" dirty="0">
                <a:latin typeface="Constantia"/>
                <a:cs typeface="Constantia"/>
              </a:rPr>
              <a:t>EC</a:t>
            </a:r>
            <a:r>
              <a:rPr lang="en-US" sz="2000" dirty="0">
                <a:latin typeface="Constantia"/>
                <a:cs typeface="Constantia"/>
              </a:rPr>
              <a:t>), and then</a:t>
            </a:r>
          </a:p>
          <a:p>
            <a:pPr lvl="1"/>
            <a:r>
              <a:rPr lang="en-US" sz="2000" dirty="0">
                <a:latin typeface="Constantia"/>
                <a:cs typeface="Constantia"/>
              </a:rPr>
              <a:t>Function 2: encrypts </a:t>
            </a:r>
            <a:r>
              <a:rPr lang="en-US" sz="2000" i="1" dirty="0">
                <a:latin typeface="Constantia"/>
                <a:cs typeface="Constantia"/>
              </a:rPr>
              <a:t>T</a:t>
            </a:r>
            <a:r>
              <a:rPr lang="en-US" sz="2000" dirty="0">
                <a:latin typeface="Constantia"/>
                <a:cs typeface="Constantia"/>
              </a:rPr>
              <a:t> by replacing the leaf node of </a:t>
            </a:r>
            <a:r>
              <a:rPr lang="en-US" sz="2000" i="1" dirty="0">
                <a:latin typeface="Constantia"/>
                <a:cs typeface="Constantia"/>
              </a:rPr>
              <a:t>T </a:t>
            </a:r>
            <a:r>
              <a:rPr lang="en-US" sz="2000" dirty="0">
                <a:latin typeface="Constantia"/>
                <a:cs typeface="Constantia"/>
              </a:rPr>
              <a:t>with </a:t>
            </a:r>
            <a:r>
              <a:rPr lang="en-US" sz="2000" i="1" dirty="0" err="1">
                <a:latin typeface="Constantia"/>
                <a:cs typeface="Constantia"/>
              </a:rPr>
              <a:t>Eleaf</a:t>
            </a:r>
            <a:r>
              <a:rPr lang="en-US" sz="2000" i="1" dirty="0">
                <a:latin typeface="Constantia"/>
                <a:cs typeface="Constantia"/>
              </a:rPr>
              <a:t> </a:t>
            </a:r>
            <a:r>
              <a:rPr lang="en-US" sz="2000" dirty="0">
                <a:latin typeface="Constantia"/>
                <a:cs typeface="Constantia"/>
              </a:rPr>
              <a:t>(i.e., </a:t>
            </a:r>
            <a:r>
              <a:rPr lang="en-US" sz="2000" i="1" dirty="0">
                <a:latin typeface="Constantia"/>
                <a:cs typeface="Constantia"/>
              </a:rPr>
              <a:t>T’ </a:t>
            </a:r>
            <a:r>
              <a:rPr lang="en-US" sz="2000" dirty="0">
                <a:latin typeface="Constantia"/>
                <a:cs typeface="Constantia"/>
              </a:rPr>
              <a:t>)</a:t>
            </a:r>
            <a:endParaRPr lang="en-US" sz="1600" dirty="0">
              <a:latin typeface="Constantia"/>
              <a:cs typeface="Constantia"/>
            </a:endParaRPr>
          </a:p>
          <a:p>
            <a:endParaRPr lang="en-US" sz="2400" dirty="0">
              <a:latin typeface="Constantia"/>
              <a:cs typeface="Constantia"/>
            </a:endParaRPr>
          </a:p>
        </p:txBody>
      </p:sp>
    </p:spTree>
    <p:extLst>
      <p:ext uri="{BB962C8B-B14F-4D97-AF65-F5344CB8AC3E}">
        <p14:creationId xmlns:p14="http://schemas.microsoft.com/office/powerpoint/2010/main" val="22192466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Algorithm</a:t>
            </a:r>
          </a:p>
        </p:txBody>
      </p:sp>
      <p:sp>
        <p:nvSpPr>
          <p:cNvPr id="17" name="Content Placeholder 2">
            <a:extLst>
              <a:ext uri="{FF2B5EF4-FFF2-40B4-BE49-F238E27FC236}">
                <a16:creationId xmlns:a16="http://schemas.microsoft.com/office/drawing/2014/main" id="{01B41A01-3494-4FFC-BEAD-A47839914D80}"/>
              </a:ext>
            </a:extLst>
          </p:cNvPr>
          <p:cNvSpPr>
            <a:spLocks noGrp="1"/>
          </p:cNvSpPr>
          <p:nvPr>
            <p:ph idx="1"/>
          </p:nvPr>
        </p:nvSpPr>
        <p:spPr>
          <a:xfrm>
            <a:off x="1981200" y="1600201"/>
            <a:ext cx="8229600" cy="4525963"/>
          </a:xfrm>
        </p:spPr>
        <p:txBody>
          <a:bodyPr>
            <a:normAutofit/>
          </a:bodyPr>
          <a:lstStyle/>
          <a:p>
            <a:r>
              <a:rPr lang="en-US" sz="2400" dirty="0">
                <a:latin typeface="Constantia"/>
                <a:cs typeface="Constantia"/>
              </a:rPr>
              <a:t>Algorithm 5: </a:t>
            </a:r>
            <a:r>
              <a:rPr lang="en-US" sz="2400" i="1" dirty="0">
                <a:solidFill>
                  <a:srgbClr val="C00000"/>
                </a:solidFill>
                <a:latin typeface="Constantia"/>
                <a:cs typeface="Constantia"/>
              </a:rPr>
              <a:t>EI</a:t>
            </a:r>
            <a:r>
              <a:rPr lang="en-US" sz="2400" dirty="0">
                <a:solidFill>
                  <a:srgbClr val="C00000"/>
                </a:solidFill>
                <a:latin typeface="Constantia"/>
                <a:cs typeface="Constantia"/>
              </a:rPr>
              <a:t> = </a:t>
            </a:r>
            <a:r>
              <a:rPr lang="en-US" sz="2400" i="1" dirty="0">
                <a:solidFill>
                  <a:srgbClr val="C00000"/>
                </a:solidFill>
                <a:latin typeface="Constantia"/>
                <a:cs typeface="Constantia"/>
              </a:rPr>
              <a:t>Trapdoor</a:t>
            </a:r>
            <a:r>
              <a:rPr lang="en-US" sz="2400" dirty="0">
                <a:solidFill>
                  <a:srgbClr val="C00000"/>
                </a:solidFill>
                <a:latin typeface="Constantia"/>
                <a:cs typeface="Constantia"/>
              </a:rPr>
              <a:t>(</a:t>
            </a:r>
            <a:r>
              <a:rPr lang="en-US" sz="2400" i="1" dirty="0">
                <a:solidFill>
                  <a:srgbClr val="C00000"/>
                </a:solidFill>
                <a:latin typeface="Constantia"/>
                <a:cs typeface="Constantia"/>
              </a:rPr>
              <a:t>interest</a:t>
            </a:r>
            <a:r>
              <a:rPr lang="en-US" sz="2400" dirty="0">
                <a:solidFill>
                  <a:srgbClr val="C00000"/>
                </a:solidFill>
                <a:latin typeface="Constantia"/>
                <a:cs typeface="Constantia"/>
              </a:rPr>
              <a:t>, </a:t>
            </a:r>
            <a:r>
              <a:rPr lang="en-US" sz="2400" i="1" dirty="0">
                <a:solidFill>
                  <a:srgbClr val="C00000"/>
                </a:solidFill>
                <a:latin typeface="Constantia"/>
                <a:cs typeface="Constantia"/>
              </a:rPr>
              <a:t>x</a:t>
            </a:r>
            <a:r>
              <a:rPr lang="en-US" sz="2400" i="1" baseline="-25000" dirty="0">
                <a:solidFill>
                  <a:srgbClr val="C00000"/>
                </a:solidFill>
                <a:latin typeface="Constantia"/>
                <a:cs typeface="Constantia"/>
              </a:rPr>
              <a:t>i</a:t>
            </a:r>
            <a:r>
              <a:rPr lang="en-US" sz="2400" dirty="0">
                <a:solidFill>
                  <a:srgbClr val="C00000"/>
                </a:solidFill>
                <a:latin typeface="Constantia"/>
                <a:cs typeface="Constantia"/>
              </a:rPr>
              <a:t>)</a:t>
            </a:r>
          </a:p>
          <a:p>
            <a:pPr lvl="1"/>
            <a:r>
              <a:rPr lang="en-US" sz="2000" dirty="0">
                <a:latin typeface="Constantia"/>
                <a:cs typeface="Constantia"/>
              </a:rPr>
              <a:t>It is executed by subscriber </a:t>
            </a:r>
          </a:p>
          <a:p>
            <a:pPr lvl="1"/>
            <a:r>
              <a:rPr lang="en-US" sz="2000" dirty="0">
                <a:latin typeface="Constantia"/>
                <a:cs typeface="Constantia"/>
              </a:rPr>
              <a:t>Function: encrypts the subscriber’s interest with </a:t>
            </a:r>
            <a:r>
              <a:rPr lang="en-US" sz="2000" i="1" dirty="0">
                <a:latin typeface="Constantia"/>
                <a:cs typeface="Constantia"/>
              </a:rPr>
              <a:t>x</a:t>
            </a:r>
            <a:r>
              <a:rPr lang="en-US" sz="2000" i="1" baseline="-25000" dirty="0">
                <a:latin typeface="Constantia"/>
                <a:cs typeface="Constantia"/>
              </a:rPr>
              <a:t>i</a:t>
            </a:r>
            <a:endParaRPr lang="en-US" sz="2000" b="1" i="1" baseline="-25000" dirty="0">
              <a:latin typeface="Constantia"/>
              <a:cs typeface="Constantia"/>
            </a:endParaRPr>
          </a:p>
          <a:p>
            <a:pPr lvl="1"/>
            <a:endParaRPr lang="en-US" sz="2000" dirty="0">
              <a:latin typeface="Constantia"/>
              <a:cs typeface="Constantia"/>
            </a:endParaRPr>
          </a:p>
          <a:p>
            <a:pPr marL="342900" lvl="1" indent="-342900">
              <a:buFont typeface="Arial"/>
              <a:buChar char="•"/>
            </a:pPr>
            <a:r>
              <a:rPr lang="en-US" sz="2400" dirty="0">
                <a:latin typeface="Constantia"/>
                <a:cs typeface="Constantia"/>
              </a:rPr>
              <a:t>Algorithm 6: </a:t>
            </a:r>
            <a:r>
              <a:rPr lang="en-US" sz="2400" dirty="0">
                <a:solidFill>
                  <a:srgbClr val="C00000"/>
                </a:solidFill>
                <a:latin typeface="Constantia"/>
                <a:cs typeface="Constantia"/>
              </a:rPr>
              <a:t>(</a:t>
            </a:r>
            <a:r>
              <a:rPr lang="en-US" sz="2400" i="1" dirty="0">
                <a:solidFill>
                  <a:srgbClr val="C00000"/>
                </a:solidFill>
                <a:latin typeface="Constantia"/>
                <a:cs typeface="Constantia"/>
              </a:rPr>
              <a:t>TK</a:t>
            </a:r>
            <a:r>
              <a:rPr lang="en-US" sz="2400" dirty="0">
                <a:solidFill>
                  <a:srgbClr val="C00000"/>
                </a:solidFill>
                <a:latin typeface="Constantia"/>
                <a:cs typeface="Constantia"/>
              </a:rPr>
              <a:t>, </a:t>
            </a:r>
            <a:r>
              <a:rPr lang="en-US" sz="2400" i="1" dirty="0">
                <a:solidFill>
                  <a:srgbClr val="C00000"/>
                </a:solidFill>
                <a:latin typeface="Constantia"/>
                <a:cs typeface="Constantia"/>
              </a:rPr>
              <a:t>DK</a:t>
            </a:r>
            <a:r>
              <a:rPr lang="en-US" sz="2400" dirty="0">
                <a:solidFill>
                  <a:srgbClr val="C00000"/>
                </a:solidFill>
                <a:latin typeface="Constantia"/>
                <a:cs typeface="Constantia"/>
              </a:rPr>
              <a:t>) = </a:t>
            </a:r>
            <a:r>
              <a:rPr lang="de-DE" sz="2400" i="1" dirty="0">
                <a:solidFill>
                  <a:srgbClr val="C00000"/>
                </a:solidFill>
                <a:latin typeface="Constantia"/>
                <a:cs typeface="Constantia"/>
              </a:rPr>
              <a:t>DecKeyGen</a:t>
            </a:r>
            <a:r>
              <a:rPr lang="de-DE" sz="2400" dirty="0">
                <a:solidFill>
                  <a:srgbClr val="C00000"/>
                </a:solidFill>
                <a:latin typeface="Constantia"/>
                <a:cs typeface="Constantia"/>
              </a:rPr>
              <a:t>(</a:t>
            </a:r>
            <a:r>
              <a:rPr lang="de-DE" sz="2400" i="1" dirty="0">
                <a:solidFill>
                  <a:srgbClr val="C00000"/>
                </a:solidFill>
                <a:latin typeface="Constantia"/>
                <a:cs typeface="Constantia"/>
              </a:rPr>
              <a:t>ITK, EI</a:t>
            </a:r>
            <a:r>
              <a:rPr lang="de-DE" sz="2400" dirty="0">
                <a:solidFill>
                  <a:srgbClr val="C00000"/>
                </a:solidFill>
                <a:latin typeface="Constantia"/>
                <a:cs typeface="Constantia"/>
              </a:rPr>
              <a:t>)</a:t>
            </a:r>
            <a:endParaRPr lang="en-US" sz="2400" dirty="0">
              <a:solidFill>
                <a:srgbClr val="C00000"/>
              </a:solidFill>
              <a:latin typeface="Constantia"/>
              <a:cs typeface="Constantia"/>
            </a:endParaRPr>
          </a:p>
          <a:p>
            <a:pPr lvl="1"/>
            <a:r>
              <a:rPr lang="en-US" sz="2000" dirty="0">
                <a:latin typeface="Constantia"/>
                <a:cs typeface="Constantia"/>
              </a:rPr>
              <a:t>It is executed by subscriber </a:t>
            </a:r>
          </a:p>
          <a:p>
            <a:pPr lvl="1"/>
            <a:r>
              <a:rPr lang="en-US" sz="2000" dirty="0">
                <a:latin typeface="Constantia"/>
                <a:cs typeface="Constantia"/>
              </a:rPr>
              <a:t>Function 1: generate transformation key </a:t>
            </a:r>
            <a:r>
              <a:rPr lang="en-US" sz="2000" i="1" dirty="0">
                <a:latin typeface="Constantia"/>
                <a:cs typeface="Constantia"/>
              </a:rPr>
              <a:t>TK</a:t>
            </a:r>
            <a:r>
              <a:rPr lang="en-US" sz="2000" dirty="0">
                <a:latin typeface="Constantia"/>
                <a:cs typeface="Constantia"/>
              </a:rPr>
              <a:t>, </a:t>
            </a:r>
            <a:endParaRPr lang="en-US" sz="2000" dirty="0">
              <a:solidFill>
                <a:srgbClr val="C00000"/>
              </a:solidFill>
              <a:latin typeface="Constantia"/>
              <a:cs typeface="Constantia"/>
            </a:endParaRPr>
          </a:p>
          <a:p>
            <a:pPr lvl="1"/>
            <a:r>
              <a:rPr lang="en-US" sz="2000" dirty="0">
                <a:latin typeface="Constantia"/>
                <a:cs typeface="Constantia"/>
              </a:rPr>
              <a:t>Function 2: generate decryption key </a:t>
            </a:r>
            <a:r>
              <a:rPr lang="en-US" sz="2000" i="1" dirty="0">
                <a:latin typeface="Constantia"/>
                <a:cs typeface="Constantia"/>
              </a:rPr>
              <a:t>DK</a:t>
            </a:r>
            <a:endParaRPr lang="en-US" sz="2400" dirty="0">
              <a:latin typeface="Constantia"/>
              <a:cs typeface="Constantia"/>
            </a:endParaRPr>
          </a:p>
        </p:txBody>
      </p:sp>
    </p:spTree>
    <p:extLst>
      <p:ext uri="{BB962C8B-B14F-4D97-AF65-F5344CB8AC3E}">
        <p14:creationId xmlns:p14="http://schemas.microsoft.com/office/powerpoint/2010/main" val="28358916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Algorithm</a:t>
            </a:r>
          </a:p>
        </p:txBody>
      </p:sp>
      <p:sp>
        <p:nvSpPr>
          <p:cNvPr id="17" name="Content Placeholder 2">
            <a:extLst>
              <a:ext uri="{FF2B5EF4-FFF2-40B4-BE49-F238E27FC236}">
                <a16:creationId xmlns:a16="http://schemas.microsoft.com/office/drawing/2014/main" id="{01B41A01-3494-4FFC-BEAD-A47839914D80}"/>
              </a:ext>
            </a:extLst>
          </p:cNvPr>
          <p:cNvSpPr>
            <a:spLocks noGrp="1"/>
          </p:cNvSpPr>
          <p:nvPr>
            <p:ph idx="1"/>
          </p:nvPr>
        </p:nvSpPr>
        <p:spPr>
          <a:xfrm>
            <a:off x="1981200" y="1600201"/>
            <a:ext cx="8229600" cy="4525963"/>
          </a:xfrm>
        </p:spPr>
        <p:txBody>
          <a:bodyPr>
            <a:normAutofit/>
          </a:bodyPr>
          <a:lstStyle/>
          <a:p>
            <a:r>
              <a:rPr lang="en-US" sz="2400" dirty="0">
                <a:latin typeface="Constantia"/>
                <a:cs typeface="Constantia"/>
              </a:rPr>
              <a:t>Algorithm 7: </a:t>
            </a:r>
            <a:r>
              <a:rPr lang="en-US" sz="2400" dirty="0">
                <a:solidFill>
                  <a:srgbClr val="C00000"/>
                </a:solidFill>
                <a:latin typeface="Constantia"/>
                <a:cs typeface="Constantia"/>
              </a:rPr>
              <a:t>(True, False) = </a:t>
            </a:r>
            <a:r>
              <a:rPr lang="en-US" sz="2400" i="1" dirty="0">
                <a:solidFill>
                  <a:srgbClr val="C00000"/>
                </a:solidFill>
                <a:latin typeface="Constantia"/>
                <a:cs typeface="Constantia"/>
              </a:rPr>
              <a:t>Test</a:t>
            </a:r>
            <a:r>
              <a:rPr lang="en-US" sz="2400" dirty="0">
                <a:solidFill>
                  <a:srgbClr val="C00000"/>
                </a:solidFill>
                <a:latin typeface="Constantia"/>
                <a:cs typeface="Constantia"/>
              </a:rPr>
              <a:t>(</a:t>
            </a:r>
            <a:r>
              <a:rPr lang="en-US" sz="2400" i="1" dirty="0">
                <a:solidFill>
                  <a:srgbClr val="C00000"/>
                </a:solidFill>
                <a:latin typeface="Constantia"/>
                <a:cs typeface="Constantia"/>
              </a:rPr>
              <a:t>ET, EI</a:t>
            </a:r>
            <a:r>
              <a:rPr lang="en-US" sz="2400" dirty="0">
                <a:solidFill>
                  <a:srgbClr val="C00000"/>
                </a:solidFill>
                <a:latin typeface="Constantia"/>
                <a:cs typeface="Constantia"/>
              </a:rPr>
              <a:t>)</a:t>
            </a:r>
          </a:p>
          <a:p>
            <a:pPr lvl="1"/>
            <a:r>
              <a:rPr lang="en-US" sz="2000" dirty="0">
                <a:latin typeface="Constantia"/>
                <a:cs typeface="Constantia"/>
              </a:rPr>
              <a:t>It is executed by ISP</a:t>
            </a:r>
          </a:p>
          <a:p>
            <a:pPr lvl="1"/>
            <a:r>
              <a:rPr lang="en-US" sz="2000" dirty="0">
                <a:latin typeface="Constantia"/>
                <a:cs typeface="Constantia"/>
              </a:rPr>
              <a:t>Function: returns </a:t>
            </a:r>
            <a:r>
              <a:rPr lang="en-US" sz="2000" b="1" dirty="0">
                <a:latin typeface="Constantia"/>
                <a:cs typeface="Constantia"/>
              </a:rPr>
              <a:t>True</a:t>
            </a:r>
            <a:r>
              <a:rPr lang="en-US" sz="2000" dirty="0">
                <a:latin typeface="Constantia"/>
                <a:cs typeface="Constantia"/>
              </a:rPr>
              <a:t> if the encrypted tag matches the encrypted interest, otherwise </a:t>
            </a:r>
            <a:r>
              <a:rPr lang="en-US" sz="2000" b="1" dirty="0">
                <a:latin typeface="Constantia"/>
                <a:cs typeface="Constantia"/>
              </a:rPr>
              <a:t>False</a:t>
            </a:r>
            <a:endParaRPr lang="en-US" sz="2000" b="1" i="1" baseline="-25000" dirty="0">
              <a:latin typeface="Constantia"/>
              <a:cs typeface="Constantia"/>
            </a:endParaRPr>
          </a:p>
          <a:p>
            <a:pPr marL="457200" lvl="1" indent="0">
              <a:buNone/>
            </a:pPr>
            <a:endParaRPr lang="en-US" sz="2000" dirty="0">
              <a:latin typeface="Constantia"/>
              <a:cs typeface="Constantia"/>
            </a:endParaRPr>
          </a:p>
          <a:p>
            <a:pPr marL="342900" lvl="1" indent="-342900">
              <a:buFont typeface="Arial"/>
              <a:buChar char="•"/>
            </a:pPr>
            <a:r>
              <a:rPr lang="en-US" sz="2400" dirty="0">
                <a:latin typeface="Constantia"/>
                <a:cs typeface="Constantia"/>
              </a:rPr>
              <a:t>Algorithm 8: </a:t>
            </a:r>
            <a:r>
              <a:rPr lang="en-US" sz="2400" i="1" dirty="0">
                <a:solidFill>
                  <a:srgbClr val="C00000"/>
                </a:solidFill>
                <a:latin typeface="Constantia"/>
                <a:cs typeface="Constantia"/>
              </a:rPr>
              <a:t>EC’</a:t>
            </a:r>
            <a:r>
              <a:rPr lang="en-US" sz="2400" dirty="0">
                <a:solidFill>
                  <a:srgbClr val="C00000"/>
                </a:solidFill>
                <a:latin typeface="Constantia"/>
                <a:cs typeface="Constantia"/>
              </a:rPr>
              <a:t> = </a:t>
            </a:r>
            <a:r>
              <a:rPr lang="de-DE" sz="2400" i="1" dirty="0">
                <a:solidFill>
                  <a:srgbClr val="C00000"/>
                </a:solidFill>
                <a:latin typeface="Constantia"/>
                <a:cs typeface="Constantia"/>
              </a:rPr>
              <a:t>MatchTrans</a:t>
            </a:r>
            <a:r>
              <a:rPr lang="de-DE" sz="2400" dirty="0">
                <a:solidFill>
                  <a:srgbClr val="C00000"/>
                </a:solidFill>
                <a:latin typeface="Constantia"/>
                <a:cs typeface="Constantia"/>
              </a:rPr>
              <a:t>(</a:t>
            </a:r>
            <a:r>
              <a:rPr lang="de-DE" sz="2400" i="1" dirty="0">
                <a:solidFill>
                  <a:srgbClr val="C00000"/>
                </a:solidFill>
                <a:latin typeface="Constantia"/>
                <a:cs typeface="Constantia"/>
              </a:rPr>
              <a:t>EC, EI, T</a:t>
            </a:r>
            <a:r>
              <a:rPr lang="en-US" altLang="zh-CN" sz="2400" i="1" dirty="0">
                <a:solidFill>
                  <a:srgbClr val="C00000"/>
                </a:solidFill>
                <a:latin typeface="Constantia"/>
                <a:cs typeface="Constantia"/>
              </a:rPr>
              <a:t>’</a:t>
            </a:r>
            <a:r>
              <a:rPr lang="de-DE" sz="2400" i="1" dirty="0">
                <a:solidFill>
                  <a:srgbClr val="C00000"/>
                </a:solidFill>
                <a:latin typeface="Constantia"/>
                <a:cs typeface="Constantia"/>
              </a:rPr>
              <a:t>, TK</a:t>
            </a:r>
            <a:r>
              <a:rPr lang="de-DE" sz="2400" dirty="0">
                <a:solidFill>
                  <a:srgbClr val="C00000"/>
                </a:solidFill>
                <a:latin typeface="Constantia"/>
                <a:cs typeface="Constantia"/>
              </a:rPr>
              <a:t>)</a:t>
            </a:r>
            <a:endParaRPr lang="en-US" sz="2400" dirty="0">
              <a:solidFill>
                <a:srgbClr val="C00000"/>
              </a:solidFill>
              <a:latin typeface="Constantia"/>
              <a:cs typeface="Constantia"/>
            </a:endParaRPr>
          </a:p>
          <a:p>
            <a:pPr lvl="1"/>
            <a:r>
              <a:rPr lang="en-US" sz="2000" dirty="0">
                <a:latin typeface="Constantia"/>
                <a:cs typeface="Constantia"/>
              </a:rPr>
              <a:t>It is executed by ISP</a:t>
            </a:r>
          </a:p>
          <a:p>
            <a:pPr lvl="1"/>
            <a:r>
              <a:rPr lang="en-US" sz="2000" dirty="0">
                <a:latin typeface="Constantia"/>
                <a:cs typeface="Constantia"/>
              </a:rPr>
              <a:t>It matches the credential of a subscriber with an encrypted access policy</a:t>
            </a:r>
          </a:p>
          <a:p>
            <a:pPr lvl="1"/>
            <a:r>
              <a:rPr lang="en-US" sz="2100" dirty="0">
                <a:latin typeface="Constantia"/>
              </a:rPr>
              <a:t>Transforms the CP-ABE ciphertext to partially decrypted ciphertext if the subscriber is an authorized one</a:t>
            </a:r>
          </a:p>
        </p:txBody>
      </p:sp>
    </p:spTree>
    <p:extLst>
      <p:ext uri="{BB962C8B-B14F-4D97-AF65-F5344CB8AC3E}">
        <p14:creationId xmlns:p14="http://schemas.microsoft.com/office/powerpoint/2010/main" val="28066430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Algorithm</a:t>
            </a:r>
          </a:p>
        </p:txBody>
      </p:sp>
      <p:sp>
        <p:nvSpPr>
          <p:cNvPr id="17" name="Content Placeholder 2">
            <a:extLst>
              <a:ext uri="{FF2B5EF4-FFF2-40B4-BE49-F238E27FC236}">
                <a16:creationId xmlns:a16="http://schemas.microsoft.com/office/drawing/2014/main" id="{01B41A01-3494-4FFC-BEAD-A47839914D80}"/>
              </a:ext>
            </a:extLst>
          </p:cNvPr>
          <p:cNvSpPr>
            <a:spLocks noGrp="1"/>
          </p:cNvSpPr>
          <p:nvPr>
            <p:ph idx="1"/>
          </p:nvPr>
        </p:nvSpPr>
        <p:spPr>
          <a:xfrm>
            <a:off x="1981200" y="1600201"/>
            <a:ext cx="8229600" cy="4525963"/>
          </a:xfrm>
        </p:spPr>
        <p:txBody>
          <a:bodyPr>
            <a:normAutofit/>
          </a:bodyPr>
          <a:lstStyle/>
          <a:p>
            <a:r>
              <a:rPr lang="en-US" sz="2400" dirty="0">
                <a:latin typeface="Constantia"/>
                <a:cs typeface="Constantia"/>
              </a:rPr>
              <a:t>Algorithm 9: </a:t>
            </a:r>
            <a:r>
              <a:rPr lang="en-US" sz="2400" i="1" dirty="0">
                <a:solidFill>
                  <a:srgbClr val="C00000"/>
                </a:solidFill>
                <a:latin typeface="Constantia"/>
                <a:cs typeface="Constantia"/>
              </a:rPr>
              <a:t>M</a:t>
            </a:r>
            <a:r>
              <a:rPr lang="en-US" sz="2400" dirty="0">
                <a:solidFill>
                  <a:srgbClr val="C00000"/>
                </a:solidFill>
                <a:latin typeface="Constantia"/>
                <a:cs typeface="Constantia"/>
              </a:rPr>
              <a:t> = </a:t>
            </a:r>
            <a:r>
              <a:rPr lang="en-US" sz="2400" i="1" dirty="0" err="1">
                <a:solidFill>
                  <a:srgbClr val="C00000"/>
                </a:solidFill>
                <a:latin typeface="Constantia"/>
                <a:cs typeface="Constantia"/>
              </a:rPr>
              <a:t>SubDecrypt</a:t>
            </a:r>
            <a:r>
              <a:rPr lang="en-US" sz="2400" dirty="0">
                <a:solidFill>
                  <a:srgbClr val="C00000"/>
                </a:solidFill>
                <a:latin typeface="Constantia"/>
                <a:cs typeface="Constantia"/>
              </a:rPr>
              <a:t>(</a:t>
            </a:r>
            <a:r>
              <a:rPr lang="en-US" sz="2400" i="1" dirty="0">
                <a:solidFill>
                  <a:srgbClr val="C00000"/>
                </a:solidFill>
                <a:latin typeface="Constantia"/>
                <a:cs typeface="Constantia"/>
              </a:rPr>
              <a:t>EC</a:t>
            </a:r>
            <a:r>
              <a:rPr lang="en-US" altLang="zh-CN" sz="2400" i="1" dirty="0">
                <a:solidFill>
                  <a:srgbClr val="C00000"/>
                </a:solidFill>
                <a:latin typeface="Constantia"/>
                <a:cs typeface="Constantia"/>
              </a:rPr>
              <a:t>’</a:t>
            </a:r>
            <a:r>
              <a:rPr lang="en-US" sz="2400" dirty="0">
                <a:solidFill>
                  <a:srgbClr val="C00000"/>
                </a:solidFill>
                <a:latin typeface="Constantia"/>
                <a:cs typeface="Constantia"/>
              </a:rPr>
              <a:t>, </a:t>
            </a:r>
            <a:r>
              <a:rPr lang="en-US" sz="2400" i="1" dirty="0">
                <a:solidFill>
                  <a:srgbClr val="C00000"/>
                </a:solidFill>
                <a:latin typeface="Constantia"/>
                <a:cs typeface="Constantia"/>
              </a:rPr>
              <a:t>DK</a:t>
            </a:r>
            <a:r>
              <a:rPr lang="en-US" sz="2400" dirty="0">
                <a:solidFill>
                  <a:srgbClr val="C00000"/>
                </a:solidFill>
                <a:latin typeface="Constantia"/>
                <a:cs typeface="Constantia"/>
              </a:rPr>
              <a:t>)</a:t>
            </a:r>
          </a:p>
          <a:p>
            <a:pPr lvl="1"/>
            <a:r>
              <a:rPr lang="en-US" sz="2000" dirty="0">
                <a:latin typeface="Constantia"/>
                <a:cs typeface="Constantia"/>
              </a:rPr>
              <a:t>The final decryption algorithm is executed by a subscriber</a:t>
            </a:r>
          </a:p>
          <a:p>
            <a:pPr lvl="1"/>
            <a:r>
              <a:rPr lang="en-US" sz="2000" dirty="0">
                <a:latin typeface="Constantia"/>
                <a:cs typeface="Constantia"/>
              </a:rPr>
              <a:t>Takes encrypted access policy </a:t>
            </a:r>
            <a:r>
              <a:rPr lang="en-US" sz="2000" i="1" dirty="0">
                <a:latin typeface="Constantia"/>
                <a:cs typeface="Constantia"/>
              </a:rPr>
              <a:t>EC</a:t>
            </a:r>
            <a:r>
              <a:rPr lang="en-US" sz="2000" dirty="0">
                <a:latin typeface="Constantia"/>
                <a:cs typeface="Constantia"/>
              </a:rPr>
              <a:t> and decryption key </a:t>
            </a:r>
            <a:r>
              <a:rPr lang="en-US" sz="2000" i="1" dirty="0">
                <a:latin typeface="Constantia"/>
                <a:cs typeface="Constantia"/>
              </a:rPr>
              <a:t>DK</a:t>
            </a:r>
            <a:r>
              <a:rPr lang="en-US" sz="2000" dirty="0">
                <a:latin typeface="Constantia"/>
                <a:cs typeface="Constantia"/>
              </a:rPr>
              <a:t> as input and outputs the plaintext of shared content </a:t>
            </a:r>
            <a:r>
              <a:rPr lang="en-US" sz="2000" i="1" dirty="0">
                <a:latin typeface="Constantia"/>
                <a:cs typeface="Constantia"/>
              </a:rPr>
              <a:t>M</a:t>
            </a:r>
          </a:p>
        </p:txBody>
      </p:sp>
    </p:spTree>
    <p:extLst>
      <p:ext uri="{BB962C8B-B14F-4D97-AF65-F5344CB8AC3E}">
        <p14:creationId xmlns:p14="http://schemas.microsoft.com/office/powerpoint/2010/main" val="10722579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Security Analysis</a:t>
            </a:r>
          </a:p>
        </p:txBody>
      </p:sp>
      <p:sp>
        <p:nvSpPr>
          <p:cNvPr id="17" name="Content Placeholder 2">
            <a:extLst>
              <a:ext uri="{FF2B5EF4-FFF2-40B4-BE49-F238E27FC236}">
                <a16:creationId xmlns:a16="http://schemas.microsoft.com/office/drawing/2014/main" id="{01B41A01-3494-4FFC-BEAD-A47839914D80}"/>
              </a:ext>
            </a:extLst>
          </p:cNvPr>
          <p:cNvSpPr>
            <a:spLocks noGrp="1"/>
          </p:cNvSpPr>
          <p:nvPr>
            <p:ph idx="1"/>
          </p:nvPr>
        </p:nvSpPr>
        <p:spPr>
          <a:xfrm>
            <a:off x="1981200" y="1600201"/>
            <a:ext cx="8229600" cy="4525963"/>
          </a:xfrm>
        </p:spPr>
        <p:txBody>
          <a:bodyPr>
            <a:normAutofit lnSpcReduction="10000"/>
          </a:bodyPr>
          <a:lstStyle/>
          <a:p>
            <a:r>
              <a:rPr lang="en-US" sz="2400" dirty="0">
                <a:latin typeface="Constantia"/>
                <a:cs typeface="Constantia"/>
              </a:rPr>
              <a:t>Algorithm is </a:t>
            </a:r>
            <a:r>
              <a:rPr lang="en-US" sz="2400" b="1" dirty="0">
                <a:latin typeface="Constantia"/>
                <a:cs typeface="Constantia"/>
              </a:rPr>
              <a:t>collusion-resistance for unauthorized users</a:t>
            </a:r>
          </a:p>
          <a:p>
            <a:pPr lvl="1"/>
            <a:r>
              <a:rPr lang="en-US" sz="2000" dirty="0">
                <a:latin typeface="Constantia"/>
                <a:cs typeface="Constantia"/>
              </a:rPr>
              <a:t>Unauthorized viewers collude with each other by poling their private keys</a:t>
            </a:r>
          </a:p>
          <a:p>
            <a:pPr lvl="1"/>
            <a:r>
              <a:rPr lang="en-US" sz="2000" dirty="0">
                <a:latin typeface="Constantia"/>
                <a:cs typeface="Constantia"/>
              </a:rPr>
              <a:t>(TK, DK) = </a:t>
            </a:r>
            <a:r>
              <a:rPr lang="en-US" sz="2000" dirty="0" err="1">
                <a:latin typeface="Constantia"/>
                <a:cs typeface="Constantia"/>
              </a:rPr>
              <a:t>DecKeyGen</a:t>
            </a:r>
            <a:r>
              <a:rPr lang="en-US" sz="2000" dirty="0">
                <a:latin typeface="Constantia"/>
                <a:cs typeface="Constantia"/>
              </a:rPr>
              <a:t>(</a:t>
            </a:r>
            <a:r>
              <a:rPr lang="en-US" sz="2000" dirty="0" err="1">
                <a:latin typeface="Constantia"/>
                <a:cs typeface="Constantia"/>
              </a:rPr>
              <a:t>ITK</a:t>
            </a:r>
            <a:r>
              <a:rPr lang="en-US" sz="2000" dirty="0">
                <a:latin typeface="Constantia"/>
                <a:cs typeface="Constantia"/>
              </a:rPr>
              <a:t>, </a:t>
            </a:r>
            <a:r>
              <a:rPr lang="en-US" sz="2000" dirty="0" err="1">
                <a:latin typeface="Constantia"/>
                <a:cs typeface="Constantia"/>
              </a:rPr>
              <a:t>EI</a:t>
            </a:r>
            <a:r>
              <a:rPr lang="en-US" sz="2000" dirty="0">
                <a:latin typeface="Constantia"/>
                <a:cs typeface="Constantia"/>
              </a:rPr>
              <a:t>)</a:t>
            </a:r>
          </a:p>
          <a:p>
            <a:pPr lvl="1"/>
            <a:r>
              <a:rPr lang="en-US" sz="2000" dirty="0">
                <a:latin typeface="Constantia"/>
                <a:cs typeface="Constantia"/>
              </a:rPr>
              <a:t>Impassible! Since the </a:t>
            </a:r>
            <a:r>
              <a:rPr lang="en-US" sz="2000" dirty="0" err="1">
                <a:latin typeface="Constantia"/>
                <a:cs typeface="Constantia"/>
              </a:rPr>
              <a:t>ITK</a:t>
            </a:r>
            <a:r>
              <a:rPr lang="en-US" sz="2000" dirty="0">
                <a:latin typeface="Constantia"/>
                <a:cs typeface="Constantia"/>
              </a:rPr>
              <a:t> of each user is independently randomized</a:t>
            </a:r>
          </a:p>
          <a:p>
            <a:pPr lvl="1"/>
            <a:endParaRPr lang="en-US" sz="2000" dirty="0">
              <a:latin typeface="Constantia"/>
              <a:cs typeface="Constantia"/>
            </a:endParaRPr>
          </a:p>
          <a:p>
            <a:pPr lvl="0"/>
            <a:r>
              <a:rPr lang="en-US" altLang="zh-CN" sz="2400" dirty="0">
                <a:solidFill>
                  <a:prstClr val="black"/>
                </a:solidFill>
                <a:latin typeface="Constantia"/>
                <a:cs typeface="Constantia"/>
              </a:rPr>
              <a:t>Algorithm is </a:t>
            </a:r>
            <a:r>
              <a:rPr lang="en-US" altLang="zh-CN" sz="2400" b="1" dirty="0">
                <a:solidFill>
                  <a:prstClr val="black"/>
                </a:solidFill>
                <a:latin typeface="Constantia"/>
                <a:cs typeface="Constantia"/>
              </a:rPr>
              <a:t>collusion-resistance between ISP and unauthorized users</a:t>
            </a:r>
          </a:p>
          <a:p>
            <a:pPr lvl="1"/>
            <a:r>
              <a:rPr lang="en-US" altLang="zh-CN" sz="2000" dirty="0">
                <a:solidFill>
                  <a:prstClr val="black"/>
                </a:solidFill>
                <a:latin typeface="Constantia"/>
                <a:cs typeface="Constantia"/>
              </a:rPr>
              <a:t>ISP just view encrypted information</a:t>
            </a:r>
          </a:p>
          <a:p>
            <a:pPr lvl="1"/>
            <a:r>
              <a:rPr lang="en-US" altLang="zh-CN" sz="2000" dirty="0">
                <a:solidFill>
                  <a:prstClr val="black"/>
                </a:solidFill>
                <a:latin typeface="Constantia"/>
                <a:cs typeface="Constantia"/>
              </a:rPr>
              <a:t>Impassible! Since the </a:t>
            </a:r>
            <a:r>
              <a:rPr lang="en-US" altLang="zh-CN" sz="2000" dirty="0" err="1">
                <a:solidFill>
                  <a:prstClr val="black"/>
                </a:solidFill>
                <a:latin typeface="Constantia"/>
                <a:cs typeface="Constantia"/>
              </a:rPr>
              <a:t>ITK</a:t>
            </a:r>
            <a:r>
              <a:rPr lang="en-US" altLang="zh-CN" sz="2000" dirty="0">
                <a:solidFill>
                  <a:prstClr val="black"/>
                </a:solidFill>
                <a:latin typeface="Constantia"/>
                <a:cs typeface="Constantia"/>
              </a:rPr>
              <a:t> of each user is independently randomized</a:t>
            </a:r>
          </a:p>
          <a:p>
            <a:pPr lvl="1"/>
            <a:endParaRPr lang="en-US" sz="2000" dirty="0">
              <a:latin typeface="Constantia"/>
              <a:cs typeface="Constantia"/>
            </a:endParaRPr>
          </a:p>
        </p:txBody>
      </p:sp>
    </p:spTree>
    <p:extLst>
      <p:ext uri="{BB962C8B-B14F-4D97-AF65-F5344CB8AC3E}">
        <p14:creationId xmlns:p14="http://schemas.microsoft.com/office/powerpoint/2010/main" val="1917283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345842" y="1756665"/>
            <a:ext cx="7627620" cy="1489075"/>
          </a:xfrm>
          <a:prstGeom prst="rect">
            <a:avLst/>
          </a:prstGeom>
        </p:spPr>
        <p:txBody>
          <a:bodyPr vert="horz" wrap="square" lIns="0" tIns="12700" rIns="0" bIns="0" rtlCol="0">
            <a:spAutoFit/>
          </a:bodyPr>
          <a:lstStyle/>
          <a:p>
            <a:pPr marL="2039620" marR="5080" indent="-2027555" eaLnBrk="1" fontAlgn="auto" hangingPunct="1">
              <a:spcBef>
                <a:spcPts val="100"/>
              </a:spcBef>
              <a:spcAft>
                <a:spcPts val="0"/>
              </a:spcAft>
            </a:pPr>
            <a:r>
              <a:rPr sz="4800" b="1" spc="-5" dirty="0">
                <a:solidFill>
                  <a:prstClr val="black"/>
                </a:solidFill>
                <a:latin typeface="Calibri"/>
                <a:ea typeface="+mn-ea"/>
                <a:cs typeface="Calibri"/>
              </a:rPr>
              <a:t>P3: </a:t>
            </a:r>
            <a:r>
              <a:rPr sz="4800" b="1" spc="-95" dirty="0">
                <a:solidFill>
                  <a:prstClr val="black"/>
                </a:solidFill>
                <a:latin typeface="Calibri"/>
                <a:ea typeface="+mn-ea"/>
                <a:cs typeface="Calibri"/>
              </a:rPr>
              <a:t>Toward </a:t>
            </a:r>
            <a:r>
              <a:rPr sz="4800" b="1" spc="-10" dirty="0">
                <a:solidFill>
                  <a:prstClr val="black"/>
                </a:solidFill>
                <a:latin typeface="Calibri"/>
                <a:ea typeface="+mn-ea"/>
                <a:cs typeface="Calibri"/>
              </a:rPr>
              <a:t>Privacy-Preserving  </a:t>
            </a:r>
            <a:r>
              <a:rPr sz="4800" b="1" spc="-15" dirty="0">
                <a:solidFill>
                  <a:prstClr val="black"/>
                </a:solidFill>
                <a:latin typeface="Calibri"/>
                <a:ea typeface="+mn-ea"/>
                <a:cs typeface="Calibri"/>
              </a:rPr>
              <a:t>Photo</a:t>
            </a:r>
            <a:r>
              <a:rPr sz="4800" b="1" spc="-25" dirty="0">
                <a:solidFill>
                  <a:prstClr val="black"/>
                </a:solidFill>
                <a:latin typeface="Calibri"/>
                <a:ea typeface="+mn-ea"/>
                <a:cs typeface="Calibri"/>
              </a:rPr>
              <a:t> </a:t>
            </a:r>
            <a:r>
              <a:rPr sz="4800" b="1" spc="-5" dirty="0">
                <a:solidFill>
                  <a:prstClr val="black"/>
                </a:solidFill>
                <a:latin typeface="Calibri"/>
                <a:ea typeface="+mn-ea"/>
                <a:cs typeface="Calibri"/>
              </a:rPr>
              <a:t>Sharing</a:t>
            </a:r>
            <a:endParaRPr sz="4800" dirty="0">
              <a:solidFill>
                <a:prstClr val="black"/>
              </a:solidFill>
              <a:latin typeface="Calibri"/>
              <a:ea typeface="+mn-ea"/>
              <a:cs typeface="Calibri"/>
            </a:endParaRPr>
          </a:p>
        </p:txBody>
      </p:sp>
      <p:sp>
        <p:nvSpPr>
          <p:cNvPr id="3" name="object 3"/>
          <p:cNvSpPr txBox="1"/>
          <p:nvPr/>
        </p:nvSpPr>
        <p:spPr>
          <a:xfrm>
            <a:off x="2060550" y="3758631"/>
            <a:ext cx="8068309" cy="1533240"/>
          </a:xfrm>
          <a:prstGeom prst="rect">
            <a:avLst/>
          </a:prstGeom>
        </p:spPr>
        <p:txBody>
          <a:bodyPr vert="horz" wrap="square" lIns="0" tIns="25400" rIns="0" bIns="0" rtlCol="0">
            <a:spAutoFit/>
          </a:bodyPr>
          <a:lstStyle/>
          <a:p>
            <a:pPr marL="12700" marR="5080" indent="3810" algn="ctr" eaLnBrk="1" fontAlgn="auto" hangingPunct="1">
              <a:lnSpc>
                <a:spcPct val="148900"/>
              </a:lnSpc>
              <a:spcBef>
                <a:spcPts val="200"/>
              </a:spcBef>
              <a:spcAft>
                <a:spcPts val="0"/>
              </a:spcAft>
            </a:pPr>
            <a:r>
              <a:rPr sz="2400" b="1" i="1" spc="-10" dirty="0">
                <a:solidFill>
                  <a:srgbClr val="0000F6"/>
                </a:solidFill>
                <a:latin typeface="Calibri"/>
                <a:ea typeface="+mn-ea"/>
                <a:cs typeface="Calibri"/>
              </a:rPr>
              <a:t>Moo-Ryong </a:t>
            </a:r>
            <a:r>
              <a:rPr sz="2400" b="1" i="1" dirty="0">
                <a:solidFill>
                  <a:srgbClr val="0000F6"/>
                </a:solidFill>
                <a:latin typeface="Calibri"/>
                <a:ea typeface="+mn-ea"/>
                <a:cs typeface="Calibri"/>
              </a:rPr>
              <a:t>Ra</a:t>
            </a:r>
            <a:r>
              <a:rPr sz="2400" dirty="0">
                <a:solidFill>
                  <a:prstClr val="black"/>
                </a:solidFill>
                <a:latin typeface="Calibri"/>
                <a:ea typeface="+mn-ea"/>
                <a:cs typeface="Calibri"/>
              </a:rPr>
              <a:t>, Ramesh </a:t>
            </a:r>
            <a:r>
              <a:rPr sz="2400" spc="-5" dirty="0">
                <a:solidFill>
                  <a:prstClr val="black"/>
                </a:solidFill>
                <a:latin typeface="Calibri"/>
                <a:ea typeface="+mn-ea"/>
                <a:cs typeface="Calibri"/>
              </a:rPr>
              <a:t>Govindan, </a:t>
            </a:r>
            <a:r>
              <a:rPr sz="2400" dirty="0">
                <a:solidFill>
                  <a:prstClr val="black"/>
                </a:solidFill>
                <a:latin typeface="Calibri"/>
                <a:ea typeface="+mn-ea"/>
                <a:cs typeface="Calibri"/>
              </a:rPr>
              <a:t>and </a:t>
            </a:r>
            <a:r>
              <a:rPr sz="2400" spc="-10" dirty="0">
                <a:solidFill>
                  <a:prstClr val="black"/>
                </a:solidFill>
                <a:latin typeface="Calibri"/>
                <a:ea typeface="+mn-ea"/>
                <a:cs typeface="Calibri"/>
              </a:rPr>
              <a:t>Antonio </a:t>
            </a:r>
            <a:r>
              <a:rPr sz="2400" spc="-15" dirty="0">
                <a:solidFill>
                  <a:prstClr val="black"/>
                </a:solidFill>
                <a:latin typeface="Calibri"/>
                <a:ea typeface="+mn-ea"/>
                <a:cs typeface="Calibri"/>
              </a:rPr>
              <a:t>Ortega  </a:t>
            </a:r>
            <a:r>
              <a:rPr sz="2200" spc="-20" dirty="0">
                <a:solidFill>
                  <a:prstClr val="black"/>
                </a:solidFill>
                <a:latin typeface="Calibri"/>
                <a:ea typeface="+mn-ea"/>
                <a:cs typeface="Calibri"/>
              </a:rPr>
              <a:t>Networked Systems </a:t>
            </a:r>
            <a:r>
              <a:rPr sz="2200" spc="-15" dirty="0">
                <a:solidFill>
                  <a:prstClr val="black"/>
                </a:solidFill>
                <a:latin typeface="Calibri"/>
                <a:ea typeface="+mn-ea"/>
                <a:cs typeface="Calibri"/>
              </a:rPr>
              <a:t>Laboratory </a:t>
            </a:r>
            <a:r>
              <a:rPr sz="2200" spc="-5" dirty="0">
                <a:solidFill>
                  <a:prstClr val="black"/>
                </a:solidFill>
                <a:latin typeface="Calibri"/>
                <a:ea typeface="+mn-ea"/>
                <a:cs typeface="Calibri"/>
              </a:rPr>
              <a:t>&amp; </a:t>
            </a:r>
            <a:r>
              <a:rPr sz="2200" spc="-10" dirty="0">
                <a:solidFill>
                  <a:prstClr val="black"/>
                </a:solidFill>
                <a:latin typeface="Calibri"/>
                <a:ea typeface="+mn-ea"/>
                <a:cs typeface="Calibri"/>
              </a:rPr>
              <a:t>Signal </a:t>
            </a:r>
            <a:r>
              <a:rPr sz="2200" spc="-5" dirty="0">
                <a:solidFill>
                  <a:prstClr val="black"/>
                </a:solidFill>
                <a:latin typeface="Calibri"/>
                <a:ea typeface="+mn-ea"/>
                <a:cs typeface="Calibri"/>
              </a:rPr>
              <a:t>and </a:t>
            </a:r>
            <a:r>
              <a:rPr sz="2200" spc="-10" dirty="0">
                <a:solidFill>
                  <a:prstClr val="black"/>
                </a:solidFill>
                <a:latin typeface="Calibri"/>
                <a:ea typeface="+mn-ea"/>
                <a:cs typeface="Calibri"/>
              </a:rPr>
              <a:t>Image </a:t>
            </a:r>
            <a:r>
              <a:rPr sz="2200" spc="-5" dirty="0">
                <a:solidFill>
                  <a:prstClr val="black"/>
                </a:solidFill>
                <a:latin typeface="Calibri"/>
                <a:ea typeface="+mn-ea"/>
                <a:cs typeface="Calibri"/>
              </a:rPr>
              <a:t>Processing </a:t>
            </a:r>
            <a:r>
              <a:rPr sz="2200" spc="-10" dirty="0">
                <a:solidFill>
                  <a:prstClr val="black"/>
                </a:solidFill>
                <a:latin typeface="Calibri"/>
                <a:ea typeface="+mn-ea"/>
                <a:cs typeface="Calibri"/>
              </a:rPr>
              <a:t>Institute  </a:t>
            </a:r>
            <a:r>
              <a:rPr sz="2200" spc="-15" dirty="0">
                <a:solidFill>
                  <a:prstClr val="black"/>
                </a:solidFill>
                <a:latin typeface="Calibri"/>
                <a:ea typeface="+mn-ea"/>
                <a:cs typeface="Calibri"/>
              </a:rPr>
              <a:t>University </a:t>
            </a:r>
            <a:r>
              <a:rPr sz="2200" spc="-5" dirty="0">
                <a:solidFill>
                  <a:prstClr val="black"/>
                </a:solidFill>
                <a:latin typeface="Calibri"/>
                <a:ea typeface="+mn-ea"/>
                <a:cs typeface="Calibri"/>
              </a:rPr>
              <a:t>of </a:t>
            </a:r>
            <a:r>
              <a:rPr sz="2200" spc="-10" dirty="0">
                <a:solidFill>
                  <a:prstClr val="black"/>
                </a:solidFill>
                <a:latin typeface="Calibri"/>
                <a:ea typeface="+mn-ea"/>
                <a:cs typeface="Calibri"/>
              </a:rPr>
              <a:t>Southern</a:t>
            </a:r>
            <a:r>
              <a:rPr sz="2200" spc="35" dirty="0">
                <a:solidFill>
                  <a:prstClr val="black"/>
                </a:solidFill>
                <a:latin typeface="Calibri"/>
                <a:ea typeface="+mn-ea"/>
                <a:cs typeface="Calibri"/>
              </a:rPr>
              <a:t> </a:t>
            </a:r>
            <a:r>
              <a:rPr sz="2200" spc="-10" dirty="0">
                <a:solidFill>
                  <a:prstClr val="black"/>
                </a:solidFill>
                <a:latin typeface="Calibri"/>
                <a:ea typeface="+mn-ea"/>
                <a:cs typeface="Calibri"/>
              </a:rPr>
              <a:t>California</a:t>
            </a:r>
            <a:endParaRPr sz="2200" dirty="0">
              <a:solidFill>
                <a:prstClr val="black"/>
              </a:solidFill>
              <a:latin typeface="Calibri"/>
              <a:ea typeface="+mn-ea"/>
              <a:cs typeface="Calibri"/>
            </a:endParaRPr>
          </a:p>
        </p:txBody>
      </p:sp>
      <p:sp>
        <p:nvSpPr>
          <p:cNvPr id="4" name="object 4"/>
          <p:cNvSpPr/>
          <p:nvPr/>
        </p:nvSpPr>
        <p:spPr>
          <a:xfrm>
            <a:off x="2057400" y="3482340"/>
            <a:ext cx="8153400" cy="0"/>
          </a:xfrm>
          <a:custGeom>
            <a:avLst/>
            <a:gdLst/>
            <a:ahLst/>
            <a:cxnLst/>
            <a:rect l="l" t="t" r="r" b="b"/>
            <a:pathLst>
              <a:path w="8153400">
                <a:moveTo>
                  <a:pt x="0" y="0"/>
                </a:moveTo>
                <a:lnTo>
                  <a:pt x="8153400" y="0"/>
                </a:lnTo>
              </a:path>
            </a:pathLst>
          </a:custGeom>
          <a:ln w="45720">
            <a:solidFill>
              <a:srgbClr val="3366FF"/>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122408" y="0"/>
            <a:ext cx="527303" cy="466344"/>
          </a:xfrm>
          <a:prstGeom prst="rect">
            <a:avLst/>
          </a:prstGeom>
          <a:blipFill>
            <a:blip r:embed="rId2"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3" name="object 3"/>
          <p:cNvSpPr txBox="1"/>
          <p:nvPr/>
        </p:nvSpPr>
        <p:spPr>
          <a:xfrm>
            <a:off x="10291065" y="0"/>
            <a:ext cx="141605" cy="299720"/>
          </a:xfrm>
          <a:prstGeom prst="rect">
            <a:avLst/>
          </a:prstGeom>
        </p:spPr>
        <p:txBody>
          <a:bodyPr vert="horz" wrap="square" lIns="0" tIns="12700" rIns="0" bIns="0" rtlCol="0">
            <a:spAutoFit/>
          </a:bodyPr>
          <a:lstStyle/>
          <a:p>
            <a:pPr marL="12700" eaLnBrk="1" fontAlgn="auto" hangingPunct="1">
              <a:spcBef>
                <a:spcPts val="100"/>
              </a:spcBef>
              <a:spcAft>
                <a:spcPts val="0"/>
              </a:spcAft>
            </a:pPr>
            <a:r>
              <a:rPr b="1" dirty="0">
                <a:solidFill>
                  <a:srgbClr val="161616"/>
                </a:solidFill>
                <a:latin typeface="Calibri"/>
                <a:ea typeface="+mn-ea"/>
                <a:cs typeface="Calibri"/>
              </a:rPr>
              <a:t>2</a:t>
            </a:r>
            <a:endParaRPr>
              <a:solidFill>
                <a:prstClr val="black"/>
              </a:solidFill>
              <a:latin typeface="Calibri"/>
              <a:ea typeface="+mn-ea"/>
              <a:cs typeface="Calibri"/>
            </a:endParaRPr>
          </a:p>
        </p:txBody>
      </p:sp>
      <p:sp>
        <p:nvSpPr>
          <p:cNvPr id="4" name="object 4"/>
          <p:cNvSpPr/>
          <p:nvPr/>
        </p:nvSpPr>
        <p:spPr>
          <a:xfrm>
            <a:off x="6720182" y="4490384"/>
            <a:ext cx="1929199" cy="1135933"/>
          </a:xfrm>
          <a:prstGeom prst="rect">
            <a:avLst/>
          </a:prstGeom>
          <a:blipFill>
            <a:blip r:embed="rId3"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5" name="object 5"/>
          <p:cNvSpPr/>
          <p:nvPr/>
        </p:nvSpPr>
        <p:spPr>
          <a:xfrm>
            <a:off x="1665731" y="65531"/>
            <a:ext cx="8936736" cy="935736"/>
          </a:xfrm>
          <a:prstGeom prst="rect">
            <a:avLst/>
          </a:prstGeom>
          <a:blipFill>
            <a:blip r:embed="rId4"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6" name="object 6"/>
          <p:cNvSpPr txBox="1">
            <a:spLocks noGrp="1"/>
          </p:cNvSpPr>
          <p:nvPr>
            <p:ph type="title"/>
          </p:nvPr>
        </p:nvSpPr>
        <p:spPr>
          <a:xfrm>
            <a:off x="2097125" y="217374"/>
            <a:ext cx="8075930" cy="574675"/>
          </a:xfrm>
          <a:prstGeom prst="rect">
            <a:avLst/>
          </a:prstGeom>
        </p:spPr>
        <p:txBody>
          <a:bodyPr vert="horz" wrap="square" lIns="0" tIns="12700" rIns="0" bIns="0" rtlCol="0">
            <a:spAutoFit/>
          </a:bodyPr>
          <a:lstStyle/>
          <a:p>
            <a:pPr marL="12700">
              <a:spcBef>
                <a:spcPts val="100"/>
              </a:spcBef>
            </a:pPr>
            <a:r>
              <a:rPr spc="-5" dirty="0"/>
              <a:t>Cloud-based </a:t>
            </a:r>
            <a:r>
              <a:rPr spc="-10" dirty="0"/>
              <a:t>Photo </a:t>
            </a:r>
            <a:r>
              <a:rPr dirty="0"/>
              <a:t>Sharing Services</a:t>
            </a:r>
            <a:r>
              <a:rPr spc="-25" dirty="0"/>
              <a:t> </a:t>
            </a:r>
            <a:r>
              <a:rPr spc="-5" dirty="0"/>
              <a:t>(PSPs)</a:t>
            </a:r>
          </a:p>
        </p:txBody>
      </p:sp>
      <p:sp>
        <p:nvSpPr>
          <p:cNvPr id="7" name="object 7"/>
          <p:cNvSpPr/>
          <p:nvPr/>
        </p:nvSpPr>
        <p:spPr>
          <a:xfrm>
            <a:off x="1721909" y="4044417"/>
            <a:ext cx="1007533" cy="932756"/>
          </a:xfrm>
          <a:prstGeom prst="rect">
            <a:avLst/>
          </a:prstGeom>
          <a:blipFill>
            <a:blip r:embed="rId5"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8" name="object 8"/>
          <p:cNvSpPr/>
          <p:nvPr/>
        </p:nvSpPr>
        <p:spPr>
          <a:xfrm>
            <a:off x="2339339" y="3882720"/>
            <a:ext cx="477316" cy="477316"/>
          </a:xfrm>
          <a:prstGeom prst="rect">
            <a:avLst/>
          </a:prstGeom>
          <a:blipFill>
            <a:blip r:embed="rId6"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9" name="object 9"/>
          <p:cNvSpPr/>
          <p:nvPr/>
        </p:nvSpPr>
        <p:spPr>
          <a:xfrm>
            <a:off x="3362833" y="4191000"/>
            <a:ext cx="1382395" cy="1447800"/>
          </a:xfrm>
          <a:prstGeom prst="rect">
            <a:avLst/>
          </a:prstGeom>
          <a:blipFill>
            <a:blip r:embed="rId7"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10" name="object 10"/>
          <p:cNvSpPr/>
          <p:nvPr/>
        </p:nvSpPr>
        <p:spPr>
          <a:xfrm>
            <a:off x="3256533" y="4114749"/>
            <a:ext cx="477316" cy="477316"/>
          </a:xfrm>
          <a:prstGeom prst="rect">
            <a:avLst/>
          </a:prstGeom>
          <a:blipFill>
            <a:blip r:embed="rId6"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11" name="object 11"/>
          <p:cNvSpPr/>
          <p:nvPr/>
        </p:nvSpPr>
        <p:spPr>
          <a:xfrm>
            <a:off x="8617204" y="3581400"/>
            <a:ext cx="1892680" cy="1367282"/>
          </a:xfrm>
          <a:prstGeom prst="rect">
            <a:avLst/>
          </a:prstGeom>
          <a:blipFill>
            <a:blip r:embed="rId8"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12" name="object 12"/>
          <p:cNvSpPr/>
          <p:nvPr/>
        </p:nvSpPr>
        <p:spPr>
          <a:xfrm>
            <a:off x="4943194" y="3694685"/>
            <a:ext cx="1693046" cy="1534015"/>
          </a:xfrm>
          <a:prstGeom prst="rect">
            <a:avLst/>
          </a:prstGeom>
          <a:blipFill>
            <a:blip r:embed="rId9"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13" name="object 13"/>
          <p:cNvSpPr/>
          <p:nvPr/>
        </p:nvSpPr>
        <p:spPr>
          <a:xfrm>
            <a:off x="5943600" y="3637483"/>
            <a:ext cx="477316" cy="477316"/>
          </a:xfrm>
          <a:prstGeom prst="rect">
            <a:avLst/>
          </a:prstGeom>
          <a:blipFill>
            <a:blip r:embed="rId6"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14" name="object 14"/>
          <p:cNvSpPr/>
          <p:nvPr/>
        </p:nvSpPr>
        <p:spPr>
          <a:xfrm>
            <a:off x="8738744" y="1192999"/>
            <a:ext cx="893279" cy="940600"/>
          </a:xfrm>
          <a:prstGeom prst="rect">
            <a:avLst/>
          </a:prstGeom>
          <a:blipFill>
            <a:blip r:embed="rId10"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15" name="object 15"/>
          <p:cNvSpPr/>
          <p:nvPr/>
        </p:nvSpPr>
        <p:spPr>
          <a:xfrm>
            <a:off x="1745907" y="2517569"/>
            <a:ext cx="8468995" cy="915035"/>
          </a:xfrm>
          <a:custGeom>
            <a:avLst/>
            <a:gdLst/>
            <a:ahLst/>
            <a:cxnLst/>
            <a:rect l="l" t="t" r="r" b="b"/>
            <a:pathLst>
              <a:path w="8468995" h="915035">
                <a:moveTo>
                  <a:pt x="770281" y="301196"/>
                </a:moveTo>
                <a:lnTo>
                  <a:pt x="761816" y="289410"/>
                </a:lnTo>
                <a:lnTo>
                  <a:pt x="758213" y="277715"/>
                </a:lnTo>
                <a:lnTo>
                  <a:pt x="759355" y="266135"/>
                </a:lnTo>
                <a:lnTo>
                  <a:pt x="790063" y="232313"/>
                </a:lnTo>
                <a:lnTo>
                  <a:pt x="832086" y="210759"/>
                </a:lnTo>
                <a:lnTo>
                  <a:pt x="890243" y="190214"/>
                </a:lnTo>
                <a:lnTo>
                  <a:pt x="963589" y="170863"/>
                </a:lnTo>
                <a:lnTo>
                  <a:pt x="1005661" y="161691"/>
                </a:lnTo>
                <a:lnTo>
                  <a:pt x="1051175" y="152887"/>
                </a:lnTo>
                <a:lnTo>
                  <a:pt x="1100013" y="144472"/>
                </a:lnTo>
                <a:lnTo>
                  <a:pt x="1152055" y="136471"/>
                </a:lnTo>
                <a:lnTo>
                  <a:pt x="1207183" y="128905"/>
                </a:lnTo>
                <a:lnTo>
                  <a:pt x="1265280" y="121797"/>
                </a:lnTo>
                <a:lnTo>
                  <a:pt x="1326226" y="115171"/>
                </a:lnTo>
                <a:lnTo>
                  <a:pt x="1389903" y="109050"/>
                </a:lnTo>
                <a:lnTo>
                  <a:pt x="1456193" y="103455"/>
                </a:lnTo>
                <a:lnTo>
                  <a:pt x="1524977" y="98412"/>
                </a:lnTo>
                <a:lnTo>
                  <a:pt x="1596138" y="93941"/>
                </a:lnTo>
                <a:lnTo>
                  <a:pt x="1669555" y="90066"/>
                </a:lnTo>
                <a:lnTo>
                  <a:pt x="1745112" y="86811"/>
                </a:lnTo>
                <a:lnTo>
                  <a:pt x="1822689" y="84197"/>
                </a:lnTo>
                <a:lnTo>
                  <a:pt x="1902168" y="82248"/>
                </a:lnTo>
                <a:lnTo>
                  <a:pt x="1953958" y="81369"/>
                </a:lnTo>
                <a:lnTo>
                  <a:pt x="2005789" y="80791"/>
                </a:lnTo>
                <a:lnTo>
                  <a:pt x="2057604" y="80512"/>
                </a:lnTo>
                <a:lnTo>
                  <a:pt x="2109345" y="80532"/>
                </a:lnTo>
                <a:lnTo>
                  <a:pt x="2160953" y="80848"/>
                </a:lnTo>
                <a:lnTo>
                  <a:pt x="2212371" y="81459"/>
                </a:lnTo>
                <a:lnTo>
                  <a:pt x="2263540" y="82363"/>
                </a:lnTo>
                <a:lnTo>
                  <a:pt x="2314402" y="83558"/>
                </a:lnTo>
                <a:lnTo>
                  <a:pt x="2364898" y="85043"/>
                </a:lnTo>
                <a:lnTo>
                  <a:pt x="2414972" y="86816"/>
                </a:lnTo>
                <a:lnTo>
                  <a:pt x="2464564" y="88874"/>
                </a:lnTo>
                <a:lnTo>
                  <a:pt x="2513617" y="91217"/>
                </a:lnTo>
                <a:lnTo>
                  <a:pt x="2562072" y="93843"/>
                </a:lnTo>
                <a:lnTo>
                  <a:pt x="2609871" y="96750"/>
                </a:lnTo>
                <a:lnTo>
                  <a:pt x="2656956" y="99937"/>
                </a:lnTo>
                <a:lnTo>
                  <a:pt x="2703268" y="103401"/>
                </a:lnTo>
                <a:lnTo>
                  <a:pt x="2748750" y="107140"/>
                </a:lnTo>
                <a:lnTo>
                  <a:pt x="2779096" y="99278"/>
                </a:lnTo>
                <a:lnTo>
                  <a:pt x="2847560" y="84647"/>
                </a:lnTo>
                <a:lnTo>
                  <a:pt x="2885415" y="77890"/>
                </a:lnTo>
                <a:lnTo>
                  <a:pt x="2925508" y="71514"/>
                </a:lnTo>
                <a:lnTo>
                  <a:pt x="2967707" y="65524"/>
                </a:lnTo>
                <a:lnTo>
                  <a:pt x="3011879" y="59926"/>
                </a:lnTo>
                <a:lnTo>
                  <a:pt x="3057891" y="54727"/>
                </a:lnTo>
                <a:lnTo>
                  <a:pt x="3105613" y="49932"/>
                </a:lnTo>
                <a:lnTo>
                  <a:pt x="3154910" y="45547"/>
                </a:lnTo>
                <a:lnTo>
                  <a:pt x="3205650" y="41578"/>
                </a:lnTo>
                <a:lnTo>
                  <a:pt x="3257702" y="38031"/>
                </a:lnTo>
                <a:lnTo>
                  <a:pt x="3310932" y="34911"/>
                </a:lnTo>
                <a:lnTo>
                  <a:pt x="3365208" y="32226"/>
                </a:lnTo>
                <a:lnTo>
                  <a:pt x="3420398" y="29981"/>
                </a:lnTo>
                <a:lnTo>
                  <a:pt x="3476369" y="28181"/>
                </a:lnTo>
                <a:lnTo>
                  <a:pt x="3532989" y="26833"/>
                </a:lnTo>
                <a:lnTo>
                  <a:pt x="3590125" y="25943"/>
                </a:lnTo>
                <a:lnTo>
                  <a:pt x="3647645" y="25516"/>
                </a:lnTo>
                <a:lnTo>
                  <a:pt x="3705416" y="25559"/>
                </a:lnTo>
                <a:lnTo>
                  <a:pt x="3763306" y="26077"/>
                </a:lnTo>
                <a:lnTo>
                  <a:pt x="3821182" y="27076"/>
                </a:lnTo>
                <a:lnTo>
                  <a:pt x="3878912" y="28563"/>
                </a:lnTo>
                <a:lnTo>
                  <a:pt x="3936364" y="30543"/>
                </a:lnTo>
                <a:lnTo>
                  <a:pt x="3993405" y="33022"/>
                </a:lnTo>
                <a:lnTo>
                  <a:pt x="4049902" y="36006"/>
                </a:lnTo>
                <a:lnTo>
                  <a:pt x="4105723" y="39501"/>
                </a:lnTo>
                <a:lnTo>
                  <a:pt x="4160736" y="43513"/>
                </a:lnTo>
                <a:lnTo>
                  <a:pt x="4213263" y="47868"/>
                </a:lnTo>
                <a:lnTo>
                  <a:pt x="4263923" y="52686"/>
                </a:lnTo>
                <a:lnTo>
                  <a:pt x="4312591" y="57943"/>
                </a:lnTo>
                <a:lnTo>
                  <a:pt x="4359137" y="63614"/>
                </a:lnTo>
                <a:lnTo>
                  <a:pt x="4403433" y="69675"/>
                </a:lnTo>
                <a:lnTo>
                  <a:pt x="4432598" y="61770"/>
                </a:lnTo>
                <a:lnTo>
                  <a:pt x="4500446" y="47254"/>
                </a:lnTo>
                <a:lnTo>
                  <a:pt x="4538740" y="40663"/>
                </a:lnTo>
                <a:lnTo>
                  <a:pt x="4579689" y="34530"/>
                </a:lnTo>
                <a:lnTo>
                  <a:pt x="4623100" y="28864"/>
                </a:lnTo>
                <a:lnTo>
                  <a:pt x="4668777" y="23674"/>
                </a:lnTo>
                <a:lnTo>
                  <a:pt x="4716528" y="18971"/>
                </a:lnTo>
                <a:lnTo>
                  <a:pt x="4766157" y="14763"/>
                </a:lnTo>
                <a:lnTo>
                  <a:pt x="4817471" y="11061"/>
                </a:lnTo>
                <a:lnTo>
                  <a:pt x="4870277" y="7874"/>
                </a:lnTo>
                <a:lnTo>
                  <a:pt x="4924379" y="5212"/>
                </a:lnTo>
                <a:lnTo>
                  <a:pt x="4979584" y="3084"/>
                </a:lnTo>
                <a:lnTo>
                  <a:pt x="5035698" y="1499"/>
                </a:lnTo>
                <a:lnTo>
                  <a:pt x="5092527" y="468"/>
                </a:lnTo>
                <a:lnTo>
                  <a:pt x="5149876" y="0"/>
                </a:lnTo>
                <a:lnTo>
                  <a:pt x="5207553" y="104"/>
                </a:lnTo>
                <a:lnTo>
                  <a:pt x="5265362" y="790"/>
                </a:lnTo>
                <a:lnTo>
                  <a:pt x="5323110" y="2068"/>
                </a:lnTo>
                <a:lnTo>
                  <a:pt x="5380602" y="3947"/>
                </a:lnTo>
                <a:lnTo>
                  <a:pt x="5437646" y="6437"/>
                </a:lnTo>
                <a:lnTo>
                  <a:pt x="5494046" y="9547"/>
                </a:lnTo>
                <a:lnTo>
                  <a:pt x="5549608" y="13287"/>
                </a:lnTo>
                <a:lnTo>
                  <a:pt x="5606807" y="17865"/>
                </a:lnTo>
                <a:lnTo>
                  <a:pt x="5661288" y="23066"/>
                </a:lnTo>
                <a:lnTo>
                  <a:pt x="5712835" y="28861"/>
                </a:lnTo>
                <a:lnTo>
                  <a:pt x="5761228" y="35216"/>
                </a:lnTo>
                <a:lnTo>
                  <a:pt x="5806248" y="42100"/>
                </a:lnTo>
                <a:lnTo>
                  <a:pt x="5847677" y="49482"/>
                </a:lnTo>
                <a:lnTo>
                  <a:pt x="5886459" y="43161"/>
                </a:lnTo>
                <a:lnTo>
                  <a:pt x="5927244" y="37267"/>
                </a:lnTo>
                <a:lnTo>
                  <a:pt x="5969893" y="31799"/>
                </a:lnTo>
                <a:lnTo>
                  <a:pt x="6014265" y="26762"/>
                </a:lnTo>
                <a:lnTo>
                  <a:pt x="6060221" y="22155"/>
                </a:lnTo>
                <a:lnTo>
                  <a:pt x="6107619" y="17982"/>
                </a:lnTo>
                <a:lnTo>
                  <a:pt x="6156320" y="14243"/>
                </a:lnTo>
                <a:lnTo>
                  <a:pt x="6206183" y="10940"/>
                </a:lnTo>
                <a:lnTo>
                  <a:pt x="6257069" y="8076"/>
                </a:lnTo>
                <a:lnTo>
                  <a:pt x="6308837" y="5651"/>
                </a:lnTo>
                <a:lnTo>
                  <a:pt x="6361347" y="3667"/>
                </a:lnTo>
                <a:lnTo>
                  <a:pt x="6414459" y="2127"/>
                </a:lnTo>
                <a:lnTo>
                  <a:pt x="6468033" y="1031"/>
                </a:lnTo>
                <a:lnTo>
                  <a:pt x="6521928" y="382"/>
                </a:lnTo>
                <a:lnTo>
                  <a:pt x="6576004" y="181"/>
                </a:lnTo>
                <a:lnTo>
                  <a:pt x="6630122" y="431"/>
                </a:lnTo>
                <a:lnTo>
                  <a:pt x="6684140" y="1131"/>
                </a:lnTo>
                <a:lnTo>
                  <a:pt x="6737919" y="2285"/>
                </a:lnTo>
                <a:lnTo>
                  <a:pt x="6791319" y="3895"/>
                </a:lnTo>
                <a:lnTo>
                  <a:pt x="6844199" y="5960"/>
                </a:lnTo>
                <a:lnTo>
                  <a:pt x="6896419" y="8485"/>
                </a:lnTo>
                <a:lnTo>
                  <a:pt x="6947840" y="11469"/>
                </a:lnTo>
                <a:lnTo>
                  <a:pt x="6998320" y="14915"/>
                </a:lnTo>
                <a:lnTo>
                  <a:pt x="7047720" y="18825"/>
                </a:lnTo>
                <a:lnTo>
                  <a:pt x="7095899" y="23201"/>
                </a:lnTo>
                <a:lnTo>
                  <a:pt x="7142718" y="28043"/>
                </a:lnTo>
                <a:lnTo>
                  <a:pt x="7188035" y="33353"/>
                </a:lnTo>
                <a:lnTo>
                  <a:pt x="7256792" y="42802"/>
                </a:lnTo>
                <a:lnTo>
                  <a:pt x="7318488" y="53131"/>
                </a:lnTo>
                <a:lnTo>
                  <a:pt x="7372782" y="64254"/>
                </a:lnTo>
                <a:lnTo>
                  <a:pt x="7419331" y="76089"/>
                </a:lnTo>
                <a:lnTo>
                  <a:pt x="7457794" y="88550"/>
                </a:lnTo>
                <a:lnTo>
                  <a:pt x="7509091" y="115014"/>
                </a:lnTo>
                <a:lnTo>
                  <a:pt x="7586996" y="118624"/>
                </a:lnTo>
                <a:lnTo>
                  <a:pt x="7661635" y="123038"/>
                </a:lnTo>
                <a:lnTo>
                  <a:pt x="7732844" y="128215"/>
                </a:lnTo>
                <a:lnTo>
                  <a:pt x="7800461" y="134113"/>
                </a:lnTo>
                <a:lnTo>
                  <a:pt x="7864322" y="140689"/>
                </a:lnTo>
                <a:lnTo>
                  <a:pt x="7924264" y="147903"/>
                </a:lnTo>
                <a:lnTo>
                  <a:pt x="7980125" y="155711"/>
                </a:lnTo>
                <a:lnTo>
                  <a:pt x="8031741" y="164072"/>
                </a:lnTo>
                <a:lnTo>
                  <a:pt x="8078949" y="172944"/>
                </a:lnTo>
                <a:lnTo>
                  <a:pt x="8121585" y="182285"/>
                </a:lnTo>
                <a:lnTo>
                  <a:pt x="8159488" y="192053"/>
                </a:lnTo>
                <a:lnTo>
                  <a:pt x="8220439" y="212703"/>
                </a:lnTo>
                <a:lnTo>
                  <a:pt x="8260496" y="234557"/>
                </a:lnTo>
                <a:lnTo>
                  <a:pt x="8278554" y="268863"/>
                </a:lnTo>
                <a:lnTo>
                  <a:pt x="8272713" y="280537"/>
                </a:lnTo>
                <a:lnTo>
                  <a:pt x="8242262" y="303990"/>
                </a:lnTo>
                <a:lnTo>
                  <a:pt x="8194383" y="324310"/>
                </a:lnTo>
                <a:lnTo>
                  <a:pt x="8247281" y="335180"/>
                </a:lnTo>
                <a:lnTo>
                  <a:pt x="8294428" y="346394"/>
                </a:lnTo>
                <a:lnTo>
                  <a:pt x="8335862" y="357911"/>
                </a:lnTo>
                <a:lnTo>
                  <a:pt x="8401733" y="381694"/>
                </a:lnTo>
                <a:lnTo>
                  <a:pt x="8445186" y="406204"/>
                </a:lnTo>
                <a:lnTo>
                  <a:pt x="8468963" y="443618"/>
                </a:lnTo>
                <a:lnTo>
                  <a:pt x="8465994" y="456099"/>
                </a:lnTo>
                <a:lnTo>
                  <a:pt x="8424912" y="493007"/>
                </a:lnTo>
                <a:lnTo>
                  <a:pt x="8371073" y="516758"/>
                </a:lnTo>
                <a:lnTo>
                  <a:pt x="8296414" y="539444"/>
                </a:lnTo>
                <a:lnTo>
                  <a:pt x="8251367" y="550287"/>
                </a:lnTo>
                <a:lnTo>
                  <a:pt x="8201224" y="560742"/>
                </a:lnTo>
                <a:lnTo>
                  <a:pt x="8146021" y="570768"/>
                </a:lnTo>
                <a:lnTo>
                  <a:pt x="8085795" y="580325"/>
                </a:lnTo>
                <a:lnTo>
                  <a:pt x="8020581" y="589372"/>
                </a:lnTo>
                <a:lnTo>
                  <a:pt x="7950416" y="597868"/>
                </a:lnTo>
                <a:lnTo>
                  <a:pt x="7904534" y="602829"/>
                </a:lnTo>
                <a:lnTo>
                  <a:pt x="7857357" y="607483"/>
                </a:lnTo>
                <a:lnTo>
                  <a:pt x="7808958" y="611828"/>
                </a:lnTo>
                <a:lnTo>
                  <a:pt x="7759408" y="615860"/>
                </a:lnTo>
                <a:lnTo>
                  <a:pt x="7708779" y="619574"/>
                </a:lnTo>
                <a:lnTo>
                  <a:pt x="7657142" y="622967"/>
                </a:lnTo>
                <a:lnTo>
                  <a:pt x="7604568" y="626034"/>
                </a:lnTo>
                <a:lnTo>
                  <a:pt x="7551128" y="628772"/>
                </a:lnTo>
                <a:lnTo>
                  <a:pt x="7496895" y="631176"/>
                </a:lnTo>
                <a:lnTo>
                  <a:pt x="7441940" y="633243"/>
                </a:lnTo>
                <a:lnTo>
                  <a:pt x="7386334" y="634969"/>
                </a:lnTo>
                <a:lnTo>
                  <a:pt x="7330148" y="636349"/>
                </a:lnTo>
                <a:lnTo>
                  <a:pt x="7326921" y="647745"/>
                </a:lnTo>
                <a:lnTo>
                  <a:pt x="7287301" y="680558"/>
                </a:lnTo>
                <a:lnTo>
                  <a:pt x="7237639" y="701044"/>
                </a:lnTo>
                <a:lnTo>
                  <a:pt x="7170966" y="720188"/>
                </a:lnTo>
                <a:lnTo>
                  <a:pt x="7131675" y="729196"/>
                </a:lnTo>
                <a:lnTo>
                  <a:pt x="7088642" y="737794"/>
                </a:lnTo>
                <a:lnTo>
                  <a:pt x="7042035" y="745959"/>
                </a:lnTo>
                <a:lnTo>
                  <a:pt x="6992027" y="753666"/>
                </a:lnTo>
                <a:lnTo>
                  <a:pt x="6938786" y="760889"/>
                </a:lnTo>
                <a:lnTo>
                  <a:pt x="6882482" y="767605"/>
                </a:lnTo>
                <a:lnTo>
                  <a:pt x="6823286" y="773790"/>
                </a:lnTo>
                <a:lnTo>
                  <a:pt x="6761367" y="779417"/>
                </a:lnTo>
                <a:lnTo>
                  <a:pt x="6696896" y="784464"/>
                </a:lnTo>
                <a:lnTo>
                  <a:pt x="6630043" y="788904"/>
                </a:lnTo>
                <a:lnTo>
                  <a:pt x="6560978" y="792714"/>
                </a:lnTo>
                <a:lnTo>
                  <a:pt x="6489870" y="795870"/>
                </a:lnTo>
                <a:lnTo>
                  <a:pt x="6416890" y="798345"/>
                </a:lnTo>
                <a:lnTo>
                  <a:pt x="6342208" y="800117"/>
                </a:lnTo>
                <a:lnTo>
                  <a:pt x="6265994" y="801160"/>
                </a:lnTo>
                <a:lnTo>
                  <a:pt x="6188418" y="801449"/>
                </a:lnTo>
                <a:lnTo>
                  <a:pt x="6136295" y="801238"/>
                </a:lnTo>
                <a:lnTo>
                  <a:pt x="6084437" y="800671"/>
                </a:lnTo>
                <a:lnTo>
                  <a:pt x="6032921" y="799753"/>
                </a:lnTo>
                <a:lnTo>
                  <a:pt x="5981827" y="798486"/>
                </a:lnTo>
                <a:lnTo>
                  <a:pt x="5931234" y="796875"/>
                </a:lnTo>
                <a:lnTo>
                  <a:pt x="5881221" y="794925"/>
                </a:lnTo>
                <a:lnTo>
                  <a:pt x="5831867" y="792638"/>
                </a:lnTo>
                <a:lnTo>
                  <a:pt x="5783251" y="790019"/>
                </a:lnTo>
                <a:lnTo>
                  <a:pt x="5735451" y="787073"/>
                </a:lnTo>
                <a:lnTo>
                  <a:pt x="5688547" y="783802"/>
                </a:lnTo>
                <a:lnTo>
                  <a:pt x="5642617" y="780211"/>
                </a:lnTo>
                <a:lnTo>
                  <a:pt x="5597741" y="776303"/>
                </a:lnTo>
                <a:lnTo>
                  <a:pt x="5577072" y="785542"/>
                </a:lnTo>
                <a:lnTo>
                  <a:pt x="5527411" y="803251"/>
                </a:lnTo>
                <a:lnTo>
                  <a:pt x="5467281" y="819885"/>
                </a:lnTo>
                <a:lnTo>
                  <a:pt x="5397438" y="835385"/>
                </a:lnTo>
                <a:lnTo>
                  <a:pt x="5359111" y="842690"/>
                </a:lnTo>
                <a:lnTo>
                  <a:pt x="5318639" y="849689"/>
                </a:lnTo>
                <a:lnTo>
                  <a:pt x="5276117" y="856374"/>
                </a:lnTo>
                <a:lnTo>
                  <a:pt x="5231638" y="862739"/>
                </a:lnTo>
                <a:lnTo>
                  <a:pt x="5185298" y="868774"/>
                </a:lnTo>
                <a:lnTo>
                  <a:pt x="5137191" y="874474"/>
                </a:lnTo>
                <a:lnTo>
                  <a:pt x="5087411" y="879830"/>
                </a:lnTo>
                <a:lnTo>
                  <a:pt x="5036054" y="884834"/>
                </a:lnTo>
                <a:lnTo>
                  <a:pt x="4983212" y="889481"/>
                </a:lnTo>
                <a:lnTo>
                  <a:pt x="4928981" y="893761"/>
                </a:lnTo>
                <a:lnTo>
                  <a:pt x="4873456" y="897667"/>
                </a:lnTo>
                <a:lnTo>
                  <a:pt x="4816729" y="901193"/>
                </a:lnTo>
                <a:lnTo>
                  <a:pt x="4758897" y="904330"/>
                </a:lnTo>
                <a:lnTo>
                  <a:pt x="4700054" y="907071"/>
                </a:lnTo>
                <a:lnTo>
                  <a:pt x="4640293" y="909409"/>
                </a:lnTo>
                <a:lnTo>
                  <a:pt x="4579710" y="911335"/>
                </a:lnTo>
                <a:lnTo>
                  <a:pt x="4518398" y="912844"/>
                </a:lnTo>
                <a:lnTo>
                  <a:pt x="4456453" y="913926"/>
                </a:lnTo>
                <a:lnTo>
                  <a:pt x="4393968" y="914575"/>
                </a:lnTo>
                <a:lnTo>
                  <a:pt x="4331039" y="914782"/>
                </a:lnTo>
                <a:lnTo>
                  <a:pt x="4267759" y="914542"/>
                </a:lnTo>
                <a:lnTo>
                  <a:pt x="4204223" y="913845"/>
                </a:lnTo>
                <a:lnTo>
                  <a:pt x="4140526" y="912686"/>
                </a:lnTo>
                <a:lnTo>
                  <a:pt x="4076761" y="911055"/>
                </a:lnTo>
                <a:lnTo>
                  <a:pt x="4013024" y="908946"/>
                </a:lnTo>
                <a:lnTo>
                  <a:pt x="3949408" y="906351"/>
                </a:lnTo>
                <a:lnTo>
                  <a:pt x="3887277" y="903328"/>
                </a:lnTo>
                <a:lnTo>
                  <a:pt x="3826456" y="899872"/>
                </a:lnTo>
                <a:lnTo>
                  <a:pt x="3767042" y="895991"/>
                </a:lnTo>
                <a:lnTo>
                  <a:pt x="3709129" y="891697"/>
                </a:lnTo>
                <a:lnTo>
                  <a:pt x="3652811" y="886998"/>
                </a:lnTo>
                <a:lnTo>
                  <a:pt x="3598184" y="881905"/>
                </a:lnTo>
                <a:lnTo>
                  <a:pt x="3545342" y="876427"/>
                </a:lnTo>
                <a:lnTo>
                  <a:pt x="3494380" y="870574"/>
                </a:lnTo>
                <a:lnTo>
                  <a:pt x="3445392" y="864355"/>
                </a:lnTo>
                <a:lnTo>
                  <a:pt x="3398473" y="857780"/>
                </a:lnTo>
                <a:lnTo>
                  <a:pt x="3353718" y="850860"/>
                </a:lnTo>
                <a:lnTo>
                  <a:pt x="3311221" y="843603"/>
                </a:lnTo>
                <a:lnTo>
                  <a:pt x="3271078" y="836020"/>
                </a:lnTo>
                <a:lnTo>
                  <a:pt x="3233382" y="828119"/>
                </a:lnTo>
                <a:lnTo>
                  <a:pt x="3180667" y="832592"/>
                </a:lnTo>
                <a:lnTo>
                  <a:pt x="3127251" y="836718"/>
                </a:lnTo>
                <a:lnTo>
                  <a:pt x="3073199" y="840500"/>
                </a:lnTo>
                <a:lnTo>
                  <a:pt x="3018572" y="843940"/>
                </a:lnTo>
                <a:lnTo>
                  <a:pt x="2963431" y="847041"/>
                </a:lnTo>
                <a:lnTo>
                  <a:pt x="2907839" y="849805"/>
                </a:lnTo>
                <a:lnTo>
                  <a:pt x="2851858" y="852234"/>
                </a:lnTo>
                <a:lnTo>
                  <a:pt x="2795549" y="854330"/>
                </a:lnTo>
                <a:lnTo>
                  <a:pt x="2738975" y="856095"/>
                </a:lnTo>
                <a:lnTo>
                  <a:pt x="2682197" y="857533"/>
                </a:lnTo>
                <a:lnTo>
                  <a:pt x="2625278" y="858645"/>
                </a:lnTo>
                <a:lnTo>
                  <a:pt x="2568280" y="859433"/>
                </a:lnTo>
                <a:lnTo>
                  <a:pt x="2511263" y="859900"/>
                </a:lnTo>
                <a:lnTo>
                  <a:pt x="2454291" y="860048"/>
                </a:lnTo>
                <a:lnTo>
                  <a:pt x="2397426" y="859879"/>
                </a:lnTo>
                <a:lnTo>
                  <a:pt x="2340729" y="859396"/>
                </a:lnTo>
                <a:lnTo>
                  <a:pt x="2284262" y="858601"/>
                </a:lnTo>
                <a:lnTo>
                  <a:pt x="2228087" y="857496"/>
                </a:lnTo>
                <a:lnTo>
                  <a:pt x="2172266" y="856083"/>
                </a:lnTo>
                <a:lnTo>
                  <a:pt x="2116862" y="854365"/>
                </a:lnTo>
                <a:lnTo>
                  <a:pt x="2061935" y="852344"/>
                </a:lnTo>
                <a:lnTo>
                  <a:pt x="2007549" y="850022"/>
                </a:lnTo>
                <a:lnTo>
                  <a:pt x="1953764" y="847402"/>
                </a:lnTo>
                <a:lnTo>
                  <a:pt x="1900644" y="844485"/>
                </a:lnTo>
                <a:lnTo>
                  <a:pt x="1848249" y="841275"/>
                </a:lnTo>
                <a:lnTo>
                  <a:pt x="1796642" y="837773"/>
                </a:lnTo>
                <a:lnTo>
                  <a:pt x="1745886" y="833981"/>
                </a:lnTo>
                <a:lnTo>
                  <a:pt x="1696041" y="829903"/>
                </a:lnTo>
                <a:lnTo>
                  <a:pt x="1647169" y="825540"/>
                </a:lnTo>
                <a:lnTo>
                  <a:pt x="1599334" y="820894"/>
                </a:lnTo>
                <a:lnTo>
                  <a:pt x="1552596" y="815967"/>
                </a:lnTo>
                <a:lnTo>
                  <a:pt x="1507017" y="810763"/>
                </a:lnTo>
                <a:lnTo>
                  <a:pt x="1462661" y="805283"/>
                </a:lnTo>
                <a:lnTo>
                  <a:pt x="1419587" y="799530"/>
                </a:lnTo>
                <a:lnTo>
                  <a:pt x="1377860" y="793506"/>
                </a:lnTo>
                <a:lnTo>
                  <a:pt x="1337539" y="787212"/>
                </a:lnTo>
                <a:lnTo>
                  <a:pt x="1298688" y="780652"/>
                </a:lnTo>
                <a:lnTo>
                  <a:pt x="1225643" y="766742"/>
                </a:lnTo>
                <a:lnTo>
                  <a:pt x="1159218" y="751792"/>
                </a:lnTo>
                <a:lnTo>
                  <a:pt x="1153757" y="750522"/>
                </a:lnTo>
                <a:lnTo>
                  <a:pt x="1148423" y="749125"/>
                </a:lnTo>
                <a:lnTo>
                  <a:pt x="1143216" y="747855"/>
                </a:lnTo>
                <a:lnTo>
                  <a:pt x="1069702" y="748649"/>
                </a:lnTo>
                <a:lnTo>
                  <a:pt x="997204" y="748526"/>
                </a:lnTo>
                <a:lnTo>
                  <a:pt x="926008" y="747519"/>
                </a:lnTo>
                <a:lnTo>
                  <a:pt x="856398" y="745661"/>
                </a:lnTo>
                <a:lnTo>
                  <a:pt x="788657" y="742984"/>
                </a:lnTo>
                <a:lnTo>
                  <a:pt x="723071" y="739522"/>
                </a:lnTo>
                <a:lnTo>
                  <a:pt x="659924" y="735307"/>
                </a:lnTo>
                <a:lnTo>
                  <a:pt x="599500" y="730372"/>
                </a:lnTo>
                <a:lnTo>
                  <a:pt x="542083" y="724751"/>
                </a:lnTo>
                <a:lnTo>
                  <a:pt x="487959" y="718476"/>
                </a:lnTo>
                <a:lnTo>
                  <a:pt x="437411" y="711580"/>
                </a:lnTo>
                <a:lnTo>
                  <a:pt x="390724" y="704096"/>
                </a:lnTo>
                <a:lnTo>
                  <a:pt x="348183" y="696056"/>
                </a:lnTo>
                <a:lnTo>
                  <a:pt x="310071" y="687494"/>
                </a:lnTo>
                <a:lnTo>
                  <a:pt x="248274" y="668935"/>
                </a:lnTo>
                <a:lnTo>
                  <a:pt x="207608" y="648681"/>
                </a:lnTo>
                <a:lnTo>
                  <a:pt x="190449" y="619748"/>
                </a:lnTo>
                <a:lnTo>
                  <a:pt x="202956" y="601749"/>
                </a:lnTo>
                <a:lnTo>
                  <a:pt x="232825" y="584279"/>
                </a:lnTo>
                <a:lnTo>
                  <a:pt x="279446" y="567614"/>
                </a:lnTo>
                <a:lnTo>
                  <a:pt x="342210" y="552028"/>
                </a:lnTo>
                <a:lnTo>
                  <a:pt x="420510" y="537797"/>
                </a:lnTo>
                <a:lnTo>
                  <a:pt x="347672" y="530726"/>
                </a:lnTo>
                <a:lnTo>
                  <a:pt x="281297" y="522761"/>
                </a:lnTo>
                <a:lnTo>
                  <a:pt x="221538" y="513989"/>
                </a:lnTo>
                <a:lnTo>
                  <a:pt x="168548" y="504496"/>
                </a:lnTo>
                <a:lnTo>
                  <a:pt x="122481" y="494367"/>
                </a:lnTo>
                <a:lnTo>
                  <a:pt x="83488" y="483688"/>
                </a:lnTo>
                <a:lnTo>
                  <a:pt x="27339" y="461026"/>
                </a:lnTo>
                <a:lnTo>
                  <a:pt x="0" y="425060"/>
                </a:lnTo>
                <a:lnTo>
                  <a:pt x="6667" y="412889"/>
                </a:lnTo>
                <a:lnTo>
                  <a:pt x="44591" y="388789"/>
                </a:lnTo>
                <a:lnTo>
                  <a:pt x="116320" y="365585"/>
                </a:lnTo>
                <a:lnTo>
                  <a:pt x="186601" y="350497"/>
                </a:lnTo>
                <a:lnTo>
                  <a:pt x="226736" y="343623"/>
                </a:lnTo>
                <a:lnTo>
                  <a:pt x="269933" y="337221"/>
                </a:lnTo>
                <a:lnTo>
                  <a:pt x="315990" y="331310"/>
                </a:lnTo>
                <a:lnTo>
                  <a:pt x="364703" y="325909"/>
                </a:lnTo>
                <a:lnTo>
                  <a:pt x="415873" y="321037"/>
                </a:lnTo>
                <a:lnTo>
                  <a:pt x="469296" y="316714"/>
                </a:lnTo>
                <a:lnTo>
                  <a:pt x="524771" y="312958"/>
                </a:lnTo>
                <a:lnTo>
                  <a:pt x="582097" y="309789"/>
                </a:lnTo>
                <a:lnTo>
                  <a:pt x="641071" y="307225"/>
                </a:lnTo>
                <a:lnTo>
                  <a:pt x="701491" y="305286"/>
                </a:lnTo>
                <a:lnTo>
                  <a:pt x="763156" y="303990"/>
                </a:lnTo>
                <a:lnTo>
                  <a:pt x="770281" y="301196"/>
                </a:lnTo>
                <a:close/>
              </a:path>
            </a:pathLst>
          </a:custGeom>
          <a:ln w="38100">
            <a:solidFill>
              <a:srgbClr val="BEBEBE"/>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16" name="object 16"/>
          <p:cNvSpPr/>
          <p:nvPr/>
        </p:nvSpPr>
        <p:spPr>
          <a:xfrm>
            <a:off x="2175484" y="3051810"/>
            <a:ext cx="496570" cy="17780"/>
          </a:xfrm>
          <a:custGeom>
            <a:avLst/>
            <a:gdLst/>
            <a:ahLst/>
            <a:cxnLst/>
            <a:rect l="l" t="t" r="r" b="b"/>
            <a:pathLst>
              <a:path w="496569" h="17780">
                <a:moveTo>
                  <a:pt x="495960" y="16890"/>
                </a:moveTo>
                <a:lnTo>
                  <a:pt x="444060" y="17261"/>
                </a:lnTo>
                <a:lnTo>
                  <a:pt x="392301" y="17158"/>
                </a:lnTo>
                <a:lnTo>
                  <a:pt x="340820" y="16586"/>
                </a:lnTo>
                <a:lnTo>
                  <a:pt x="289758" y="15553"/>
                </a:lnTo>
                <a:lnTo>
                  <a:pt x="239255" y="14065"/>
                </a:lnTo>
                <a:lnTo>
                  <a:pt x="189449" y="12126"/>
                </a:lnTo>
                <a:lnTo>
                  <a:pt x="140482" y="9745"/>
                </a:lnTo>
                <a:lnTo>
                  <a:pt x="92491" y="6926"/>
                </a:lnTo>
                <a:lnTo>
                  <a:pt x="45617" y="3675"/>
                </a:lnTo>
                <a:lnTo>
                  <a:pt x="0" y="0"/>
                </a:lnTo>
              </a:path>
            </a:pathLst>
          </a:custGeom>
          <a:ln w="38100">
            <a:solidFill>
              <a:srgbClr val="BEBEBE"/>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17" name="object 17"/>
          <p:cNvSpPr/>
          <p:nvPr/>
        </p:nvSpPr>
        <p:spPr>
          <a:xfrm>
            <a:off x="2892044" y="3253233"/>
            <a:ext cx="217170" cy="8255"/>
          </a:xfrm>
          <a:custGeom>
            <a:avLst/>
            <a:gdLst/>
            <a:ahLst/>
            <a:cxnLst/>
            <a:rect l="l" t="t" r="r" b="b"/>
            <a:pathLst>
              <a:path w="217169" h="8254">
                <a:moveTo>
                  <a:pt x="217043" y="0"/>
                </a:moveTo>
                <a:lnTo>
                  <a:pt x="164234" y="2859"/>
                </a:lnTo>
                <a:lnTo>
                  <a:pt x="110331" y="5159"/>
                </a:lnTo>
                <a:lnTo>
                  <a:pt x="55522" y="6911"/>
                </a:lnTo>
                <a:lnTo>
                  <a:pt x="0" y="8127"/>
                </a:lnTo>
              </a:path>
            </a:pathLst>
          </a:custGeom>
          <a:ln w="38100">
            <a:solidFill>
              <a:srgbClr val="BEBEBE"/>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18" name="object 18"/>
          <p:cNvSpPr/>
          <p:nvPr/>
        </p:nvSpPr>
        <p:spPr>
          <a:xfrm>
            <a:off x="4848097" y="3305175"/>
            <a:ext cx="130810" cy="36830"/>
          </a:xfrm>
          <a:custGeom>
            <a:avLst/>
            <a:gdLst/>
            <a:ahLst/>
            <a:cxnLst/>
            <a:rect l="l" t="t" r="r" b="b"/>
            <a:pathLst>
              <a:path w="130810" h="36829">
                <a:moveTo>
                  <a:pt x="130810" y="36829"/>
                </a:moveTo>
                <a:lnTo>
                  <a:pt x="93100" y="28021"/>
                </a:lnTo>
                <a:lnTo>
                  <a:pt x="58689" y="18938"/>
                </a:lnTo>
                <a:lnTo>
                  <a:pt x="27636" y="9594"/>
                </a:lnTo>
                <a:lnTo>
                  <a:pt x="0" y="0"/>
                </a:lnTo>
              </a:path>
            </a:pathLst>
          </a:custGeom>
          <a:ln w="38100">
            <a:solidFill>
              <a:srgbClr val="BEBEBE"/>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19" name="object 19"/>
          <p:cNvSpPr/>
          <p:nvPr/>
        </p:nvSpPr>
        <p:spPr>
          <a:xfrm>
            <a:off x="7344537" y="3250183"/>
            <a:ext cx="52705" cy="40640"/>
          </a:xfrm>
          <a:custGeom>
            <a:avLst/>
            <a:gdLst/>
            <a:ahLst/>
            <a:cxnLst/>
            <a:rect l="l" t="t" r="r" b="b"/>
            <a:pathLst>
              <a:path w="52704" h="40639">
                <a:moveTo>
                  <a:pt x="52197" y="0"/>
                </a:moveTo>
                <a:lnTo>
                  <a:pt x="44559" y="10239"/>
                </a:lnTo>
                <a:lnTo>
                  <a:pt x="33289" y="20383"/>
                </a:lnTo>
                <a:lnTo>
                  <a:pt x="18424" y="30432"/>
                </a:lnTo>
                <a:lnTo>
                  <a:pt x="0" y="40386"/>
                </a:lnTo>
              </a:path>
            </a:pathLst>
          </a:custGeom>
          <a:ln w="38100">
            <a:solidFill>
              <a:srgbClr val="BEBEBE"/>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20" name="object 20"/>
          <p:cNvSpPr/>
          <p:nvPr/>
        </p:nvSpPr>
        <p:spPr>
          <a:xfrm>
            <a:off x="8434832" y="3000501"/>
            <a:ext cx="636905" cy="151130"/>
          </a:xfrm>
          <a:custGeom>
            <a:avLst/>
            <a:gdLst/>
            <a:ahLst/>
            <a:cxnLst/>
            <a:rect l="l" t="t" r="r" b="b"/>
            <a:pathLst>
              <a:path w="636904" h="151130">
                <a:moveTo>
                  <a:pt x="0" y="0"/>
                </a:moveTo>
                <a:lnTo>
                  <a:pt x="81837" y="6475"/>
                </a:lnTo>
                <a:lnTo>
                  <a:pt x="159009" y="13836"/>
                </a:lnTo>
                <a:lnTo>
                  <a:pt x="231285" y="22026"/>
                </a:lnTo>
                <a:lnTo>
                  <a:pt x="298430" y="30991"/>
                </a:lnTo>
                <a:lnTo>
                  <a:pt x="360212" y="40675"/>
                </a:lnTo>
                <a:lnTo>
                  <a:pt x="416398" y="51021"/>
                </a:lnTo>
                <a:lnTo>
                  <a:pt x="466756" y="61976"/>
                </a:lnTo>
                <a:lnTo>
                  <a:pt x="511053" y="73482"/>
                </a:lnTo>
                <a:lnTo>
                  <a:pt x="549057" y="85485"/>
                </a:lnTo>
                <a:lnTo>
                  <a:pt x="605252" y="110758"/>
                </a:lnTo>
                <a:lnTo>
                  <a:pt x="633479" y="137350"/>
                </a:lnTo>
                <a:lnTo>
                  <a:pt x="636524" y="151002"/>
                </a:lnTo>
              </a:path>
            </a:pathLst>
          </a:custGeom>
          <a:ln w="38100">
            <a:solidFill>
              <a:srgbClr val="BEBEBE"/>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21" name="object 21"/>
          <p:cNvSpPr/>
          <p:nvPr/>
        </p:nvSpPr>
        <p:spPr>
          <a:xfrm>
            <a:off x="9652890" y="2839592"/>
            <a:ext cx="283845" cy="57150"/>
          </a:xfrm>
          <a:custGeom>
            <a:avLst/>
            <a:gdLst/>
            <a:ahLst/>
            <a:cxnLst/>
            <a:rect l="l" t="t" r="r" b="b"/>
            <a:pathLst>
              <a:path w="283845" h="57150">
                <a:moveTo>
                  <a:pt x="283463" y="0"/>
                </a:moveTo>
                <a:lnTo>
                  <a:pt x="208985" y="20978"/>
                </a:lnTo>
                <a:lnTo>
                  <a:pt x="163925" y="30749"/>
                </a:lnTo>
                <a:lnTo>
                  <a:pt x="113933" y="39981"/>
                </a:lnTo>
                <a:lnTo>
                  <a:pt x="59220" y="48627"/>
                </a:lnTo>
                <a:lnTo>
                  <a:pt x="0" y="56642"/>
                </a:lnTo>
              </a:path>
            </a:pathLst>
          </a:custGeom>
          <a:ln w="38100">
            <a:solidFill>
              <a:srgbClr val="BEBEBE"/>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22" name="object 22"/>
          <p:cNvSpPr/>
          <p:nvPr/>
        </p:nvSpPr>
        <p:spPr>
          <a:xfrm>
            <a:off x="9256141" y="2629408"/>
            <a:ext cx="15240" cy="27305"/>
          </a:xfrm>
          <a:custGeom>
            <a:avLst/>
            <a:gdLst/>
            <a:ahLst/>
            <a:cxnLst/>
            <a:rect l="l" t="t" r="r" b="b"/>
            <a:pathLst>
              <a:path w="15240" h="27305">
                <a:moveTo>
                  <a:pt x="0" y="0"/>
                </a:moveTo>
                <a:lnTo>
                  <a:pt x="7020" y="6669"/>
                </a:lnTo>
                <a:lnTo>
                  <a:pt x="11874" y="13350"/>
                </a:lnTo>
                <a:lnTo>
                  <a:pt x="14537" y="20056"/>
                </a:lnTo>
                <a:lnTo>
                  <a:pt x="14985" y="26796"/>
                </a:lnTo>
              </a:path>
            </a:pathLst>
          </a:custGeom>
          <a:ln w="38100">
            <a:solidFill>
              <a:srgbClr val="BEBEBE"/>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23" name="object 23"/>
          <p:cNvSpPr/>
          <p:nvPr/>
        </p:nvSpPr>
        <p:spPr>
          <a:xfrm>
            <a:off x="7445884" y="2564129"/>
            <a:ext cx="145415" cy="34290"/>
          </a:xfrm>
          <a:custGeom>
            <a:avLst/>
            <a:gdLst/>
            <a:ahLst/>
            <a:cxnLst/>
            <a:rect l="l" t="t" r="r" b="b"/>
            <a:pathLst>
              <a:path w="145414" h="34289">
                <a:moveTo>
                  <a:pt x="0" y="34162"/>
                </a:moveTo>
                <a:lnTo>
                  <a:pt x="29878" y="25020"/>
                </a:lnTo>
                <a:lnTo>
                  <a:pt x="64150" y="16271"/>
                </a:lnTo>
                <a:lnTo>
                  <a:pt x="102637" y="7927"/>
                </a:lnTo>
                <a:lnTo>
                  <a:pt x="145161" y="0"/>
                </a:lnTo>
              </a:path>
            </a:pathLst>
          </a:custGeom>
          <a:ln w="38099">
            <a:solidFill>
              <a:srgbClr val="BEBEBE"/>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24" name="object 24"/>
          <p:cNvSpPr/>
          <p:nvPr/>
        </p:nvSpPr>
        <p:spPr>
          <a:xfrm>
            <a:off x="6087618" y="2585086"/>
            <a:ext cx="70485" cy="29845"/>
          </a:xfrm>
          <a:custGeom>
            <a:avLst/>
            <a:gdLst/>
            <a:ahLst/>
            <a:cxnLst/>
            <a:rect l="l" t="t" r="r" b="b"/>
            <a:pathLst>
              <a:path w="70485" h="29844">
                <a:moveTo>
                  <a:pt x="0" y="29463"/>
                </a:moveTo>
                <a:lnTo>
                  <a:pt x="12922" y="21842"/>
                </a:lnTo>
                <a:lnTo>
                  <a:pt x="28987" y="14398"/>
                </a:lnTo>
                <a:lnTo>
                  <a:pt x="48148" y="7121"/>
                </a:lnTo>
                <a:lnTo>
                  <a:pt x="70358" y="0"/>
                </a:lnTo>
              </a:path>
            </a:pathLst>
          </a:custGeom>
          <a:ln w="38100">
            <a:solidFill>
              <a:srgbClr val="BEBEBE"/>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25" name="object 25"/>
          <p:cNvSpPr/>
          <p:nvPr/>
        </p:nvSpPr>
        <p:spPr>
          <a:xfrm>
            <a:off x="4493642" y="2624455"/>
            <a:ext cx="254635" cy="28575"/>
          </a:xfrm>
          <a:custGeom>
            <a:avLst/>
            <a:gdLst/>
            <a:ahLst/>
            <a:cxnLst/>
            <a:rect l="l" t="t" r="r" b="b"/>
            <a:pathLst>
              <a:path w="254635" h="28575">
                <a:moveTo>
                  <a:pt x="0" y="0"/>
                </a:moveTo>
                <a:lnTo>
                  <a:pt x="54620" y="4983"/>
                </a:lnTo>
                <a:lnTo>
                  <a:pt x="107472" y="10332"/>
                </a:lnTo>
                <a:lnTo>
                  <a:pt x="158465" y="16047"/>
                </a:lnTo>
                <a:lnTo>
                  <a:pt x="207507" y="22128"/>
                </a:lnTo>
                <a:lnTo>
                  <a:pt x="254507" y="28575"/>
                </a:lnTo>
              </a:path>
            </a:pathLst>
          </a:custGeom>
          <a:ln w="38100">
            <a:solidFill>
              <a:srgbClr val="BEBEBE"/>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26" name="object 26"/>
          <p:cNvSpPr/>
          <p:nvPr/>
        </p:nvSpPr>
        <p:spPr>
          <a:xfrm>
            <a:off x="2516212" y="2818764"/>
            <a:ext cx="44450" cy="30480"/>
          </a:xfrm>
          <a:custGeom>
            <a:avLst/>
            <a:gdLst/>
            <a:ahLst/>
            <a:cxnLst/>
            <a:rect l="l" t="t" r="r" b="b"/>
            <a:pathLst>
              <a:path w="44450" h="30480">
                <a:moveTo>
                  <a:pt x="44424" y="29972"/>
                </a:moveTo>
                <a:lnTo>
                  <a:pt x="30296" y="22592"/>
                </a:lnTo>
                <a:lnTo>
                  <a:pt x="18173" y="15128"/>
                </a:lnTo>
                <a:lnTo>
                  <a:pt x="8070" y="7594"/>
                </a:lnTo>
                <a:lnTo>
                  <a:pt x="0" y="0"/>
                </a:lnTo>
              </a:path>
            </a:pathLst>
          </a:custGeom>
          <a:ln w="38100">
            <a:solidFill>
              <a:srgbClr val="BEBEBE"/>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27" name="object 27"/>
          <p:cNvSpPr/>
          <p:nvPr/>
        </p:nvSpPr>
        <p:spPr>
          <a:xfrm>
            <a:off x="3439923" y="1219200"/>
            <a:ext cx="5094605" cy="1676400"/>
          </a:xfrm>
          <a:custGeom>
            <a:avLst/>
            <a:gdLst/>
            <a:ahLst/>
            <a:cxnLst/>
            <a:rect l="l" t="t" r="r" b="b"/>
            <a:pathLst>
              <a:path w="5094605" h="1676400">
                <a:moveTo>
                  <a:pt x="0" y="1676400"/>
                </a:moveTo>
                <a:lnTo>
                  <a:pt x="5094478" y="1676400"/>
                </a:lnTo>
                <a:lnTo>
                  <a:pt x="5094478" y="0"/>
                </a:lnTo>
                <a:lnTo>
                  <a:pt x="0" y="0"/>
                </a:lnTo>
                <a:lnTo>
                  <a:pt x="0" y="1676400"/>
                </a:lnTo>
                <a:close/>
              </a:path>
            </a:pathLst>
          </a:custGeom>
          <a:solidFill>
            <a:srgbClr val="FFFFFF"/>
          </a:solid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28" name="object 28"/>
          <p:cNvSpPr txBox="1"/>
          <p:nvPr/>
        </p:nvSpPr>
        <p:spPr>
          <a:xfrm>
            <a:off x="3439923" y="1219201"/>
            <a:ext cx="5094605" cy="768159"/>
          </a:xfrm>
          <a:prstGeom prst="rect">
            <a:avLst/>
          </a:prstGeom>
          <a:ln w="31750">
            <a:solidFill>
              <a:srgbClr val="4F81BC"/>
            </a:solidFill>
          </a:ln>
        </p:spPr>
        <p:txBody>
          <a:bodyPr vert="horz" wrap="square" lIns="0" tIns="151130" rIns="0" bIns="0" rtlCol="0">
            <a:spAutoFit/>
          </a:bodyPr>
          <a:lstStyle/>
          <a:p>
            <a:pPr marL="1905" algn="ctr" eaLnBrk="1" fontAlgn="auto" hangingPunct="1">
              <a:spcBef>
                <a:spcPts val="1190"/>
              </a:spcBef>
              <a:spcAft>
                <a:spcPts val="0"/>
              </a:spcAft>
            </a:pPr>
            <a:r>
              <a:rPr sz="4000" b="1" i="1" spc="-10" dirty="0">
                <a:solidFill>
                  <a:prstClr val="black"/>
                </a:solidFill>
                <a:latin typeface="Calibri"/>
                <a:ea typeface="+mn-ea"/>
                <a:cs typeface="Calibri"/>
              </a:rPr>
              <a:t>PSPs</a:t>
            </a:r>
            <a:endParaRPr sz="4000">
              <a:solidFill>
                <a:prstClr val="black"/>
              </a:solidFill>
              <a:latin typeface="Calibri"/>
              <a:ea typeface="+mn-ea"/>
              <a:cs typeface="Calibri"/>
            </a:endParaRPr>
          </a:p>
        </p:txBody>
      </p:sp>
      <p:sp>
        <p:nvSpPr>
          <p:cNvPr id="29" name="object 29"/>
          <p:cNvSpPr/>
          <p:nvPr/>
        </p:nvSpPr>
        <p:spPr>
          <a:xfrm>
            <a:off x="5801995" y="2254211"/>
            <a:ext cx="1284604" cy="565188"/>
          </a:xfrm>
          <a:prstGeom prst="rect">
            <a:avLst/>
          </a:prstGeom>
          <a:blipFill>
            <a:blip r:embed="rId11"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30" name="object 30"/>
          <p:cNvSpPr/>
          <p:nvPr/>
        </p:nvSpPr>
        <p:spPr>
          <a:xfrm>
            <a:off x="3429001" y="2286000"/>
            <a:ext cx="1638935" cy="617982"/>
          </a:xfrm>
          <a:prstGeom prst="rect">
            <a:avLst/>
          </a:prstGeom>
          <a:blipFill>
            <a:blip r:embed="rId12"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31" name="object 31"/>
          <p:cNvSpPr/>
          <p:nvPr/>
        </p:nvSpPr>
        <p:spPr>
          <a:xfrm>
            <a:off x="7717155" y="2182280"/>
            <a:ext cx="783437" cy="679411"/>
          </a:xfrm>
          <a:prstGeom prst="rect">
            <a:avLst/>
          </a:prstGeom>
          <a:blipFill>
            <a:blip r:embed="rId13"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32" name="object 32"/>
          <p:cNvSpPr/>
          <p:nvPr/>
        </p:nvSpPr>
        <p:spPr>
          <a:xfrm>
            <a:off x="1905000" y="5875020"/>
            <a:ext cx="8305800" cy="754380"/>
          </a:xfrm>
          <a:custGeom>
            <a:avLst/>
            <a:gdLst/>
            <a:ahLst/>
            <a:cxnLst/>
            <a:rect l="l" t="t" r="r" b="b"/>
            <a:pathLst>
              <a:path w="8305800" h="754379">
                <a:moveTo>
                  <a:pt x="8180070" y="0"/>
                </a:moveTo>
                <a:lnTo>
                  <a:pt x="125729" y="0"/>
                </a:lnTo>
                <a:lnTo>
                  <a:pt x="76788" y="9879"/>
                </a:lnTo>
                <a:lnTo>
                  <a:pt x="36823" y="36823"/>
                </a:lnTo>
                <a:lnTo>
                  <a:pt x="9879" y="76788"/>
                </a:lnTo>
                <a:lnTo>
                  <a:pt x="0" y="125729"/>
                </a:lnTo>
                <a:lnTo>
                  <a:pt x="0" y="628649"/>
                </a:lnTo>
                <a:lnTo>
                  <a:pt x="9879" y="677591"/>
                </a:lnTo>
                <a:lnTo>
                  <a:pt x="36823" y="717556"/>
                </a:lnTo>
                <a:lnTo>
                  <a:pt x="76788" y="744500"/>
                </a:lnTo>
                <a:lnTo>
                  <a:pt x="125729" y="754379"/>
                </a:lnTo>
                <a:lnTo>
                  <a:pt x="8180070" y="754379"/>
                </a:lnTo>
                <a:lnTo>
                  <a:pt x="8229022" y="744500"/>
                </a:lnTo>
                <a:lnTo>
                  <a:pt x="8268985" y="717556"/>
                </a:lnTo>
                <a:lnTo>
                  <a:pt x="8295923" y="677591"/>
                </a:lnTo>
                <a:lnTo>
                  <a:pt x="8305800" y="628649"/>
                </a:lnTo>
                <a:lnTo>
                  <a:pt x="8305800" y="125729"/>
                </a:lnTo>
                <a:lnTo>
                  <a:pt x="8295923" y="76788"/>
                </a:lnTo>
                <a:lnTo>
                  <a:pt x="8268985" y="36823"/>
                </a:lnTo>
                <a:lnTo>
                  <a:pt x="8229022" y="9879"/>
                </a:lnTo>
                <a:lnTo>
                  <a:pt x="8180070" y="0"/>
                </a:lnTo>
                <a:close/>
              </a:path>
            </a:pathLst>
          </a:custGeom>
          <a:solidFill>
            <a:srgbClr val="2146AF"/>
          </a:solid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33" name="object 33"/>
          <p:cNvSpPr/>
          <p:nvPr/>
        </p:nvSpPr>
        <p:spPr>
          <a:xfrm>
            <a:off x="1905000" y="5875020"/>
            <a:ext cx="8305800" cy="754380"/>
          </a:xfrm>
          <a:custGeom>
            <a:avLst/>
            <a:gdLst/>
            <a:ahLst/>
            <a:cxnLst/>
            <a:rect l="l" t="t" r="r" b="b"/>
            <a:pathLst>
              <a:path w="8305800" h="754379">
                <a:moveTo>
                  <a:pt x="0" y="125729"/>
                </a:moveTo>
                <a:lnTo>
                  <a:pt x="9879" y="76788"/>
                </a:lnTo>
                <a:lnTo>
                  <a:pt x="36823" y="36823"/>
                </a:lnTo>
                <a:lnTo>
                  <a:pt x="76788" y="9879"/>
                </a:lnTo>
                <a:lnTo>
                  <a:pt x="125729" y="0"/>
                </a:lnTo>
                <a:lnTo>
                  <a:pt x="8180070" y="0"/>
                </a:lnTo>
                <a:lnTo>
                  <a:pt x="8229022" y="9879"/>
                </a:lnTo>
                <a:lnTo>
                  <a:pt x="8268985" y="36823"/>
                </a:lnTo>
                <a:lnTo>
                  <a:pt x="8295923" y="76788"/>
                </a:lnTo>
                <a:lnTo>
                  <a:pt x="8305800" y="125729"/>
                </a:lnTo>
                <a:lnTo>
                  <a:pt x="8305800" y="628649"/>
                </a:lnTo>
                <a:lnTo>
                  <a:pt x="8295923" y="677591"/>
                </a:lnTo>
                <a:lnTo>
                  <a:pt x="8268985" y="717556"/>
                </a:lnTo>
                <a:lnTo>
                  <a:pt x="8229022" y="744500"/>
                </a:lnTo>
                <a:lnTo>
                  <a:pt x="8180070" y="754379"/>
                </a:lnTo>
                <a:lnTo>
                  <a:pt x="125729" y="754379"/>
                </a:lnTo>
                <a:lnTo>
                  <a:pt x="76788" y="744500"/>
                </a:lnTo>
                <a:lnTo>
                  <a:pt x="36823" y="717556"/>
                </a:lnTo>
                <a:lnTo>
                  <a:pt x="9879" y="677591"/>
                </a:lnTo>
                <a:lnTo>
                  <a:pt x="0" y="628649"/>
                </a:lnTo>
                <a:lnTo>
                  <a:pt x="0" y="125729"/>
                </a:lnTo>
                <a:close/>
              </a:path>
            </a:pathLst>
          </a:custGeom>
          <a:ln w="25400">
            <a:solidFill>
              <a:srgbClr val="385D89"/>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34" name="object 34"/>
          <p:cNvSpPr txBox="1"/>
          <p:nvPr/>
        </p:nvSpPr>
        <p:spPr>
          <a:xfrm>
            <a:off x="2408022" y="5931509"/>
            <a:ext cx="7298055" cy="514350"/>
          </a:xfrm>
          <a:prstGeom prst="rect">
            <a:avLst/>
          </a:prstGeom>
        </p:spPr>
        <p:txBody>
          <a:bodyPr vert="horz" wrap="square" lIns="0" tIns="13335" rIns="0" bIns="0" rtlCol="0">
            <a:spAutoFit/>
          </a:bodyPr>
          <a:lstStyle/>
          <a:p>
            <a:pPr marL="12700" eaLnBrk="1" fontAlgn="auto" hangingPunct="1">
              <a:spcBef>
                <a:spcPts val="105"/>
              </a:spcBef>
              <a:spcAft>
                <a:spcPts val="0"/>
              </a:spcAft>
            </a:pPr>
            <a:r>
              <a:rPr sz="3200" spc="-45" dirty="0">
                <a:solidFill>
                  <a:srgbClr val="FFFFFF"/>
                </a:solidFill>
                <a:latin typeface="Calibri"/>
                <a:ea typeface="+mn-ea"/>
                <a:cs typeface="Calibri"/>
              </a:rPr>
              <a:t>However, </a:t>
            </a:r>
            <a:r>
              <a:rPr sz="3200" spc="-10" dirty="0">
                <a:solidFill>
                  <a:srgbClr val="FFFFFF"/>
                </a:solidFill>
                <a:latin typeface="Calibri"/>
                <a:ea typeface="+mn-ea"/>
                <a:cs typeface="Calibri"/>
              </a:rPr>
              <a:t>there </a:t>
            </a:r>
            <a:r>
              <a:rPr sz="3200" spc="-15" dirty="0">
                <a:solidFill>
                  <a:srgbClr val="FFFFFF"/>
                </a:solidFill>
                <a:latin typeface="Calibri"/>
                <a:ea typeface="+mn-ea"/>
                <a:cs typeface="Calibri"/>
              </a:rPr>
              <a:t>are </a:t>
            </a:r>
            <a:r>
              <a:rPr sz="3200" spc="-5" dirty="0">
                <a:solidFill>
                  <a:srgbClr val="FFFFFF"/>
                </a:solidFill>
                <a:latin typeface="Calibri"/>
                <a:ea typeface="+mn-ea"/>
                <a:cs typeface="Calibri"/>
              </a:rPr>
              <a:t>serious </a:t>
            </a:r>
            <a:r>
              <a:rPr sz="3200" spc="-10" dirty="0">
                <a:solidFill>
                  <a:srgbClr val="FFFFFF"/>
                </a:solidFill>
                <a:latin typeface="Calibri"/>
                <a:ea typeface="+mn-ea"/>
                <a:cs typeface="Calibri"/>
              </a:rPr>
              <a:t>privacy</a:t>
            </a:r>
            <a:r>
              <a:rPr sz="3200" spc="5" dirty="0">
                <a:solidFill>
                  <a:srgbClr val="FFFFFF"/>
                </a:solidFill>
                <a:latin typeface="Calibri"/>
                <a:ea typeface="+mn-ea"/>
                <a:cs typeface="Calibri"/>
              </a:rPr>
              <a:t> </a:t>
            </a:r>
            <a:r>
              <a:rPr sz="3200" spc="-10" dirty="0">
                <a:solidFill>
                  <a:srgbClr val="FFFFFF"/>
                </a:solidFill>
                <a:latin typeface="Calibri"/>
                <a:ea typeface="+mn-ea"/>
                <a:cs typeface="Calibri"/>
              </a:rPr>
              <a:t>concerns</a:t>
            </a:r>
            <a:endParaRPr sz="3200" dirty="0">
              <a:solidFill>
                <a:prstClr val="black"/>
              </a:solidFill>
              <a:latin typeface="Calibri"/>
              <a:ea typeface="+mn-ea"/>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2" grpId="0" animBg="1"/>
      <p:bldP spid="33" grpId="0" animBg="1"/>
      <p:bldP spid="3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122408" y="0"/>
            <a:ext cx="527303" cy="466344"/>
          </a:xfrm>
          <a:prstGeom prst="rect">
            <a:avLst/>
          </a:prstGeom>
          <a:blipFill>
            <a:blip r:embed="rId3"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3" name="object 3"/>
          <p:cNvSpPr txBox="1"/>
          <p:nvPr/>
        </p:nvSpPr>
        <p:spPr>
          <a:xfrm>
            <a:off x="10291065" y="0"/>
            <a:ext cx="141605" cy="299720"/>
          </a:xfrm>
          <a:prstGeom prst="rect">
            <a:avLst/>
          </a:prstGeom>
        </p:spPr>
        <p:txBody>
          <a:bodyPr vert="horz" wrap="square" lIns="0" tIns="12700" rIns="0" bIns="0" rtlCol="0">
            <a:spAutoFit/>
          </a:bodyPr>
          <a:lstStyle/>
          <a:p>
            <a:pPr marL="12700" eaLnBrk="1" fontAlgn="auto" hangingPunct="1">
              <a:spcBef>
                <a:spcPts val="100"/>
              </a:spcBef>
              <a:spcAft>
                <a:spcPts val="0"/>
              </a:spcAft>
            </a:pPr>
            <a:r>
              <a:rPr b="1" dirty="0">
                <a:solidFill>
                  <a:srgbClr val="161616"/>
                </a:solidFill>
                <a:latin typeface="Calibri"/>
                <a:ea typeface="+mn-ea"/>
                <a:cs typeface="Calibri"/>
              </a:rPr>
              <a:t>3</a:t>
            </a:r>
            <a:endParaRPr>
              <a:solidFill>
                <a:prstClr val="black"/>
              </a:solidFill>
              <a:latin typeface="Calibri"/>
              <a:ea typeface="+mn-ea"/>
              <a:cs typeface="Calibri"/>
            </a:endParaRPr>
          </a:p>
        </p:txBody>
      </p:sp>
      <p:sp>
        <p:nvSpPr>
          <p:cNvPr id="4" name="object 4"/>
          <p:cNvSpPr/>
          <p:nvPr/>
        </p:nvSpPr>
        <p:spPr>
          <a:xfrm>
            <a:off x="1817903" y="4252913"/>
            <a:ext cx="1153896" cy="1176083"/>
          </a:xfrm>
          <a:prstGeom prst="rect">
            <a:avLst/>
          </a:prstGeom>
          <a:blipFill>
            <a:blip r:embed="rId4"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5" name="object 5"/>
          <p:cNvSpPr/>
          <p:nvPr/>
        </p:nvSpPr>
        <p:spPr>
          <a:xfrm>
            <a:off x="1665731" y="65531"/>
            <a:ext cx="8936736" cy="935736"/>
          </a:xfrm>
          <a:prstGeom prst="rect">
            <a:avLst/>
          </a:prstGeom>
          <a:blipFill>
            <a:blip r:embed="rId5"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6" name="object 6"/>
          <p:cNvSpPr txBox="1">
            <a:spLocks noGrp="1"/>
          </p:cNvSpPr>
          <p:nvPr>
            <p:ph type="title"/>
          </p:nvPr>
        </p:nvSpPr>
        <p:spPr>
          <a:xfrm>
            <a:off x="2236115" y="217374"/>
            <a:ext cx="7795895" cy="574675"/>
          </a:xfrm>
          <a:prstGeom prst="rect">
            <a:avLst/>
          </a:prstGeom>
        </p:spPr>
        <p:txBody>
          <a:bodyPr vert="horz" wrap="square" lIns="0" tIns="12700" rIns="0" bIns="0" rtlCol="0">
            <a:spAutoFit/>
          </a:bodyPr>
          <a:lstStyle/>
          <a:p>
            <a:pPr marL="12700">
              <a:spcBef>
                <a:spcPts val="100"/>
              </a:spcBef>
            </a:pPr>
            <a:r>
              <a:rPr spc="-5" dirty="0"/>
              <a:t>The Case </a:t>
            </a:r>
            <a:r>
              <a:rPr dirty="0"/>
              <a:t>of </a:t>
            </a:r>
            <a:r>
              <a:rPr spc="-10" dirty="0"/>
              <a:t>Privacy </a:t>
            </a:r>
            <a:r>
              <a:rPr spc="-15" dirty="0"/>
              <a:t>Infringement by</a:t>
            </a:r>
            <a:r>
              <a:rPr spc="10" dirty="0"/>
              <a:t> </a:t>
            </a:r>
            <a:r>
              <a:rPr spc="-10" dirty="0"/>
              <a:t>PSPs</a:t>
            </a:r>
          </a:p>
        </p:txBody>
      </p:sp>
      <p:sp>
        <p:nvSpPr>
          <p:cNvPr id="7" name="object 7"/>
          <p:cNvSpPr/>
          <p:nvPr/>
        </p:nvSpPr>
        <p:spPr>
          <a:xfrm>
            <a:off x="1599365" y="4932349"/>
            <a:ext cx="762838" cy="630250"/>
          </a:xfrm>
          <a:prstGeom prst="rect">
            <a:avLst/>
          </a:prstGeom>
          <a:blipFill>
            <a:blip r:embed="rId6"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8" name="object 8"/>
          <p:cNvSpPr/>
          <p:nvPr/>
        </p:nvSpPr>
        <p:spPr>
          <a:xfrm>
            <a:off x="1579242" y="4419549"/>
            <a:ext cx="477316" cy="477316"/>
          </a:xfrm>
          <a:prstGeom prst="rect">
            <a:avLst/>
          </a:prstGeom>
          <a:blipFill>
            <a:blip r:embed="rId7"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9" name="object 9"/>
          <p:cNvSpPr/>
          <p:nvPr/>
        </p:nvSpPr>
        <p:spPr>
          <a:xfrm>
            <a:off x="8538822" y="4185584"/>
            <a:ext cx="1929199" cy="1135933"/>
          </a:xfrm>
          <a:prstGeom prst="rect">
            <a:avLst/>
          </a:prstGeom>
          <a:blipFill>
            <a:blip r:embed="rId8"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10" name="object 10"/>
          <p:cNvSpPr/>
          <p:nvPr/>
        </p:nvSpPr>
        <p:spPr>
          <a:xfrm>
            <a:off x="5257801" y="3886200"/>
            <a:ext cx="1382395" cy="1447800"/>
          </a:xfrm>
          <a:prstGeom prst="rect">
            <a:avLst/>
          </a:prstGeom>
          <a:blipFill>
            <a:blip r:embed="rId9"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11" name="object 11"/>
          <p:cNvSpPr/>
          <p:nvPr/>
        </p:nvSpPr>
        <p:spPr>
          <a:xfrm>
            <a:off x="6761960" y="3657601"/>
            <a:ext cx="1693046" cy="1534015"/>
          </a:xfrm>
          <a:prstGeom prst="rect">
            <a:avLst/>
          </a:prstGeom>
          <a:blipFill>
            <a:blip r:embed="rId10"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12" name="object 12"/>
          <p:cNvSpPr/>
          <p:nvPr/>
        </p:nvSpPr>
        <p:spPr>
          <a:xfrm>
            <a:off x="1745907" y="2517569"/>
            <a:ext cx="8468995" cy="915035"/>
          </a:xfrm>
          <a:custGeom>
            <a:avLst/>
            <a:gdLst/>
            <a:ahLst/>
            <a:cxnLst/>
            <a:rect l="l" t="t" r="r" b="b"/>
            <a:pathLst>
              <a:path w="8468995" h="915035">
                <a:moveTo>
                  <a:pt x="770281" y="301196"/>
                </a:moveTo>
                <a:lnTo>
                  <a:pt x="761816" y="289410"/>
                </a:lnTo>
                <a:lnTo>
                  <a:pt x="758213" y="277715"/>
                </a:lnTo>
                <a:lnTo>
                  <a:pt x="759355" y="266135"/>
                </a:lnTo>
                <a:lnTo>
                  <a:pt x="790063" y="232313"/>
                </a:lnTo>
                <a:lnTo>
                  <a:pt x="832086" y="210759"/>
                </a:lnTo>
                <a:lnTo>
                  <a:pt x="890243" y="190214"/>
                </a:lnTo>
                <a:lnTo>
                  <a:pt x="963589" y="170863"/>
                </a:lnTo>
                <a:lnTo>
                  <a:pt x="1005661" y="161691"/>
                </a:lnTo>
                <a:lnTo>
                  <a:pt x="1051175" y="152887"/>
                </a:lnTo>
                <a:lnTo>
                  <a:pt x="1100013" y="144472"/>
                </a:lnTo>
                <a:lnTo>
                  <a:pt x="1152055" y="136471"/>
                </a:lnTo>
                <a:lnTo>
                  <a:pt x="1207183" y="128905"/>
                </a:lnTo>
                <a:lnTo>
                  <a:pt x="1265280" y="121797"/>
                </a:lnTo>
                <a:lnTo>
                  <a:pt x="1326226" y="115171"/>
                </a:lnTo>
                <a:lnTo>
                  <a:pt x="1389903" y="109050"/>
                </a:lnTo>
                <a:lnTo>
                  <a:pt x="1456193" y="103455"/>
                </a:lnTo>
                <a:lnTo>
                  <a:pt x="1524977" y="98412"/>
                </a:lnTo>
                <a:lnTo>
                  <a:pt x="1596138" y="93941"/>
                </a:lnTo>
                <a:lnTo>
                  <a:pt x="1669555" y="90066"/>
                </a:lnTo>
                <a:lnTo>
                  <a:pt x="1745112" y="86811"/>
                </a:lnTo>
                <a:lnTo>
                  <a:pt x="1822689" y="84197"/>
                </a:lnTo>
                <a:lnTo>
                  <a:pt x="1902168" y="82248"/>
                </a:lnTo>
                <a:lnTo>
                  <a:pt x="1953958" y="81369"/>
                </a:lnTo>
                <a:lnTo>
                  <a:pt x="2005789" y="80791"/>
                </a:lnTo>
                <a:lnTo>
                  <a:pt x="2057604" y="80512"/>
                </a:lnTo>
                <a:lnTo>
                  <a:pt x="2109345" y="80532"/>
                </a:lnTo>
                <a:lnTo>
                  <a:pt x="2160953" y="80848"/>
                </a:lnTo>
                <a:lnTo>
                  <a:pt x="2212371" y="81459"/>
                </a:lnTo>
                <a:lnTo>
                  <a:pt x="2263540" y="82363"/>
                </a:lnTo>
                <a:lnTo>
                  <a:pt x="2314402" y="83558"/>
                </a:lnTo>
                <a:lnTo>
                  <a:pt x="2364898" y="85043"/>
                </a:lnTo>
                <a:lnTo>
                  <a:pt x="2414972" y="86816"/>
                </a:lnTo>
                <a:lnTo>
                  <a:pt x="2464564" y="88874"/>
                </a:lnTo>
                <a:lnTo>
                  <a:pt x="2513617" y="91217"/>
                </a:lnTo>
                <a:lnTo>
                  <a:pt x="2562072" y="93843"/>
                </a:lnTo>
                <a:lnTo>
                  <a:pt x="2609871" y="96750"/>
                </a:lnTo>
                <a:lnTo>
                  <a:pt x="2656956" y="99937"/>
                </a:lnTo>
                <a:lnTo>
                  <a:pt x="2703268" y="103401"/>
                </a:lnTo>
                <a:lnTo>
                  <a:pt x="2748750" y="107140"/>
                </a:lnTo>
                <a:lnTo>
                  <a:pt x="2779096" y="99278"/>
                </a:lnTo>
                <a:lnTo>
                  <a:pt x="2847560" y="84647"/>
                </a:lnTo>
                <a:lnTo>
                  <a:pt x="2885415" y="77890"/>
                </a:lnTo>
                <a:lnTo>
                  <a:pt x="2925508" y="71514"/>
                </a:lnTo>
                <a:lnTo>
                  <a:pt x="2967707" y="65524"/>
                </a:lnTo>
                <a:lnTo>
                  <a:pt x="3011879" y="59926"/>
                </a:lnTo>
                <a:lnTo>
                  <a:pt x="3057891" y="54727"/>
                </a:lnTo>
                <a:lnTo>
                  <a:pt x="3105613" y="49932"/>
                </a:lnTo>
                <a:lnTo>
                  <a:pt x="3154910" y="45547"/>
                </a:lnTo>
                <a:lnTo>
                  <a:pt x="3205650" y="41578"/>
                </a:lnTo>
                <a:lnTo>
                  <a:pt x="3257702" y="38031"/>
                </a:lnTo>
                <a:lnTo>
                  <a:pt x="3310932" y="34911"/>
                </a:lnTo>
                <a:lnTo>
                  <a:pt x="3365208" y="32226"/>
                </a:lnTo>
                <a:lnTo>
                  <a:pt x="3420398" y="29981"/>
                </a:lnTo>
                <a:lnTo>
                  <a:pt x="3476369" y="28181"/>
                </a:lnTo>
                <a:lnTo>
                  <a:pt x="3532989" y="26833"/>
                </a:lnTo>
                <a:lnTo>
                  <a:pt x="3590125" y="25943"/>
                </a:lnTo>
                <a:lnTo>
                  <a:pt x="3647645" y="25516"/>
                </a:lnTo>
                <a:lnTo>
                  <a:pt x="3705416" y="25559"/>
                </a:lnTo>
                <a:lnTo>
                  <a:pt x="3763306" y="26077"/>
                </a:lnTo>
                <a:lnTo>
                  <a:pt x="3821182" y="27076"/>
                </a:lnTo>
                <a:lnTo>
                  <a:pt x="3878912" y="28563"/>
                </a:lnTo>
                <a:lnTo>
                  <a:pt x="3936364" y="30543"/>
                </a:lnTo>
                <a:lnTo>
                  <a:pt x="3993405" y="33022"/>
                </a:lnTo>
                <a:lnTo>
                  <a:pt x="4049902" y="36006"/>
                </a:lnTo>
                <a:lnTo>
                  <a:pt x="4105723" y="39501"/>
                </a:lnTo>
                <a:lnTo>
                  <a:pt x="4160736" y="43513"/>
                </a:lnTo>
                <a:lnTo>
                  <a:pt x="4213263" y="47868"/>
                </a:lnTo>
                <a:lnTo>
                  <a:pt x="4263923" y="52686"/>
                </a:lnTo>
                <a:lnTo>
                  <a:pt x="4312591" y="57943"/>
                </a:lnTo>
                <a:lnTo>
                  <a:pt x="4359137" y="63614"/>
                </a:lnTo>
                <a:lnTo>
                  <a:pt x="4403433" y="69675"/>
                </a:lnTo>
                <a:lnTo>
                  <a:pt x="4432598" y="61770"/>
                </a:lnTo>
                <a:lnTo>
                  <a:pt x="4500446" y="47254"/>
                </a:lnTo>
                <a:lnTo>
                  <a:pt x="4538740" y="40663"/>
                </a:lnTo>
                <a:lnTo>
                  <a:pt x="4579689" y="34530"/>
                </a:lnTo>
                <a:lnTo>
                  <a:pt x="4623100" y="28864"/>
                </a:lnTo>
                <a:lnTo>
                  <a:pt x="4668777" y="23674"/>
                </a:lnTo>
                <a:lnTo>
                  <a:pt x="4716528" y="18971"/>
                </a:lnTo>
                <a:lnTo>
                  <a:pt x="4766157" y="14763"/>
                </a:lnTo>
                <a:lnTo>
                  <a:pt x="4817471" y="11061"/>
                </a:lnTo>
                <a:lnTo>
                  <a:pt x="4870277" y="7874"/>
                </a:lnTo>
                <a:lnTo>
                  <a:pt x="4924379" y="5212"/>
                </a:lnTo>
                <a:lnTo>
                  <a:pt x="4979584" y="3084"/>
                </a:lnTo>
                <a:lnTo>
                  <a:pt x="5035698" y="1499"/>
                </a:lnTo>
                <a:lnTo>
                  <a:pt x="5092527" y="468"/>
                </a:lnTo>
                <a:lnTo>
                  <a:pt x="5149876" y="0"/>
                </a:lnTo>
                <a:lnTo>
                  <a:pt x="5207553" y="104"/>
                </a:lnTo>
                <a:lnTo>
                  <a:pt x="5265362" y="790"/>
                </a:lnTo>
                <a:lnTo>
                  <a:pt x="5323110" y="2068"/>
                </a:lnTo>
                <a:lnTo>
                  <a:pt x="5380602" y="3947"/>
                </a:lnTo>
                <a:lnTo>
                  <a:pt x="5437646" y="6437"/>
                </a:lnTo>
                <a:lnTo>
                  <a:pt x="5494046" y="9547"/>
                </a:lnTo>
                <a:lnTo>
                  <a:pt x="5549608" y="13287"/>
                </a:lnTo>
                <a:lnTo>
                  <a:pt x="5606807" y="17865"/>
                </a:lnTo>
                <a:lnTo>
                  <a:pt x="5661288" y="23066"/>
                </a:lnTo>
                <a:lnTo>
                  <a:pt x="5712835" y="28861"/>
                </a:lnTo>
                <a:lnTo>
                  <a:pt x="5761228" y="35216"/>
                </a:lnTo>
                <a:lnTo>
                  <a:pt x="5806248" y="42100"/>
                </a:lnTo>
                <a:lnTo>
                  <a:pt x="5847677" y="49482"/>
                </a:lnTo>
                <a:lnTo>
                  <a:pt x="5886459" y="43161"/>
                </a:lnTo>
                <a:lnTo>
                  <a:pt x="5927244" y="37267"/>
                </a:lnTo>
                <a:lnTo>
                  <a:pt x="5969893" y="31799"/>
                </a:lnTo>
                <a:lnTo>
                  <a:pt x="6014265" y="26762"/>
                </a:lnTo>
                <a:lnTo>
                  <a:pt x="6060221" y="22155"/>
                </a:lnTo>
                <a:lnTo>
                  <a:pt x="6107619" y="17982"/>
                </a:lnTo>
                <a:lnTo>
                  <a:pt x="6156320" y="14243"/>
                </a:lnTo>
                <a:lnTo>
                  <a:pt x="6206183" y="10940"/>
                </a:lnTo>
                <a:lnTo>
                  <a:pt x="6257069" y="8076"/>
                </a:lnTo>
                <a:lnTo>
                  <a:pt x="6308837" y="5651"/>
                </a:lnTo>
                <a:lnTo>
                  <a:pt x="6361347" y="3667"/>
                </a:lnTo>
                <a:lnTo>
                  <a:pt x="6414459" y="2127"/>
                </a:lnTo>
                <a:lnTo>
                  <a:pt x="6468033" y="1031"/>
                </a:lnTo>
                <a:lnTo>
                  <a:pt x="6521928" y="382"/>
                </a:lnTo>
                <a:lnTo>
                  <a:pt x="6576004" y="181"/>
                </a:lnTo>
                <a:lnTo>
                  <a:pt x="6630122" y="431"/>
                </a:lnTo>
                <a:lnTo>
                  <a:pt x="6684140" y="1131"/>
                </a:lnTo>
                <a:lnTo>
                  <a:pt x="6737919" y="2285"/>
                </a:lnTo>
                <a:lnTo>
                  <a:pt x="6791319" y="3895"/>
                </a:lnTo>
                <a:lnTo>
                  <a:pt x="6844199" y="5960"/>
                </a:lnTo>
                <a:lnTo>
                  <a:pt x="6896419" y="8485"/>
                </a:lnTo>
                <a:lnTo>
                  <a:pt x="6947840" y="11469"/>
                </a:lnTo>
                <a:lnTo>
                  <a:pt x="6998320" y="14915"/>
                </a:lnTo>
                <a:lnTo>
                  <a:pt x="7047720" y="18825"/>
                </a:lnTo>
                <a:lnTo>
                  <a:pt x="7095899" y="23201"/>
                </a:lnTo>
                <a:lnTo>
                  <a:pt x="7142718" y="28043"/>
                </a:lnTo>
                <a:lnTo>
                  <a:pt x="7188035" y="33353"/>
                </a:lnTo>
                <a:lnTo>
                  <a:pt x="7256792" y="42802"/>
                </a:lnTo>
                <a:lnTo>
                  <a:pt x="7318488" y="53131"/>
                </a:lnTo>
                <a:lnTo>
                  <a:pt x="7372782" y="64254"/>
                </a:lnTo>
                <a:lnTo>
                  <a:pt x="7419331" y="76089"/>
                </a:lnTo>
                <a:lnTo>
                  <a:pt x="7457794" y="88550"/>
                </a:lnTo>
                <a:lnTo>
                  <a:pt x="7509091" y="115014"/>
                </a:lnTo>
                <a:lnTo>
                  <a:pt x="7586996" y="118624"/>
                </a:lnTo>
                <a:lnTo>
                  <a:pt x="7661635" y="123038"/>
                </a:lnTo>
                <a:lnTo>
                  <a:pt x="7732844" y="128215"/>
                </a:lnTo>
                <a:lnTo>
                  <a:pt x="7800461" y="134113"/>
                </a:lnTo>
                <a:lnTo>
                  <a:pt x="7864322" y="140689"/>
                </a:lnTo>
                <a:lnTo>
                  <a:pt x="7924264" y="147903"/>
                </a:lnTo>
                <a:lnTo>
                  <a:pt x="7980125" y="155711"/>
                </a:lnTo>
                <a:lnTo>
                  <a:pt x="8031741" y="164072"/>
                </a:lnTo>
                <a:lnTo>
                  <a:pt x="8078949" y="172944"/>
                </a:lnTo>
                <a:lnTo>
                  <a:pt x="8121585" y="182285"/>
                </a:lnTo>
                <a:lnTo>
                  <a:pt x="8159488" y="192053"/>
                </a:lnTo>
                <a:lnTo>
                  <a:pt x="8220439" y="212703"/>
                </a:lnTo>
                <a:lnTo>
                  <a:pt x="8260496" y="234557"/>
                </a:lnTo>
                <a:lnTo>
                  <a:pt x="8278554" y="268863"/>
                </a:lnTo>
                <a:lnTo>
                  <a:pt x="8272713" y="280537"/>
                </a:lnTo>
                <a:lnTo>
                  <a:pt x="8242262" y="303990"/>
                </a:lnTo>
                <a:lnTo>
                  <a:pt x="8194383" y="324310"/>
                </a:lnTo>
                <a:lnTo>
                  <a:pt x="8247281" y="335180"/>
                </a:lnTo>
                <a:lnTo>
                  <a:pt x="8294428" y="346394"/>
                </a:lnTo>
                <a:lnTo>
                  <a:pt x="8335862" y="357911"/>
                </a:lnTo>
                <a:lnTo>
                  <a:pt x="8401733" y="381694"/>
                </a:lnTo>
                <a:lnTo>
                  <a:pt x="8445186" y="406204"/>
                </a:lnTo>
                <a:lnTo>
                  <a:pt x="8468963" y="443618"/>
                </a:lnTo>
                <a:lnTo>
                  <a:pt x="8465994" y="456099"/>
                </a:lnTo>
                <a:lnTo>
                  <a:pt x="8424912" y="493007"/>
                </a:lnTo>
                <a:lnTo>
                  <a:pt x="8371073" y="516758"/>
                </a:lnTo>
                <a:lnTo>
                  <a:pt x="8296414" y="539444"/>
                </a:lnTo>
                <a:lnTo>
                  <a:pt x="8251367" y="550287"/>
                </a:lnTo>
                <a:lnTo>
                  <a:pt x="8201224" y="560742"/>
                </a:lnTo>
                <a:lnTo>
                  <a:pt x="8146021" y="570768"/>
                </a:lnTo>
                <a:lnTo>
                  <a:pt x="8085795" y="580325"/>
                </a:lnTo>
                <a:lnTo>
                  <a:pt x="8020581" y="589372"/>
                </a:lnTo>
                <a:lnTo>
                  <a:pt x="7950416" y="597868"/>
                </a:lnTo>
                <a:lnTo>
                  <a:pt x="7904534" y="602829"/>
                </a:lnTo>
                <a:lnTo>
                  <a:pt x="7857357" y="607483"/>
                </a:lnTo>
                <a:lnTo>
                  <a:pt x="7808958" y="611828"/>
                </a:lnTo>
                <a:lnTo>
                  <a:pt x="7759408" y="615860"/>
                </a:lnTo>
                <a:lnTo>
                  <a:pt x="7708779" y="619574"/>
                </a:lnTo>
                <a:lnTo>
                  <a:pt x="7657142" y="622967"/>
                </a:lnTo>
                <a:lnTo>
                  <a:pt x="7604568" y="626034"/>
                </a:lnTo>
                <a:lnTo>
                  <a:pt x="7551128" y="628772"/>
                </a:lnTo>
                <a:lnTo>
                  <a:pt x="7496895" y="631176"/>
                </a:lnTo>
                <a:lnTo>
                  <a:pt x="7441940" y="633243"/>
                </a:lnTo>
                <a:lnTo>
                  <a:pt x="7386334" y="634969"/>
                </a:lnTo>
                <a:lnTo>
                  <a:pt x="7330148" y="636349"/>
                </a:lnTo>
                <a:lnTo>
                  <a:pt x="7326921" y="647745"/>
                </a:lnTo>
                <a:lnTo>
                  <a:pt x="7287301" y="680558"/>
                </a:lnTo>
                <a:lnTo>
                  <a:pt x="7237639" y="701044"/>
                </a:lnTo>
                <a:lnTo>
                  <a:pt x="7170966" y="720188"/>
                </a:lnTo>
                <a:lnTo>
                  <a:pt x="7131675" y="729196"/>
                </a:lnTo>
                <a:lnTo>
                  <a:pt x="7088642" y="737794"/>
                </a:lnTo>
                <a:lnTo>
                  <a:pt x="7042035" y="745959"/>
                </a:lnTo>
                <a:lnTo>
                  <a:pt x="6992027" y="753666"/>
                </a:lnTo>
                <a:lnTo>
                  <a:pt x="6938786" y="760889"/>
                </a:lnTo>
                <a:lnTo>
                  <a:pt x="6882482" y="767605"/>
                </a:lnTo>
                <a:lnTo>
                  <a:pt x="6823286" y="773790"/>
                </a:lnTo>
                <a:lnTo>
                  <a:pt x="6761367" y="779417"/>
                </a:lnTo>
                <a:lnTo>
                  <a:pt x="6696896" y="784464"/>
                </a:lnTo>
                <a:lnTo>
                  <a:pt x="6630043" y="788904"/>
                </a:lnTo>
                <a:lnTo>
                  <a:pt x="6560978" y="792714"/>
                </a:lnTo>
                <a:lnTo>
                  <a:pt x="6489870" y="795870"/>
                </a:lnTo>
                <a:lnTo>
                  <a:pt x="6416890" y="798345"/>
                </a:lnTo>
                <a:lnTo>
                  <a:pt x="6342208" y="800117"/>
                </a:lnTo>
                <a:lnTo>
                  <a:pt x="6265994" y="801160"/>
                </a:lnTo>
                <a:lnTo>
                  <a:pt x="6188418" y="801449"/>
                </a:lnTo>
                <a:lnTo>
                  <a:pt x="6136295" y="801238"/>
                </a:lnTo>
                <a:lnTo>
                  <a:pt x="6084437" y="800671"/>
                </a:lnTo>
                <a:lnTo>
                  <a:pt x="6032921" y="799753"/>
                </a:lnTo>
                <a:lnTo>
                  <a:pt x="5981827" y="798486"/>
                </a:lnTo>
                <a:lnTo>
                  <a:pt x="5931234" y="796875"/>
                </a:lnTo>
                <a:lnTo>
                  <a:pt x="5881221" y="794925"/>
                </a:lnTo>
                <a:lnTo>
                  <a:pt x="5831867" y="792638"/>
                </a:lnTo>
                <a:lnTo>
                  <a:pt x="5783251" y="790019"/>
                </a:lnTo>
                <a:lnTo>
                  <a:pt x="5735451" y="787073"/>
                </a:lnTo>
                <a:lnTo>
                  <a:pt x="5688547" y="783802"/>
                </a:lnTo>
                <a:lnTo>
                  <a:pt x="5642617" y="780211"/>
                </a:lnTo>
                <a:lnTo>
                  <a:pt x="5597741" y="776303"/>
                </a:lnTo>
                <a:lnTo>
                  <a:pt x="5577072" y="785542"/>
                </a:lnTo>
                <a:lnTo>
                  <a:pt x="5527411" y="803251"/>
                </a:lnTo>
                <a:lnTo>
                  <a:pt x="5467281" y="819885"/>
                </a:lnTo>
                <a:lnTo>
                  <a:pt x="5397438" y="835385"/>
                </a:lnTo>
                <a:lnTo>
                  <a:pt x="5359111" y="842690"/>
                </a:lnTo>
                <a:lnTo>
                  <a:pt x="5318639" y="849689"/>
                </a:lnTo>
                <a:lnTo>
                  <a:pt x="5276117" y="856374"/>
                </a:lnTo>
                <a:lnTo>
                  <a:pt x="5231638" y="862739"/>
                </a:lnTo>
                <a:lnTo>
                  <a:pt x="5185298" y="868774"/>
                </a:lnTo>
                <a:lnTo>
                  <a:pt x="5137191" y="874474"/>
                </a:lnTo>
                <a:lnTo>
                  <a:pt x="5087411" y="879830"/>
                </a:lnTo>
                <a:lnTo>
                  <a:pt x="5036054" y="884834"/>
                </a:lnTo>
                <a:lnTo>
                  <a:pt x="4983212" y="889481"/>
                </a:lnTo>
                <a:lnTo>
                  <a:pt x="4928981" y="893761"/>
                </a:lnTo>
                <a:lnTo>
                  <a:pt x="4873456" y="897667"/>
                </a:lnTo>
                <a:lnTo>
                  <a:pt x="4816729" y="901193"/>
                </a:lnTo>
                <a:lnTo>
                  <a:pt x="4758897" y="904330"/>
                </a:lnTo>
                <a:lnTo>
                  <a:pt x="4700054" y="907071"/>
                </a:lnTo>
                <a:lnTo>
                  <a:pt x="4640293" y="909409"/>
                </a:lnTo>
                <a:lnTo>
                  <a:pt x="4579710" y="911335"/>
                </a:lnTo>
                <a:lnTo>
                  <a:pt x="4518398" y="912844"/>
                </a:lnTo>
                <a:lnTo>
                  <a:pt x="4456453" y="913926"/>
                </a:lnTo>
                <a:lnTo>
                  <a:pt x="4393968" y="914575"/>
                </a:lnTo>
                <a:lnTo>
                  <a:pt x="4331039" y="914782"/>
                </a:lnTo>
                <a:lnTo>
                  <a:pt x="4267759" y="914542"/>
                </a:lnTo>
                <a:lnTo>
                  <a:pt x="4204223" y="913845"/>
                </a:lnTo>
                <a:lnTo>
                  <a:pt x="4140526" y="912686"/>
                </a:lnTo>
                <a:lnTo>
                  <a:pt x="4076761" y="911055"/>
                </a:lnTo>
                <a:lnTo>
                  <a:pt x="4013024" y="908946"/>
                </a:lnTo>
                <a:lnTo>
                  <a:pt x="3949408" y="906351"/>
                </a:lnTo>
                <a:lnTo>
                  <a:pt x="3887277" y="903328"/>
                </a:lnTo>
                <a:lnTo>
                  <a:pt x="3826456" y="899872"/>
                </a:lnTo>
                <a:lnTo>
                  <a:pt x="3767042" y="895991"/>
                </a:lnTo>
                <a:lnTo>
                  <a:pt x="3709129" y="891697"/>
                </a:lnTo>
                <a:lnTo>
                  <a:pt x="3652811" y="886998"/>
                </a:lnTo>
                <a:lnTo>
                  <a:pt x="3598184" y="881905"/>
                </a:lnTo>
                <a:lnTo>
                  <a:pt x="3545342" y="876427"/>
                </a:lnTo>
                <a:lnTo>
                  <a:pt x="3494380" y="870574"/>
                </a:lnTo>
                <a:lnTo>
                  <a:pt x="3445392" y="864355"/>
                </a:lnTo>
                <a:lnTo>
                  <a:pt x="3398473" y="857780"/>
                </a:lnTo>
                <a:lnTo>
                  <a:pt x="3353718" y="850860"/>
                </a:lnTo>
                <a:lnTo>
                  <a:pt x="3311221" y="843603"/>
                </a:lnTo>
                <a:lnTo>
                  <a:pt x="3271078" y="836020"/>
                </a:lnTo>
                <a:lnTo>
                  <a:pt x="3233382" y="828119"/>
                </a:lnTo>
                <a:lnTo>
                  <a:pt x="3180667" y="832592"/>
                </a:lnTo>
                <a:lnTo>
                  <a:pt x="3127251" y="836718"/>
                </a:lnTo>
                <a:lnTo>
                  <a:pt x="3073199" y="840500"/>
                </a:lnTo>
                <a:lnTo>
                  <a:pt x="3018572" y="843940"/>
                </a:lnTo>
                <a:lnTo>
                  <a:pt x="2963431" y="847041"/>
                </a:lnTo>
                <a:lnTo>
                  <a:pt x="2907839" y="849805"/>
                </a:lnTo>
                <a:lnTo>
                  <a:pt x="2851858" y="852234"/>
                </a:lnTo>
                <a:lnTo>
                  <a:pt x="2795549" y="854330"/>
                </a:lnTo>
                <a:lnTo>
                  <a:pt x="2738975" y="856095"/>
                </a:lnTo>
                <a:lnTo>
                  <a:pt x="2682197" y="857533"/>
                </a:lnTo>
                <a:lnTo>
                  <a:pt x="2625278" y="858645"/>
                </a:lnTo>
                <a:lnTo>
                  <a:pt x="2568280" y="859433"/>
                </a:lnTo>
                <a:lnTo>
                  <a:pt x="2511263" y="859900"/>
                </a:lnTo>
                <a:lnTo>
                  <a:pt x="2454291" y="860048"/>
                </a:lnTo>
                <a:lnTo>
                  <a:pt x="2397426" y="859879"/>
                </a:lnTo>
                <a:lnTo>
                  <a:pt x="2340729" y="859396"/>
                </a:lnTo>
                <a:lnTo>
                  <a:pt x="2284262" y="858601"/>
                </a:lnTo>
                <a:lnTo>
                  <a:pt x="2228087" y="857496"/>
                </a:lnTo>
                <a:lnTo>
                  <a:pt x="2172266" y="856083"/>
                </a:lnTo>
                <a:lnTo>
                  <a:pt x="2116862" y="854365"/>
                </a:lnTo>
                <a:lnTo>
                  <a:pt x="2061935" y="852344"/>
                </a:lnTo>
                <a:lnTo>
                  <a:pt x="2007549" y="850022"/>
                </a:lnTo>
                <a:lnTo>
                  <a:pt x="1953764" y="847402"/>
                </a:lnTo>
                <a:lnTo>
                  <a:pt x="1900644" y="844485"/>
                </a:lnTo>
                <a:lnTo>
                  <a:pt x="1848249" y="841275"/>
                </a:lnTo>
                <a:lnTo>
                  <a:pt x="1796642" y="837773"/>
                </a:lnTo>
                <a:lnTo>
                  <a:pt x="1745886" y="833981"/>
                </a:lnTo>
                <a:lnTo>
                  <a:pt x="1696041" y="829903"/>
                </a:lnTo>
                <a:lnTo>
                  <a:pt x="1647169" y="825540"/>
                </a:lnTo>
                <a:lnTo>
                  <a:pt x="1599334" y="820894"/>
                </a:lnTo>
                <a:lnTo>
                  <a:pt x="1552596" y="815967"/>
                </a:lnTo>
                <a:lnTo>
                  <a:pt x="1507017" y="810763"/>
                </a:lnTo>
                <a:lnTo>
                  <a:pt x="1462661" y="805283"/>
                </a:lnTo>
                <a:lnTo>
                  <a:pt x="1419587" y="799530"/>
                </a:lnTo>
                <a:lnTo>
                  <a:pt x="1377860" y="793506"/>
                </a:lnTo>
                <a:lnTo>
                  <a:pt x="1337539" y="787212"/>
                </a:lnTo>
                <a:lnTo>
                  <a:pt x="1298688" y="780652"/>
                </a:lnTo>
                <a:lnTo>
                  <a:pt x="1225643" y="766742"/>
                </a:lnTo>
                <a:lnTo>
                  <a:pt x="1159218" y="751792"/>
                </a:lnTo>
                <a:lnTo>
                  <a:pt x="1153757" y="750522"/>
                </a:lnTo>
                <a:lnTo>
                  <a:pt x="1148423" y="749125"/>
                </a:lnTo>
                <a:lnTo>
                  <a:pt x="1143216" y="747855"/>
                </a:lnTo>
                <a:lnTo>
                  <a:pt x="1069702" y="748649"/>
                </a:lnTo>
                <a:lnTo>
                  <a:pt x="997204" y="748526"/>
                </a:lnTo>
                <a:lnTo>
                  <a:pt x="926008" y="747519"/>
                </a:lnTo>
                <a:lnTo>
                  <a:pt x="856398" y="745661"/>
                </a:lnTo>
                <a:lnTo>
                  <a:pt x="788657" y="742984"/>
                </a:lnTo>
                <a:lnTo>
                  <a:pt x="723071" y="739522"/>
                </a:lnTo>
                <a:lnTo>
                  <a:pt x="659924" y="735307"/>
                </a:lnTo>
                <a:lnTo>
                  <a:pt x="599500" y="730372"/>
                </a:lnTo>
                <a:lnTo>
                  <a:pt x="542083" y="724751"/>
                </a:lnTo>
                <a:lnTo>
                  <a:pt x="487959" y="718476"/>
                </a:lnTo>
                <a:lnTo>
                  <a:pt x="437411" y="711580"/>
                </a:lnTo>
                <a:lnTo>
                  <a:pt x="390724" y="704096"/>
                </a:lnTo>
                <a:lnTo>
                  <a:pt x="348183" y="696056"/>
                </a:lnTo>
                <a:lnTo>
                  <a:pt x="310071" y="687494"/>
                </a:lnTo>
                <a:lnTo>
                  <a:pt x="248274" y="668935"/>
                </a:lnTo>
                <a:lnTo>
                  <a:pt x="207608" y="648681"/>
                </a:lnTo>
                <a:lnTo>
                  <a:pt x="190449" y="619748"/>
                </a:lnTo>
                <a:lnTo>
                  <a:pt x="202956" y="601749"/>
                </a:lnTo>
                <a:lnTo>
                  <a:pt x="232825" y="584279"/>
                </a:lnTo>
                <a:lnTo>
                  <a:pt x="279446" y="567614"/>
                </a:lnTo>
                <a:lnTo>
                  <a:pt x="342210" y="552028"/>
                </a:lnTo>
                <a:lnTo>
                  <a:pt x="420510" y="537797"/>
                </a:lnTo>
                <a:lnTo>
                  <a:pt x="347672" y="530726"/>
                </a:lnTo>
                <a:lnTo>
                  <a:pt x="281297" y="522761"/>
                </a:lnTo>
                <a:lnTo>
                  <a:pt x="221538" y="513989"/>
                </a:lnTo>
                <a:lnTo>
                  <a:pt x="168548" y="504496"/>
                </a:lnTo>
                <a:lnTo>
                  <a:pt x="122481" y="494367"/>
                </a:lnTo>
                <a:lnTo>
                  <a:pt x="83488" y="483688"/>
                </a:lnTo>
                <a:lnTo>
                  <a:pt x="27339" y="461026"/>
                </a:lnTo>
                <a:lnTo>
                  <a:pt x="0" y="425060"/>
                </a:lnTo>
                <a:lnTo>
                  <a:pt x="6667" y="412889"/>
                </a:lnTo>
                <a:lnTo>
                  <a:pt x="44591" y="388789"/>
                </a:lnTo>
                <a:lnTo>
                  <a:pt x="116320" y="365585"/>
                </a:lnTo>
                <a:lnTo>
                  <a:pt x="186601" y="350497"/>
                </a:lnTo>
                <a:lnTo>
                  <a:pt x="226736" y="343623"/>
                </a:lnTo>
                <a:lnTo>
                  <a:pt x="269933" y="337221"/>
                </a:lnTo>
                <a:lnTo>
                  <a:pt x="315990" y="331310"/>
                </a:lnTo>
                <a:lnTo>
                  <a:pt x="364703" y="325909"/>
                </a:lnTo>
                <a:lnTo>
                  <a:pt x="415873" y="321037"/>
                </a:lnTo>
                <a:lnTo>
                  <a:pt x="469296" y="316714"/>
                </a:lnTo>
                <a:lnTo>
                  <a:pt x="524771" y="312958"/>
                </a:lnTo>
                <a:lnTo>
                  <a:pt x="582097" y="309789"/>
                </a:lnTo>
                <a:lnTo>
                  <a:pt x="641071" y="307225"/>
                </a:lnTo>
                <a:lnTo>
                  <a:pt x="701491" y="305286"/>
                </a:lnTo>
                <a:lnTo>
                  <a:pt x="763156" y="303990"/>
                </a:lnTo>
                <a:lnTo>
                  <a:pt x="770281" y="301196"/>
                </a:lnTo>
                <a:close/>
              </a:path>
            </a:pathLst>
          </a:custGeom>
          <a:ln w="38100">
            <a:solidFill>
              <a:srgbClr val="BEBEBE"/>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13" name="object 13"/>
          <p:cNvSpPr/>
          <p:nvPr/>
        </p:nvSpPr>
        <p:spPr>
          <a:xfrm>
            <a:off x="2175484" y="3051810"/>
            <a:ext cx="496570" cy="17780"/>
          </a:xfrm>
          <a:custGeom>
            <a:avLst/>
            <a:gdLst/>
            <a:ahLst/>
            <a:cxnLst/>
            <a:rect l="l" t="t" r="r" b="b"/>
            <a:pathLst>
              <a:path w="496569" h="17780">
                <a:moveTo>
                  <a:pt x="495960" y="16890"/>
                </a:moveTo>
                <a:lnTo>
                  <a:pt x="444060" y="17261"/>
                </a:lnTo>
                <a:lnTo>
                  <a:pt x="392301" y="17158"/>
                </a:lnTo>
                <a:lnTo>
                  <a:pt x="340820" y="16586"/>
                </a:lnTo>
                <a:lnTo>
                  <a:pt x="289758" y="15553"/>
                </a:lnTo>
                <a:lnTo>
                  <a:pt x="239255" y="14065"/>
                </a:lnTo>
                <a:lnTo>
                  <a:pt x="189449" y="12126"/>
                </a:lnTo>
                <a:lnTo>
                  <a:pt x="140482" y="9745"/>
                </a:lnTo>
                <a:lnTo>
                  <a:pt x="92491" y="6926"/>
                </a:lnTo>
                <a:lnTo>
                  <a:pt x="45617" y="3675"/>
                </a:lnTo>
                <a:lnTo>
                  <a:pt x="0" y="0"/>
                </a:lnTo>
              </a:path>
            </a:pathLst>
          </a:custGeom>
          <a:ln w="38100">
            <a:solidFill>
              <a:srgbClr val="BEBEBE"/>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14" name="object 14"/>
          <p:cNvSpPr/>
          <p:nvPr/>
        </p:nvSpPr>
        <p:spPr>
          <a:xfrm>
            <a:off x="2892044" y="3253233"/>
            <a:ext cx="217170" cy="8255"/>
          </a:xfrm>
          <a:custGeom>
            <a:avLst/>
            <a:gdLst/>
            <a:ahLst/>
            <a:cxnLst/>
            <a:rect l="l" t="t" r="r" b="b"/>
            <a:pathLst>
              <a:path w="217169" h="8254">
                <a:moveTo>
                  <a:pt x="217043" y="0"/>
                </a:moveTo>
                <a:lnTo>
                  <a:pt x="164234" y="2859"/>
                </a:lnTo>
                <a:lnTo>
                  <a:pt x="110331" y="5159"/>
                </a:lnTo>
                <a:lnTo>
                  <a:pt x="55522" y="6911"/>
                </a:lnTo>
                <a:lnTo>
                  <a:pt x="0" y="8127"/>
                </a:lnTo>
              </a:path>
            </a:pathLst>
          </a:custGeom>
          <a:ln w="38100">
            <a:solidFill>
              <a:srgbClr val="BEBEBE"/>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15" name="object 15"/>
          <p:cNvSpPr/>
          <p:nvPr/>
        </p:nvSpPr>
        <p:spPr>
          <a:xfrm>
            <a:off x="4848097" y="3305175"/>
            <a:ext cx="130810" cy="36830"/>
          </a:xfrm>
          <a:custGeom>
            <a:avLst/>
            <a:gdLst/>
            <a:ahLst/>
            <a:cxnLst/>
            <a:rect l="l" t="t" r="r" b="b"/>
            <a:pathLst>
              <a:path w="130810" h="36829">
                <a:moveTo>
                  <a:pt x="130810" y="36829"/>
                </a:moveTo>
                <a:lnTo>
                  <a:pt x="93100" y="28021"/>
                </a:lnTo>
                <a:lnTo>
                  <a:pt x="58689" y="18938"/>
                </a:lnTo>
                <a:lnTo>
                  <a:pt x="27636" y="9594"/>
                </a:lnTo>
                <a:lnTo>
                  <a:pt x="0" y="0"/>
                </a:lnTo>
              </a:path>
            </a:pathLst>
          </a:custGeom>
          <a:ln w="38100">
            <a:solidFill>
              <a:srgbClr val="BEBEBE"/>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16" name="object 16"/>
          <p:cNvSpPr/>
          <p:nvPr/>
        </p:nvSpPr>
        <p:spPr>
          <a:xfrm>
            <a:off x="7344537" y="3250183"/>
            <a:ext cx="52705" cy="40640"/>
          </a:xfrm>
          <a:custGeom>
            <a:avLst/>
            <a:gdLst/>
            <a:ahLst/>
            <a:cxnLst/>
            <a:rect l="l" t="t" r="r" b="b"/>
            <a:pathLst>
              <a:path w="52704" h="40639">
                <a:moveTo>
                  <a:pt x="52197" y="0"/>
                </a:moveTo>
                <a:lnTo>
                  <a:pt x="44559" y="10239"/>
                </a:lnTo>
                <a:lnTo>
                  <a:pt x="33289" y="20383"/>
                </a:lnTo>
                <a:lnTo>
                  <a:pt x="18424" y="30432"/>
                </a:lnTo>
                <a:lnTo>
                  <a:pt x="0" y="40386"/>
                </a:lnTo>
              </a:path>
            </a:pathLst>
          </a:custGeom>
          <a:ln w="38100">
            <a:solidFill>
              <a:srgbClr val="BEBEBE"/>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17" name="object 17"/>
          <p:cNvSpPr/>
          <p:nvPr/>
        </p:nvSpPr>
        <p:spPr>
          <a:xfrm>
            <a:off x="8434832" y="3000501"/>
            <a:ext cx="636905" cy="151130"/>
          </a:xfrm>
          <a:custGeom>
            <a:avLst/>
            <a:gdLst/>
            <a:ahLst/>
            <a:cxnLst/>
            <a:rect l="l" t="t" r="r" b="b"/>
            <a:pathLst>
              <a:path w="636904" h="151130">
                <a:moveTo>
                  <a:pt x="0" y="0"/>
                </a:moveTo>
                <a:lnTo>
                  <a:pt x="81837" y="6475"/>
                </a:lnTo>
                <a:lnTo>
                  <a:pt x="159009" y="13836"/>
                </a:lnTo>
                <a:lnTo>
                  <a:pt x="231285" y="22026"/>
                </a:lnTo>
                <a:lnTo>
                  <a:pt x="298430" y="30991"/>
                </a:lnTo>
                <a:lnTo>
                  <a:pt x="360212" y="40675"/>
                </a:lnTo>
                <a:lnTo>
                  <a:pt x="416398" y="51021"/>
                </a:lnTo>
                <a:lnTo>
                  <a:pt x="466756" y="61976"/>
                </a:lnTo>
                <a:lnTo>
                  <a:pt x="511053" y="73482"/>
                </a:lnTo>
                <a:lnTo>
                  <a:pt x="549057" y="85485"/>
                </a:lnTo>
                <a:lnTo>
                  <a:pt x="605252" y="110758"/>
                </a:lnTo>
                <a:lnTo>
                  <a:pt x="633479" y="137350"/>
                </a:lnTo>
                <a:lnTo>
                  <a:pt x="636524" y="151002"/>
                </a:lnTo>
              </a:path>
            </a:pathLst>
          </a:custGeom>
          <a:ln w="38100">
            <a:solidFill>
              <a:srgbClr val="BEBEBE"/>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18" name="object 18"/>
          <p:cNvSpPr/>
          <p:nvPr/>
        </p:nvSpPr>
        <p:spPr>
          <a:xfrm>
            <a:off x="9652890" y="2839592"/>
            <a:ext cx="283845" cy="57150"/>
          </a:xfrm>
          <a:custGeom>
            <a:avLst/>
            <a:gdLst/>
            <a:ahLst/>
            <a:cxnLst/>
            <a:rect l="l" t="t" r="r" b="b"/>
            <a:pathLst>
              <a:path w="283845" h="57150">
                <a:moveTo>
                  <a:pt x="283463" y="0"/>
                </a:moveTo>
                <a:lnTo>
                  <a:pt x="208985" y="20978"/>
                </a:lnTo>
                <a:lnTo>
                  <a:pt x="163925" y="30749"/>
                </a:lnTo>
                <a:lnTo>
                  <a:pt x="113933" y="39981"/>
                </a:lnTo>
                <a:lnTo>
                  <a:pt x="59220" y="48627"/>
                </a:lnTo>
                <a:lnTo>
                  <a:pt x="0" y="56642"/>
                </a:lnTo>
              </a:path>
            </a:pathLst>
          </a:custGeom>
          <a:ln w="38100">
            <a:solidFill>
              <a:srgbClr val="BEBEBE"/>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19" name="object 19"/>
          <p:cNvSpPr/>
          <p:nvPr/>
        </p:nvSpPr>
        <p:spPr>
          <a:xfrm>
            <a:off x="9256141" y="2629408"/>
            <a:ext cx="15240" cy="27305"/>
          </a:xfrm>
          <a:custGeom>
            <a:avLst/>
            <a:gdLst/>
            <a:ahLst/>
            <a:cxnLst/>
            <a:rect l="l" t="t" r="r" b="b"/>
            <a:pathLst>
              <a:path w="15240" h="27305">
                <a:moveTo>
                  <a:pt x="0" y="0"/>
                </a:moveTo>
                <a:lnTo>
                  <a:pt x="7020" y="6669"/>
                </a:lnTo>
                <a:lnTo>
                  <a:pt x="11874" y="13350"/>
                </a:lnTo>
                <a:lnTo>
                  <a:pt x="14537" y="20056"/>
                </a:lnTo>
                <a:lnTo>
                  <a:pt x="14985" y="26796"/>
                </a:lnTo>
              </a:path>
            </a:pathLst>
          </a:custGeom>
          <a:ln w="38100">
            <a:solidFill>
              <a:srgbClr val="BEBEBE"/>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20" name="object 20"/>
          <p:cNvSpPr/>
          <p:nvPr/>
        </p:nvSpPr>
        <p:spPr>
          <a:xfrm>
            <a:off x="7445884" y="2564129"/>
            <a:ext cx="145415" cy="34290"/>
          </a:xfrm>
          <a:custGeom>
            <a:avLst/>
            <a:gdLst/>
            <a:ahLst/>
            <a:cxnLst/>
            <a:rect l="l" t="t" r="r" b="b"/>
            <a:pathLst>
              <a:path w="145414" h="34289">
                <a:moveTo>
                  <a:pt x="0" y="34162"/>
                </a:moveTo>
                <a:lnTo>
                  <a:pt x="29878" y="25020"/>
                </a:lnTo>
                <a:lnTo>
                  <a:pt x="64150" y="16271"/>
                </a:lnTo>
                <a:lnTo>
                  <a:pt x="102637" y="7927"/>
                </a:lnTo>
                <a:lnTo>
                  <a:pt x="145161" y="0"/>
                </a:lnTo>
              </a:path>
            </a:pathLst>
          </a:custGeom>
          <a:ln w="38099">
            <a:solidFill>
              <a:srgbClr val="BEBEBE"/>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21" name="object 21"/>
          <p:cNvSpPr/>
          <p:nvPr/>
        </p:nvSpPr>
        <p:spPr>
          <a:xfrm>
            <a:off x="6087618" y="2585086"/>
            <a:ext cx="70485" cy="29845"/>
          </a:xfrm>
          <a:custGeom>
            <a:avLst/>
            <a:gdLst/>
            <a:ahLst/>
            <a:cxnLst/>
            <a:rect l="l" t="t" r="r" b="b"/>
            <a:pathLst>
              <a:path w="70485" h="29844">
                <a:moveTo>
                  <a:pt x="0" y="29463"/>
                </a:moveTo>
                <a:lnTo>
                  <a:pt x="12922" y="21842"/>
                </a:lnTo>
                <a:lnTo>
                  <a:pt x="28987" y="14398"/>
                </a:lnTo>
                <a:lnTo>
                  <a:pt x="48148" y="7121"/>
                </a:lnTo>
                <a:lnTo>
                  <a:pt x="70358" y="0"/>
                </a:lnTo>
              </a:path>
            </a:pathLst>
          </a:custGeom>
          <a:ln w="38100">
            <a:solidFill>
              <a:srgbClr val="BEBEBE"/>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22" name="object 22"/>
          <p:cNvSpPr/>
          <p:nvPr/>
        </p:nvSpPr>
        <p:spPr>
          <a:xfrm>
            <a:off x="4493642" y="2624455"/>
            <a:ext cx="254635" cy="28575"/>
          </a:xfrm>
          <a:custGeom>
            <a:avLst/>
            <a:gdLst/>
            <a:ahLst/>
            <a:cxnLst/>
            <a:rect l="l" t="t" r="r" b="b"/>
            <a:pathLst>
              <a:path w="254635" h="28575">
                <a:moveTo>
                  <a:pt x="0" y="0"/>
                </a:moveTo>
                <a:lnTo>
                  <a:pt x="54620" y="4983"/>
                </a:lnTo>
                <a:lnTo>
                  <a:pt x="107472" y="10332"/>
                </a:lnTo>
                <a:lnTo>
                  <a:pt x="158465" y="16047"/>
                </a:lnTo>
                <a:lnTo>
                  <a:pt x="207507" y="22128"/>
                </a:lnTo>
                <a:lnTo>
                  <a:pt x="254507" y="28575"/>
                </a:lnTo>
              </a:path>
            </a:pathLst>
          </a:custGeom>
          <a:ln w="38100">
            <a:solidFill>
              <a:srgbClr val="BEBEBE"/>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23" name="object 23"/>
          <p:cNvSpPr/>
          <p:nvPr/>
        </p:nvSpPr>
        <p:spPr>
          <a:xfrm>
            <a:off x="2516212" y="2818764"/>
            <a:ext cx="44450" cy="30480"/>
          </a:xfrm>
          <a:custGeom>
            <a:avLst/>
            <a:gdLst/>
            <a:ahLst/>
            <a:cxnLst/>
            <a:rect l="l" t="t" r="r" b="b"/>
            <a:pathLst>
              <a:path w="44450" h="30480">
                <a:moveTo>
                  <a:pt x="44424" y="29972"/>
                </a:moveTo>
                <a:lnTo>
                  <a:pt x="30296" y="22592"/>
                </a:lnTo>
                <a:lnTo>
                  <a:pt x="18173" y="15128"/>
                </a:lnTo>
                <a:lnTo>
                  <a:pt x="8070" y="7594"/>
                </a:lnTo>
                <a:lnTo>
                  <a:pt x="0" y="0"/>
                </a:lnTo>
              </a:path>
            </a:pathLst>
          </a:custGeom>
          <a:ln w="38100">
            <a:solidFill>
              <a:srgbClr val="BEBEBE"/>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24" name="object 24"/>
          <p:cNvSpPr/>
          <p:nvPr/>
        </p:nvSpPr>
        <p:spPr>
          <a:xfrm>
            <a:off x="3439923" y="1219200"/>
            <a:ext cx="2618105" cy="1676400"/>
          </a:xfrm>
          <a:custGeom>
            <a:avLst/>
            <a:gdLst/>
            <a:ahLst/>
            <a:cxnLst/>
            <a:rect l="l" t="t" r="r" b="b"/>
            <a:pathLst>
              <a:path w="2618104" h="1676400">
                <a:moveTo>
                  <a:pt x="0" y="1676400"/>
                </a:moveTo>
                <a:lnTo>
                  <a:pt x="2617978" y="1676400"/>
                </a:lnTo>
                <a:lnTo>
                  <a:pt x="2617978" y="0"/>
                </a:lnTo>
                <a:lnTo>
                  <a:pt x="0" y="0"/>
                </a:lnTo>
                <a:lnTo>
                  <a:pt x="0" y="1676400"/>
                </a:lnTo>
                <a:close/>
              </a:path>
            </a:pathLst>
          </a:custGeom>
          <a:solidFill>
            <a:srgbClr val="FFFFFF"/>
          </a:solid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grpSp>
        <p:nvGrpSpPr>
          <p:cNvPr id="41" name="Group 40">
            <a:extLst>
              <a:ext uri="{FF2B5EF4-FFF2-40B4-BE49-F238E27FC236}">
                <a16:creationId xmlns:a16="http://schemas.microsoft.com/office/drawing/2014/main" id="{1179AB6B-3993-4F8B-BB51-86820044FB4D}"/>
              </a:ext>
            </a:extLst>
          </p:cNvPr>
          <p:cNvGrpSpPr/>
          <p:nvPr/>
        </p:nvGrpSpPr>
        <p:grpSpPr>
          <a:xfrm>
            <a:off x="1880666" y="5875021"/>
            <a:ext cx="8330134" cy="762679"/>
            <a:chOff x="356666" y="5875020"/>
            <a:chExt cx="8330134" cy="762679"/>
          </a:xfrm>
        </p:grpSpPr>
        <p:sp>
          <p:nvSpPr>
            <p:cNvPr id="25" name="object 25"/>
            <p:cNvSpPr/>
            <p:nvPr/>
          </p:nvSpPr>
          <p:spPr>
            <a:xfrm>
              <a:off x="356666" y="5883319"/>
              <a:ext cx="8305800" cy="754380"/>
            </a:xfrm>
            <a:custGeom>
              <a:avLst/>
              <a:gdLst/>
              <a:ahLst/>
              <a:cxnLst/>
              <a:rect l="l" t="t" r="r" b="b"/>
              <a:pathLst>
                <a:path w="8305800" h="754379">
                  <a:moveTo>
                    <a:pt x="8180070" y="0"/>
                  </a:moveTo>
                  <a:lnTo>
                    <a:pt x="125729" y="0"/>
                  </a:lnTo>
                  <a:lnTo>
                    <a:pt x="76788" y="9879"/>
                  </a:lnTo>
                  <a:lnTo>
                    <a:pt x="36823" y="36823"/>
                  </a:lnTo>
                  <a:lnTo>
                    <a:pt x="9879" y="76788"/>
                  </a:lnTo>
                  <a:lnTo>
                    <a:pt x="0" y="125729"/>
                  </a:lnTo>
                  <a:lnTo>
                    <a:pt x="0" y="628649"/>
                  </a:lnTo>
                  <a:lnTo>
                    <a:pt x="9879" y="677591"/>
                  </a:lnTo>
                  <a:lnTo>
                    <a:pt x="36823" y="717556"/>
                  </a:lnTo>
                  <a:lnTo>
                    <a:pt x="76788" y="744500"/>
                  </a:lnTo>
                  <a:lnTo>
                    <a:pt x="125729" y="754379"/>
                  </a:lnTo>
                  <a:lnTo>
                    <a:pt x="8180070" y="754379"/>
                  </a:lnTo>
                  <a:lnTo>
                    <a:pt x="8229022" y="744500"/>
                  </a:lnTo>
                  <a:lnTo>
                    <a:pt x="8268985" y="717556"/>
                  </a:lnTo>
                  <a:lnTo>
                    <a:pt x="8295923" y="677591"/>
                  </a:lnTo>
                  <a:lnTo>
                    <a:pt x="8305800" y="628649"/>
                  </a:lnTo>
                  <a:lnTo>
                    <a:pt x="8305800" y="125729"/>
                  </a:lnTo>
                  <a:lnTo>
                    <a:pt x="8295923" y="76788"/>
                  </a:lnTo>
                  <a:lnTo>
                    <a:pt x="8268985" y="36823"/>
                  </a:lnTo>
                  <a:lnTo>
                    <a:pt x="8229022" y="9879"/>
                  </a:lnTo>
                  <a:lnTo>
                    <a:pt x="8180070" y="0"/>
                  </a:lnTo>
                  <a:close/>
                </a:path>
              </a:pathLst>
            </a:custGeom>
            <a:solidFill>
              <a:srgbClr val="2146AF"/>
            </a:solid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26" name="object 26"/>
            <p:cNvSpPr/>
            <p:nvPr/>
          </p:nvSpPr>
          <p:spPr>
            <a:xfrm>
              <a:off x="381000" y="5875020"/>
              <a:ext cx="8305800" cy="754380"/>
            </a:xfrm>
            <a:custGeom>
              <a:avLst/>
              <a:gdLst/>
              <a:ahLst/>
              <a:cxnLst/>
              <a:rect l="l" t="t" r="r" b="b"/>
              <a:pathLst>
                <a:path w="8305800" h="754379">
                  <a:moveTo>
                    <a:pt x="0" y="125729"/>
                  </a:moveTo>
                  <a:lnTo>
                    <a:pt x="9879" y="76788"/>
                  </a:lnTo>
                  <a:lnTo>
                    <a:pt x="36823" y="36823"/>
                  </a:lnTo>
                  <a:lnTo>
                    <a:pt x="76788" y="9879"/>
                  </a:lnTo>
                  <a:lnTo>
                    <a:pt x="125729" y="0"/>
                  </a:lnTo>
                  <a:lnTo>
                    <a:pt x="8180070" y="0"/>
                  </a:lnTo>
                  <a:lnTo>
                    <a:pt x="8229022" y="9879"/>
                  </a:lnTo>
                  <a:lnTo>
                    <a:pt x="8268985" y="36823"/>
                  </a:lnTo>
                  <a:lnTo>
                    <a:pt x="8295923" y="76788"/>
                  </a:lnTo>
                  <a:lnTo>
                    <a:pt x="8305800" y="125729"/>
                  </a:lnTo>
                  <a:lnTo>
                    <a:pt x="8305800" y="628649"/>
                  </a:lnTo>
                  <a:lnTo>
                    <a:pt x="8295923" y="677591"/>
                  </a:lnTo>
                  <a:lnTo>
                    <a:pt x="8268985" y="717556"/>
                  </a:lnTo>
                  <a:lnTo>
                    <a:pt x="8229022" y="744500"/>
                  </a:lnTo>
                  <a:lnTo>
                    <a:pt x="8180070" y="754379"/>
                  </a:lnTo>
                  <a:lnTo>
                    <a:pt x="125729" y="754379"/>
                  </a:lnTo>
                  <a:lnTo>
                    <a:pt x="76788" y="744500"/>
                  </a:lnTo>
                  <a:lnTo>
                    <a:pt x="36823" y="717556"/>
                  </a:lnTo>
                  <a:lnTo>
                    <a:pt x="9879" y="677591"/>
                  </a:lnTo>
                  <a:lnTo>
                    <a:pt x="0" y="628649"/>
                  </a:lnTo>
                  <a:lnTo>
                    <a:pt x="0" y="125729"/>
                  </a:lnTo>
                  <a:close/>
                </a:path>
              </a:pathLst>
            </a:custGeom>
            <a:ln w="25400">
              <a:solidFill>
                <a:srgbClr val="385D89"/>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27" name="object 27"/>
            <p:cNvSpPr txBox="1"/>
            <p:nvPr/>
          </p:nvSpPr>
          <p:spPr>
            <a:xfrm>
              <a:off x="1059281" y="5931509"/>
              <a:ext cx="6950075" cy="514350"/>
            </a:xfrm>
            <a:prstGeom prst="rect">
              <a:avLst/>
            </a:prstGeom>
          </p:spPr>
          <p:txBody>
            <a:bodyPr vert="horz" wrap="square" lIns="0" tIns="13335" rIns="0" bIns="0" rtlCol="0">
              <a:spAutoFit/>
            </a:bodyPr>
            <a:lstStyle/>
            <a:p>
              <a:pPr marL="12700" eaLnBrk="1" fontAlgn="auto" hangingPunct="1">
                <a:spcBef>
                  <a:spcPts val="105"/>
                </a:spcBef>
                <a:spcAft>
                  <a:spcPts val="0"/>
                </a:spcAft>
              </a:pPr>
              <a:r>
                <a:rPr sz="3200" spc="-70" dirty="0">
                  <a:solidFill>
                    <a:srgbClr val="FFFFFF"/>
                  </a:solidFill>
                  <a:latin typeface="Calibri"/>
                  <a:ea typeface="+mn-ea"/>
                  <a:cs typeface="Calibri"/>
                </a:rPr>
                <a:t>Today </a:t>
              </a:r>
              <a:r>
                <a:rPr sz="3200" spc="-10" dirty="0">
                  <a:solidFill>
                    <a:srgbClr val="FFFFFF"/>
                  </a:solidFill>
                  <a:latin typeface="Calibri"/>
                  <a:ea typeface="+mn-ea"/>
                  <a:cs typeface="Calibri"/>
                </a:rPr>
                <a:t>we </a:t>
              </a:r>
              <a:r>
                <a:rPr sz="3200" spc="-25" dirty="0">
                  <a:solidFill>
                    <a:srgbClr val="FFFFFF"/>
                  </a:solidFill>
                  <a:latin typeface="Calibri"/>
                  <a:ea typeface="+mn-ea"/>
                  <a:cs typeface="Calibri"/>
                </a:rPr>
                <a:t>have </a:t>
              </a:r>
              <a:r>
                <a:rPr sz="3200" dirty="0">
                  <a:solidFill>
                    <a:srgbClr val="FFFFFF"/>
                  </a:solidFill>
                  <a:latin typeface="Calibri"/>
                  <a:ea typeface="+mn-ea"/>
                  <a:cs typeface="Calibri"/>
                </a:rPr>
                <a:t>no choice </a:t>
              </a:r>
              <a:r>
                <a:rPr sz="3200" spc="-5" dirty="0">
                  <a:solidFill>
                    <a:srgbClr val="FFFFFF"/>
                  </a:solidFill>
                  <a:latin typeface="Calibri"/>
                  <a:ea typeface="+mn-ea"/>
                  <a:cs typeface="Calibri"/>
                </a:rPr>
                <a:t>but </a:t>
              </a:r>
              <a:r>
                <a:rPr sz="3200" spc="-20" dirty="0">
                  <a:solidFill>
                    <a:srgbClr val="FFFFFF"/>
                  </a:solidFill>
                  <a:latin typeface="Calibri"/>
                  <a:ea typeface="+mn-ea"/>
                  <a:cs typeface="Calibri"/>
                </a:rPr>
                <a:t>to </a:t>
              </a:r>
              <a:r>
                <a:rPr sz="3200" spc="-10" dirty="0">
                  <a:solidFill>
                    <a:srgbClr val="FFFFFF"/>
                  </a:solidFill>
                  <a:latin typeface="Calibri"/>
                  <a:ea typeface="+mn-ea"/>
                  <a:cs typeface="Calibri"/>
                </a:rPr>
                <a:t>trust</a:t>
              </a:r>
              <a:r>
                <a:rPr sz="3200" spc="75" dirty="0">
                  <a:solidFill>
                    <a:srgbClr val="FFFFFF"/>
                  </a:solidFill>
                  <a:latin typeface="Calibri"/>
                  <a:ea typeface="+mn-ea"/>
                  <a:cs typeface="Calibri"/>
                </a:rPr>
                <a:t> </a:t>
              </a:r>
              <a:r>
                <a:rPr sz="3200" spc="-10" dirty="0">
                  <a:solidFill>
                    <a:srgbClr val="FFFFFF"/>
                  </a:solidFill>
                  <a:latin typeface="Calibri"/>
                  <a:ea typeface="+mn-ea"/>
                  <a:cs typeface="Calibri"/>
                </a:rPr>
                <a:t>PSPs</a:t>
              </a:r>
              <a:endParaRPr sz="3200" dirty="0">
                <a:solidFill>
                  <a:prstClr val="black"/>
                </a:solidFill>
                <a:latin typeface="Calibri"/>
                <a:ea typeface="+mn-ea"/>
                <a:cs typeface="Calibri"/>
              </a:endParaRPr>
            </a:p>
          </p:txBody>
        </p:sp>
      </p:grpSp>
      <p:grpSp>
        <p:nvGrpSpPr>
          <p:cNvPr id="83" name="Group 82"/>
          <p:cNvGrpSpPr/>
          <p:nvPr/>
        </p:nvGrpSpPr>
        <p:grpSpPr>
          <a:xfrm>
            <a:off x="3075559" y="4142385"/>
            <a:ext cx="1039215" cy="1039215"/>
            <a:chOff x="1551558" y="4142384"/>
            <a:chExt cx="1039215" cy="1039215"/>
          </a:xfrm>
        </p:grpSpPr>
        <p:sp>
          <p:nvSpPr>
            <p:cNvPr id="28" name="object 28"/>
            <p:cNvSpPr/>
            <p:nvPr/>
          </p:nvSpPr>
          <p:spPr>
            <a:xfrm>
              <a:off x="1551558" y="4142384"/>
              <a:ext cx="1039215" cy="1039215"/>
            </a:xfrm>
            <a:prstGeom prst="rect">
              <a:avLst/>
            </a:prstGeom>
            <a:blipFill>
              <a:blip r:embed="rId11" cstate="print"/>
              <a:stretch>
                <a:fillRect/>
              </a:stretch>
            </a:blipFill>
          </p:spPr>
          <p:txBody>
            <a:bodyPr wrap="square" lIns="0" tIns="0" rIns="0" bIns="0" rtlCol="0"/>
            <a:lstStyle/>
            <a:p>
              <a:pPr eaLnBrk="1" fontAlgn="auto" hangingPunct="1">
                <a:spcBef>
                  <a:spcPts val="0"/>
                </a:spcBef>
                <a:spcAft>
                  <a:spcPts val="0"/>
                </a:spcAft>
              </a:pPr>
              <a:endParaRPr dirty="0">
                <a:solidFill>
                  <a:prstClr val="black"/>
                </a:solidFill>
                <a:latin typeface="Calibri"/>
                <a:ea typeface="+mn-ea"/>
              </a:endParaRPr>
            </a:p>
          </p:txBody>
        </p:sp>
        <p:sp>
          <p:nvSpPr>
            <p:cNvPr id="29" name="object 29"/>
            <p:cNvSpPr/>
            <p:nvPr/>
          </p:nvSpPr>
          <p:spPr>
            <a:xfrm>
              <a:off x="1676400" y="4572012"/>
              <a:ext cx="685800" cy="156845"/>
            </a:xfrm>
            <a:custGeom>
              <a:avLst/>
              <a:gdLst/>
              <a:ahLst/>
              <a:cxnLst/>
              <a:rect l="l" t="t" r="r" b="b"/>
              <a:pathLst>
                <a:path w="685800" h="156845">
                  <a:moveTo>
                    <a:pt x="0" y="156578"/>
                  </a:moveTo>
                  <a:lnTo>
                    <a:pt x="685800" y="156578"/>
                  </a:lnTo>
                  <a:lnTo>
                    <a:pt x="685800" y="0"/>
                  </a:lnTo>
                  <a:lnTo>
                    <a:pt x="0" y="0"/>
                  </a:lnTo>
                  <a:lnTo>
                    <a:pt x="0" y="156578"/>
                  </a:lnTo>
                  <a:close/>
                </a:path>
              </a:pathLst>
            </a:custGeom>
            <a:solidFill>
              <a:srgbClr val="000000"/>
            </a:solid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30" name="object 30"/>
            <p:cNvSpPr/>
            <p:nvPr/>
          </p:nvSpPr>
          <p:spPr>
            <a:xfrm>
              <a:off x="1676400" y="4572012"/>
              <a:ext cx="685800" cy="156845"/>
            </a:xfrm>
            <a:custGeom>
              <a:avLst/>
              <a:gdLst/>
              <a:ahLst/>
              <a:cxnLst/>
              <a:rect l="l" t="t" r="r" b="b"/>
              <a:pathLst>
                <a:path w="685800" h="156845">
                  <a:moveTo>
                    <a:pt x="0" y="156578"/>
                  </a:moveTo>
                  <a:lnTo>
                    <a:pt x="685800" y="156578"/>
                  </a:lnTo>
                  <a:lnTo>
                    <a:pt x="685800" y="0"/>
                  </a:lnTo>
                  <a:lnTo>
                    <a:pt x="0" y="0"/>
                  </a:lnTo>
                  <a:lnTo>
                    <a:pt x="0" y="156578"/>
                  </a:lnTo>
                  <a:close/>
                </a:path>
              </a:pathLst>
            </a:custGeom>
            <a:ln w="25400">
              <a:solidFill>
                <a:srgbClr val="000000"/>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grpSp>
      <p:grpSp>
        <p:nvGrpSpPr>
          <p:cNvPr id="84" name="Group 83"/>
          <p:cNvGrpSpPr/>
          <p:nvPr/>
        </p:nvGrpSpPr>
        <p:grpSpPr>
          <a:xfrm>
            <a:off x="5513960" y="3810026"/>
            <a:ext cx="1039215" cy="1039215"/>
            <a:chOff x="3989959" y="3810025"/>
            <a:chExt cx="1039215" cy="1039215"/>
          </a:xfrm>
        </p:grpSpPr>
        <p:sp>
          <p:nvSpPr>
            <p:cNvPr id="31" name="object 31"/>
            <p:cNvSpPr/>
            <p:nvPr/>
          </p:nvSpPr>
          <p:spPr>
            <a:xfrm>
              <a:off x="3989959" y="3810025"/>
              <a:ext cx="1039215" cy="1039215"/>
            </a:xfrm>
            <a:prstGeom prst="rect">
              <a:avLst/>
            </a:prstGeom>
            <a:blipFill>
              <a:blip r:embed="rId11"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32" name="object 32"/>
            <p:cNvSpPr/>
            <p:nvPr/>
          </p:nvSpPr>
          <p:spPr>
            <a:xfrm>
              <a:off x="4114800" y="4239653"/>
              <a:ext cx="685800" cy="156845"/>
            </a:xfrm>
            <a:custGeom>
              <a:avLst/>
              <a:gdLst/>
              <a:ahLst/>
              <a:cxnLst/>
              <a:rect l="l" t="t" r="r" b="b"/>
              <a:pathLst>
                <a:path w="685800" h="156845">
                  <a:moveTo>
                    <a:pt x="0" y="156578"/>
                  </a:moveTo>
                  <a:lnTo>
                    <a:pt x="685800" y="156578"/>
                  </a:lnTo>
                  <a:lnTo>
                    <a:pt x="685800" y="0"/>
                  </a:lnTo>
                  <a:lnTo>
                    <a:pt x="0" y="0"/>
                  </a:lnTo>
                  <a:lnTo>
                    <a:pt x="0" y="156578"/>
                  </a:lnTo>
                  <a:close/>
                </a:path>
              </a:pathLst>
            </a:custGeom>
            <a:solidFill>
              <a:srgbClr val="000000"/>
            </a:solid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grpSp>
      <p:sp>
        <p:nvSpPr>
          <p:cNvPr id="33" name="object 33"/>
          <p:cNvSpPr/>
          <p:nvPr/>
        </p:nvSpPr>
        <p:spPr>
          <a:xfrm>
            <a:off x="5638800" y="4239654"/>
            <a:ext cx="685800" cy="156845"/>
          </a:xfrm>
          <a:custGeom>
            <a:avLst/>
            <a:gdLst/>
            <a:ahLst/>
            <a:cxnLst/>
            <a:rect l="l" t="t" r="r" b="b"/>
            <a:pathLst>
              <a:path w="685800" h="156845">
                <a:moveTo>
                  <a:pt x="0" y="156578"/>
                </a:moveTo>
                <a:lnTo>
                  <a:pt x="685800" y="156578"/>
                </a:lnTo>
                <a:lnTo>
                  <a:pt x="685800" y="0"/>
                </a:lnTo>
                <a:lnTo>
                  <a:pt x="0" y="0"/>
                </a:lnTo>
                <a:lnTo>
                  <a:pt x="0" y="156578"/>
                </a:lnTo>
                <a:close/>
              </a:path>
            </a:pathLst>
          </a:custGeom>
          <a:ln w="25400">
            <a:solidFill>
              <a:srgbClr val="000000"/>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grpSp>
        <p:nvGrpSpPr>
          <p:cNvPr id="85" name="Group 84"/>
          <p:cNvGrpSpPr/>
          <p:nvPr/>
        </p:nvGrpSpPr>
        <p:grpSpPr>
          <a:xfrm>
            <a:off x="7342760" y="3505226"/>
            <a:ext cx="1039215" cy="1039215"/>
            <a:chOff x="5818759" y="3505225"/>
            <a:chExt cx="1039215" cy="1039215"/>
          </a:xfrm>
        </p:grpSpPr>
        <p:sp>
          <p:nvSpPr>
            <p:cNvPr id="34" name="object 34"/>
            <p:cNvSpPr/>
            <p:nvPr/>
          </p:nvSpPr>
          <p:spPr>
            <a:xfrm>
              <a:off x="5818759" y="3505225"/>
              <a:ext cx="1039215" cy="1039215"/>
            </a:xfrm>
            <a:prstGeom prst="rect">
              <a:avLst/>
            </a:prstGeom>
            <a:blipFill>
              <a:blip r:embed="rId11"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35" name="object 35"/>
            <p:cNvSpPr/>
            <p:nvPr/>
          </p:nvSpPr>
          <p:spPr>
            <a:xfrm>
              <a:off x="5943600" y="3934853"/>
              <a:ext cx="685800" cy="156845"/>
            </a:xfrm>
            <a:custGeom>
              <a:avLst/>
              <a:gdLst/>
              <a:ahLst/>
              <a:cxnLst/>
              <a:rect l="l" t="t" r="r" b="b"/>
              <a:pathLst>
                <a:path w="685800" h="156845">
                  <a:moveTo>
                    <a:pt x="0" y="156578"/>
                  </a:moveTo>
                  <a:lnTo>
                    <a:pt x="685800" y="156578"/>
                  </a:lnTo>
                  <a:lnTo>
                    <a:pt x="685800" y="0"/>
                  </a:lnTo>
                  <a:lnTo>
                    <a:pt x="0" y="0"/>
                  </a:lnTo>
                  <a:lnTo>
                    <a:pt x="0" y="156578"/>
                  </a:lnTo>
                  <a:close/>
                </a:path>
              </a:pathLst>
            </a:custGeom>
            <a:solidFill>
              <a:srgbClr val="000000"/>
            </a:solid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grpSp>
      <p:sp>
        <p:nvSpPr>
          <p:cNvPr id="36" name="object 36"/>
          <p:cNvSpPr/>
          <p:nvPr/>
        </p:nvSpPr>
        <p:spPr>
          <a:xfrm>
            <a:off x="7467600" y="3934854"/>
            <a:ext cx="685800" cy="156845"/>
          </a:xfrm>
          <a:custGeom>
            <a:avLst/>
            <a:gdLst/>
            <a:ahLst/>
            <a:cxnLst/>
            <a:rect l="l" t="t" r="r" b="b"/>
            <a:pathLst>
              <a:path w="685800" h="156845">
                <a:moveTo>
                  <a:pt x="0" y="156578"/>
                </a:moveTo>
                <a:lnTo>
                  <a:pt x="685800" y="156578"/>
                </a:lnTo>
                <a:lnTo>
                  <a:pt x="685800" y="0"/>
                </a:lnTo>
                <a:lnTo>
                  <a:pt x="0" y="0"/>
                </a:lnTo>
                <a:lnTo>
                  <a:pt x="0" y="156578"/>
                </a:lnTo>
                <a:close/>
              </a:path>
            </a:pathLst>
          </a:custGeom>
          <a:ln w="25400">
            <a:solidFill>
              <a:srgbClr val="000000"/>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grpSp>
        <p:nvGrpSpPr>
          <p:cNvPr id="86" name="Group 85"/>
          <p:cNvGrpSpPr/>
          <p:nvPr/>
        </p:nvGrpSpPr>
        <p:grpSpPr>
          <a:xfrm>
            <a:off x="9095359" y="3989985"/>
            <a:ext cx="1039215" cy="1039215"/>
            <a:chOff x="7571358" y="3989984"/>
            <a:chExt cx="1039215" cy="1039215"/>
          </a:xfrm>
        </p:grpSpPr>
        <p:sp>
          <p:nvSpPr>
            <p:cNvPr id="37" name="object 37"/>
            <p:cNvSpPr/>
            <p:nvPr/>
          </p:nvSpPr>
          <p:spPr>
            <a:xfrm>
              <a:off x="7571358" y="3989984"/>
              <a:ext cx="1039215" cy="1039215"/>
            </a:xfrm>
            <a:prstGeom prst="rect">
              <a:avLst/>
            </a:prstGeom>
            <a:blipFill>
              <a:blip r:embed="rId11"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38" name="object 38"/>
            <p:cNvSpPr/>
            <p:nvPr/>
          </p:nvSpPr>
          <p:spPr>
            <a:xfrm>
              <a:off x="7696200" y="4419612"/>
              <a:ext cx="685800" cy="156845"/>
            </a:xfrm>
            <a:custGeom>
              <a:avLst/>
              <a:gdLst/>
              <a:ahLst/>
              <a:cxnLst/>
              <a:rect l="l" t="t" r="r" b="b"/>
              <a:pathLst>
                <a:path w="685800" h="156845">
                  <a:moveTo>
                    <a:pt x="0" y="156578"/>
                  </a:moveTo>
                  <a:lnTo>
                    <a:pt x="685800" y="156578"/>
                  </a:lnTo>
                  <a:lnTo>
                    <a:pt x="685800" y="0"/>
                  </a:lnTo>
                  <a:lnTo>
                    <a:pt x="0" y="0"/>
                  </a:lnTo>
                  <a:lnTo>
                    <a:pt x="0" y="156578"/>
                  </a:lnTo>
                  <a:close/>
                </a:path>
              </a:pathLst>
            </a:custGeom>
            <a:solidFill>
              <a:srgbClr val="000000"/>
            </a:solid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grpSp>
      <p:sp>
        <p:nvSpPr>
          <p:cNvPr id="39" name="object 39"/>
          <p:cNvSpPr/>
          <p:nvPr/>
        </p:nvSpPr>
        <p:spPr>
          <a:xfrm>
            <a:off x="9220200" y="4419613"/>
            <a:ext cx="685800" cy="156845"/>
          </a:xfrm>
          <a:custGeom>
            <a:avLst/>
            <a:gdLst/>
            <a:ahLst/>
            <a:cxnLst/>
            <a:rect l="l" t="t" r="r" b="b"/>
            <a:pathLst>
              <a:path w="685800" h="156845">
                <a:moveTo>
                  <a:pt x="0" y="156578"/>
                </a:moveTo>
                <a:lnTo>
                  <a:pt x="685800" y="156578"/>
                </a:lnTo>
                <a:lnTo>
                  <a:pt x="685800" y="0"/>
                </a:lnTo>
                <a:lnTo>
                  <a:pt x="0" y="0"/>
                </a:lnTo>
                <a:lnTo>
                  <a:pt x="0" y="156578"/>
                </a:lnTo>
                <a:close/>
              </a:path>
            </a:pathLst>
          </a:custGeom>
          <a:ln w="25400">
            <a:solidFill>
              <a:srgbClr val="000000"/>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40" name="object 40"/>
          <p:cNvSpPr/>
          <p:nvPr/>
        </p:nvSpPr>
        <p:spPr>
          <a:xfrm>
            <a:off x="5029200" y="1269212"/>
            <a:ext cx="952500" cy="1002944"/>
          </a:xfrm>
          <a:prstGeom prst="rect">
            <a:avLst/>
          </a:prstGeom>
          <a:blipFill>
            <a:blip r:embed="rId12"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43" name="object 43"/>
          <p:cNvSpPr/>
          <p:nvPr/>
        </p:nvSpPr>
        <p:spPr>
          <a:xfrm>
            <a:off x="6324600" y="988119"/>
            <a:ext cx="4081912" cy="1143279"/>
          </a:xfrm>
          <a:prstGeom prst="rect">
            <a:avLst/>
          </a:prstGeom>
          <a:blipFill>
            <a:blip r:embed="rId13"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44" name="object 44"/>
          <p:cNvSpPr/>
          <p:nvPr/>
        </p:nvSpPr>
        <p:spPr>
          <a:xfrm>
            <a:off x="5861939" y="1496186"/>
            <a:ext cx="63500" cy="63500"/>
          </a:xfrm>
          <a:prstGeom prst="rect">
            <a:avLst/>
          </a:prstGeom>
          <a:blipFill>
            <a:blip r:embed="rId14"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45" name="object 45"/>
          <p:cNvSpPr/>
          <p:nvPr/>
        </p:nvSpPr>
        <p:spPr>
          <a:xfrm>
            <a:off x="5953505" y="1466214"/>
            <a:ext cx="127000" cy="127000"/>
          </a:xfrm>
          <a:prstGeom prst="rect">
            <a:avLst/>
          </a:prstGeom>
          <a:blipFill>
            <a:blip r:embed="rId15"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46" name="object 46"/>
          <p:cNvSpPr/>
          <p:nvPr/>
        </p:nvSpPr>
        <p:spPr>
          <a:xfrm>
            <a:off x="6108572" y="1437005"/>
            <a:ext cx="190500" cy="190500"/>
          </a:xfrm>
          <a:prstGeom prst="rect">
            <a:avLst/>
          </a:prstGeom>
          <a:blipFill>
            <a:blip r:embed="rId16"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60" name="object 60"/>
          <p:cNvSpPr/>
          <p:nvPr/>
        </p:nvSpPr>
        <p:spPr>
          <a:xfrm>
            <a:off x="6439153" y="2206853"/>
            <a:ext cx="952500" cy="1002944"/>
          </a:xfrm>
          <a:prstGeom prst="rect">
            <a:avLst/>
          </a:prstGeom>
          <a:blipFill>
            <a:blip r:embed="rId12"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63" name="object 63"/>
          <p:cNvSpPr/>
          <p:nvPr/>
        </p:nvSpPr>
        <p:spPr>
          <a:xfrm>
            <a:off x="7715429" y="2098190"/>
            <a:ext cx="2707159" cy="1128345"/>
          </a:xfrm>
          <a:prstGeom prst="rect">
            <a:avLst/>
          </a:prstGeom>
          <a:blipFill>
            <a:blip r:embed="rId17"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64" name="object 64"/>
          <p:cNvSpPr/>
          <p:nvPr/>
        </p:nvSpPr>
        <p:spPr>
          <a:xfrm>
            <a:off x="7371842" y="2467737"/>
            <a:ext cx="358521" cy="188087"/>
          </a:xfrm>
          <a:prstGeom prst="rect">
            <a:avLst/>
          </a:prstGeom>
          <a:blipFill>
            <a:blip r:embed="rId18"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72" name="object 72"/>
          <p:cNvSpPr/>
          <p:nvPr/>
        </p:nvSpPr>
        <p:spPr>
          <a:xfrm>
            <a:off x="15153589" y="4855334"/>
            <a:ext cx="90805" cy="70485"/>
          </a:xfrm>
          <a:custGeom>
            <a:avLst/>
            <a:gdLst/>
            <a:ahLst/>
            <a:cxnLst/>
            <a:rect l="l" t="t" r="r" b="b"/>
            <a:pathLst>
              <a:path w="90804" h="70485">
                <a:moveTo>
                  <a:pt x="90677" y="0"/>
                </a:moveTo>
                <a:lnTo>
                  <a:pt x="73455" y="19667"/>
                </a:lnTo>
                <a:lnTo>
                  <a:pt x="52435" y="37988"/>
                </a:lnTo>
                <a:lnTo>
                  <a:pt x="27866" y="54810"/>
                </a:lnTo>
                <a:lnTo>
                  <a:pt x="0" y="69976"/>
                </a:lnTo>
              </a:path>
            </a:pathLst>
          </a:custGeom>
          <a:ln w="9525">
            <a:solidFill>
              <a:srgbClr val="7C5F9F"/>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77" name="object 77"/>
          <p:cNvSpPr/>
          <p:nvPr/>
        </p:nvSpPr>
        <p:spPr>
          <a:xfrm>
            <a:off x="7940421" y="2489074"/>
            <a:ext cx="14604" cy="37465"/>
          </a:xfrm>
          <a:custGeom>
            <a:avLst/>
            <a:gdLst/>
            <a:ahLst/>
            <a:cxnLst/>
            <a:rect l="l" t="t" r="r" b="b"/>
            <a:pathLst>
              <a:path w="14604" h="37464">
                <a:moveTo>
                  <a:pt x="14224" y="37084"/>
                </a:moveTo>
                <a:lnTo>
                  <a:pt x="9697" y="27914"/>
                </a:lnTo>
                <a:lnTo>
                  <a:pt x="5826" y="18684"/>
                </a:lnTo>
                <a:lnTo>
                  <a:pt x="2597" y="9384"/>
                </a:lnTo>
                <a:lnTo>
                  <a:pt x="0" y="0"/>
                </a:lnTo>
              </a:path>
            </a:pathLst>
          </a:custGeom>
          <a:ln w="9525">
            <a:solidFill>
              <a:srgbClr val="7C5F9F"/>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80" name="object 80"/>
          <p:cNvSpPr txBox="1"/>
          <p:nvPr/>
        </p:nvSpPr>
        <p:spPr>
          <a:xfrm>
            <a:off x="1665503" y="3810001"/>
            <a:ext cx="925830" cy="268663"/>
          </a:xfrm>
          <a:prstGeom prst="rect">
            <a:avLst/>
          </a:prstGeom>
          <a:solidFill>
            <a:srgbClr val="F1F1F1"/>
          </a:solidFill>
          <a:ln w="9525">
            <a:solidFill>
              <a:srgbClr val="7E7E7E"/>
            </a:solidFill>
          </a:ln>
        </p:spPr>
        <p:txBody>
          <a:bodyPr vert="horz" wrap="square" lIns="0" tIns="6985" rIns="0" bIns="0" rtlCol="0">
            <a:spAutoFit/>
          </a:bodyPr>
          <a:lstStyle/>
          <a:p>
            <a:pPr marL="243840" eaLnBrk="1" fontAlgn="auto" hangingPunct="1">
              <a:spcBef>
                <a:spcPts val="55"/>
              </a:spcBef>
              <a:spcAft>
                <a:spcPts val="0"/>
              </a:spcAft>
            </a:pPr>
            <a:r>
              <a:rPr sz="1700" b="1" dirty="0">
                <a:solidFill>
                  <a:prstClr val="black"/>
                </a:solidFill>
                <a:latin typeface="Calibri"/>
                <a:ea typeface="+mn-ea"/>
                <a:cs typeface="Calibri"/>
              </a:rPr>
              <a:t>Alice</a:t>
            </a:r>
            <a:endParaRPr sz="1700">
              <a:solidFill>
                <a:prstClr val="black"/>
              </a:solidFill>
              <a:latin typeface="Calibri"/>
              <a:ea typeface="+mn-ea"/>
              <a:cs typeface="Calibri"/>
            </a:endParaRPr>
          </a:p>
        </p:txBody>
      </p:sp>
      <p:sp>
        <p:nvSpPr>
          <p:cNvPr id="81" name="object 81"/>
          <p:cNvSpPr txBox="1"/>
          <p:nvPr/>
        </p:nvSpPr>
        <p:spPr>
          <a:xfrm>
            <a:off x="7058026" y="5378450"/>
            <a:ext cx="1247775" cy="269304"/>
          </a:xfrm>
          <a:prstGeom prst="rect">
            <a:avLst/>
          </a:prstGeom>
          <a:solidFill>
            <a:srgbClr val="F1F1F1"/>
          </a:solidFill>
          <a:ln w="9525">
            <a:solidFill>
              <a:srgbClr val="7E7E7E"/>
            </a:solidFill>
          </a:ln>
        </p:spPr>
        <p:txBody>
          <a:bodyPr vert="horz" wrap="square" lIns="0" tIns="7620" rIns="0" bIns="0" rtlCol="0">
            <a:spAutoFit/>
          </a:bodyPr>
          <a:lstStyle/>
          <a:p>
            <a:pPr marL="296545" eaLnBrk="1" fontAlgn="auto" hangingPunct="1">
              <a:spcBef>
                <a:spcPts val="60"/>
              </a:spcBef>
              <a:spcAft>
                <a:spcPts val="0"/>
              </a:spcAft>
            </a:pPr>
            <a:r>
              <a:rPr sz="1700" b="1" spc="-5" dirty="0">
                <a:solidFill>
                  <a:prstClr val="black"/>
                </a:solidFill>
                <a:latin typeface="Calibri"/>
                <a:ea typeface="+mn-ea"/>
                <a:cs typeface="Calibri"/>
              </a:rPr>
              <a:t>Friends</a:t>
            </a:r>
            <a:endParaRPr sz="1700">
              <a:solidFill>
                <a:prstClr val="black"/>
              </a:solidFill>
              <a:latin typeface="Calibri"/>
              <a:ea typeface="+mn-ea"/>
              <a:cs typeface="Calibri"/>
            </a:endParaRPr>
          </a:p>
        </p:txBody>
      </p:sp>
      <p:sp>
        <p:nvSpPr>
          <p:cNvPr id="82" name="object 82"/>
          <p:cNvSpPr txBox="1"/>
          <p:nvPr/>
        </p:nvSpPr>
        <p:spPr>
          <a:xfrm>
            <a:off x="6025769" y="3241206"/>
            <a:ext cx="1885950" cy="384721"/>
          </a:xfrm>
          <a:prstGeom prst="rect">
            <a:avLst/>
          </a:prstGeom>
          <a:solidFill>
            <a:srgbClr val="4F81BC"/>
          </a:solidFill>
          <a:ln w="25400">
            <a:solidFill>
              <a:srgbClr val="385D89"/>
            </a:solidFill>
          </a:ln>
        </p:spPr>
        <p:txBody>
          <a:bodyPr vert="horz" wrap="square" lIns="0" tIns="15240" rIns="0" bIns="0" rtlCol="0">
            <a:spAutoFit/>
          </a:bodyPr>
          <a:lstStyle/>
          <a:p>
            <a:pPr marL="140970" eaLnBrk="1" fontAlgn="auto" hangingPunct="1">
              <a:spcBef>
                <a:spcPts val="120"/>
              </a:spcBef>
              <a:spcAft>
                <a:spcPts val="0"/>
              </a:spcAft>
            </a:pPr>
            <a:r>
              <a:rPr sz="2400" b="1" dirty="0">
                <a:solidFill>
                  <a:srgbClr val="FFFFFF"/>
                </a:solidFill>
                <a:latin typeface="Calibri"/>
                <a:ea typeface="+mn-ea"/>
                <a:cs typeface="Calibri"/>
              </a:rPr>
              <a:t>Link</a:t>
            </a:r>
            <a:r>
              <a:rPr sz="2400" b="1" spc="-45" dirty="0">
                <a:solidFill>
                  <a:srgbClr val="FFFFFF"/>
                </a:solidFill>
                <a:latin typeface="Calibri"/>
                <a:ea typeface="+mn-ea"/>
                <a:cs typeface="Calibri"/>
              </a:rPr>
              <a:t> </a:t>
            </a:r>
            <a:r>
              <a:rPr sz="2400" b="1" spc="-10" dirty="0">
                <a:solidFill>
                  <a:srgbClr val="FFFFFF"/>
                </a:solidFill>
                <a:latin typeface="Calibri"/>
                <a:ea typeface="+mn-ea"/>
                <a:cs typeface="Calibri"/>
              </a:rPr>
              <a:t>Leakage</a:t>
            </a:r>
            <a:endParaRPr sz="2400">
              <a:solidFill>
                <a:prstClr val="black"/>
              </a:solidFill>
              <a:latin typeface="Calibri"/>
              <a:ea typeface="+mn-ea"/>
              <a:cs typeface="Calibri"/>
            </a:endParaRPr>
          </a:p>
        </p:txBody>
      </p:sp>
      <p:pic>
        <p:nvPicPr>
          <p:cNvPr id="87" name="Picture 86"/>
          <p:cNvPicPr>
            <a:picLocks noChangeAspect="1"/>
          </p:cNvPicPr>
          <p:nvPr/>
        </p:nvPicPr>
        <p:blipFill>
          <a:blip r:embed="rId19"/>
          <a:stretch>
            <a:fillRect/>
          </a:stretch>
        </p:blipFill>
        <p:spPr>
          <a:xfrm>
            <a:off x="4963035" y="2227320"/>
            <a:ext cx="1052438" cy="471492"/>
          </a:xfrm>
          <a:prstGeom prst="rect">
            <a:avLst/>
          </a:prstGeom>
        </p:spPr>
      </p:pic>
      <p:graphicFrame>
        <p:nvGraphicFramePr>
          <p:cNvPr id="78" name="object 78"/>
          <p:cNvGraphicFramePr>
            <a:graphicFrameLocks noGrp="1"/>
          </p:cNvGraphicFramePr>
          <p:nvPr/>
        </p:nvGraphicFramePr>
        <p:xfrm>
          <a:off x="3424047" y="1203326"/>
          <a:ext cx="2618740" cy="1542923"/>
        </p:xfrm>
        <a:graphic>
          <a:graphicData uri="http://schemas.openxmlformats.org/drawingml/2006/table">
            <a:tbl>
              <a:tblPr firstRow="1" bandRow="1">
                <a:tableStyleId>{2D5ABB26-0587-4C30-8999-92F81FD0307C}</a:tableStyleId>
              </a:tblPr>
              <a:tblGrid>
                <a:gridCol w="2618740">
                  <a:extLst>
                    <a:ext uri="{9D8B030D-6E8A-4147-A177-3AD203B41FA5}">
                      <a16:colId xmlns:a16="http://schemas.microsoft.com/office/drawing/2014/main" val="20000"/>
                    </a:ext>
                  </a:extLst>
                </a:gridCol>
              </a:tblGrid>
              <a:tr h="1542923">
                <a:tc>
                  <a:txBody>
                    <a:bodyPr/>
                    <a:lstStyle/>
                    <a:p>
                      <a:pPr marL="160020">
                        <a:lnSpc>
                          <a:spcPct val="100000"/>
                        </a:lnSpc>
                        <a:spcBef>
                          <a:spcPts val="530"/>
                        </a:spcBef>
                      </a:pPr>
                      <a:r>
                        <a:rPr sz="2400" b="1" i="1" spc="-10" dirty="0">
                          <a:latin typeface="Calibri"/>
                          <a:cs typeface="Calibri"/>
                        </a:rPr>
                        <a:t>PSPs</a:t>
                      </a:r>
                      <a:endParaRPr sz="2400" dirty="0">
                        <a:latin typeface="Calibri"/>
                        <a:cs typeface="Calibri"/>
                      </a:endParaRPr>
                    </a:p>
                  </a:txBody>
                  <a:tcPr marL="0" marR="0" marT="67310" marB="0">
                    <a:lnL w="38100">
                      <a:solidFill>
                        <a:srgbClr val="4F81BC"/>
                      </a:solidFill>
                      <a:prstDash val="solid"/>
                    </a:lnL>
                    <a:lnR w="38100">
                      <a:solidFill>
                        <a:srgbClr val="4F81BC"/>
                      </a:solidFill>
                      <a:prstDash val="solid"/>
                    </a:lnR>
                    <a:lnT w="38100">
                      <a:solidFill>
                        <a:srgbClr val="4F81BC"/>
                      </a:solidFill>
                      <a:prstDash val="solid"/>
                    </a:lnT>
                    <a:lnB w="28575">
                      <a:solidFill>
                        <a:srgbClr val="385D89"/>
                      </a:solidFill>
                      <a:prstDash val="solid"/>
                    </a:lnB>
                  </a:tcPr>
                </a:tc>
                <a:extLst>
                  <a:ext uri="{0D108BD9-81ED-4DB2-BD59-A6C34878D82A}">
                    <a16:rowId xmlns:a16="http://schemas.microsoft.com/office/drawing/2014/main" val="10000"/>
                  </a:ext>
                </a:extLst>
              </a:tr>
            </a:tbl>
          </a:graphicData>
        </a:graphic>
      </p:graphicFrame>
      <p:sp>
        <p:nvSpPr>
          <p:cNvPr id="88" name="Rectangle 87"/>
          <p:cNvSpPr/>
          <p:nvPr/>
        </p:nvSpPr>
        <p:spPr>
          <a:xfrm>
            <a:off x="7082443" y="1181072"/>
            <a:ext cx="2446715" cy="646331"/>
          </a:xfrm>
          <a:prstGeom prst="rect">
            <a:avLst/>
          </a:prstGeom>
        </p:spPr>
        <p:txBody>
          <a:bodyPr wrap="square">
            <a:spAutoFit/>
          </a:bodyPr>
          <a:lstStyle/>
          <a:p>
            <a:pPr eaLnBrk="1" fontAlgn="auto" hangingPunct="1">
              <a:spcBef>
                <a:spcPts val="0"/>
              </a:spcBef>
              <a:spcAft>
                <a:spcPts val="0"/>
              </a:spcAft>
            </a:pPr>
            <a:r>
              <a:rPr lang="en-US" dirty="0">
                <a:solidFill>
                  <a:prstClr val="black"/>
                </a:solidFill>
                <a:latin typeface="Calibri"/>
                <a:ea typeface="+mn-ea"/>
              </a:rPr>
              <a:t>Alice must be interested</a:t>
            </a:r>
          </a:p>
          <a:p>
            <a:pPr eaLnBrk="1" fontAlgn="auto" hangingPunct="1">
              <a:spcBef>
                <a:spcPts val="0"/>
              </a:spcBef>
              <a:spcAft>
                <a:spcPts val="0"/>
              </a:spcAft>
            </a:pPr>
            <a:r>
              <a:rPr lang="en-US" dirty="0">
                <a:solidFill>
                  <a:prstClr val="black"/>
                </a:solidFill>
                <a:latin typeface="Calibri"/>
                <a:ea typeface="+mn-ea"/>
              </a:rPr>
              <a:t>in this handsome guy.</a:t>
            </a:r>
          </a:p>
        </p:txBody>
      </p:sp>
      <p:sp>
        <p:nvSpPr>
          <p:cNvPr id="89" name="Rectangle 88"/>
          <p:cNvSpPr/>
          <p:nvPr/>
        </p:nvSpPr>
        <p:spPr>
          <a:xfrm>
            <a:off x="8251166" y="2329392"/>
            <a:ext cx="1816162" cy="646331"/>
          </a:xfrm>
          <a:prstGeom prst="rect">
            <a:avLst/>
          </a:prstGeom>
        </p:spPr>
        <p:txBody>
          <a:bodyPr wrap="square">
            <a:spAutoFit/>
          </a:bodyPr>
          <a:lstStyle/>
          <a:p>
            <a:pPr eaLnBrk="1" fontAlgn="auto" hangingPunct="1">
              <a:spcBef>
                <a:spcPts val="0"/>
              </a:spcBef>
              <a:spcAft>
                <a:spcPts val="0"/>
              </a:spcAft>
            </a:pPr>
            <a:r>
              <a:rPr lang="en-US" dirty="0">
                <a:solidFill>
                  <a:prstClr val="black"/>
                </a:solidFill>
                <a:latin typeface="Calibri"/>
                <a:ea typeface="+mn-ea"/>
              </a:rPr>
              <a:t>Image link is  open to public.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nodeType="clickEffect">
                                  <p:stCondLst>
                                    <p:cond delay="0"/>
                                  </p:stCondLst>
                                  <p:childTnLst>
                                    <p:animMotion origin="layout" path="M 1.11111E-6 3.7037E-7 L 0.05191 -0.35162 " pathEditMode="relative" rAng="0" ptsTypes="AA">
                                      <p:cBhvr>
                                        <p:cTn id="10" dur="2000" fill="hold"/>
                                        <p:tgtEl>
                                          <p:spTgt spid="83"/>
                                        </p:tgtEl>
                                        <p:attrNameLst>
                                          <p:attrName>ppt_x</p:attrName>
                                          <p:attrName>ppt_y</p:attrName>
                                        </p:attrNameLst>
                                      </p:cBhvr>
                                      <p:rCtr x="2587" y="-17593"/>
                                    </p:animMotion>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84"/>
                                        </p:tgtEl>
                                        <p:attrNameLst>
                                          <p:attrName>style.visibility</p:attrName>
                                        </p:attrNameLst>
                                      </p:cBhvr>
                                      <p:to>
                                        <p:strVal val="visible"/>
                                      </p:to>
                                    </p:set>
                                    <p:animEffect transition="in" filter="randombar(horizontal)">
                                      <p:cBhvr>
                                        <p:cTn id="15" dur="500"/>
                                        <p:tgtEl>
                                          <p:spTgt spid="84"/>
                                        </p:tgtEl>
                                      </p:cBhvr>
                                    </p:animEffect>
                                  </p:childTnLst>
                                </p:cTn>
                              </p:par>
                              <p:par>
                                <p:cTn id="16" presetID="14" presetClass="entr" presetSubtype="10" fill="hold" nodeType="withEffect">
                                  <p:stCondLst>
                                    <p:cond delay="0"/>
                                  </p:stCondLst>
                                  <p:childTnLst>
                                    <p:set>
                                      <p:cBhvr>
                                        <p:cTn id="17" dur="1" fill="hold">
                                          <p:stCondLst>
                                            <p:cond delay="0"/>
                                          </p:stCondLst>
                                        </p:cTn>
                                        <p:tgtEl>
                                          <p:spTgt spid="85"/>
                                        </p:tgtEl>
                                        <p:attrNameLst>
                                          <p:attrName>style.visibility</p:attrName>
                                        </p:attrNameLst>
                                      </p:cBhvr>
                                      <p:to>
                                        <p:strVal val="visible"/>
                                      </p:to>
                                    </p:set>
                                    <p:animEffect transition="in" filter="randombar(horizontal)">
                                      <p:cBhvr>
                                        <p:cTn id="18" dur="500"/>
                                        <p:tgtEl>
                                          <p:spTgt spid="85"/>
                                        </p:tgtEl>
                                      </p:cBhvr>
                                    </p:animEffect>
                                  </p:childTnLst>
                                </p:cTn>
                              </p:par>
                              <p:par>
                                <p:cTn id="19" presetID="14" presetClass="entr" presetSubtype="10" fill="hold" nodeType="with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randombar(horizontal)">
                                      <p:cBhvr>
                                        <p:cTn id="21" dur="500"/>
                                        <p:tgtEl>
                                          <p:spTgt spid="86"/>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60"/>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8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1000"/>
                                        <p:tgtEl>
                                          <p:spTgt spid="63"/>
                                        </p:tgtEl>
                                      </p:cBhvr>
                                    </p:animEffect>
                                    <p:anim calcmode="lin" valueType="num">
                                      <p:cBhvr>
                                        <p:cTn id="33" dur="1000" fill="hold"/>
                                        <p:tgtEl>
                                          <p:spTgt spid="63"/>
                                        </p:tgtEl>
                                        <p:attrNameLst>
                                          <p:attrName>ppt_x</p:attrName>
                                        </p:attrNameLst>
                                      </p:cBhvr>
                                      <p:tavLst>
                                        <p:tav tm="0">
                                          <p:val>
                                            <p:strVal val="#ppt_x"/>
                                          </p:val>
                                        </p:tav>
                                        <p:tav tm="100000">
                                          <p:val>
                                            <p:strVal val="#ppt_x"/>
                                          </p:val>
                                        </p:tav>
                                      </p:tavLst>
                                    </p:anim>
                                    <p:anim calcmode="lin" valueType="num">
                                      <p:cBhvr>
                                        <p:cTn id="34" dur="1000" fill="hold"/>
                                        <p:tgtEl>
                                          <p:spTgt spid="6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9"/>
                                        </p:tgtEl>
                                        <p:attrNameLst>
                                          <p:attrName>style.visibility</p:attrName>
                                        </p:attrNameLst>
                                      </p:cBhvr>
                                      <p:to>
                                        <p:strVal val="visible"/>
                                      </p:to>
                                    </p:set>
                                    <p:animEffect transition="in" filter="fade">
                                      <p:cBhvr>
                                        <p:cTn id="37" dur="1000"/>
                                        <p:tgtEl>
                                          <p:spTgt spid="89"/>
                                        </p:tgtEl>
                                      </p:cBhvr>
                                    </p:animEffect>
                                    <p:anim calcmode="lin" valueType="num">
                                      <p:cBhvr>
                                        <p:cTn id="38" dur="1000" fill="hold"/>
                                        <p:tgtEl>
                                          <p:spTgt spid="89"/>
                                        </p:tgtEl>
                                        <p:attrNameLst>
                                          <p:attrName>ppt_x</p:attrName>
                                        </p:attrNameLst>
                                      </p:cBhvr>
                                      <p:tavLst>
                                        <p:tav tm="0">
                                          <p:val>
                                            <p:strVal val="#ppt_x"/>
                                          </p:val>
                                        </p:tav>
                                        <p:tav tm="100000">
                                          <p:val>
                                            <p:strVal val="#ppt_x"/>
                                          </p:val>
                                        </p:tav>
                                      </p:tavLst>
                                    </p:anim>
                                    <p:anim calcmode="lin" valueType="num">
                                      <p:cBhvr>
                                        <p:cTn id="39" dur="1000" fill="hold"/>
                                        <p:tgtEl>
                                          <p:spTgt spid="89"/>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fade">
                                      <p:cBhvr>
                                        <p:cTn id="42" dur="1000"/>
                                        <p:tgtEl>
                                          <p:spTgt spid="64"/>
                                        </p:tgtEl>
                                      </p:cBhvr>
                                    </p:animEffect>
                                    <p:anim calcmode="lin" valueType="num">
                                      <p:cBhvr>
                                        <p:cTn id="43" dur="1000" fill="hold"/>
                                        <p:tgtEl>
                                          <p:spTgt spid="64"/>
                                        </p:tgtEl>
                                        <p:attrNameLst>
                                          <p:attrName>ppt_x</p:attrName>
                                        </p:attrNameLst>
                                      </p:cBhvr>
                                      <p:tavLst>
                                        <p:tav tm="0">
                                          <p:val>
                                            <p:strVal val="#ppt_x"/>
                                          </p:val>
                                        </p:tav>
                                        <p:tav tm="100000">
                                          <p:val>
                                            <p:strVal val="#ppt_x"/>
                                          </p:val>
                                        </p:tav>
                                      </p:tavLst>
                                    </p:anim>
                                    <p:anim calcmode="lin" valueType="num">
                                      <p:cBhvr>
                                        <p:cTn id="44"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1000"/>
                                        <p:tgtEl>
                                          <p:spTgt spid="46"/>
                                        </p:tgtEl>
                                      </p:cBhvr>
                                    </p:animEffect>
                                    <p:anim calcmode="lin" valueType="num">
                                      <p:cBhvr>
                                        <p:cTn id="56" dur="1000" fill="hold"/>
                                        <p:tgtEl>
                                          <p:spTgt spid="46"/>
                                        </p:tgtEl>
                                        <p:attrNameLst>
                                          <p:attrName>ppt_x</p:attrName>
                                        </p:attrNameLst>
                                      </p:cBhvr>
                                      <p:tavLst>
                                        <p:tav tm="0">
                                          <p:val>
                                            <p:strVal val="#ppt_x"/>
                                          </p:val>
                                        </p:tav>
                                        <p:tav tm="100000">
                                          <p:val>
                                            <p:strVal val="#ppt_x"/>
                                          </p:val>
                                        </p:tav>
                                      </p:tavLst>
                                    </p:anim>
                                    <p:anim calcmode="lin" valueType="num">
                                      <p:cBhvr>
                                        <p:cTn id="57" dur="1000" fill="hold"/>
                                        <p:tgtEl>
                                          <p:spTgt spid="46"/>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fade">
                                      <p:cBhvr>
                                        <p:cTn id="60" dur="1000"/>
                                        <p:tgtEl>
                                          <p:spTgt spid="43"/>
                                        </p:tgtEl>
                                      </p:cBhvr>
                                    </p:animEffect>
                                    <p:anim calcmode="lin" valueType="num">
                                      <p:cBhvr>
                                        <p:cTn id="61" dur="1000" fill="hold"/>
                                        <p:tgtEl>
                                          <p:spTgt spid="43"/>
                                        </p:tgtEl>
                                        <p:attrNameLst>
                                          <p:attrName>ppt_x</p:attrName>
                                        </p:attrNameLst>
                                      </p:cBhvr>
                                      <p:tavLst>
                                        <p:tav tm="0">
                                          <p:val>
                                            <p:strVal val="#ppt_x"/>
                                          </p:val>
                                        </p:tav>
                                        <p:tav tm="100000">
                                          <p:val>
                                            <p:strVal val="#ppt_x"/>
                                          </p:val>
                                        </p:tav>
                                      </p:tavLst>
                                    </p:anim>
                                    <p:anim calcmode="lin" valueType="num">
                                      <p:cBhvr>
                                        <p:cTn id="62" dur="1000" fill="hold"/>
                                        <p:tgtEl>
                                          <p:spTgt spid="43"/>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88"/>
                                        </p:tgtEl>
                                        <p:attrNameLst>
                                          <p:attrName>style.visibility</p:attrName>
                                        </p:attrNameLst>
                                      </p:cBhvr>
                                      <p:to>
                                        <p:strVal val="visible"/>
                                      </p:to>
                                    </p:set>
                                    <p:animEffect transition="in" filter="fade">
                                      <p:cBhvr>
                                        <p:cTn id="65" dur="1000"/>
                                        <p:tgtEl>
                                          <p:spTgt spid="88"/>
                                        </p:tgtEl>
                                      </p:cBhvr>
                                    </p:animEffect>
                                    <p:anim calcmode="lin" valueType="num">
                                      <p:cBhvr>
                                        <p:cTn id="66" dur="1000" fill="hold"/>
                                        <p:tgtEl>
                                          <p:spTgt spid="88"/>
                                        </p:tgtEl>
                                        <p:attrNameLst>
                                          <p:attrName>ppt_x</p:attrName>
                                        </p:attrNameLst>
                                      </p:cBhvr>
                                      <p:tavLst>
                                        <p:tav tm="0">
                                          <p:val>
                                            <p:strVal val="#ppt_x"/>
                                          </p:val>
                                        </p:tav>
                                        <p:tav tm="100000">
                                          <p:val>
                                            <p:strVal val="#ppt_x"/>
                                          </p:val>
                                        </p:tav>
                                      </p:tavLst>
                                    </p:anim>
                                    <p:anim calcmode="lin" valueType="num">
                                      <p:cBhvr>
                                        <p:cTn id="67" dur="1000" fill="hold"/>
                                        <p:tgtEl>
                                          <p:spTgt spid="88"/>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3" grpId="0" animBg="1"/>
      <p:bldP spid="46" grpId="0" animBg="1"/>
      <p:bldP spid="60" grpId="0" animBg="1"/>
      <p:bldP spid="63" grpId="0" animBg="1"/>
      <p:bldP spid="64" grpId="0" animBg="1"/>
      <p:bldP spid="82" grpId="0" animBg="1"/>
      <p:bldP spid="88" grpId="0"/>
      <p:bldP spid="8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122408" y="0"/>
            <a:ext cx="527303" cy="466344"/>
          </a:xfrm>
          <a:prstGeom prst="rect">
            <a:avLst/>
          </a:prstGeom>
          <a:blipFill>
            <a:blip r:embed="rId2"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3" name="object 3"/>
          <p:cNvSpPr txBox="1"/>
          <p:nvPr/>
        </p:nvSpPr>
        <p:spPr>
          <a:xfrm>
            <a:off x="10291065" y="0"/>
            <a:ext cx="141605" cy="299720"/>
          </a:xfrm>
          <a:prstGeom prst="rect">
            <a:avLst/>
          </a:prstGeom>
        </p:spPr>
        <p:txBody>
          <a:bodyPr vert="horz" wrap="square" lIns="0" tIns="12700" rIns="0" bIns="0" rtlCol="0">
            <a:spAutoFit/>
          </a:bodyPr>
          <a:lstStyle/>
          <a:p>
            <a:pPr marL="12700" eaLnBrk="1" fontAlgn="auto" hangingPunct="1">
              <a:spcBef>
                <a:spcPts val="100"/>
              </a:spcBef>
              <a:spcAft>
                <a:spcPts val="0"/>
              </a:spcAft>
            </a:pPr>
            <a:r>
              <a:rPr b="1" dirty="0">
                <a:solidFill>
                  <a:srgbClr val="161616"/>
                </a:solidFill>
                <a:latin typeface="Calibri"/>
                <a:ea typeface="+mn-ea"/>
                <a:cs typeface="Calibri"/>
              </a:rPr>
              <a:t>4</a:t>
            </a:r>
            <a:endParaRPr>
              <a:solidFill>
                <a:prstClr val="black"/>
              </a:solidFill>
              <a:latin typeface="Calibri"/>
              <a:ea typeface="+mn-ea"/>
              <a:cs typeface="Calibri"/>
            </a:endParaRPr>
          </a:p>
        </p:txBody>
      </p:sp>
      <p:sp>
        <p:nvSpPr>
          <p:cNvPr id="4" name="object 4"/>
          <p:cNvSpPr/>
          <p:nvPr/>
        </p:nvSpPr>
        <p:spPr>
          <a:xfrm>
            <a:off x="2389599" y="1351049"/>
            <a:ext cx="6005255" cy="683232"/>
          </a:xfrm>
          <a:prstGeom prst="rect">
            <a:avLst/>
          </a:prstGeom>
          <a:blipFill>
            <a:blip r:embed="rId3"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5" name="object 5"/>
          <p:cNvSpPr/>
          <p:nvPr/>
        </p:nvSpPr>
        <p:spPr>
          <a:xfrm>
            <a:off x="1665731" y="65531"/>
            <a:ext cx="8936736" cy="935736"/>
          </a:xfrm>
          <a:prstGeom prst="rect">
            <a:avLst/>
          </a:prstGeom>
          <a:blipFill>
            <a:blip r:embed="rId4"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6" name="object 6"/>
          <p:cNvSpPr txBox="1">
            <a:spLocks noGrp="1"/>
          </p:cNvSpPr>
          <p:nvPr>
            <p:ph type="title"/>
          </p:nvPr>
        </p:nvSpPr>
        <p:spPr>
          <a:xfrm>
            <a:off x="3060572" y="217374"/>
            <a:ext cx="6146800" cy="574675"/>
          </a:xfrm>
          <a:prstGeom prst="rect">
            <a:avLst/>
          </a:prstGeom>
        </p:spPr>
        <p:txBody>
          <a:bodyPr vert="horz" wrap="square" lIns="0" tIns="12700" rIns="0" bIns="0" rtlCol="0">
            <a:spAutoFit/>
          </a:bodyPr>
          <a:lstStyle/>
          <a:p>
            <a:pPr marL="12700">
              <a:spcBef>
                <a:spcPts val="100"/>
              </a:spcBef>
            </a:pPr>
            <a:r>
              <a:rPr spc="-5" dirty="0"/>
              <a:t>These </a:t>
            </a:r>
            <a:r>
              <a:rPr spc="-10" dirty="0"/>
              <a:t>Privacy </a:t>
            </a:r>
            <a:r>
              <a:rPr dirty="0"/>
              <a:t>Concerns </a:t>
            </a:r>
            <a:r>
              <a:rPr spc="-15" dirty="0"/>
              <a:t>Are</a:t>
            </a:r>
            <a:r>
              <a:rPr spc="-65" dirty="0"/>
              <a:t> </a:t>
            </a:r>
            <a:r>
              <a:rPr spc="-20" dirty="0"/>
              <a:t>Real</a:t>
            </a:r>
          </a:p>
        </p:txBody>
      </p:sp>
      <p:sp>
        <p:nvSpPr>
          <p:cNvPr id="7" name="object 7"/>
          <p:cNvSpPr/>
          <p:nvPr/>
        </p:nvSpPr>
        <p:spPr>
          <a:xfrm>
            <a:off x="2325847" y="2488847"/>
            <a:ext cx="6382575" cy="749030"/>
          </a:xfrm>
          <a:prstGeom prst="rect">
            <a:avLst/>
          </a:prstGeom>
          <a:blipFill>
            <a:blip r:embed="rId5"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8" name="object 8"/>
          <p:cNvSpPr/>
          <p:nvPr/>
        </p:nvSpPr>
        <p:spPr>
          <a:xfrm>
            <a:off x="2333542" y="3802276"/>
            <a:ext cx="7078046" cy="791949"/>
          </a:xfrm>
          <a:prstGeom prst="rect">
            <a:avLst/>
          </a:prstGeom>
          <a:blipFill>
            <a:blip r:embed="rId6"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9" name="object 9"/>
          <p:cNvSpPr/>
          <p:nvPr/>
        </p:nvSpPr>
        <p:spPr>
          <a:xfrm>
            <a:off x="2381251" y="5105400"/>
            <a:ext cx="6429375" cy="1104900"/>
          </a:xfrm>
          <a:prstGeom prst="rect">
            <a:avLst/>
          </a:prstGeom>
          <a:blipFill>
            <a:blip r:embed="rId7"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10" name="object 10"/>
          <p:cNvSpPr/>
          <p:nvPr/>
        </p:nvSpPr>
        <p:spPr>
          <a:xfrm>
            <a:off x="1955291" y="964691"/>
            <a:ext cx="8412480" cy="5745480"/>
          </a:xfrm>
          <a:prstGeom prst="rect">
            <a:avLst/>
          </a:prstGeom>
          <a:blipFill>
            <a:blip r:embed="rId8"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11" name="object 11"/>
          <p:cNvSpPr/>
          <p:nvPr/>
        </p:nvSpPr>
        <p:spPr>
          <a:xfrm>
            <a:off x="1981200" y="990600"/>
            <a:ext cx="8305800" cy="5638800"/>
          </a:xfrm>
          <a:custGeom>
            <a:avLst/>
            <a:gdLst/>
            <a:ahLst/>
            <a:cxnLst/>
            <a:rect l="l" t="t" r="r" b="b"/>
            <a:pathLst>
              <a:path w="8305800" h="5638800">
                <a:moveTo>
                  <a:pt x="0" y="5638800"/>
                </a:moveTo>
                <a:lnTo>
                  <a:pt x="8305800" y="5638800"/>
                </a:lnTo>
                <a:lnTo>
                  <a:pt x="8305800" y="0"/>
                </a:lnTo>
                <a:lnTo>
                  <a:pt x="0" y="0"/>
                </a:lnTo>
                <a:lnTo>
                  <a:pt x="0" y="5638800"/>
                </a:lnTo>
                <a:close/>
              </a:path>
            </a:pathLst>
          </a:custGeom>
          <a:solidFill>
            <a:srgbClr val="F8F7F3">
              <a:alpha val="12940"/>
            </a:srgbClr>
          </a:solid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12" name="object 12"/>
          <p:cNvSpPr txBox="1"/>
          <p:nvPr/>
        </p:nvSpPr>
        <p:spPr>
          <a:xfrm>
            <a:off x="6553200" y="5943600"/>
            <a:ext cx="3429000" cy="284052"/>
          </a:xfrm>
          <a:prstGeom prst="rect">
            <a:avLst/>
          </a:prstGeom>
          <a:solidFill>
            <a:srgbClr val="000000"/>
          </a:solidFill>
          <a:ln w="25400">
            <a:solidFill>
              <a:srgbClr val="5C4676"/>
            </a:solidFill>
          </a:ln>
        </p:spPr>
        <p:txBody>
          <a:bodyPr vert="horz" wrap="square" lIns="0" tIns="37465" rIns="0" bIns="0" rtlCol="0">
            <a:spAutoFit/>
          </a:bodyPr>
          <a:lstStyle/>
          <a:p>
            <a:pPr algn="ctr" eaLnBrk="1" fontAlgn="auto" hangingPunct="1">
              <a:spcBef>
                <a:spcPts val="295"/>
              </a:spcBef>
              <a:spcAft>
                <a:spcPts val="0"/>
              </a:spcAft>
            </a:pPr>
            <a:r>
              <a:rPr sz="1600" b="1" spc="-5" dirty="0">
                <a:solidFill>
                  <a:srgbClr val="FFFFFF"/>
                </a:solidFill>
                <a:latin typeface="Calibri"/>
                <a:ea typeface="+mn-ea"/>
                <a:cs typeface="Calibri"/>
              </a:rPr>
              <a:t>NBC </a:t>
            </a:r>
            <a:r>
              <a:rPr sz="1600" b="1" spc="-10" dirty="0">
                <a:solidFill>
                  <a:srgbClr val="FFFFFF"/>
                </a:solidFill>
                <a:latin typeface="Calibri"/>
                <a:ea typeface="+mn-ea"/>
                <a:cs typeface="Calibri"/>
              </a:rPr>
              <a:t>News, December </a:t>
            </a:r>
            <a:r>
              <a:rPr sz="1600" b="1" spc="-5" dirty="0">
                <a:solidFill>
                  <a:srgbClr val="FFFFFF"/>
                </a:solidFill>
                <a:latin typeface="Calibri"/>
                <a:ea typeface="+mn-ea"/>
                <a:cs typeface="Calibri"/>
              </a:rPr>
              <a:t>19,</a:t>
            </a:r>
            <a:r>
              <a:rPr sz="1600" b="1" spc="40" dirty="0">
                <a:solidFill>
                  <a:srgbClr val="FFFFFF"/>
                </a:solidFill>
                <a:latin typeface="Calibri"/>
                <a:ea typeface="+mn-ea"/>
                <a:cs typeface="Calibri"/>
              </a:rPr>
              <a:t> </a:t>
            </a:r>
            <a:r>
              <a:rPr sz="1600" b="1" spc="-10" dirty="0">
                <a:solidFill>
                  <a:srgbClr val="FFFFFF"/>
                </a:solidFill>
                <a:latin typeface="Calibri"/>
                <a:ea typeface="+mn-ea"/>
                <a:cs typeface="Calibri"/>
              </a:rPr>
              <a:t>2012</a:t>
            </a:r>
            <a:endParaRPr sz="1600">
              <a:solidFill>
                <a:prstClr val="black"/>
              </a:solidFill>
              <a:latin typeface="Calibri"/>
              <a:ea typeface="+mn-ea"/>
              <a:cs typeface="Calibri"/>
            </a:endParaRPr>
          </a:p>
        </p:txBody>
      </p:sp>
      <p:sp>
        <p:nvSpPr>
          <p:cNvPr id="13" name="object 13"/>
          <p:cNvSpPr txBox="1"/>
          <p:nvPr/>
        </p:nvSpPr>
        <p:spPr>
          <a:xfrm>
            <a:off x="6553200" y="1905001"/>
            <a:ext cx="3429000" cy="294311"/>
          </a:xfrm>
          <a:prstGeom prst="rect">
            <a:avLst/>
          </a:prstGeom>
          <a:solidFill>
            <a:srgbClr val="000000"/>
          </a:solidFill>
          <a:ln w="25400">
            <a:solidFill>
              <a:srgbClr val="5C4676"/>
            </a:solidFill>
          </a:ln>
        </p:spPr>
        <p:txBody>
          <a:bodyPr vert="horz" wrap="square" lIns="0" tIns="17145" rIns="0" bIns="0" rtlCol="0">
            <a:spAutoFit/>
          </a:bodyPr>
          <a:lstStyle/>
          <a:p>
            <a:pPr marL="516255" eaLnBrk="1" fontAlgn="auto" hangingPunct="1">
              <a:spcBef>
                <a:spcPts val="135"/>
              </a:spcBef>
              <a:spcAft>
                <a:spcPts val="0"/>
              </a:spcAft>
            </a:pPr>
            <a:r>
              <a:rPr b="1" spc="-5" dirty="0">
                <a:solidFill>
                  <a:srgbClr val="FFFFFF"/>
                </a:solidFill>
                <a:latin typeface="Calibri"/>
                <a:ea typeface="+mn-ea"/>
                <a:cs typeface="Calibri"/>
              </a:rPr>
              <a:t>CNN.com, August </a:t>
            </a:r>
            <a:r>
              <a:rPr b="1" dirty="0">
                <a:solidFill>
                  <a:srgbClr val="FFFFFF"/>
                </a:solidFill>
                <a:latin typeface="Calibri"/>
                <a:ea typeface="+mn-ea"/>
                <a:cs typeface="Calibri"/>
              </a:rPr>
              <a:t>9,</a:t>
            </a:r>
            <a:r>
              <a:rPr b="1" spc="-55" dirty="0">
                <a:solidFill>
                  <a:srgbClr val="FFFFFF"/>
                </a:solidFill>
                <a:latin typeface="Calibri"/>
                <a:ea typeface="+mn-ea"/>
                <a:cs typeface="Calibri"/>
              </a:rPr>
              <a:t> </a:t>
            </a:r>
            <a:r>
              <a:rPr b="1" dirty="0">
                <a:solidFill>
                  <a:srgbClr val="FFFFFF"/>
                </a:solidFill>
                <a:latin typeface="Calibri"/>
                <a:ea typeface="+mn-ea"/>
                <a:cs typeface="Calibri"/>
              </a:rPr>
              <a:t>2012</a:t>
            </a:r>
            <a:endParaRPr>
              <a:solidFill>
                <a:prstClr val="black"/>
              </a:solidFill>
              <a:latin typeface="Calibri"/>
              <a:ea typeface="+mn-ea"/>
              <a:cs typeface="Calibri"/>
            </a:endParaRPr>
          </a:p>
        </p:txBody>
      </p:sp>
      <p:sp>
        <p:nvSpPr>
          <p:cNvPr id="14" name="object 14"/>
          <p:cNvSpPr txBox="1"/>
          <p:nvPr/>
        </p:nvSpPr>
        <p:spPr>
          <a:xfrm>
            <a:off x="6553200" y="3168524"/>
            <a:ext cx="3429000" cy="294311"/>
          </a:xfrm>
          <a:prstGeom prst="rect">
            <a:avLst/>
          </a:prstGeom>
          <a:solidFill>
            <a:srgbClr val="000000"/>
          </a:solidFill>
          <a:ln w="25400">
            <a:solidFill>
              <a:srgbClr val="5C4676"/>
            </a:solidFill>
          </a:ln>
        </p:spPr>
        <p:txBody>
          <a:bodyPr vert="horz" wrap="square" lIns="0" tIns="17145" rIns="0" bIns="0" rtlCol="0">
            <a:spAutoFit/>
          </a:bodyPr>
          <a:lstStyle/>
          <a:p>
            <a:pPr marL="173355" eaLnBrk="1" fontAlgn="auto" hangingPunct="1">
              <a:spcBef>
                <a:spcPts val="135"/>
              </a:spcBef>
              <a:spcAft>
                <a:spcPts val="0"/>
              </a:spcAft>
            </a:pPr>
            <a:r>
              <a:rPr b="1" spc="-15" dirty="0">
                <a:solidFill>
                  <a:srgbClr val="FFFFFF"/>
                </a:solidFill>
                <a:latin typeface="Calibri"/>
                <a:ea typeface="+mn-ea"/>
                <a:cs typeface="Calibri"/>
              </a:rPr>
              <a:t>Wall </a:t>
            </a:r>
            <a:r>
              <a:rPr b="1" spc="-10" dirty="0">
                <a:solidFill>
                  <a:srgbClr val="FFFFFF"/>
                </a:solidFill>
                <a:latin typeface="Calibri"/>
                <a:ea typeface="+mn-ea"/>
                <a:cs typeface="Calibri"/>
              </a:rPr>
              <a:t>Street </a:t>
            </a:r>
            <a:r>
              <a:rPr b="1" spc="-5" dirty="0">
                <a:solidFill>
                  <a:srgbClr val="FFFFFF"/>
                </a:solidFill>
                <a:latin typeface="Calibri"/>
                <a:ea typeface="+mn-ea"/>
                <a:cs typeface="Calibri"/>
              </a:rPr>
              <a:t>Journal, </a:t>
            </a:r>
            <a:r>
              <a:rPr b="1" dirty="0">
                <a:solidFill>
                  <a:srgbClr val="FFFFFF"/>
                </a:solidFill>
                <a:latin typeface="Calibri"/>
                <a:ea typeface="+mn-ea"/>
                <a:cs typeface="Calibri"/>
              </a:rPr>
              <a:t>June 8,</a:t>
            </a:r>
            <a:r>
              <a:rPr b="1" spc="-80" dirty="0">
                <a:solidFill>
                  <a:srgbClr val="FFFFFF"/>
                </a:solidFill>
                <a:latin typeface="Calibri"/>
                <a:ea typeface="+mn-ea"/>
                <a:cs typeface="Calibri"/>
              </a:rPr>
              <a:t> </a:t>
            </a:r>
            <a:r>
              <a:rPr b="1" dirty="0">
                <a:solidFill>
                  <a:srgbClr val="FFFFFF"/>
                </a:solidFill>
                <a:latin typeface="Calibri"/>
                <a:ea typeface="+mn-ea"/>
                <a:cs typeface="Calibri"/>
              </a:rPr>
              <a:t>2011</a:t>
            </a:r>
            <a:endParaRPr>
              <a:solidFill>
                <a:prstClr val="black"/>
              </a:solidFill>
              <a:latin typeface="Calibri"/>
              <a:ea typeface="+mn-ea"/>
              <a:cs typeface="Calibri"/>
            </a:endParaRPr>
          </a:p>
        </p:txBody>
      </p:sp>
      <p:sp>
        <p:nvSpPr>
          <p:cNvPr id="15" name="object 15"/>
          <p:cNvSpPr txBox="1"/>
          <p:nvPr/>
        </p:nvSpPr>
        <p:spPr>
          <a:xfrm>
            <a:off x="6553200" y="4267201"/>
            <a:ext cx="3429000" cy="294953"/>
          </a:xfrm>
          <a:prstGeom prst="rect">
            <a:avLst/>
          </a:prstGeom>
          <a:solidFill>
            <a:srgbClr val="000000"/>
          </a:solidFill>
          <a:ln w="25400">
            <a:solidFill>
              <a:srgbClr val="5C4676"/>
            </a:solidFill>
          </a:ln>
        </p:spPr>
        <p:txBody>
          <a:bodyPr vert="horz" wrap="square" lIns="0" tIns="17780" rIns="0" bIns="0" rtlCol="0">
            <a:spAutoFit/>
          </a:bodyPr>
          <a:lstStyle/>
          <a:p>
            <a:pPr marL="146050" eaLnBrk="1" fontAlgn="auto" hangingPunct="1">
              <a:spcBef>
                <a:spcPts val="140"/>
              </a:spcBef>
              <a:spcAft>
                <a:spcPts val="0"/>
              </a:spcAft>
            </a:pPr>
            <a:r>
              <a:rPr b="1" dirty="0">
                <a:solidFill>
                  <a:srgbClr val="FFFFFF"/>
                </a:solidFill>
                <a:latin typeface="Calibri"/>
                <a:ea typeface="+mn-ea"/>
                <a:cs typeface="Calibri"/>
              </a:rPr>
              <a:t>New </a:t>
            </a:r>
            <a:r>
              <a:rPr b="1" spc="-40" dirty="0">
                <a:solidFill>
                  <a:srgbClr val="FFFFFF"/>
                </a:solidFill>
                <a:latin typeface="Calibri"/>
                <a:ea typeface="+mn-ea"/>
                <a:cs typeface="Calibri"/>
              </a:rPr>
              <a:t>York </a:t>
            </a:r>
            <a:r>
              <a:rPr b="1" spc="-5" dirty="0">
                <a:solidFill>
                  <a:srgbClr val="FFFFFF"/>
                </a:solidFill>
                <a:latin typeface="Calibri"/>
                <a:ea typeface="+mn-ea"/>
                <a:cs typeface="Calibri"/>
              </a:rPr>
              <a:t>Times, August </a:t>
            </a:r>
            <a:r>
              <a:rPr b="1" dirty="0">
                <a:solidFill>
                  <a:srgbClr val="FFFFFF"/>
                </a:solidFill>
                <a:latin typeface="Calibri"/>
                <a:ea typeface="+mn-ea"/>
                <a:cs typeface="Calibri"/>
              </a:rPr>
              <a:t>15,</a:t>
            </a:r>
            <a:r>
              <a:rPr b="1" spc="-60" dirty="0">
                <a:solidFill>
                  <a:srgbClr val="FFFFFF"/>
                </a:solidFill>
                <a:latin typeface="Calibri"/>
                <a:ea typeface="+mn-ea"/>
                <a:cs typeface="Calibri"/>
              </a:rPr>
              <a:t> </a:t>
            </a:r>
            <a:r>
              <a:rPr b="1" dirty="0">
                <a:solidFill>
                  <a:srgbClr val="FFFFFF"/>
                </a:solidFill>
                <a:latin typeface="Calibri"/>
                <a:ea typeface="+mn-ea"/>
                <a:cs typeface="Calibri"/>
              </a:rPr>
              <a:t>2012</a:t>
            </a:r>
            <a:endParaRPr>
              <a:solidFill>
                <a:prstClr val="black"/>
              </a:solidFill>
              <a:latin typeface="Calibri"/>
              <a:ea typeface="+mn-ea"/>
              <a:cs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122408" y="0"/>
            <a:ext cx="527303" cy="466344"/>
          </a:xfrm>
          <a:prstGeom prst="rect">
            <a:avLst/>
          </a:prstGeom>
          <a:blipFill>
            <a:blip r:embed="rId3"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3" name="object 3"/>
          <p:cNvSpPr txBox="1"/>
          <p:nvPr/>
        </p:nvSpPr>
        <p:spPr>
          <a:xfrm>
            <a:off x="10291065" y="0"/>
            <a:ext cx="141605" cy="299720"/>
          </a:xfrm>
          <a:prstGeom prst="rect">
            <a:avLst/>
          </a:prstGeom>
        </p:spPr>
        <p:txBody>
          <a:bodyPr vert="horz" wrap="square" lIns="0" tIns="12700" rIns="0" bIns="0" rtlCol="0">
            <a:spAutoFit/>
          </a:bodyPr>
          <a:lstStyle/>
          <a:p>
            <a:pPr marL="12700" eaLnBrk="1" fontAlgn="auto" hangingPunct="1">
              <a:spcBef>
                <a:spcPts val="100"/>
              </a:spcBef>
              <a:spcAft>
                <a:spcPts val="0"/>
              </a:spcAft>
              <a:defRPr/>
            </a:pPr>
            <a:r>
              <a:rPr b="1" dirty="0">
                <a:solidFill>
                  <a:srgbClr val="161616"/>
                </a:solidFill>
                <a:latin typeface="Calibri"/>
                <a:ea typeface="+mn-ea"/>
                <a:cs typeface="Calibri"/>
              </a:rPr>
              <a:t>5</a:t>
            </a:r>
            <a:endParaRPr>
              <a:solidFill>
                <a:prstClr val="black"/>
              </a:solidFill>
              <a:latin typeface="Calibri"/>
              <a:ea typeface="+mn-ea"/>
              <a:cs typeface="Calibri"/>
            </a:endParaRPr>
          </a:p>
        </p:txBody>
      </p:sp>
      <p:sp>
        <p:nvSpPr>
          <p:cNvPr id="4" name="object 4"/>
          <p:cNvSpPr/>
          <p:nvPr/>
        </p:nvSpPr>
        <p:spPr>
          <a:xfrm>
            <a:off x="2209800" y="3243898"/>
            <a:ext cx="1153896" cy="1176083"/>
          </a:xfrm>
          <a:prstGeom prst="rect">
            <a:avLst/>
          </a:prstGeom>
          <a:blipFill>
            <a:blip r:embed="rId4"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5" name="object 5"/>
          <p:cNvSpPr/>
          <p:nvPr/>
        </p:nvSpPr>
        <p:spPr>
          <a:xfrm>
            <a:off x="1665731" y="65531"/>
            <a:ext cx="8936736" cy="935736"/>
          </a:xfrm>
          <a:prstGeom prst="rect">
            <a:avLst/>
          </a:prstGeom>
          <a:blipFill>
            <a:blip r:embed="rId5"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6" name="object 6"/>
          <p:cNvSpPr txBox="1">
            <a:spLocks noGrp="1"/>
          </p:cNvSpPr>
          <p:nvPr>
            <p:ph type="title"/>
          </p:nvPr>
        </p:nvSpPr>
        <p:spPr>
          <a:xfrm>
            <a:off x="2236115" y="217374"/>
            <a:ext cx="7794625" cy="574675"/>
          </a:xfrm>
          <a:prstGeom prst="rect">
            <a:avLst/>
          </a:prstGeom>
        </p:spPr>
        <p:txBody>
          <a:bodyPr vert="horz" wrap="square" lIns="0" tIns="12700" rIns="0" bIns="0" rtlCol="0">
            <a:spAutoFit/>
          </a:bodyPr>
          <a:lstStyle/>
          <a:p>
            <a:pPr marL="12700">
              <a:spcBef>
                <a:spcPts val="100"/>
              </a:spcBef>
            </a:pPr>
            <a:r>
              <a:rPr spc="-5" dirty="0"/>
              <a:t>Cloud-side Processing </a:t>
            </a:r>
            <a:r>
              <a:rPr spc="-20" dirty="0"/>
              <a:t>for </a:t>
            </a:r>
            <a:r>
              <a:rPr spc="-5" dirty="0"/>
              <a:t>Mobile</a:t>
            </a:r>
            <a:r>
              <a:rPr spc="15" dirty="0"/>
              <a:t> </a:t>
            </a:r>
            <a:r>
              <a:rPr spc="-10" dirty="0"/>
              <a:t>Devices</a:t>
            </a:r>
          </a:p>
        </p:txBody>
      </p:sp>
      <p:sp>
        <p:nvSpPr>
          <p:cNvPr id="7" name="object 7"/>
          <p:cNvSpPr/>
          <p:nvPr/>
        </p:nvSpPr>
        <p:spPr>
          <a:xfrm>
            <a:off x="5414635" y="3853091"/>
            <a:ext cx="2499712" cy="1915032"/>
          </a:xfrm>
          <a:prstGeom prst="rect">
            <a:avLst/>
          </a:prstGeom>
          <a:blipFill>
            <a:blip r:embed="rId6"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8" name="object 8"/>
          <p:cNvSpPr/>
          <p:nvPr/>
        </p:nvSpPr>
        <p:spPr>
          <a:xfrm>
            <a:off x="3479292" y="3441191"/>
            <a:ext cx="7188708" cy="2506980"/>
          </a:xfrm>
          <a:prstGeom prst="rect">
            <a:avLst/>
          </a:prstGeom>
          <a:blipFill>
            <a:blip r:embed="rId7"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9" name="object 9"/>
          <p:cNvSpPr/>
          <p:nvPr/>
        </p:nvSpPr>
        <p:spPr>
          <a:xfrm>
            <a:off x="3505200" y="3467100"/>
            <a:ext cx="7162800" cy="2400300"/>
          </a:xfrm>
          <a:custGeom>
            <a:avLst/>
            <a:gdLst/>
            <a:ahLst/>
            <a:cxnLst/>
            <a:rect l="l" t="t" r="r" b="b"/>
            <a:pathLst>
              <a:path w="7162800" h="2400300">
                <a:moveTo>
                  <a:pt x="0" y="2400300"/>
                </a:moveTo>
                <a:lnTo>
                  <a:pt x="7162800" y="2400300"/>
                </a:lnTo>
                <a:lnTo>
                  <a:pt x="7162800" y="0"/>
                </a:lnTo>
                <a:lnTo>
                  <a:pt x="0" y="0"/>
                </a:lnTo>
                <a:lnTo>
                  <a:pt x="0" y="2400300"/>
                </a:lnTo>
                <a:close/>
              </a:path>
            </a:pathLst>
          </a:custGeom>
          <a:solidFill>
            <a:srgbClr val="F8F7F3">
              <a:alpha val="21960"/>
            </a:srgbClr>
          </a:solid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10" name="object 10"/>
          <p:cNvSpPr/>
          <p:nvPr/>
        </p:nvSpPr>
        <p:spPr>
          <a:xfrm>
            <a:off x="3657600" y="4703317"/>
            <a:ext cx="478396" cy="1064806"/>
          </a:xfrm>
          <a:prstGeom prst="rect">
            <a:avLst/>
          </a:prstGeom>
          <a:blipFill>
            <a:blip r:embed="rId8"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11" name="object 11"/>
          <p:cNvSpPr/>
          <p:nvPr/>
        </p:nvSpPr>
        <p:spPr>
          <a:xfrm>
            <a:off x="4876800" y="4244098"/>
            <a:ext cx="1094562" cy="1413002"/>
          </a:xfrm>
          <a:prstGeom prst="rect">
            <a:avLst/>
          </a:prstGeom>
          <a:blipFill>
            <a:blip r:embed="rId9"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12" name="object 12"/>
          <p:cNvSpPr/>
          <p:nvPr/>
        </p:nvSpPr>
        <p:spPr>
          <a:xfrm>
            <a:off x="4191000" y="4446867"/>
            <a:ext cx="637324" cy="1194981"/>
          </a:xfrm>
          <a:prstGeom prst="rect">
            <a:avLst/>
          </a:prstGeom>
          <a:blipFill>
            <a:blip r:embed="rId10"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13" name="object 13"/>
          <p:cNvSpPr/>
          <p:nvPr/>
        </p:nvSpPr>
        <p:spPr>
          <a:xfrm>
            <a:off x="7772400" y="3567672"/>
            <a:ext cx="2895600" cy="2161921"/>
          </a:xfrm>
          <a:prstGeom prst="rect">
            <a:avLst/>
          </a:prstGeom>
          <a:blipFill>
            <a:blip r:embed="rId11"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14" name="object 14"/>
          <p:cNvSpPr/>
          <p:nvPr/>
        </p:nvSpPr>
        <p:spPr>
          <a:xfrm>
            <a:off x="3479292" y="3451859"/>
            <a:ext cx="2087880" cy="515112"/>
          </a:xfrm>
          <a:prstGeom prst="rect">
            <a:avLst/>
          </a:prstGeom>
          <a:blipFill>
            <a:blip r:embed="rId12"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15" name="object 15"/>
          <p:cNvSpPr/>
          <p:nvPr/>
        </p:nvSpPr>
        <p:spPr>
          <a:xfrm>
            <a:off x="3823717" y="3352800"/>
            <a:ext cx="1466087" cy="746760"/>
          </a:xfrm>
          <a:prstGeom prst="rect">
            <a:avLst/>
          </a:prstGeom>
          <a:blipFill>
            <a:blip r:embed="rId13"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16" name="object 16"/>
          <p:cNvSpPr/>
          <p:nvPr/>
        </p:nvSpPr>
        <p:spPr>
          <a:xfrm>
            <a:off x="3505200" y="3477653"/>
            <a:ext cx="1981200" cy="408940"/>
          </a:xfrm>
          <a:custGeom>
            <a:avLst/>
            <a:gdLst/>
            <a:ahLst/>
            <a:cxnLst/>
            <a:rect l="l" t="t" r="r" b="b"/>
            <a:pathLst>
              <a:path w="1981200" h="408939">
                <a:moveTo>
                  <a:pt x="0" y="408546"/>
                </a:moveTo>
                <a:lnTo>
                  <a:pt x="1981200" y="408546"/>
                </a:lnTo>
                <a:lnTo>
                  <a:pt x="1981200" y="0"/>
                </a:lnTo>
                <a:lnTo>
                  <a:pt x="0" y="0"/>
                </a:lnTo>
                <a:lnTo>
                  <a:pt x="0" y="408546"/>
                </a:lnTo>
                <a:close/>
              </a:path>
            </a:pathLst>
          </a:custGeom>
          <a:solidFill>
            <a:srgbClr val="F8F7F3"/>
          </a:solid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17" name="object 17"/>
          <p:cNvSpPr txBox="1"/>
          <p:nvPr/>
        </p:nvSpPr>
        <p:spPr>
          <a:xfrm>
            <a:off x="3505200" y="3438525"/>
            <a:ext cx="1981200" cy="391160"/>
          </a:xfrm>
          <a:prstGeom prst="rect">
            <a:avLst/>
          </a:prstGeom>
        </p:spPr>
        <p:txBody>
          <a:bodyPr vert="horz" wrap="square" lIns="0" tIns="12700" rIns="0" bIns="0" rtlCol="0">
            <a:spAutoFit/>
          </a:bodyPr>
          <a:lstStyle/>
          <a:p>
            <a:pPr marL="527685" eaLnBrk="1" fontAlgn="auto" hangingPunct="1">
              <a:spcBef>
                <a:spcPts val="100"/>
              </a:spcBef>
              <a:spcAft>
                <a:spcPts val="0"/>
              </a:spcAft>
              <a:defRPr/>
            </a:pPr>
            <a:r>
              <a:rPr sz="2400" b="1" dirty="0">
                <a:solidFill>
                  <a:prstClr val="black"/>
                </a:solidFill>
                <a:latin typeface="Calibri"/>
                <a:ea typeface="+mn-ea"/>
                <a:cs typeface="Calibri"/>
              </a:rPr>
              <a:t>Friends</a:t>
            </a:r>
            <a:endParaRPr sz="2400">
              <a:solidFill>
                <a:prstClr val="black"/>
              </a:solidFill>
              <a:latin typeface="Calibri"/>
              <a:ea typeface="+mn-ea"/>
              <a:cs typeface="Calibri"/>
            </a:endParaRPr>
          </a:p>
        </p:txBody>
      </p:sp>
      <p:sp>
        <p:nvSpPr>
          <p:cNvPr id="18" name="object 18"/>
          <p:cNvSpPr/>
          <p:nvPr/>
        </p:nvSpPr>
        <p:spPr>
          <a:xfrm>
            <a:off x="1524001" y="4443083"/>
            <a:ext cx="1655191" cy="1195717"/>
          </a:xfrm>
          <a:prstGeom prst="rect">
            <a:avLst/>
          </a:prstGeom>
          <a:blipFill>
            <a:blip r:embed="rId14"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19" name="object 19"/>
          <p:cNvSpPr/>
          <p:nvPr/>
        </p:nvSpPr>
        <p:spPr>
          <a:xfrm>
            <a:off x="1774932" y="2593344"/>
            <a:ext cx="8468360" cy="685800"/>
          </a:xfrm>
          <a:custGeom>
            <a:avLst/>
            <a:gdLst/>
            <a:ahLst/>
            <a:cxnLst/>
            <a:rect l="l" t="t" r="r" b="b"/>
            <a:pathLst>
              <a:path w="8468360" h="685800">
                <a:moveTo>
                  <a:pt x="5433467" y="621029"/>
                </a:moveTo>
                <a:lnTo>
                  <a:pt x="3233439" y="621029"/>
                </a:lnTo>
                <a:lnTo>
                  <a:pt x="3271133" y="627379"/>
                </a:lnTo>
                <a:lnTo>
                  <a:pt x="3311271" y="632460"/>
                </a:lnTo>
                <a:lnTo>
                  <a:pt x="3353760" y="638810"/>
                </a:lnTo>
                <a:lnTo>
                  <a:pt x="3445412" y="648970"/>
                </a:lnTo>
                <a:lnTo>
                  <a:pt x="3494387" y="652779"/>
                </a:lnTo>
                <a:lnTo>
                  <a:pt x="3545336" y="657860"/>
                </a:lnTo>
                <a:lnTo>
                  <a:pt x="3709084" y="669289"/>
                </a:lnTo>
                <a:lnTo>
                  <a:pt x="3766987" y="671829"/>
                </a:lnTo>
                <a:lnTo>
                  <a:pt x="3826393" y="675639"/>
                </a:lnTo>
                <a:lnTo>
                  <a:pt x="3887208" y="678179"/>
                </a:lnTo>
                <a:lnTo>
                  <a:pt x="3949338" y="679450"/>
                </a:lnTo>
                <a:lnTo>
                  <a:pt x="4012965" y="681989"/>
                </a:lnTo>
                <a:lnTo>
                  <a:pt x="4204189" y="685800"/>
                </a:lnTo>
                <a:lnTo>
                  <a:pt x="4456436" y="685800"/>
                </a:lnTo>
                <a:lnTo>
                  <a:pt x="4700040" y="680720"/>
                </a:lnTo>
                <a:lnTo>
                  <a:pt x="4983188" y="668020"/>
                </a:lnTo>
                <a:lnTo>
                  <a:pt x="5137157" y="656589"/>
                </a:lnTo>
                <a:lnTo>
                  <a:pt x="5185260" y="651510"/>
                </a:lnTo>
                <a:lnTo>
                  <a:pt x="5231596" y="647700"/>
                </a:lnTo>
                <a:lnTo>
                  <a:pt x="5359058" y="632460"/>
                </a:lnTo>
                <a:lnTo>
                  <a:pt x="5397382" y="627379"/>
                </a:lnTo>
                <a:lnTo>
                  <a:pt x="5433467" y="621029"/>
                </a:lnTo>
                <a:close/>
              </a:path>
              <a:path w="8468360" h="685800">
                <a:moveTo>
                  <a:pt x="2625260" y="643889"/>
                </a:moveTo>
                <a:lnTo>
                  <a:pt x="2284226" y="643889"/>
                </a:lnTo>
                <a:lnTo>
                  <a:pt x="2340695" y="645160"/>
                </a:lnTo>
                <a:lnTo>
                  <a:pt x="2568258" y="645160"/>
                </a:lnTo>
                <a:lnTo>
                  <a:pt x="2625260" y="643889"/>
                </a:lnTo>
                <a:close/>
              </a:path>
              <a:path w="8468360" h="685800">
                <a:moveTo>
                  <a:pt x="2212371" y="60960"/>
                </a:moveTo>
                <a:lnTo>
                  <a:pt x="1953995" y="60960"/>
                </a:lnTo>
                <a:lnTo>
                  <a:pt x="1822733" y="63500"/>
                </a:lnTo>
                <a:lnTo>
                  <a:pt x="1745144" y="66039"/>
                </a:lnTo>
                <a:lnTo>
                  <a:pt x="1669577" y="67310"/>
                </a:lnTo>
                <a:lnTo>
                  <a:pt x="1596151" y="71120"/>
                </a:lnTo>
                <a:lnTo>
                  <a:pt x="1524983" y="73660"/>
                </a:lnTo>
                <a:lnTo>
                  <a:pt x="1456193" y="77470"/>
                </a:lnTo>
                <a:lnTo>
                  <a:pt x="1389898" y="82550"/>
                </a:lnTo>
                <a:lnTo>
                  <a:pt x="1326216" y="86360"/>
                </a:lnTo>
                <a:lnTo>
                  <a:pt x="1207169" y="96520"/>
                </a:lnTo>
                <a:lnTo>
                  <a:pt x="1099996" y="109220"/>
                </a:lnTo>
                <a:lnTo>
                  <a:pt x="1005646" y="121920"/>
                </a:lnTo>
                <a:lnTo>
                  <a:pt x="963575" y="128270"/>
                </a:lnTo>
                <a:lnTo>
                  <a:pt x="925064" y="135889"/>
                </a:lnTo>
                <a:lnTo>
                  <a:pt x="859198" y="151129"/>
                </a:lnTo>
                <a:lnTo>
                  <a:pt x="808994" y="166370"/>
                </a:lnTo>
                <a:lnTo>
                  <a:pt x="765125" y="191770"/>
                </a:lnTo>
                <a:lnTo>
                  <a:pt x="758218" y="208279"/>
                </a:lnTo>
                <a:lnTo>
                  <a:pt x="761822" y="217170"/>
                </a:lnTo>
                <a:lnTo>
                  <a:pt x="770287" y="226060"/>
                </a:lnTo>
                <a:lnTo>
                  <a:pt x="763162" y="228600"/>
                </a:lnTo>
                <a:lnTo>
                  <a:pt x="582098" y="232410"/>
                </a:lnTo>
                <a:lnTo>
                  <a:pt x="469296" y="237489"/>
                </a:lnTo>
                <a:lnTo>
                  <a:pt x="269933" y="252729"/>
                </a:lnTo>
                <a:lnTo>
                  <a:pt x="186598" y="262889"/>
                </a:lnTo>
                <a:lnTo>
                  <a:pt x="149724" y="269239"/>
                </a:lnTo>
                <a:lnTo>
                  <a:pt x="116313" y="274320"/>
                </a:lnTo>
                <a:lnTo>
                  <a:pt x="76149" y="283210"/>
                </a:lnTo>
                <a:lnTo>
                  <a:pt x="21478" y="300989"/>
                </a:lnTo>
                <a:lnTo>
                  <a:pt x="0" y="318770"/>
                </a:lnTo>
                <a:lnTo>
                  <a:pt x="1325" y="327660"/>
                </a:lnTo>
                <a:lnTo>
                  <a:pt x="51725" y="354329"/>
                </a:lnTo>
                <a:lnTo>
                  <a:pt x="122482" y="370839"/>
                </a:lnTo>
                <a:lnTo>
                  <a:pt x="168548" y="378460"/>
                </a:lnTo>
                <a:lnTo>
                  <a:pt x="221537" y="386079"/>
                </a:lnTo>
                <a:lnTo>
                  <a:pt x="281294" y="392429"/>
                </a:lnTo>
                <a:lnTo>
                  <a:pt x="347668" y="398779"/>
                </a:lnTo>
                <a:lnTo>
                  <a:pt x="420504" y="403860"/>
                </a:lnTo>
                <a:lnTo>
                  <a:pt x="342209" y="414020"/>
                </a:lnTo>
                <a:lnTo>
                  <a:pt x="279448" y="425450"/>
                </a:lnTo>
                <a:lnTo>
                  <a:pt x="232829" y="438150"/>
                </a:lnTo>
                <a:lnTo>
                  <a:pt x="202962" y="452120"/>
                </a:lnTo>
                <a:lnTo>
                  <a:pt x="190455" y="464820"/>
                </a:lnTo>
                <a:lnTo>
                  <a:pt x="195917" y="478789"/>
                </a:lnTo>
                <a:lnTo>
                  <a:pt x="248280" y="501650"/>
                </a:lnTo>
                <a:lnTo>
                  <a:pt x="310078" y="515620"/>
                </a:lnTo>
                <a:lnTo>
                  <a:pt x="348191" y="521970"/>
                </a:lnTo>
                <a:lnTo>
                  <a:pt x="390733" y="528320"/>
                </a:lnTo>
                <a:lnTo>
                  <a:pt x="437421" y="533400"/>
                </a:lnTo>
                <a:lnTo>
                  <a:pt x="487971" y="539750"/>
                </a:lnTo>
                <a:lnTo>
                  <a:pt x="542097" y="543560"/>
                </a:lnTo>
                <a:lnTo>
                  <a:pt x="599516" y="548639"/>
                </a:lnTo>
                <a:lnTo>
                  <a:pt x="659943" y="551179"/>
                </a:lnTo>
                <a:lnTo>
                  <a:pt x="723093" y="554989"/>
                </a:lnTo>
                <a:lnTo>
                  <a:pt x="856429" y="560070"/>
                </a:lnTo>
                <a:lnTo>
                  <a:pt x="926045" y="561339"/>
                </a:lnTo>
                <a:lnTo>
                  <a:pt x="1143273" y="561339"/>
                </a:lnTo>
                <a:lnTo>
                  <a:pt x="1153814" y="562610"/>
                </a:lnTo>
                <a:lnTo>
                  <a:pt x="1191620" y="570229"/>
                </a:lnTo>
                <a:lnTo>
                  <a:pt x="1261400" y="580389"/>
                </a:lnTo>
                <a:lnTo>
                  <a:pt x="1377869" y="595629"/>
                </a:lnTo>
                <a:lnTo>
                  <a:pt x="1419590" y="599439"/>
                </a:lnTo>
                <a:lnTo>
                  <a:pt x="1462658" y="604520"/>
                </a:lnTo>
                <a:lnTo>
                  <a:pt x="1647147" y="619760"/>
                </a:lnTo>
                <a:lnTo>
                  <a:pt x="1696015" y="622300"/>
                </a:lnTo>
                <a:lnTo>
                  <a:pt x="1745857" y="626110"/>
                </a:lnTo>
                <a:lnTo>
                  <a:pt x="1953727" y="636270"/>
                </a:lnTo>
                <a:lnTo>
                  <a:pt x="2007511" y="637539"/>
                </a:lnTo>
                <a:lnTo>
                  <a:pt x="2061897" y="640079"/>
                </a:lnTo>
                <a:lnTo>
                  <a:pt x="2228050" y="643889"/>
                </a:lnTo>
                <a:lnTo>
                  <a:pt x="2682184" y="643889"/>
                </a:lnTo>
                <a:lnTo>
                  <a:pt x="2851861" y="640079"/>
                </a:lnTo>
                <a:lnTo>
                  <a:pt x="2963447" y="635000"/>
                </a:lnTo>
                <a:lnTo>
                  <a:pt x="3018595" y="633729"/>
                </a:lnTo>
                <a:lnTo>
                  <a:pt x="3073230" y="631189"/>
                </a:lnTo>
                <a:lnTo>
                  <a:pt x="3127291" y="627379"/>
                </a:lnTo>
                <a:lnTo>
                  <a:pt x="3180714" y="624839"/>
                </a:lnTo>
                <a:lnTo>
                  <a:pt x="3233439" y="621029"/>
                </a:lnTo>
                <a:lnTo>
                  <a:pt x="5433467" y="621029"/>
                </a:lnTo>
                <a:lnTo>
                  <a:pt x="5467218" y="614679"/>
                </a:lnTo>
                <a:lnTo>
                  <a:pt x="5498542" y="609600"/>
                </a:lnTo>
                <a:lnTo>
                  <a:pt x="5527343" y="603250"/>
                </a:lnTo>
                <a:lnTo>
                  <a:pt x="5553528" y="595629"/>
                </a:lnTo>
                <a:lnTo>
                  <a:pt x="5577003" y="589279"/>
                </a:lnTo>
                <a:lnTo>
                  <a:pt x="5597671" y="582929"/>
                </a:lnTo>
                <a:lnTo>
                  <a:pt x="6792296" y="582929"/>
                </a:lnTo>
                <a:lnTo>
                  <a:pt x="6823253" y="580389"/>
                </a:lnTo>
                <a:lnTo>
                  <a:pt x="6882446" y="576579"/>
                </a:lnTo>
                <a:lnTo>
                  <a:pt x="6938748" y="571500"/>
                </a:lnTo>
                <a:lnTo>
                  <a:pt x="6991989" y="565150"/>
                </a:lnTo>
                <a:lnTo>
                  <a:pt x="7041998" y="560070"/>
                </a:lnTo>
                <a:lnTo>
                  <a:pt x="7088606" y="553720"/>
                </a:lnTo>
                <a:lnTo>
                  <a:pt x="7131643" y="547370"/>
                </a:lnTo>
                <a:lnTo>
                  <a:pt x="7170938" y="541020"/>
                </a:lnTo>
                <a:lnTo>
                  <a:pt x="7237624" y="525779"/>
                </a:lnTo>
                <a:lnTo>
                  <a:pt x="7287305" y="510539"/>
                </a:lnTo>
                <a:lnTo>
                  <a:pt x="7326963" y="486410"/>
                </a:lnTo>
                <a:lnTo>
                  <a:pt x="7330205" y="477520"/>
                </a:lnTo>
                <a:lnTo>
                  <a:pt x="7551096" y="472439"/>
                </a:lnTo>
                <a:lnTo>
                  <a:pt x="7808890" y="459739"/>
                </a:lnTo>
                <a:lnTo>
                  <a:pt x="8023450" y="441960"/>
                </a:lnTo>
                <a:lnTo>
                  <a:pt x="8091161" y="434339"/>
                </a:lnTo>
                <a:lnTo>
                  <a:pt x="8153438" y="427989"/>
                </a:lnTo>
                <a:lnTo>
                  <a:pt x="8261526" y="411479"/>
                </a:lnTo>
                <a:lnTo>
                  <a:pt x="8307255" y="402589"/>
                </a:lnTo>
                <a:lnTo>
                  <a:pt x="8347385" y="393700"/>
                </a:lnTo>
                <a:lnTo>
                  <a:pt x="8410685" y="375920"/>
                </a:lnTo>
                <a:lnTo>
                  <a:pt x="8451097" y="356870"/>
                </a:lnTo>
                <a:lnTo>
                  <a:pt x="8468290" y="336550"/>
                </a:lnTo>
                <a:lnTo>
                  <a:pt x="8468076" y="327660"/>
                </a:lnTo>
                <a:lnTo>
                  <a:pt x="8431702" y="298450"/>
                </a:lnTo>
                <a:lnTo>
                  <a:pt x="8377262" y="279400"/>
                </a:lnTo>
                <a:lnTo>
                  <a:pt x="8298284" y="260350"/>
                </a:lnTo>
                <a:lnTo>
                  <a:pt x="8249491" y="251460"/>
                </a:lnTo>
                <a:lnTo>
                  <a:pt x="8194440" y="243839"/>
                </a:lnTo>
                <a:lnTo>
                  <a:pt x="8208152" y="240029"/>
                </a:lnTo>
                <a:lnTo>
                  <a:pt x="8260600" y="219710"/>
                </a:lnTo>
                <a:lnTo>
                  <a:pt x="8278484" y="201929"/>
                </a:lnTo>
                <a:lnTo>
                  <a:pt x="8278286" y="193039"/>
                </a:lnTo>
                <a:lnTo>
                  <a:pt x="8243091" y="167639"/>
                </a:lnTo>
                <a:lnTo>
                  <a:pt x="8192424" y="152400"/>
                </a:lnTo>
                <a:lnTo>
                  <a:pt x="8121515" y="137160"/>
                </a:lnTo>
                <a:lnTo>
                  <a:pt x="8078879" y="129539"/>
                </a:lnTo>
                <a:lnTo>
                  <a:pt x="8031671" y="123189"/>
                </a:lnTo>
                <a:lnTo>
                  <a:pt x="7980055" y="116839"/>
                </a:lnTo>
                <a:lnTo>
                  <a:pt x="7924194" y="111760"/>
                </a:lnTo>
                <a:lnTo>
                  <a:pt x="7864252" y="105410"/>
                </a:lnTo>
                <a:lnTo>
                  <a:pt x="7800391" y="100329"/>
                </a:lnTo>
                <a:lnTo>
                  <a:pt x="7586926" y="88900"/>
                </a:lnTo>
                <a:lnTo>
                  <a:pt x="7509021" y="86360"/>
                </a:lnTo>
                <a:lnTo>
                  <a:pt x="7495736" y="80010"/>
                </a:lnTo>
                <a:lnTo>
                  <a:pt x="2748807" y="80010"/>
                </a:lnTo>
                <a:lnTo>
                  <a:pt x="2609918" y="72389"/>
                </a:lnTo>
                <a:lnTo>
                  <a:pt x="2562113" y="71120"/>
                </a:lnTo>
                <a:lnTo>
                  <a:pt x="2513651" y="68579"/>
                </a:lnTo>
                <a:lnTo>
                  <a:pt x="2464591" y="67310"/>
                </a:lnTo>
                <a:lnTo>
                  <a:pt x="2414991" y="64770"/>
                </a:lnTo>
                <a:lnTo>
                  <a:pt x="2364911" y="63500"/>
                </a:lnTo>
                <a:lnTo>
                  <a:pt x="2314408" y="63500"/>
                </a:lnTo>
                <a:lnTo>
                  <a:pt x="2212371" y="60960"/>
                </a:lnTo>
                <a:close/>
              </a:path>
              <a:path w="8468360" h="685800">
                <a:moveTo>
                  <a:pt x="6266036" y="600710"/>
                </a:moveTo>
                <a:lnTo>
                  <a:pt x="6136323" y="600710"/>
                </a:lnTo>
                <a:lnTo>
                  <a:pt x="6188475" y="601979"/>
                </a:lnTo>
                <a:lnTo>
                  <a:pt x="6266036" y="600710"/>
                </a:lnTo>
                <a:close/>
              </a:path>
              <a:path w="8468360" h="685800">
                <a:moveTo>
                  <a:pt x="6792296" y="582929"/>
                </a:moveTo>
                <a:lnTo>
                  <a:pt x="5597671" y="582929"/>
                </a:lnTo>
                <a:lnTo>
                  <a:pt x="5783186" y="593089"/>
                </a:lnTo>
                <a:lnTo>
                  <a:pt x="5831806" y="594360"/>
                </a:lnTo>
                <a:lnTo>
                  <a:pt x="5881167" y="596900"/>
                </a:lnTo>
                <a:lnTo>
                  <a:pt x="6032904" y="600710"/>
                </a:lnTo>
                <a:lnTo>
                  <a:pt x="6342236" y="600710"/>
                </a:lnTo>
                <a:lnTo>
                  <a:pt x="6416906" y="599439"/>
                </a:lnTo>
                <a:lnTo>
                  <a:pt x="6696875" y="589279"/>
                </a:lnTo>
                <a:lnTo>
                  <a:pt x="6761340" y="585470"/>
                </a:lnTo>
                <a:lnTo>
                  <a:pt x="6792296" y="582929"/>
                </a:lnTo>
                <a:close/>
              </a:path>
              <a:path w="8468360" h="685800">
                <a:moveTo>
                  <a:pt x="3821239" y="20320"/>
                </a:moveTo>
                <a:lnTo>
                  <a:pt x="3533046" y="20320"/>
                </a:lnTo>
                <a:lnTo>
                  <a:pt x="3365265" y="24129"/>
                </a:lnTo>
                <a:lnTo>
                  <a:pt x="3154967" y="34289"/>
                </a:lnTo>
                <a:lnTo>
                  <a:pt x="2925565" y="53339"/>
                </a:lnTo>
                <a:lnTo>
                  <a:pt x="2885472" y="58420"/>
                </a:lnTo>
                <a:lnTo>
                  <a:pt x="2812133" y="68579"/>
                </a:lnTo>
                <a:lnTo>
                  <a:pt x="2779153" y="74929"/>
                </a:lnTo>
                <a:lnTo>
                  <a:pt x="2748807" y="80010"/>
                </a:lnTo>
                <a:lnTo>
                  <a:pt x="7495736" y="80010"/>
                </a:lnTo>
                <a:lnTo>
                  <a:pt x="7487765" y="76200"/>
                </a:lnTo>
                <a:lnTo>
                  <a:pt x="7457749" y="67310"/>
                </a:lnTo>
                <a:lnTo>
                  <a:pt x="7419311" y="57150"/>
                </a:lnTo>
                <a:lnTo>
                  <a:pt x="7392727" y="52070"/>
                </a:lnTo>
                <a:lnTo>
                  <a:pt x="4403363" y="52070"/>
                </a:lnTo>
                <a:lnTo>
                  <a:pt x="4359080" y="48260"/>
                </a:lnTo>
                <a:lnTo>
                  <a:pt x="4312566" y="43179"/>
                </a:lnTo>
                <a:lnTo>
                  <a:pt x="4213306" y="35560"/>
                </a:lnTo>
                <a:lnTo>
                  <a:pt x="4105780" y="30479"/>
                </a:lnTo>
                <a:lnTo>
                  <a:pt x="4049959" y="26670"/>
                </a:lnTo>
                <a:lnTo>
                  <a:pt x="3993462" y="25400"/>
                </a:lnTo>
                <a:lnTo>
                  <a:pt x="3936421" y="22860"/>
                </a:lnTo>
                <a:lnTo>
                  <a:pt x="3821239" y="20320"/>
                </a:lnTo>
                <a:close/>
              </a:path>
              <a:path w="8468360" h="685800">
                <a:moveTo>
                  <a:pt x="5207534" y="0"/>
                </a:moveTo>
                <a:lnTo>
                  <a:pt x="5149849" y="0"/>
                </a:lnTo>
                <a:lnTo>
                  <a:pt x="5092492" y="1270"/>
                </a:lnTo>
                <a:lnTo>
                  <a:pt x="5035656" y="1270"/>
                </a:lnTo>
                <a:lnTo>
                  <a:pt x="4924327" y="3810"/>
                </a:lnTo>
                <a:lnTo>
                  <a:pt x="4716463" y="13970"/>
                </a:lnTo>
                <a:lnTo>
                  <a:pt x="4623032" y="21589"/>
                </a:lnTo>
                <a:lnTo>
                  <a:pt x="4579621" y="26670"/>
                </a:lnTo>
                <a:lnTo>
                  <a:pt x="4538671" y="30479"/>
                </a:lnTo>
                <a:lnTo>
                  <a:pt x="4500376" y="35560"/>
                </a:lnTo>
                <a:lnTo>
                  <a:pt x="4464931" y="40639"/>
                </a:lnTo>
                <a:lnTo>
                  <a:pt x="4432528" y="46989"/>
                </a:lnTo>
                <a:lnTo>
                  <a:pt x="4403363" y="52070"/>
                </a:lnTo>
                <a:lnTo>
                  <a:pt x="7392727" y="52070"/>
                </a:lnTo>
                <a:lnTo>
                  <a:pt x="7372789" y="48260"/>
                </a:lnTo>
                <a:lnTo>
                  <a:pt x="7292086" y="36829"/>
                </a:lnTo>
                <a:lnTo>
                  <a:pt x="5847734" y="36829"/>
                </a:lnTo>
                <a:lnTo>
                  <a:pt x="5761200" y="26670"/>
                </a:lnTo>
                <a:lnTo>
                  <a:pt x="5712797" y="21589"/>
                </a:lnTo>
                <a:lnTo>
                  <a:pt x="5549665" y="10160"/>
                </a:lnTo>
                <a:lnTo>
                  <a:pt x="5437672" y="5079"/>
                </a:lnTo>
                <a:lnTo>
                  <a:pt x="5207534" y="0"/>
                </a:lnTo>
                <a:close/>
              </a:path>
              <a:path w="8468360" h="685800">
                <a:moveTo>
                  <a:pt x="6719396" y="1270"/>
                </a:moveTo>
                <a:lnTo>
                  <a:pt x="6439193" y="1270"/>
                </a:lnTo>
                <a:lnTo>
                  <a:pt x="6329010" y="3810"/>
                </a:lnTo>
                <a:lnTo>
                  <a:pt x="6274953" y="6350"/>
                </a:lnTo>
                <a:lnTo>
                  <a:pt x="6221795" y="7620"/>
                </a:lnTo>
                <a:lnTo>
                  <a:pt x="6118804" y="12700"/>
                </a:lnTo>
                <a:lnTo>
                  <a:pt x="5930518" y="27939"/>
                </a:lnTo>
                <a:lnTo>
                  <a:pt x="5888049" y="33020"/>
                </a:lnTo>
                <a:lnTo>
                  <a:pt x="5847734" y="36829"/>
                </a:lnTo>
                <a:lnTo>
                  <a:pt x="7292086" y="36829"/>
                </a:lnTo>
                <a:lnTo>
                  <a:pt x="7256842" y="31750"/>
                </a:lnTo>
                <a:lnTo>
                  <a:pt x="7188092" y="25400"/>
                </a:lnTo>
                <a:lnTo>
                  <a:pt x="7042136" y="13970"/>
                </a:lnTo>
                <a:lnTo>
                  <a:pt x="6830078" y="3810"/>
                </a:lnTo>
                <a:lnTo>
                  <a:pt x="6719396" y="1270"/>
                </a:lnTo>
                <a:close/>
              </a:path>
              <a:path w="8468360" h="685800">
                <a:moveTo>
                  <a:pt x="3705473" y="19050"/>
                </a:moveTo>
                <a:lnTo>
                  <a:pt x="3647702" y="19050"/>
                </a:lnTo>
                <a:lnTo>
                  <a:pt x="3590182" y="20320"/>
                </a:lnTo>
                <a:lnTo>
                  <a:pt x="3763363" y="20320"/>
                </a:lnTo>
                <a:lnTo>
                  <a:pt x="3705473" y="19050"/>
                </a:lnTo>
                <a:close/>
              </a:path>
              <a:path w="8468360" h="685800">
                <a:moveTo>
                  <a:pt x="6607287" y="0"/>
                </a:moveTo>
                <a:lnTo>
                  <a:pt x="6551089" y="0"/>
                </a:lnTo>
                <a:lnTo>
                  <a:pt x="6495006" y="1270"/>
                </a:lnTo>
                <a:lnTo>
                  <a:pt x="6663441" y="1270"/>
                </a:lnTo>
                <a:lnTo>
                  <a:pt x="6607287" y="0"/>
                </a:lnTo>
                <a:close/>
              </a:path>
            </a:pathLst>
          </a:custGeom>
          <a:solidFill>
            <a:srgbClr val="FFFFFF"/>
          </a:solid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20" name="object 20"/>
          <p:cNvSpPr/>
          <p:nvPr/>
        </p:nvSpPr>
        <p:spPr>
          <a:xfrm>
            <a:off x="1774932" y="2593081"/>
            <a:ext cx="8468360" cy="686435"/>
          </a:xfrm>
          <a:custGeom>
            <a:avLst/>
            <a:gdLst/>
            <a:ahLst/>
            <a:cxnLst/>
            <a:rect l="l" t="t" r="r" b="b"/>
            <a:pathLst>
              <a:path w="8468360" h="686435">
                <a:moveTo>
                  <a:pt x="770287" y="225811"/>
                </a:moveTo>
                <a:lnTo>
                  <a:pt x="761822" y="216978"/>
                </a:lnTo>
                <a:lnTo>
                  <a:pt x="758218" y="208213"/>
                </a:lnTo>
                <a:lnTo>
                  <a:pt x="759359" y="199534"/>
                </a:lnTo>
                <a:lnTo>
                  <a:pt x="790061" y="174181"/>
                </a:lnTo>
                <a:lnTo>
                  <a:pt x="832079" y="158023"/>
                </a:lnTo>
                <a:lnTo>
                  <a:pt x="890232" y="142619"/>
                </a:lnTo>
                <a:lnTo>
                  <a:pt x="963575" y="128108"/>
                </a:lnTo>
                <a:lnTo>
                  <a:pt x="1005646" y="121230"/>
                </a:lnTo>
                <a:lnTo>
                  <a:pt x="1051159" y="114627"/>
                </a:lnTo>
                <a:lnTo>
                  <a:pt x="1099996" y="108315"/>
                </a:lnTo>
                <a:lnTo>
                  <a:pt x="1152039" y="102313"/>
                </a:lnTo>
                <a:lnTo>
                  <a:pt x="1207169" y="96637"/>
                </a:lnTo>
                <a:lnTo>
                  <a:pt x="1265267" y="91304"/>
                </a:lnTo>
                <a:lnTo>
                  <a:pt x="1326216" y="86332"/>
                </a:lnTo>
                <a:lnTo>
                  <a:pt x="1389898" y="81738"/>
                </a:lnTo>
                <a:lnTo>
                  <a:pt x="1456193" y="77538"/>
                </a:lnTo>
                <a:lnTo>
                  <a:pt x="1524983" y="73751"/>
                </a:lnTo>
                <a:lnTo>
                  <a:pt x="1596151" y="70393"/>
                </a:lnTo>
                <a:lnTo>
                  <a:pt x="1669577" y="67482"/>
                </a:lnTo>
                <a:lnTo>
                  <a:pt x="1745144" y="65035"/>
                </a:lnTo>
                <a:lnTo>
                  <a:pt x="1822733" y="63068"/>
                </a:lnTo>
                <a:lnTo>
                  <a:pt x="1902225" y="61600"/>
                </a:lnTo>
                <a:lnTo>
                  <a:pt x="1953995" y="60930"/>
                </a:lnTo>
                <a:lnTo>
                  <a:pt x="2005811" y="60488"/>
                </a:lnTo>
                <a:lnTo>
                  <a:pt x="2057615" y="60273"/>
                </a:lnTo>
                <a:lnTo>
                  <a:pt x="2109349" y="60283"/>
                </a:lnTo>
                <a:lnTo>
                  <a:pt x="2160954" y="60516"/>
                </a:lnTo>
                <a:lnTo>
                  <a:pt x="2212371" y="60972"/>
                </a:lnTo>
                <a:lnTo>
                  <a:pt x="2263542" y="61649"/>
                </a:lnTo>
                <a:lnTo>
                  <a:pt x="2314408" y="62546"/>
                </a:lnTo>
                <a:lnTo>
                  <a:pt x="2364911" y="63661"/>
                </a:lnTo>
                <a:lnTo>
                  <a:pt x="2414991" y="64993"/>
                </a:lnTo>
                <a:lnTo>
                  <a:pt x="2464591" y="66540"/>
                </a:lnTo>
                <a:lnTo>
                  <a:pt x="2513651" y="68301"/>
                </a:lnTo>
                <a:lnTo>
                  <a:pt x="2562113" y="70275"/>
                </a:lnTo>
                <a:lnTo>
                  <a:pt x="2609918" y="72460"/>
                </a:lnTo>
                <a:lnTo>
                  <a:pt x="2657008" y="74855"/>
                </a:lnTo>
                <a:lnTo>
                  <a:pt x="2703324" y="77459"/>
                </a:lnTo>
                <a:lnTo>
                  <a:pt x="2748807" y="80269"/>
                </a:lnTo>
                <a:lnTo>
                  <a:pt x="2779153" y="74375"/>
                </a:lnTo>
                <a:lnTo>
                  <a:pt x="2847617" y="63408"/>
                </a:lnTo>
                <a:lnTo>
                  <a:pt x="2885472" y="58343"/>
                </a:lnTo>
                <a:lnTo>
                  <a:pt x="2925565" y="53563"/>
                </a:lnTo>
                <a:lnTo>
                  <a:pt x="2967764" y="49072"/>
                </a:lnTo>
                <a:lnTo>
                  <a:pt x="3011936" y="44876"/>
                </a:lnTo>
                <a:lnTo>
                  <a:pt x="3057948" y="40978"/>
                </a:lnTo>
                <a:lnTo>
                  <a:pt x="3105670" y="37382"/>
                </a:lnTo>
                <a:lnTo>
                  <a:pt x="3154967" y="34094"/>
                </a:lnTo>
                <a:lnTo>
                  <a:pt x="3205707" y="31118"/>
                </a:lnTo>
                <a:lnTo>
                  <a:pt x="3257759" y="28457"/>
                </a:lnTo>
                <a:lnTo>
                  <a:pt x="3310989" y="26118"/>
                </a:lnTo>
                <a:lnTo>
                  <a:pt x="3365265" y="24103"/>
                </a:lnTo>
                <a:lnTo>
                  <a:pt x="3420455" y="22418"/>
                </a:lnTo>
                <a:lnTo>
                  <a:pt x="3476426" y="21067"/>
                </a:lnTo>
                <a:lnTo>
                  <a:pt x="3533046" y="20054"/>
                </a:lnTo>
                <a:lnTo>
                  <a:pt x="3590182" y="19384"/>
                </a:lnTo>
                <a:lnTo>
                  <a:pt x="3647702" y="19062"/>
                </a:lnTo>
                <a:lnTo>
                  <a:pt x="3705473" y="19091"/>
                </a:lnTo>
                <a:lnTo>
                  <a:pt x="3763363" y="19476"/>
                </a:lnTo>
                <a:lnTo>
                  <a:pt x="3821239" y="20221"/>
                </a:lnTo>
                <a:lnTo>
                  <a:pt x="3878969" y="21332"/>
                </a:lnTo>
                <a:lnTo>
                  <a:pt x="3936421" y="22812"/>
                </a:lnTo>
                <a:lnTo>
                  <a:pt x="3993462" y="24667"/>
                </a:lnTo>
                <a:lnTo>
                  <a:pt x="4049959" y="26899"/>
                </a:lnTo>
                <a:lnTo>
                  <a:pt x="4105780" y="29514"/>
                </a:lnTo>
                <a:lnTo>
                  <a:pt x="4160793" y="32517"/>
                </a:lnTo>
                <a:lnTo>
                  <a:pt x="4213306" y="35808"/>
                </a:lnTo>
                <a:lnTo>
                  <a:pt x="4263936" y="39428"/>
                </a:lnTo>
                <a:lnTo>
                  <a:pt x="4312566" y="43371"/>
                </a:lnTo>
                <a:lnTo>
                  <a:pt x="4359080" y="47631"/>
                </a:lnTo>
                <a:lnTo>
                  <a:pt x="4403363" y="52202"/>
                </a:lnTo>
                <a:lnTo>
                  <a:pt x="4432528" y="46281"/>
                </a:lnTo>
                <a:lnTo>
                  <a:pt x="4500376" y="35409"/>
                </a:lnTo>
                <a:lnTo>
                  <a:pt x="4538671" y="30473"/>
                </a:lnTo>
                <a:lnTo>
                  <a:pt x="4579621" y="25879"/>
                </a:lnTo>
                <a:lnTo>
                  <a:pt x="4623032" y="21635"/>
                </a:lnTo>
                <a:lnTo>
                  <a:pt x="4668711" y="17748"/>
                </a:lnTo>
                <a:lnTo>
                  <a:pt x="4716463" y="14224"/>
                </a:lnTo>
                <a:lnTo>
                  <a:pt x="4766095" y="11072"/>
                </a:lnTo>
                <a:lnTo>
                  <a:pt x="4817412" y="8299"/>
                </a:lnTo>
                <a:lnTo>
                  <a:pt x="4870220" y="5910"/>
                </a:lnTo>
                <a:lnTo>
                  <a:pt x="4924327" y="3914"/>
                </a:lnTo>
                <a:lnTo>
                  <a:pt x="4979537" y="2318"/>
                </a:lnTo>
                <a:lnTo>
                  <a:pt x="5035656" y="1129"/>
                </a:lnTo>
                <a:lnTo>
                  <a:pt x="5092492" y="354"/>
                </a:lnTo>
                <a:lnTo>
                  <a:pt x="5149849" y="0"/>
                </a:lnTo>
                <a:lnTo>
                  <a:pt x="5207534" y="74"/>
                </a:lnTo>
                <a:lnTo>
                  <a:pt x="5265353" y="583"/>
                </a:lnTo>
                <a:lnTo>
                  <a:pt x="5323111" y="1535"/>
                </a:lnTo>
                <a:lnTo>
                  <a:pt x="5380616" y="2937"/>
                </a:lnTo>
                <a:lnTo>
                  <a:pt x="5437672" y="4795"/>
                </a:lnTo>
                <a:lnTo>
                  <a:pt x="5494087" y="7118"/>
                </a:lnTo>
                <a:lnTo>
                  <a:pt x="5549665" y="9911"/>
                </a:lnTo>
                <a:lnTo>
                  <a:pt x="5606811" y="13335"/>
                </a:lnTo>
                <a:lnTo>
                  <a:pt x="5661261" y="17239"/>
                </a:lnTo>
                <a:lnTo>
                  <a:pt x="5712797" y="21595"/>
                </a:lnTo>
                <a:lnTo>
                  <a:pt x="5761200" y="26374"/>
                </a:lnTo>
                <a:lnTo>
                  <a:pt x="5806252" y="31548"/>
                </a:lnTo>
                <a:lnTo>
                  <a:pt x="5847734" y="37089"/>
                </a:lnTo>
                <a:lnTo>
                  <a:pt x="5888049" y="32176"/>
                </a:lnTo>
                <a:lnTo>
                  <a:pt x="5930518" y="27607"/>
                </a:lnTo>
                <a:lnTo>
                  <a:pt x="5974985" y="23383"/>
                </a:lnTo>
                <a:lnTo>
                  <a:pt x="6021293" y="19506"/>
                </a:lnTo>
                <a:lnTo>
                  <a:pt x="6069285" y="15978"/>
                </a:lnTo>
                <a:lnTo>
                  <a:pt x="6118804" y="12799"/>
                </a:lnTo>
                <a:lnTo>
                  <a:pt x="6169693" y="9972"/>
                </a:lnTo>
                <a:lnTo>
                  <a:pt x="6221795" y="7498"/>
                </a:lnTo>
                <a:lnTo>
                  <a:pt x="6274953" y="5377"/>
                </a:lnTo>
                <a:lnTo>
                  <a:pt x="6329010" y="3612"/>
                </a:lnTo>
                <a:lnTo>
                  <a:pt x="6383809" y="2204"/>
                </a:lnTo>
                <a:lnTo>
                  <a:pt x="6439193" y="1155"/>
                </a:lnTo>
                <a:lnTo>
                  <a:pt x="6495006" y="465"/>
                </a:lnTo>
                <a:lnTo>
                  <a:pt x="6551089" y="137"/>
                </a:lnTo>
                <a:lnTo>
                  <a:pt x="6607287" y="171"/>
                </a:lnTo>
                <a:lnTo>
                  <a:pt x="6663441" y="570"/>
                </a:lnTo>
                <a:lnTo>
                  <a:pt x="6719396" y="1334"/>
                </a:lnTo>
                <a:lnTo>
                  <a:pt x="6774994" y="2465"/>
                </a:lnTo>
                <a:lnTo>
                  <a:pt x="6830078" y="3965"/>
                </a:lnTo>
                <a:lnTo>
                  <a:pt x="6884491" y="5834"/>
                </a:lnTo>
                <a:lnTo>
                  <a:pt x="6938077" y="8074"/>
                </a:lnTo>
                <a:lnTo>
                  <a:pt x="6990678" y="10688"/>
                </a:lnTo>
                <a:lnTo>
                  <a:pt x="7042136" y="13675"/>
                </a:lnTo>
                <a:lnTo>
                  <a:pt x="7092297" y="17038"/>
                </a:lnTo>
                <a:lnTo>
                  <a:pt x="7141001" y="20779"/>
                </a:lnTo>
                <a:lnTo>
                  <a:pt x="7188092" y="24897"/>
                </a:lnTo>
                <a:lnTo>
                  <a:pt x="7256842" y="32001"/>
                </a:lnTo>
                <a:lnTo>
                  <a:pt x="7318520" y="39768"/>
                </a:lnTo>
                <a:lnTo>
                  <a:pt x="7372789" y="48134"/>
                </a:lnTo>
                <a:lnTo>
                  <a:pt x="7419311" y="57030"/>
                </a:lnTo>
                <a:lnTo>
                  <a:pt x="7457749" y="66390"/>
                </a:lnTo>
                <a:lnTo>
                  <a:pt x="7509021" y="86238"/>
                </a:lnTo>
                <a:lnTo>
                  <a:pt x="7586926" y="88946"/>
                </a:lnTo>
                <a:lnTo>
                  <a:pt x="7661565" y="92257"/>
                </a:lnTo>
                <a:lnTo>
                  <a:pt x="7732774" y="96142"/>
                </a:lnTo>
                <a:lnTo>
                  <a:pt x="7800391" y="100567"/>
                </a:lnTo>
                <a:lnTo>
                  <a:pt x="7864252" y="105502"/>
                </a:lnTo>
                <a:lnTo>
                  <a:pt x="7924194" y="110915"/>
                </a:lnTo>
                <a:lnTo>
                  <a:pt x="7980055" y="116774"/>
                </a:lnTo>
                <a:lnTo>
                  <a:pt x="8031671" y="123048"/>
                </a:lnTo>
                <a:lnTo>
                  <a:pt x="8078879" y="129705"/>
                </a:lnTo>
                <a:lnTo>
                  <a:pt x="8121515" y="136714"/>
                </a:lnTo>
                <a:lnTo>
                  <a:pt x="8159418" y="144042"/>
                </a:lnTo>
                <a:lnTo>
                  <a:pt x="8220369" y="159532"/>
                </a:lnTo>
                <a:lnTo>
                  <a:pt x="8260426" y="175923"/>
                </a:lnTo>
                <a:lnTo>
                  <a:pt x="8278484" y="201644"/>
                </a:lnTo>
                <a:lnTo>
                  <a:pt x="8272643" y="210395"/>
                </a:lnTo>
                <a:lnTo>
                  <a:pt x="8232052" y="231849"/>
                </a:lnTo>
                <a:lnTo>
                  <a:pt x="8194440" y="243083"/>
                </a:lnTo>
                <a:lnTo>
                  <a:pt x="8249491" y="251600"/>
                </a:lnTo>
                <a:lnTo>
                  <a:pt x="8298284" y="260398"/>
                </a:lnTo>
                <a:lnTo>
                  <a:pt x="8340861" y="269442"/>
                </a:lnTo>
                <a:lnTo>
                  <a:pt x="8407528" y="288128"/>
                </a:lnTo>
                <a:lnTo>
                  <a:pt x="8449823" y="307379"/>
                </a:lnTo>
                <a:lnTo>
                  <a:pt x="8468290" y="336707"/>
                </a:lnTo>
                <a:lnTo>
                  <a:pt x="8462616" y="346464"/>
                </a:lnTo>
                <a:lnTo>
                  <a:pt x="8410685" y="375189"/>
                </a:lnTo>
                <a:lnTo>
                  <a:pt x="8347385" y="393537"/>
                </a:lnTo>
                <a:lnTo>
                  <a:pt x="8307255" y="402366"/>
                </a:lnTo>
                <a:lnTo>
                  <a:pt x="8261526" y="410919"/>
                </a:lnTo>
                <a:lnTo>
                  <a:pt x="8210240" y="419160"/>
                </a:lnTo>
                <a:lnTo>
                  <a:pt x="8153438" y="427055"/>
                </a:lnTo>
                <a:lnTo>
                  <a:pt x="8091161" y="434569"/>
                </a:lnTo>
                <a:lnTo>
                  <a:pt x="8023450" y="441667"/>
                </a:lnTo>
                <a:lnTo>
                  <a:pt x="7950346" y="448315"/>
                </a:lnTo>
                <a:lnTo>
                  <a:pt x="7904464" y="452043"/>
                </a:lnTo>
                <a:lnTo>
                  <a:pt x="7857288" y="455539"/>
                </a:lnTo>
                <a:lnTo>
                  <a:pt x="7808890" y="458802"/>
                </a:lnTo>
                <a:lnTo>
                  <a:pt x="7759343" y="461829"/>
                </a:lnTo>
                <a:lnTo>
                  <a:pt x="7708718" y="464615"/>
                </a:lnTo>
                <a:lnTo>
                  <a:pt x="7657088" y="467159"/>
                </a:lnTo>
                <a:lnTo>
                  <a:pt x="7604523" y="469456"/>
                </a:lnTo>
                <a:lnTo>
                  <a:pt x="7551096" y="471504"/>
                </a:lnTo>
                <a:lnTo>
                  <a:pt x="7496879" y="473300"/>
                </a:lnTo>
                <a:lnTo>
                  <a:pt x="7441944" y="474841"/>
                </a:lnTo>
                <a:lnTo>
                  <a:pt x="7386362" y="476123"/>
                </a:lnTo>
                <a:lnTo>
                  <a:pt x="7330205" y="477144"/>
                </a:lnTo>
                <a:lnTo>
                  <a:pt x="7326963" y="485691"/>
                </a:lnTo>
                <a:lnTo>
                  <a:pt x="7287305" y="510306"/>
                </a:lnTo>
                <a:lnTo>
                  <a:pt x="7237624" y="525676"/>
                </a:lnTo>
                <a:lnTo>
                  <a:pt x="7170938" y="540042"/>
                </a:lnTo>
                <a:lnTo>
                  <a:pt x="7131643" y="546802"/>
                </a:lnTo>
                <a:lnTo>
                  <a:pt x="7088606" y="553256"/>
                </a:lnTo>
                <a:lnTo>
                  <a:pt x="7041998" y="559385"/>
                </a:lnTo>
                <a:lnTo>
                  <a:pt x="6991989" y="565171"/>
                </a:lnTo>
                <a:lnTo>
                  <a:pt x="6938748" y="570595"/>
                </a:lnTo>
                <a:lnTo>
                  <a:pt x="6882446" y="575638"/>
                </a:lnTo>
                <a:lnTo>
                  <a:pt x="6823253" y="580283"/>
                </a:lnTo>
                <a:lnTo>
                  <a:pt x="6761340" y="584511"/>
                </a:lnTo>
                <a:lnTo>
                  <a:pt x="6696875" y="588303"/>
                </a:lnTo>
                <a:lnTo>
                  <a:pt x="6630029" y="591640"/>
                </a:lnTo>
                <a:lnTo>
                  <a:pt x="6560972" y="594506"/>
                </a:lnTo>
                <a:lnTo>
                  <a:pt x="6489874" y="596880"/>
                </a:lnTo>
                <a:lnTo>
                  <a:pt x="6416906" y="598744"/>
                </a:lnTo>
                <a:lnTo>
                  <a:pt x="6342236" y="600081"/>
                </a:lnTo>
                <a:lnTo>
                  <a:pt x="6266036" y="600871"/>
                </a:lnTo>
                <a:lnTo>
                  <a:pt x="6188475" y="601096"/>
                </a:lnTo>
                <a:lnTo>
                  <a:pt x="6136323" y="600903"/>
                </a:lnTo>
                <a:lnTo>
                  <a:pt x="6084440" y="600453"/>
                </a:lnTo>
                <a:lnTo>
                  <a:pt x="6032904" y="599747"/>
                </a:lnTo>
                <a:lnTo>
                  <a:pt x="5981795" y="598787"/>
                </a:lnTo>
                <a:lnTo>
                  <a:pt x="5931189" y="597574"/>
                </a:lnTo>
                <a:lnTo>
                  <a:pt x="5881167" y="596111"/>
                </a:lnTo>
                <a:lnTo>
                  <a:pt x="5831806" y="594400"/>
                </a:lnTo>
                <a:lnTo>
                  <a:pt x="5783186" y="592441"/>
                </a:lnTo>
                <a:lnTo>
                  <a:pt x="5735383" y="590238"/>
                </a:lnTo>
                <a:lnTo>
                  <a:pt x="5688478" y="587790"/>
                </a:lnTo>
                <a:lnTo>
                  <a:pt x="5642548" y="585102"/>
                </a:lnTo>
                <a:lnTo>
                  <a:pt x="5597671" y="582173"/>
                </a:lnTo>
                <a:lnTo>
                  <a:pt x="5577003" y="589111"/>
                </a:lnTo>
                <a:lnTo>
                  <a:pt x="5527343" y="602407"/>
                </a:lnTo>
                <a:lnTo>
                  <a:pt x="5467218" y="614894"/>
                </a:lnTo>
                <a:lnTo>
                  <a:pt x="5397382" y="626528"/>
                </a:lnTo>
                <a:lnTo>
                  <a:pt x="5359058" y="632011"/>
                </a:lnTo>
                <a:lnTo>
                  <a:pt x="5318590" y="637264"/>
                </a:lnTo>
                <a:lnTo>
                  <a:pt x="5276071" y="642281"/>
                </a:lnTo>
                <a:lnTo>
                  <a:pt x="5231596" y="647056"/>
                </a:lnTo>
                <a:lnTo>
                  <a:pt x="5185260" y="651584"/>
                </a:lnTo>
                <a:lnTo>
                  <a:pt x="5137157" y="655860"/>
                </a:lnTo>
                <a:lnTo>
                  <a:pt x="5087381" y="659878"/>
                </a:lnTo>
                <a:lnTo>
                  <a:pt x="5036027" y="663631"/>
                </a:lnTo>
                <a:lnTo>
                  <a:pt x="4983188" y="667116"/>
                </a:lnTo>
                <a:lnTo>
                  <a:pt x="4928960" y="670325"/>
                </a:lnTo>
                <a:lnTo>
                  <a:pt x="4873437" y="673254"/>
                </a:lnTo>
                <a:lnTo>
                  <a:pt x="4816713" y="675897"/>
                </a:lnTo>
                <a:lnTo>
                  <a:pt x="4758883" y="678248"/>
                </a:lnTo>
                <a:lnTo>
                  <a:pt x="4700040" y="680301"/>
                </a:lnTo>
                <a:lnTo>
                  <a:pt x="4640280" y="682051"/>
                </a:lnTo>
                <a:lnTo>
                  <a:pt x="4579696" y="683493"/>
                </a:lnTo>
                <a:lnTo>
                  <a:pt x="4518383" y="684621"/>
                </a:lnTo>
                <a:lnTo>
                  <a:pt x="4456436" y="685429"/>
                </a:lnTo>
                <a:lnTo>
                  <a:pt x="4393949" y="685912"/>
                </a:lnTo>
                <a:lnTo>
                  <a:pt x="4331015" y="686063"/>
                </a:lnTo>
                <a:lnTo>
                  <a:pt x="4267731" y="685878"/>
                </a:lnTo>
                <a:lnTo>
                  <a:pt x="4204189" y="685351"/>
                </a:lnTo>
                <a:lnTo>
                  <a:pt x="4140484" y="684476"/>
                </a:lnTo>
                <a:lnTo>
                  <a:pt x="4076711" y="683248"/>
                </a:lnTo>
                <a:lnTo>
                  <a:pt x="4012965" y="681661"/>
                </a:lnTo>
                <a:lnTo>
                  <a:pt x="3949338" y="679709"/>
                </a:lnTo>
                <a:lnTo>
                  <a:pt x="3887208" y="677448"/>
                </a:lnTo>
                <a:lnTo>
                  <a:pt x="3826393" y="674859"/>
                </a:lnTo>
                <a:lnTo>
                  <a:pt x="3766987" y="671952"/>
                </a:lnTo>
                <a:lnTo>
                  <a:pt x="3709084" y="668732"/>
                </a:lnTo>
                <a:lnTo>
                  <a:pt x="3652778" y="665208"/>
                </a:lnTo>
                <a:lnTo>
                  <a:pt x="3598164" y="661388"/>
                </a:lnTo>
                <a:lnTo>
                  <a:pt x="3545336" y="657278"/>
                </a:lnTo>
                <a:lnTo>
                  <a:pt x="3494387" y="652886"/>
                </a:lnTo>
                <a:lnTo>
                  <a:pt x="3445412" y="648219"/>
                </a:lnTo>
                <a:lnTo>
                  <a:pt x="3398505" y="643286"/>
                </a:lnTo>
                <a:lnTo>
                  <a:pt x="3353760" y="638094"/>
                </a:lnTo>
                <a:lnTo>
                  <a:pt x="3311271" y="632649"/>
                </a:lnTo>
                <a:lnTo>
                  <a:pt x="3271133" y="626961"/>
                </a:lnTo>
                <a:lnTo>
                  <a:pt x="3233439" y="621035"/>
                </a:lnTo>
                <a:lnTo>
                  <a:pt x="3180714" y="624389"/>
                </a:lnTo>
                <a:lnTo>
                  <a:pt x="3127291" y="627484"/>
                </a:lnTo>
                <a:lnTo>
                  <a:pt x="3073230" y="630320"/>
                </a:lnTo>
                <a:lnTo>
                  <a:pt x="3018595" y="632900"/>
                </a:lnTo>
                <a:lnTo>
                  <a:pt x="2963447" y="635225"/>
                </a:lnTo>
                <a:lnTo>
                  <a:pt x="2907849" y="637297"/>
                </a:lnTo>
                <a:lnTo>
                  <a:pt x="2851861" y="639118"/>
                </a:lnTo>
                <a:lnTo>
                  <a:pt x="2795546" y="640690"/>
                </a:lnTo>
                <a:lnTo>
                  <a:pt x="2738967" y="642013"/>
                </a:lnTo>
                <a:lnTo>
                  <a:pt x="2682184" y="643090"/>
                </a:lnTo>
                <a:lnTo>
                  <a:pt x="2625260" y="643923"/>
                </a:lnTo>
                <a:lnTo>
                  <a:pt x="2568258" y="644514"/>
                </a:lnTo>
                <a:lnTo>
                  <a:pt x="2511238" y="644863"/>
                </a:lnTo>
                <a:lnTo>
                  <a:pt x="2454263" y="644973"/>
                </a:lnTo>
                <a:lnTo>
                  <a:pt x="2397394" y="644845"/>
                </a:lnTo>
                <a:lnTo>
                  <a:pt x="2340695" y="644482"/>
                </a:lnTo>
                <a:lnTo>
                  <a:pt x="2284226" y="643884"/>
                </a:lnTo>
                <a:lnTo>
                  <a:pt x="2228050" y="643054"/>
                </a:lnTo>
                <a:lnTo>
                  <a:pt x="2172228" y="641994"/>
                </a:lnTo>
                <a:lnTo>
                  <a:pt x="2116823" y="640704"/>
                </a:lnTo>
                <a:lnTo>
                  <a:pt x="2061897" y="639187"/>
                </a:lnTo>
                <a:lnTo>
                  <a:pt x="2007511" y="637445"/>
                </a:lnTo>
                <a:lnTo>
                  <a:pt x="1953727" y="635478"/>
                </a:lnTo>
                <a:lnTo>
                  <a:pt x="1900608" y="633290"/>
                </a:lnTo>
                <a:lnTo>
                  <a:pt x="1848216" y="630881"/>
                </a:lnTo>
                <a:lnTo>
                  <a:pt x="1796611" y="628253"/>
                </a:lnTo>
                <a:lnTo>
                  <a:pt x="1745857" y="625408"/>
                </a:lnTo>
                <a:lnTo>
                  <a:pt x="1696015" y="622349"/>
                </a:lnTo>
                <a:lnTo>
                  <a:pt x="1647147" y="619075"/>
                </a:lnTo>
                <a:lnTo>
                  <a:pt x="1599316" y="615590"/>
                </a:lnTo>
                <a:lnTo>
                  <a:pt x="1552582" y="611894"/>
                </a:lnTo>
                <a:lnTo>
                  <a:pt x="1507009" y="607990"/>
                </a:lnTo>
                <a:lnTo>
                  <a:pt x="1462658" y="603879"/>
                </a:lnTo>
                <a:lnTo>
                  <a:pt x="1419590" y="599564"/>
                </a:lnTo>
                <a:lnTo>
                  <a:pt x="1377869" y="595045"/>
                </a:lnTo>
                <a:lnTo>
                  <a:pt x="1337556" y="590324"/>
                </a:lnTo>
                <a:lnTo>
                  <a:pt x="1298712" y="585404"/>
                </a:lnTo>
                <a:lnTo>
                  <a:pt x="1225682" y="574970"/>
                </a:lnTo>
                <a:lnTo>
                  <a:pt x="1159275" y="563758"/>
                </a:lnTo>
                <a:lnTo>
                  <a:pt x="1153814" y="562869"/>
                </a:lnTo>
                <a:lnTo>
                  <a:pt x="1148480" y="561853"/>
                </a:lnTo>
                <a:lnTo>
                  <a:pt x="1143273" y="560837"/>
                </a:lnTo>
                <a:lnTo>
                  <a:pt x="1069751" y="561428"/>
                </a:lnTo>
                <a:lnTo>
                  <a:pt x="997247" y="561332"/>
                </a:lnTo>
                <a:lnTo>
                  <a:pt x="926045" y="560574"/>
                </a:lnTo>
                <a:lnTo>
                  <a:pt x="856429" y="559178"/>
                </a:lnTo>
                <a:lnTo>
                  <a:pt x="788683" y="557169"/>
                </a:lnTo>
                <a:lnTo>
                  <a:pt x="723093" y="554572"/>
                </a:lnTo>
                <a:lnTo>
                  <a:pt x="659943" y="551410"/>
                </a:lnTo>
                <a:lnTo>
                  <a:pt x="599516" y="547709"/>
                </a:lnTo>
                <a:lnTo>
                  <a:pt x="542097" y="543493"/>
                </a:lnTo>
                <a:lnTo>
                  <a:pt x="487971" y="538787"/>
                </a:lnTo>
                <a:lnTo>
                  <a:pt x="437421" y="533615"/>
                </a:lnTo>
                <a:lnTo>
                  <a:pt x="390733" y="528001"/>
                </a:lnTo>
                <a:lnTo>
                  <a:pt x="348191" y="521971"/>
                </a:lnTo>
                <a:lnTo>
                  <a:pt x="310078" y="515549"/>
                </a:lnTo>
                <a:lnTo>
                  <a:pt x="248280" y="501626"/>
                </a:lnTo>
                <a:lnTo>
                  <a:pt x="207614" y="486429"/>
                </a:lnTo>
                <a:lnTo>
                  <a:pt x="190455" y="464732"/>
                </a:lnTo>
                <a:lnTo>
                  <a:pt x="202962" y="451250"/>
                </a:lnTo>
                <a:lnTo>
                  <a:pt x="232829" y="438171"/>
                </a:lnTo>
                <a:lnTo>
                  <a:pt x="279448" y="425695"/>
                </a:lnTo>
                <a:lnTo>
                  <a:pt x="342209" y="414023"/>
                </a:lnTo>
                <a:lnTo>
                  <a:pt x="420504" y="403357"/>
                </a:lnTo>
                <a:lnTo>
                  <a:pt x="347668" y="398047"/>
                </a:lnTo>
                <a:lnTo>
                  <a:pt x="281294" y="392067"/>
                </a:lnTo>
                <a:lnTo>
                  <a:pt x="221537" y="385481"/>
                </a:lnTo>
                <a:lnTo>
                  <a:pt x="168548" y="378354"/>
                </a:lnTo>
                <a:lnTo>
                  <a:pt x="122482" y="370751"/>
                </a:lnTo>
                <a:lnTo>
                  <a:pt x="83489" y="362736"/>
                </a:lnTo>
                <a:lnTo>
                  <a:pt x="27340" y="345731"/>
                </a:lnTo>
                <a:lnTo>
                  <a:pt x="0" y="318755"/>
                </a:lnTo>
                <a:lnTo>
                  <a:pt x="6666" y="309631"/>
                </a:lnTo>
                <a:lnTo>
                  <a:pt x="44588" y="291572"/>
                </a:lnTo>
                <a:lnTo>
                  <a:pt x="116313" y="274198"/>
                </a:lnTo>
                <a:lnTo>
                  <a:pt x="186598" y="262832"/>
                </a:lnTo>
                <a:lnTo>
                  <a:pt x="226735" y="257658"/>
                </a:lnTo>
                <a:lnTo>
                  <a:pt x="269933" y="252842"/>
                </a:lnTo>
                <a:lnTo>
                  <a:pt x="315989" y="248399"/>
                </a:lnTo>
                <a:lnTo>
                  <a:pt x="364703" y="244343"/>
                </a:lnTo>
                <a:lnTo>
                  <a:pt x="415873" y="240687"/>
                </a:lnTo>
                <a:lnTo>
                  <a:pt x="469296" y="237447"/>
                </a:lnTo>
                <a:lnTo>
                  <a:pt x="524772" y="234636"/>
                </a:lnTo>
                <a:lnTo>
                  <a:pt x="582098" y="232268"/>
                </a:lnTo>
                <a:lnTo>
                  <a:pt x="641073" y="230359"/>
                </a:lnTo>
                <a:lnTo>
                  <a:pt x="701495" y="228921"/>
                </a:lnTo>
                <a:lnTo>
                  <a:pt x="763162" y="227970"/>
                </a:lnTo>
                <a:lnTo>
                  <a:pt x="770287" y="225811"/>
                </a:lnTo>
                <a:close/>
              </a:path>
            </a:pathLst>
          </a:custGeom>
          <a:ln w="38100">
            <a:solidFill>
              <a:srgbClr val="BEBEBE"/>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21" name="object 21"/>
          <p:cNvSpPr/>
          <p:nvPr/>
        </p:nvSpPr>
        <p:spPr>
          <a:xfrm>
            <a:off x="2204516" y="2993645"/>
            <a:ext cx="496570" cy="13335"/>
          </a:xfrm>
          <a:custGeom>
            <a:avLst/>
            <a:gdLst/>
            <a:ahLst/>
            <a:cxnLst/>
            <a:rect l="l" t="t" r="r" b="b"/>
            <a:pathLst>
              <a:path w="496569" h="13335">
                <a:moveTo>
                  <a:pt x="495960" y="12700"/>
                </a:moveTo>
                <a:lnTo>
                  <a:pt x="444057" y="12978"/>
                </a:lnTo>
                <a:lnTo>
                  <a:pt x="392296" y="12903"/>
                </a:lnTo>
                <a:lnTo>
                  <a:pt x="340814" y="12477"/>
                </a:lnTo>
                <a:lnTo>
                  <a:pt x="289753" y="11704"/>
                </a:lnTo>
                <a:lnTo>
                  <a:pt x="239250" y="10588"/>
                </a:lnTo>
                <a:lnTo>
                  <a:pt x="189446" y="9133"/>
                </a:lnTo>
                <a:lnTo>
                  <a:pt x="140479" y="7343"/>
                </a:lnTo>
                <a:lnTo>
                  <a:pt x="92490" y="5222"/>
                </a:lnTo>
                <a:lnTo>
                  <a:pt x="45617" y="2773"/>
                </a:lnTo>
                <a:lnTo>
                  <a:pt x="0" y="0"/>
                </a:lnTo>
              </a:path>
            </a:pathLst>
          </a:custGeom>
          <a:ln w="38099">
            <a:solidFill>
              <a:srgbClr val="BEBEBE"/>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22" name="object 22"/>
          <p:cNvSpPr/>
          <p:nvPr/>
        </p:nvSpPr>
        <p:spPr>
          <a:xfrm>
            <a:off x="2921127" y="3144773"/>
            <a:ext cx="217170" cy="6350"/>
          </a:xfrm>
          <a:custGeom>
            <a:avLst/>
            <a:gdLst/>
            <a:ahLst/>
            <a:cxnLst/>
            <a:rect l="l" t="t" r="r" b="b"/>
            <a:pathLst>
              <a:path w="217169" h="6350">
                <a:moveTo>
                  <a:pt x="216915" y="0"/>
                </a:moveTo>
                <a:lnTo>
                  <a:pt x="164127" y="2095"/>
                </a:lnTo>
                <a:lnTo>
                  <a:pt x="110267" y="3810"/>
                </a:lnTo>
                <a:lnTo>
                  <a:pt x="55502" y="5143"/>
                </a:lnTo>
                <a:lnTo>
                  <a:pt x="0" y="6096"/>
                </a:lnTo>
              </a:path>
            </a:pathLst>
          </a:custGeom>
          <a:ln w="38100">
            <a:solidFill>
              <a:srgbClr val="BEBEBE"/>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23" name="object 23"/>
          <p:cNvSpPr/>
          <p:nvPr/>
        </p:nvSpPr>
        <p:spPr>
          <a:xfrm>
            <a:off x="4877180" y="3183763"/>
            <a:ext cx="130810" cy="27940"/>
          </a:xfrm>
          <a:custGeom>
            <a:avLst/>
            <a:gdLst/>
            <a:ahLst/>
            <a:cxnLst/>
            <a:rect l="l" t="t" r="r" b="b"/>
            <a:pathLst>
              <a:path w="130810" h="27939">
                <a:moveTo>
                  <a:pt x="130683" y="27559"/>
                </a:moveTo>
                <a:lnTo>
                  <a:pt x="93047" y="20966"/>
                </a:lnTo>
                <a:lnTo>
                  <a:pt x="58674" y="14160"/>
                </a:lnTo>
                <a:lnTo>
                  <a:pt x="27634" y="7163"/>
                </a:lnTo>
                <a:lnTo>
                  <a:pt x="0" y="0"/>
                </a:lnTo>
              </a:path>
            </a:pathLst>
          </a:custGeom>
          <a:ln w="38100">
            <a:solidFill>
              <a:srgbClr val="BEBEBE"/>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24" name="object 24"/>
          <p:cNvSpPr/>
          <p:nvPr/>
        </p:nvSpPr>
        <p:spPr>
          <a:xfrm>
            <a:off x="7373493" y="3142488"/>
            <a:ext cx="52705" cy="30480"/>
          </a:xfrm>
          <a:custGeom>
            <a:avLst/>
            <a:gdLst/>
            <a:ahLst/>
            <a:cxnLst/>
            <a:rect l="l" t="t" r="r" b="b"/>
            <a:pathLst>
              <a:path w="52704" h="30480">
                <a:moveTo>
                  <a:pt x="52197" y="0"/>
                </a:moveTo>
                <a:lnTo>
                  <a:pt x="44630" y="7689"/>
                </a:lnTo>
                <a:lnTo>
                  <a:pt x="33385" y="15319"/>
                </a:lnTo>
                <a:lnTo>
                  <a:pt x="18496" y="22877"/>
                </a:lnTo>
                <a:lnTo>
                  <a:pt x="0" y="30352"/>
                </a:lnTo>
              </a:path>
            </a:pathLst>
          </a:custGeom>
          <a:ln w="38100">
            <a:solidFill>
              <a:srgbClr val="BEBEBE"/>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25" name="object 25"/>
          <p:cNvSpPr/>
          <p:nvPr/>
        </p:nvSpPr>
        <p:spPr>
          <a:xfrm>
            <a:off x="8463789" y="2955163"/>
            <a:ext cx="636905" cy="113664"/>
          </a:xfrm>
          <a:custGeom>
            <a:avLst/>
            <a:gdLst/>
            <a:ahLst/>
            <a:cxnLst/>
            <a:rect l="l" t="t" r="r" b="b"/>
            <a:pathLst>
              <a:path w="636904" h="113664">
                <a:moveTo>
                  <a:pt x="0" y="0"/>
                </a:moveTo>
                <a:lnTo>
                  <a:pt x="81837" y="4862"/>
                </a:lnTo>
                <a:lnTo>
                  <a:pt x="159010" y="10387"/>
                </a:lnTo>
                <a:lnTo>
                  <a:pt x="231286" y="16533"/>
                </a:lnTo>
                <a:lnTo>
                  <a:pt x="298432" y="23258"/>
                </a:lnTo>
                <a:lnTo>
                  <a:pt x="360217" y="30521"/>
                </a:lnTo>
                <a:lnTo>
                  <a:pt x="416408" y="38282"/>
                </a:lnTo>
                <a:lnTo>
                  <a:pt x="466772" y="46497"/>
                </a:lnTo>
                <a:lnTo>
                  <a:pt x="511077" y="55127"/>
                </a:lnTo>
                <a:lnTo>
                  <a:pt x="549091" y="64130"/>
                </a:lnTo>
                <a:lnTo>
                  <a:pt x="605313" y="83087"/>
                </a:lnTo>
                <a:lnTo>
                  <a:pt x="633581" y="103038"/>
                </a:lnTo>
                <a:lnTo>
                  <a:pt x="636651" y="113284"/>
                </a:lnTo>
              </a:path>
            </a:pathLst>
          </a:custGeom>
          <a:ln w="38100">
            <a:solidFill>
              <a:srgbClr val="BEBEBE"/>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26" name="object 26"/>
          <p:cNvSpPr/>
          <p:nvPr/>
        </p:nvSpPr>
        <p:spPr>
          <a:xfrm>
            <a:off x="9681845" y="2834514"/>
            <a:ext cx="283845" cy="42545"/>
          </a:xfrm>
          <a:custGeom>
            <a:avLst/>
            <a:gdLst/>
            <a:ahLst/>
            <a:cxnLst/>
            <a:rect l="l" t="t" r="r" b="b"/>
            <a:pathLst>
              <a:path w="283845" h="42544">
                <a:moveTo>
                  <a:pt x="283463" y="0"/>
                </a:moveTo>
                <a:lnTo>
                  <a:pt x="209070" y="15743"/>
                </a:lnTo>
                <a:lnTo>
                  <a:pt x="164020" y="23082"/>
                </a:lnTo>
                <a:lnTo>
                  <a:pt x="114017" y="30019"/>
                </a:lnTo>
                <a:lnTo>
                  <a:pt x="59273" y="36518"/>
                </a:lnTo>
                <a:lnTo>
                  <a:pt x="0" y="42545"/>
                </a:lnTo>
              </a:path>
            </a:pathLst>
          </a:custGeom>
          <a:ln w="38100">
            <a:solidFill>
              <a:srgbClr val="BEBEBE"/>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27" name="object 27"/>
          <p:cNvSpPr/>
          <p:nvPr/>
        </p:nvSpPr>
        <p:spPr>
          <a:xfrm>
            <a:off x="9285096" y="2676905"/>
            <a:ext cx="15240" cy="20320"/>
          </a:xfrm>
          <a:custGeom>
            <a:avLst/>
            <a:gdLst/>
            <a:ahLst/>
            <a:cxnLst/>
            <a:rect l="l" t="t" r="r" b="b"/>
            <a:pathLst>
              <a:path w="15240" h="20319">
                <a:moveTo>
                  <a:pt x="0" y="0"/>
                </a:moveTo>
                <a:lnTo>
                  <a:pt x="7074" y="4974"/>
                </a:lnTo>
                <a:lnTo>
                  <a:pt x="11922" y="9985"/>
                </a:lnTo>
                <a:lnTo>
                  <a:pt x="14555" y="15019"/>
                </a:lnTo>
                <a:lnTo>
                  <a:pt x="14985" y="20066"/>
                </a:lnTo>
              </a:path>
            </a:pathLst>
          </a:custGeom>
          <a:ln w="38100">
            <a:solidFill>
              <a:srgbClr val="BEBEBE"/>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28" name="object 28"/>
          <p:cNvSpPr/>
          <p:nvPr/>
        </p:nvSpPr>
        <p:spPr>
          <a:xfrm>
            <a:off x="7474840" y="2628010"/>
            <a:ext cx="145415" cy="26034"/>
          </a:xfrm>
          <a:custGeom>
            <a:avLst/>
            <a:gdLst/>
            <a:ahLst/>
            <a:cxnLst/>
            <a:rect l="l" t="t" r="r" b="b"/>
            <a:pathLst>
              <a:path w="145414" h="26035">
                <a:moveTo>
                  <a:pt x="0" y="25526"/>
                </a:moveTo>
                <a:lnTo>
                  <a:pt x="29934" y="18698"/>
                </a:lnTo>
                <a:lnTo>
                  <a:pt x="64214" y="12144"/>
                </a:lnTo>
                <a:lnTo>
                  <a:pt x="102709" y="5899"/>
                </a:lnTo>
                <a:lnTo>
                  <a:pt x="145287" y="0"/>
                </a:lnTo>
              </a:path>
            </a:pathLst>
          </a:custGeom>
          <a:ln w="38100">
            <a:solidFill>
              <a:srgbClr val="BEBEBE"/>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32" name="object 32"/>
          <p:cNvSpPr/>
          <p:nvPr/>
        </p:nvSpPr>
        <p:spPr>
          <a:xfrm>
            <a:off x="3719957" y="1143001"/>
            <a:ext cx="4724400" cy="1934845"/>
          </a:xfrm>
          <a:custGeom>
            <a:avLst/>
            <a:gdLst/>
            <a:ahLst/>
            <a:cxnLst/>
            <a:rect l="l" t="t" r="r" b="b"/>
            <a:pathLst>
              <a:path w="4724400" h="1934845">
                <a:moveTo>
                  <a:pt x="0" y="1934717"/>
                </a:moveTo>
                <a:lnTo>
                  <a:pt x="4724400" y="1934717"/>
                </a:lnTo>
                <a:lnTo>
                  <a:pt x="4724400" y="0"/>
                </a:lnTo>
                <a:lnTo>
                  <a:pt x="0" y="0"/>
                </a:lnTo>
                <a:lnTo>
                  <a:pt x="0" y="1934717"/>
                </a:lnTo>
                <a:close/>
              </a:path>
            </a:pathLst>
          </a:custGeom>
          <a:solidFill>
            <a:srgbClr val="FFFFFF"/>
          </a:solid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33" name="object 33"/>
          <p:cNvSpPr/>
          <p:nvPr/>
        </p:nvSpPr>
        <p:spPr>
          <a:xfrm>
            <a:off x="3719957" y="1143001"/>
            <a:ext cx="4724400" cy="1934845"/>
          </a:xfrm>
          <a:custGeom>
            <a:avLst/>
            <a:gdLst/>
            <a:ahLst/>
            <a:cxnLst/>
            <a:rect l="l" t="t" r="r" b="b"/>
            <a:pathLst>
              <a:path w="4724400" h="1934845">
                <a:moveTo>
                  <a:pt x="0" y="1934717"/>
                </a:moveTo>
                <a:lnTo>
                  <a:pt x="4724400" y="1934717"/>
                </a:lnTo>
                <a:lnTo>
                  <a:pt x="4724400" y="0"/>
                </a:lnTo>
                <a:lnTo>
                  <a:pt x="0" y="0"/>
                </a:lnTo>
                <a:lnTo>
                  <a:pt x="0" y="1934717"/>
                </a:lnTo>
                <a:close/>
              </a:path>
            </a:pathLst>
          </a:custGeom>
          <a:ln w="31749">
            <a:solidFill>
              <a:srgbClr val="00AFEF"/>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34" name="object 34"/>
          <p:cNvSpPr/>
          <p:nvPr/>
        </p:nvSpPr>
        <p:spPr>
          <a:xfrm>
            <a:off x="7447789" y="1143000"/>
            <a:ext cx="1010475" cy="381000"/>
          </a:xfrm>
          <a:prstGeom prst="rect">
            <a:avLst/>
          </a:prstGeom>
          <a:blipFill>
            <a:blip r:embed="rId15"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40" name="object 40"/>
          <p:cNvSpPr/>
          <p:nvPr/>
        </p:nvSpPr>
        <p:spPr>
          <a:xfrm>
            <a:off x="1524000" y="3479292"/>
            <a:ext cx="908304" cy="515111"/>
          </a:xfrm>
          <a:prstGeom prst="rect">
            <a:avLst/>
          </a:prstGeom>
          <a:blipFill>
            <a:blip r:embed="rId16"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41" name="object 41"/>
          <p:cNvSpPr/>
          <p:nvPr/>
        </p:nvSpPr>
        <p:spPr>
          <a:xfrm>
            <a:off x="1524000" y="3380233"/>
            <a:ext cx="1053084" cy="746759"/>
          </a:xfrm>
          <a:prstGeom prst="rect">
            <a:avLst/>
          </a:prstGeom>
          <a:blipFill>
            <a:blip r:embed="rId17"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42" name="object 42"/>
          <p:cNvSpPr/>
          <p:nvPr/>
        </p:nvSpPr>
        <p:spPr>
          <a:xfrm>
            <a:off x="1524000" y="3505212"/>
            <a:ext cx="828040" cy="408940"/>
          </a:xfrm>
          <a:custGeom>
            <a:avLst/>
            <a:gdLst/>
            <a:ahLst/>
            <a:cxnLst/>
            <a:rect l="l" t="t" r="r" b="b"/>
            <a:pathLst>
              <a:path w="828040" h="408939">
                <a:moveTo>
                  <a:pt x="0" y="408546"/>
                </a:moveTo>
                <a:lnTo>
                  <a:pt x="827582" y="408546"/>
                </a:lnTo>
                <a:lnTo>
                  <a:pt x="827582" y="0"/>
                </a:lnTo>
                <a:lnTo>
                  <a:pt x="0" y="0"/>
                </a:lnTo>
                <a:lnTo>
                  <a:pt x="0" y="408546"/>
                </a:lnTo>
                <a:close/>
              </a:path>
            </a:pathLst>
          </a:custGeom>
          <a:solidFill>
            <a:srgbClr val="F8F7F3"/>
          </a:solid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43" name="object 43"/>
          <p:cNvSpPr txBox="1"/>
          <p:nvPr/>
        </p:nvSpPr>
        <p:spPr>
          <a:xfrm>
            <a:off x="1616456" y="3465957"/>
            <a:ext cx="641350" cy="391160"/>
          </a:xfrm>
          <a:prstGeom prst="rect">
            <a:avLst/>
          </a:prstGeom>
        </p:spPr>
        <p:txBody>
          <a:bodyPr vert="horz" wrap="square" lIns="0" tIns="12700" rIns="0" bIns="0" rtlCol="0">
            <a:spAutoFit/>
          </a:bodyPr>
          <a:lstStyle/>
          <a:p>
            <a:pPr marL="12700" eaLnBrk="1" fontAlgn="auto" hangingPunct="1">
              <a:spcBef>
                <a:spcPts val="100"/>
              </a:spcBef>
              <a:spcAft>
                <a:spcPts val="0"/>
              </a:spcAft>
              <a:defRPr/>
            </a:pPr>
            <a:r>
              <a:rPr sz="2400" b="1" dirty="0">
                <a:solidFill>
                  <a:prstClr val="black"/>
                </a:solidFill>
                <a:latin typeface="Calibri"/>
                <a:ea typeface="+mn-ea"/>
                <a:cs typeface="Calibri"/>
              </a:rPr>
              <a:t>Alice</a:t>
            </a:r>
            <a:endParaRPr sz="2400">
              <a:solidFill>
                <a:prstClr val="black"/>
              </a:solidFill>
              <a:latin typeface="Calibri"/>
              <a:ea typeface="+mn-ea"/>
              <a:cs typeface="Calibri"/>
            </a:endParaRPr>
          </a:p>
        </p:txBody>
      </p:sp>
      <p:sp>
        <p:nvSpPr>
          <p:cNvPr id="44" name="object 44"/>
          <p:cNvSpPr/>
          <p:nvPr/>
        </p:nvSpPr>
        <p:spPr>
          <a:xfrm>
            <a:off x="1602223" y="2815437"/>
            <a:ext cx="2681986" cy="1785747"/>
          </a:xfrm>
          <a:prstGeom prst="rect">
            <a:avLst/>
          </a:prstGeom>
          <a:blipFill>
            <a:blip r:embed="rId18"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48" name="object 48"/>
          <p:cNvSpPr txBox="1"/>
          <p:nvPr/>
        </p:nvSpPr>
        <p:spPr>
          <a:xfrm>
            <a:off x="3419095" y="5804103"/>
            <a:ext cx="5276215" cy="878840"/>
          </a:xfrm>
          <a:prstGeom prst="rect">
            <a:avLst/>
          </a:prstGeom>
        </p:spPr>
        <p:txBody>
          <a:bodyPr vert="horz" wrap="square" lIns="0" tIns="12065" rIns="0" bIns="0" rtlCol="0">
            <a:spAutoFit/>
          </a:bodyPr>
          <a:lstStyle/>
          <a:p>
            <a:pPr marL="309880" marR="5080" indent="-297180" eaLnBrk="1" fontAlgn="auto" hangingPunct="1">
              <a:spcBef>
                <a:spcPts val="95"/>
              </a:spcBef>
              <a:spcAft>
                <a:spcPts val="0"/>
              </a:spcAft>
              <a:defRPr/>
            </a:pPr>
            <a:r>
              <a:rPr sz="2800" spc="-10" dirty="0">
                <a:solidFill>
                  <a:srgbClr val="FFFFFF"/>
                </a:solidFill>
                <a:latin typeface="Calibri"/>
                <a:ea typeface="+mn-ea"/>
                <a:cs typeface="Calibri"/>
              </a:rPr>
              <a:t>Cloud-side </a:t>
            </a:r>
            <a:r>
              <a:rPr sz="2800" spc="-15" dirty="0">
                <a:solidFill>
                  <a:srgbClr val="FFFFFF"/>
                </a:solidFill>
                <a:latin typeface="Calibri"/>
                <a:ea typeface="+mn-ea"/>
                <a:cs typeface="Calibri"/>
              </a:rPr>
              <a:t>processing </a:t>
            </a:r>
            <a:r>
              <a:rPr sz="2800" spc="-5" dirty="0">
                <a:solidFill>
                  <a:srgbClr val="FFFFFF"/>
                </a:solidFill>
                <a:latin typeface="Calibri"/>
                <a:ea typeface="+mn-ea"/>
                <a:cs typeface="Calibri"/>
              </a:rPr>
              <a:t>is </a:t>
            </a:r>
            <a:r>
              <a:rPr sz="2800" spc="-10" dirty="0">
                <a:solidFill>
                  <a:srgbClr val="FFFFFF"/>
                </a:solidFill>
                <a:latin typeface="Calibri"/>
                <a:ea typeface="+mn-ea"/>
                <a:cs typeface="Calibri"/>
              </a:rPr>
              <a:t>often </a:t>
            </a:r>
            <a:r>
              <a:rPr sz="2800" spc="-15" dirty="0">
                <a:solidFill>
                  <a:srgbClr val="FFFFFF"/>
                </a:solidFill>
                <a:latin typeface="Calibri"/>
                <a:ea typeface="+mn-ea"/>
                <a:cs typeface="Calibri"/>
              </a:rPr>
              <a:t>useful  </a:t>
            </a:r>
            <a:r>
              <a:rPr sz="2800" spc="-25" dirty="0">
                <a:solidFill>
                  <a:srgbClr val="FFFFFF"/>
                </a:solidFill>
                <a:latin typeface="Calibri"/>
                <a:ea typeface="+mn-ea"/>
                <a:cs typeface="Calibri"/>
              </a:rPr>
              <a:t>for </a:t>
            </a:r>
            <a:r>
              <a:rPr sz="2800" spc="-5" dirty="0">
                <a:solidFill>
                  <a:srgbClr val="FFFFFF"/>
                </a:solidFill>
                <a:latin typeface="Calibri"/>
                <a:ea typeface="+mn-ea"/>
                <a:cs typeface="Calibri"/>
              </a:rPr>
              <a:t>mobile </a:t>
            </a:r>
            <a:r>
              <a:rPr sz="2800" spc="-10" dirty="0">
                <a:solidFill>
                  <a:srgbClr val="FFFFFF"/>
                </a:solidFill>
                <a:latin typeface="Calibri"/>
                <a:ea typeface="+mn-ea"/>
                <a:cs typeface="Calibri"/>
              </a:rPr>
              <a:t>devices </a:t>
            </a:r>
            <a:r>
              <a:rPr sz="2800" spc="-5" dirty="0">
                <a:solidFill>
                  <a:srgbClr val="FFFFFF"/>
                </a:solidFill>
                <a:latin typeface="Calibri"/>
                <a:ea typeface="+mn-ea"/>
                <a:cs typeface="Calibri"/>
              </a:rPr>
              <a:t>in </a:t>
            </a:r>
            <a:r>
              <a:rPr sz="2800" spc="-15" dirty="0">
                <a:solidFill>
                  <a:srgbClr val="FFFFFF"/>
                </a:solidFill>
                <a:latin typeface="Calibri"/>
                <a:ea typeface="+mn-ea"/>
                <a:cs typeface="Calibri"/>
              </a:rPr>
              <a:t>many</a:t>
            </a:r>
            <a:r>
              <a:rPr sz="2800" spc="45" dirty="0">
                <a:solidFill>
                  <a:srgbClr val="FFFFFF"/>
                </a:solidFill>
                <a:latin typeface="Calibri"/>
                <a:ea typeface="+mn-ea"/>
                <a:cs typeface="Calibri"/>
              </a:rPr>
              <a:t> </a:t>
            </a:r>
            <a:r>
              <a:rPr sz="2800" spc="-30" dirty="0">
                <a:solidFill>
                  <a:srgbClr val="FFFFFF"/>
                </a:solidFill>
                <a:latin typeface="Calibri"/>
                <a:ea typeface="+mn-ea"/>
                <a:cs typeface="Calibri"/>
              </a:rPr>
              <a:t>ways</a:t>
            </a:r>
            <a:endParaRPr sz="2800" dirty="0">
              <a:solidFill>
                <a:prstClr val="black"/>
              </a:solidFill>
              <a:latin typeface="Calibri"/>
              <a:ea typeface="+mn-ea"/>
              <a:cs typeface="Calibri"/>
            </a:endParaRPr>
          </a:p>
        </p:txBody>
      </p:sp>
      <p:sp>
        <p:nvSpPr>
          <p:cNvPr id="49" name="object 49"/>
          <p:cNvSpPr/>
          <p:nvPr/>
        </p:nvSpPr>
        <p:spPr>
          <a:xfrm>
            <a:off x="7447789" y="1602525"/>
            <a:ext cx="996619" cy="302475"/>
          </a:xfrm>
          <a:prstGeom prst="rect">
            <a:avLst/>
          </a:prstGeom>
          <a:blipFill>
            <a:blip r:embed="rId19"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50" name="object 50"/>
          <p:cNvSpPr/>
          <p:nvPr/>
        </p:nvSpPr>
        <p:spPr>
          <a:xfrm>
            <a:off x="7447789" y="1976501"/>
            <a:ext cx="996619" cy="323214"/>
          </a:xfrm>
          <a:prstGeom prst="rect">
            <a:avLst/>
          </a:prstGeom>
          <a:blipFill>
            <a:blip r:embed="rId20"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58" name="object 39"/>
          <p:cNvSpPr/>
          <p:nvPr/>
        </p:nvSpPr>
        <p:spPr>
          <a:xfrm>
            <a:off x="7962988" y="3700513"/>
            <a:ext cx="2590800" cy="1725041"/>
          </a:xfrm>
          <a:prstGeom prst="rect">
            <a:avLst/>
          </a:prstGeom>
          <a:blipFill>
            <a:blip r:embed="rId21"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59" name="object 38"/>
          <p:cNvSpPr/>
          <p:nvPr/>
        </p:nvSpPr>
        <p:spPr>
          <a:xfrm>
            <a:off x="6262509" y="4377286"/>
            <a:ext cx="1309496" cy="871943"/>
          </a:xfrm>
          <a:prstGeom prst="rect">
            <a:avLst/>
          </a:prstGeom>
          <a:blipFill>
            <a:blip r:embed="rId22"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60" name="object 37"/>
          <p:cNvSpPr/>
          <p:nvPr/>
        </p:nvSpPr>
        <p:spPr>
          <a:xfrm>
            <a:off x="4908883" y="4622596"/>
            <a:ext cx="886675" cy="590384"/>
          </a:xfrm>
          <a:prstGeom prst="rect">
            <a:avLst/>
          </a:prstGeom>
          <a:blipFill>
            <a:blip r:embed="rId23"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61" name="object 36"/>
          <p:cNvSpPr/>
          <p:nvPr/>
        </p:nvSpPr>
        <p:spPr>
          <a:xfrm>
            <a:off x="4223435" y="4810608"/>
            <a:ext cx="637324" cy="424357"/>
          </a:xfrm>
          <a:prstGeom prst="rect">
            <a:avLst/>
          </a:prstGeom>
          <a:blipFill>
            <a:blip r:embed="rId24"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62" name="object 35"/>
          <p:cNvSpPr/>
          <p:nvPr/>
        </p:nvSpPr>
        <p:spPr>
          <a:xfrm>
            <a:off x="3666268" y="5008220"/>
            <a:ext cx="424535" cy="282676"/>
          </a:xfrm>
          <a:prstGeom prst="rect">
            <a:avLst/>
          </a:prstGeom>
          <a:blipFill>
            <a:blip r:embed="rId25"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63" name="object 46"/>
          <p:cNvSpPr/>
          <p:nvPr/>
        </p:nvSpPr>
        <p:spPr>
          <a:xfrm>
            <a:off x="2778150" y="5791200"/>
            <a:ext cx="6864350" cy="1014730"/>
          </a:xfrm>
          <a:custGeom>
            <a:avLst/>
            <a:gdLst/>
            <a:ahLst/>
            <a:cxnLst/>
            <a:rect l="l" t="t" r="r" b="b"/>
            <a:pathLst>
              <a:path w="6864350" h="1014729">
                <a:moveTo>
                  <a:pt x="6695287" y="0"/>
                </a:moveTo>
                <a:lnTo>
                  <a:pt x="169011" y="0"/>
                </a:lnTo>
                <a:lnTo>
                  <a:pt x="124085" y="6038"/>
                </a:lnTo>
                <a:lnTo>
                  <a:pt x="83712" y="23078"/>
                </a:lnTo>
                <a:lnTo>
                  <a:pt x="49506" y="49509"/>
                </a:lnTo>
                <a:lnTo>
                  <a:pt x="23077" y="83720"/>
                </a:lnTo>
                <a:lnTo>
                  <a:pt x="6037" y="124099"/>
                </a:lnTo>
                <a:lnTo>
                  <a:pt x="0" y="169037"/>
                </a:lnTo>
                <a:lnTo>
                  <a:pt x="0" y="845185"/>
                </a:lnTo>
                <a:lnTo>
                  <a:pt x="6037" y="890122"/>
                </a:lnTo>
                <a:lnTo>
                  <a:pt x="23077" y="930501"/>
                </a:lnTo>
                <a:lnTo>
                  <a:pt x="49506" y="964712"/>
                </a:lnTo>
                <a:lnTo>
                  <a:pt x="83712" y="991143"/>
                </a:lnTo>
                <a:lnTo>
                  <a:pt x="124085" y="1008183"/>
                </a:lnTo>
                <a:lnTo>
                  <a:pt x="169011" y="1014222"/>
                </a:lnTo>
                <a:lnTo>
                  <a:pt x="6695287" y="1014222"/>
                </a:lnTo>
                <a:lnTo>
                  <a:pt x="6740220" y="1008183"/>
                </a:lnTo>
                <a:lnTo>
                  <a:pt x="6780598" y="991143"/>
                </a:lnTo>
                <a:lnTo>
                  <a:pt x="6814810" y="964712"/>
                </a:lnTo>
                <a:lnTo>
                  <a:pt x="6841243" y="930501"/>
                </a:lnTo>
                <a:lnTo>
                  <a:pt x="6858285" y="890122"/>
                </a:lnTo>
                <a:lnTo>
                  <a:pt x="6864324" y="845185"/>
                </a:lnTo>
                <a:lnTo>
                  <a:pt x="6864324" y="169037"/>
                </a:lnTo>
                <a:lnTo>
                  <a:pt x="6858285" y="124099"/>
                </a:lnTo>
                <a:lnTo>
                  <a:pt x="6841243" y="83720"/>
                </a:lnTo>
                <a:lnTo>
                  <a:pt x="6814810" y="49509"/>
                </a:lnTo>
                <a:lnTo>
                  <a:pt x="6780598" y="23078"/>
                </a:lnTo>
                <a:lnTo>
                  <a:pt x="6740220" y="6038"/>
                </a:lnTo>
                <a:lnTo>
                  <a:pt x="6695287" y="0"/>
                </a:lnTo>
                <a:close/>
              </a:path>
            </a:pathLst>
          </a:custGeom>
          <a:solidFill>
            <a:srgbClr val="2146AF"/>
          </a:solid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64" name="object 48"/>
          <p:cNvSpPr txBox="1"/>
          <p:nvPr/>
        </p:nvSpPr>
        <p:spPr>
          <a:xfrm>
            <a:off x="3571495" y="5804103"/>
            <a:ext cx="5276215" cy="878840"/>
          </a:xfrm>
          <a:prstGeom prst="rect">
            <a:avLst/>
          </a:prstGeom>
        </p:spPr>
        <p:txBody>
          <a:bodyPr vert="horz" wrap="square" lIns="0" tIns="12065" rIns="0" bIns="0" rtlCol="0">
            <a:spAutoFit/>
          </a:bodyPr>
          <a:lstStyle/>
          <a:p>
            <a:pPr marL="309880" marR="5080" indent="-297180" eaLnBrk="1" fontAlgn="auto" hangingPunct="1">
              <a:spcBef>
                <a:spcPts val="95"/>
              </a:spcBef>
              <a:spcAft>
                <a:spcPts val="0"/>
              </a:spcAft>
            </a:pPr>
            <a:r>
              <a:rPr sz="2800" spc="-10" dirty="0">
                <a:solidFill>
                  <a:srgbClr val="FFFFFF"/>
                </a:solidFill>
                <a:latin typeface="Calibri"/>
                <a:ea typeface="+mn-ea"/>
                <a:cs typeface="Calibri"/>
              </a:rPr>
              <a:t>Cloud-side </a:t>
            </a:r>
            <a:r>
              <a:rPr sz="2800" spc="-15" dirty="0">
                <a:solidFill>
                  <a:srgbClr val="FFFFFF"/>
                </a:solidFill>
                <a:latin typeface="Calibri"/>
                <a:ea typeface="+mn-ea"/>
                <a:cs typeface="Calibri"/>
              </a:rPr>
              <a:t>processing </a:t>
            </a:r>
            <a:r>
              <a:rPr sz="2800" spc="-5" dirty="0">
                <a:solidFill>
                  <a:srgbClr val="FFFFFF"/>
                </a:solidFill>
                <a:latin typeface="Calibri"/>
                <a:ea typeface="+mn-ea"/>
                <a:cs typeface="Calibri"/>
              </a:rPr>
              <a:t>is </a:t>
            </a:r>
            <a:r>
              <a:rPr sz="2800" spc="-10" dirty="0">
                <a:solidFill>
                  <a:srgbClr val="FFFFFF"/>
                </a:solidFill>
                <a:latin typeface="Calibri"/>
                <a:ea typeface="+mn-ea"/>
                <a:cs typeface="Calibri"/>
              </a:rPr>
              <a:t>often </a:t>
            </a:r>
            <a:r>
              <a:rPr sz="2800" spc="-15" dirty="0">
                <a:solidFill>
                  <a:srgbClr val="FFFFFF"/>
                </a:solidFill>
                <a:latin typeface="Calibri"/>
                <a:ea typeface="+mn-ea"/>
                <a:cs typeface="Calibri"/>
              </a:rPr>
              <a:t>useful  </a:t>
            </a:r>
            <a:r>
              <a:rPr sz="2800" spc="-25" dirty="0">
                <a:solidFill>
                  <a:srgbClr val="FFFFFF"/>
                </a:solidFill>
                <a:latin typeface="Calibri"/>
                <a:ea typeface="+mn-ea"/>
                <a:cs typeface="Calibri"/>
              </a:rPr>
              <a:t>for </a:t>
            </a:r>
            <a:r>
              <a:rPr sz="2800" spc="-5" dirty="0">
                <a:solidFill>
                  <a:srgbClr val="FFFFFF"/>
                </a:solidFill>
                <a:latin typeface="Calibri"/>
                <a:ea typeface="+mn-ea"/>
                <a:cs typeface="Calibri"/>
              </a:rPr>
              <a:t>mobile </a:t>
            </a:r>
            <a:r>
              <a:rPr sz="2800" spc="-10" dirty="0">
                <a:solidFill>
                  <a:srgbClr val="FFFFFF"/>
                </a:solidFill>
                <a:latin typeface="Calibri"/>
                <a:ea typeface="+mn-ea"/>
                <a:cs typeface="Calibri"/>
              </a:rPr>
              <a:t>devices </a:t>
            </a:r>
            <a:r>
              <a:rPr sz="2800" spc="-5" dirty="0">
                <a:solidFill>
                  <a:srgbClr val="FFFFFF"/>
                </a:solidFill>
                <a:latin typeface="Calibri"/>
                <a:ea typeface="+mn-ea"/>
                <a:cs typeface="Calibri"/>
              </a:rPr>
              <a:t>in </a:t>
            </a:r>
            <a:r>
              <a:rPr sz="2800" spc="-15" dirty="0">
                <a:solidFill>
                  <a:srgbClr val="FFFFFF"/>
                </a:solidFill>
                <a:latin typeface="Calibri"/>
                <a:ea typeface="+mn-ea"/>
                <a:cs typeface="Calibri"/>
              </a:rPr>
              <a:t>many</a:t>
            </a:r>
            <a:r>
              <a:rPr sz="2800" spc="45" dirty="0">
                <a:solidFill>
                  <a:srgbClr val="FFFFFF"/>
                </a:solidFill>
                <a:latin typeface="Calibri"/>
                <a:ea typeface="+mn-ea"/>
                <a:cs typeface="Calibri"/>
              </a:rPr>
              <a:t> </a:t>
            </a:r>
            <a:r>
              <a:rPr sz="2800" spc="-30" dirty="0">
                <a:solidFill>
                  <a:srgbClr val="FFFFFF"/>
                </a:solidFill>
                <a:latin typeface="Calibri"/>
                <a:ea typeface="+mn-ea"/>
                <a:cs typeface="Calibri"/>
              </a:rPr>
              <a:t>ways</a:t>
            </a:r>
            <a:endParaRPr sz="2800" dirty="0">
              <a:solidFill>
                <a:prstClr val="black"/>
              </a:solidFill>
              <a:latin typeface="Calibri"/>
              <a:ea typeface="+mn-ea"/>
              <a:cs typeface="Calibri"/>
            </a:endParaRPr>
          </a:p>
        </p:txBody>
      </p:sp>
    </p:spTree>
    <p:extLst>
      <p:ext uri="{BB962C8B-B14F-4D97-AF65-F5344CB8AC3E}">
        <p14:creationId xmlns:p14="http://schemas.microsoft.com/office/powerpoint/2010/main" val="1145174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grpId="1" nodeType="clickEffect">
                                  <p:stCondLst>
                                    <p:cond delay="0"/>
                                  </p:stCondLst>
                                  <p:childTnLst>
                                    <p:animMotion origin="layout" path="M 1.66667E-6 -7.40741E-7 L 0.24236 -0.23727 " pathEditMode="relative" rAng="0" ptsTypes="AA">
                                      <p:cBhvr>
                                        <p:cTn id="10" dur="2000" fill="hold"/>
                                        <p:tgtEl>
                                          <p:spTgt spid="44"/>
                                        </p:tgtEl>
                                        <p:attrNameLst>
                                          <p:attrName>ppt_x</p:attrName>
                                          <p:attrName>ppt_y</p:attrName>
                                        </p:attrNameLst>
                                      </p:cBhvr>
                                      <p:rCtr x="12118" y="-11875"/>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grpId="0" nodeType="click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randombar(horizontal)">
                                      <p:cBhvr>
                                        <p:cTn id="43" dur="500"/>
                                        <p:tgtEl>
                                          <p:spTgt spid="62"/>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randombar(horizontal)">
                                      <p:cBhvr>
                                        <p:cTn id="46" dur="500"/>
                                        <p:tgtEl>
                                          <p:spTgt spid="61"/>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randombar(horizontal)">
                                      <p:cBhvr>
                                        <p:cTn id="49" dur="500"/>
                                        <p:tgtEl>
                                          <p:spTgt spid="60"/>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randombar(horizontal)">
                                      <p:cBhvr>
                                        <p:cTn id="52" dur="500"/>
                                        <p:tgtEl>
                                          <p:spTgt spid="59"/>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randombar(horizontal)">
                                      <p:cBhvr>
                                        <p:cTn id="5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p:bldP spid="23" grpId="0" animBg="1"/>
      <p:bldP spid="24" grpId="0" animBg="1"/>
      <p:bldP spid="44" grpId="0" animBg="1"/>
      <p:bldP spid="44" grpId="1" animBg="1"/>
      <p:bldP spid="58" grpId="0" animBg="1"/>
      <p:bldP spid="59" grpId="0" animBg="1"/>
      <p:bldP spid="60" grpId="0" animBg="1"/>
      <p:bldP spid="61" grpId="0" animBg="1"/>
      <p:bldP spid="6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3">
            <a:extLst>
              <a:ext uri="{FF2B5EF4-FFF2-40B4-BE49-F238E27FC236}">
                <a16:creationId xmlns:a16="http://schemas.microsoft.com/office/drawing/2014/main" id="{DBA83A42-A698-1C88-C02F-D79510D925DC}"/>
              </a:ext>
            </a:extLst>
          </p:cNvPr>
          <p:cNvSpPr txBox="1"/>
          <p:nvPr/>
        </p:nvSpPr>
        <p:spPr>
          <a:xfrm>
            <a:off x="119336" y="141201"/>
            <a:ext cx="11449272" cy="830997"/>
          </a:xfrm>
          <a:prstGeom prst="rect">
            <a:avLst/>
          </a:prstGeom>
          <a:noFill/>
        </p:spPr>
        <p:txBody>
          <a:bodyPr wrap="square">
            <a:spAutoFit/>
          </a:bodyPr>
          <a:lstStyle>
            <a:defPPr>
              <a:defRPr lang="zh-CN"/>
            </a:defPPr>
            <a:lvl1pPr algn="r">
              <a:defRPr sz="2000" b="1">
                <a:ln w="900" cmpd="sng">
                  <a:solidFill>
                    <a:schemeClr val="accent1">
                      <a:satMod val="190000"/>
                      <a:alpha val="55000"/>
                    </a:schemeClr>
                  </a:solidFill>
                  <a:prstDash val="solid"/>
                </a:ln>
                <a:solidFill>
                  <a:schemeClr val="tx2">
                    <a:lumMod val="40000"/>
                    <a:lumOff val="60000"/>
                  </a:schemeClr>
                </a:solidFill>
                <a:effectLst>
                  <a:innerShdw blurRad="101600" dist="76200" dir="5400000">
                    <a:schemeClr val="accent1">
                      <a:satMod val="190000"/>
                      <a:tint val="100000"/>
                      <a:alpha val="74000"/>
                    </a:schemeClr>
                  </a:innerShdw>
                </a:effectLst>
                <a:latin typeface="微软雅黑" pitchFamily="34" charset="-122"/>
                <a:ea typeface="微软雅黑" pitchFamily="34" charset="-122"/>
              </a:defRPr>
            </a:lvl1pPr>
          </a:lstStyle>
          <a:p>
            <a:pPr algn="l" eaLnBrk="1" hangingPunct="1">
              <a:defRPr/>
            </a:pPr>
            <a:r>
              <a:rPr lang="en-US" altLang="zh-CN" sz="2400" dirty="0">
                <a:ln w="0"/>
                <a:solidFill>
                  <a:prstClr val="white"/>
                </a:solidFill>
                <a:effectLst>
                  <a:outerShdw blurRad="38100" dist="25400" dir="5400000" algn="ctr" rotWithShape="0">
                    <a:srgbClr val="6E747A">
                      <a:alpha val="43000"/>
                    </a:srgbClr>
                  </a:outerShdw>
                </a:effectLst>
              </a:rPr>
              <a:t>Millionaire problem solving method based on public key cryptography
</a:t>
            </a:r>
            <a:endParaRPr lang="zh-CN" altLang="en-US" sz="2400" dirty="0">
              <a:ln w="0"/>
              <a:solidFill>
                <a:prstClr val="white"/>
              </a:solidFill>
              <a:effectLst>
                <a:outerShdw blurRad="38100" dist="25400" dir="5400000" algn="ctr" rotWithShape="0">
                  <a:srgbClr val="6E747A">
                    <a:alpha val="43000"/>
                  </a:srgbClr>
                </a:outerShdw>
              </a:effectLst>
            </a:endParaRPr>
          </a:p>
        </p:txBody>
      </p:sp>
      <p:sp>
        <p:nvSpPr>
          <p:cNvPr id="18" name="文本框 17">
            <a:extLst>
              <a:ext uri="{FF2B5EF4-FFF2-40B4-BE49-F238E27FC236}">
                <a16:creationId xmlns:a16="http://schemas.microsoft.com/office/drawing/2014/main" id="{E8C424AB-BBD0-862B-0F90-C4BBF55B6B57}"/>
              </a:ext>
            </a:extLst>
          </p:cNvPr>
          <p:cNvSpPr txBox="1"/>
          <p:nvPr/>
        </p:nvSpPr>
        <p:spPr>
          <a:xfrm>
            <a:off x="479376" y="936560"/>
            <a:ext cx="8256522" cy="830997"/>
          </a:xfrm>
          <a:prstGeom prst="rect">
            <a:avLst/>
          </a:prstGeom>
          <a:noFill/>
        </p:spPr>
        <p:txBody>
          <a:bodyPr wrap="square" rtlCol="0">
            <a:spAutoFit/>
          </a:bodyPr>
          <a:lstStyle/>
          <a:p>
            <a:r>
              <a:rPr lang="en-US" altLang="zh-CN" sz="2400" b="1" dirty="0">
                <a:latin typeface="微软雅黑" panose="020B0503020204020204" pitchFamily="34" charset="-122"/>
                <a:ea typeface="微软雅黑" panose="020B0503020204020204" pitchFamily="34" charset="-122"/>
              </a:rPr>
              <a:t>How to compare data while protecting data privacy
</a:t>
            </a:r>
            <a:endParaRPr lang="zh-CN" altLang="en-US"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5" name="组合 24">
            <a:extLst>
              <a:ext uri="{FF2B5EF4-FFF2-40B4-BE49-F238E27FC236}">
                <a16:creationId xmlns:a16="http://schemas.microsoft.com/office/drawing/2014/main" id="{EDB61E3A-B960-8DEC-8F4E-432A2783586C}"/>
              </a:ext>
            </a:extLst>
          </p:cNvPr>
          <p:cNvGrpSpPr/>
          <p:nvPr/>
        </p:nvGrpSpPr>
        <p:grpSpPr>
          <a:xfrm>
            <a:off x="7171194" y="2442089"/>
            <a:ext cx="1564704" cy="1526353"/>
            <a:chOff x="4017569" y="1862626"/>
            <a:chExt cx="1564704" cy="1526353"/>
          </a:xfrm>
        </p:grpSpPr>
        <p:pic>
          <p:nvPicPr>
            <p:cNvPr id="26" name="图片 25" descr="卡通人物&#10;&#10;描述已自动生成">
              <a:extLst>
                <a:ext uri="{FF2B5EF4-FFF2-40B4-BE49-F238E27FC236}">
                  <a16:creationId xmlns:a16="http://schemas.microsoft.com/office/drawing/2014/main" id="{37B162F5-2B53-0B8D-017B-17EED128F3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0040" y="1862626"/>
              <a:ext cx="1099762" cy="1099762"/>
            </a:xfrm>
            <a:prstGeom prst="rect">
              <a:avLst/>
            </a:prstGeom>
          </p:spPr>
        </p:pic>
        <p:sp>
          <p:nvSpPr>
            <p:cNvPr id="27" name="文本框 26">
              <a:extLst>
                <a:ext uri="{FF2B5EF4-FFF2-40B4-BE49-F238E27FC236}">
                  <a16:creationId xmlns:a16="http://schemas.microsoft.com/office/drawing/2014/main" id="{912A8C79-3E1C-689D-DD07-077D036241AD}"/>
                </a:ext>
              </a:extLst>
            </p:cNvPr>
            <p:cNvSpPr txBox="1"/>
            <p:nvPr/>
          </p:nvSpPr>
          <p:spPr>
            <a:xfrm>
              <a:off x="4017569" y="2915773"/>
              <a:ext cx="1564704" cy="473206"/>
            </a:xfrm>
            <a:prstGeom prst="rect">
              <a:avLst/>
            </a:prstGeom>
            <a:noFill/>
          </p:spPr>
          <p:txBody>
            <a:bodyPr wrap="square" rtlCol="0">
              <a:spAutoFit/>
            </a:bodyPr>
            <a:lstStyle/>
            <a:p>
              <a:pPr marL="0" marR="0" lvl="0" indent="0" algn="ctr" defTabSz="914400" rtl="0" eaLnBrk="0" fontAlgn="base" latinLnBrk="0" hangingPunct="0">
                <a:lnSpc>
                  <a:spcPct val="140000"/>
                </a:lnSpc>
                <a:spcBef>
                  <a:spcPct val="0"/>
                </a:spcBef>
                <a:spcAft>
                  <a:spcPct val="0"/>
                </a:spcAft>
                <a:buClrTx/>
                <a:buSzTx/>
                <a:buFontTx/>
                <a:buNone/>
                <a:tabLst/>
                <a:defRPr/>
              </a:pPr>
              <a:r>
                <a:rPr lang="en-US" altLang="zh-CN" sz="2000" b="1" dirty="0">
                  <a:latin typeface="Times New Roman" panose="02020603050405020304" pitchFamily="18" charset="0"/>
                  <a:cs typeface="Times New Roman" panose="02020603050405020304" pitchFamily="18" charset="0"/>
                </a:rPr>
                <a:t>A</a:t>
              </a:r>
              <a:r>
                <a:rPr lang="zh-CN" altLang="en-US" sz="2000" b="1" dirty="0">
                  <a:latin typeface="Times New Roman" panose="02020603050405020304" pitchFamily="18" charset="0"/>
                  <a:cs typeface="Times New Roman" panose="02020603050405020304" pitchFamily="18" charset="0"/>
                </a:rPr>
                <a:t>：</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en-US" altLang="zh-CN" sz="2000" b="1" i="1" u="none" strike="noStrike" kern="1200" cap="none" spc="0" normalizeH="0" baseline="0" noProof="0" dirty="0" err="1">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a:t>
              </a:r>
              <a:r>
                <a:rPr kumimoji="0" lang="en-US" altLang="zh-CN"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endParaRPr lang="zh-CN" altLang="en-US" sz="2000" b="1" dirty="0">
                <a:latin typeface="Times New Roman" panose="02020603050405020304" pitchFamily="18" charset="0"/>
                <a:cs typeface="Times New Roman" panose="02020603050405020304" pitchFamily="18" charset="0"/>
              </a:endParaRPr>
            </a:p>
          </p:txBody>
        </p:sp>
      </p:grpSp>
      <p:grpSp>
        <p:nvGrpSpPr>
          <p:cNvPr id="29" name="组合 28">
            <a:extLst>
              <a:ext uri="{FF2B5EF4-FFF2-40B4-BE49-F238E27FC236}">
                <a16:creationId xmlns:a16="http://schemas.microsoft.com/office/drawing/2014/main" id="{2828B06E-A711-46A4-A55B-1A513C327015}"/>
              </a:ext>
            </a:extLst>
          </p:cNvPr>
          <p:cNvGrpSpPr/>
          <p:nvPr/>
        </p:nvGrpSpPr>
        <p:grpSpPr>
          <a:xfrm>
            <a:off x="2778606" y="2324627"/>
            <a:ext cx="1589202" cy="1654577"/>
            <a:chOff x="2695509" y="3427096"/>
            <a:chExt cx="1589202" cy="1654577"/>
          </a:xfrm>
        </p:grpSpPr>
        <p:pic>
          <p:nvPicPr>
            <p:cNvPr id="30" name="图片 29" descr="图标&#10;&#10;描述已自动生成">
              <a:extLst>
                <a:ext uri="{FF2B5EF4-FFF2-40B4-BE49-F238E27FC236}">
                  <a16:creationId xmlns:a16="http://schemas.microsoft.com/office/drawing/2014/main" id="{195AFD83-D117-0754-3C22-289193788D0C}"/>
                </a:ext>
              </a:extLst>
            </p:cNvPr>
            <p:cNvPicPr>
              <a:picLocks noChangeAspect="1"/>
            </p:cNvPicPr>
            <p:nvPr/>
          </p:nvPicPr>
          <p:blipFill rotWithShape="1">
            <a:blip r:embed="rId4">
              <a:extLst>
                <a:ext uri="{28A0092B-C50C-407E-A947-70E740481C1C}">
                  <a14:useLocalDpi xmlns:a14="http://schemas.microsoft.com/office/drawing/2010/main" val="0"/>
                </a:ext>
              </a:extLst>
            </a:blip>
            <a:srcRect l="13440" r="12641"/>
            <a:stretch/>
          </p:blipFill>
          <p:spPr>
            <a:xfrm>
              <a:off x="3082080" y="3427096"/>
              <a:ext cx="894226" cy="1209738"/>
            </a:xfrm>
            <a:prstGeom prst="rect">
              <a:avLst/>
            </a:prstGeom>
          </p:spPr>
        </p:pic>
        <p:sp>
          <p:nvSpPr>
            <p:cNvPr id="31" name="文本框 30">
              <a:extLst>
                <a:ext uri="{FF2B5EF4-FFF2-40B4-BE49-F238E27FC236}">
                  <a16:creationId xmlns:a16="http://schemas.microsoft.com/office/drawing/2014/main" id="{5CAF829F-9B1B-BFC6-D0FD-93205B5F72DE}"/>
                </a:ext>
              </a:extLst>
            </p:cNvPr>
            <p:cNvSpPr txBox="1"/>
            <p:nvPr/>
          </p:nvSpPr>
          <p:spPr>
            <a:xfrm>
              <a:off x="2695509" y="4608467"/>
              <a:ext cx="1589202" cy="473206"/>
            </a:xfrm>
            <a:prstGeom prst="rect">
              <a:avLst/>
            </a:prstGeom>
            <a:noFill/>
          </p:spPr>
          <p:txBody>
            <a:bodyPr wrap="square" rtlCol="0">
              <a:spAutoFit/>
            </a:bodyPr>
            <a:lstStyle/>
            <a:p>
              <a:pPr marL="0" marR="0" lvl="0" indent="0" algn="ctr" defTabSz="914400" rtl="0" eaLnBrk="0" fontAlgn="base" latinLnBrk="0" hangingPunct="0">
                <a:lnSpc>
                  <a:spcPct val="140000"/>
                </a:lnSpc>
                <a:spcBef>
                  <a:spcPct val="0"/>
                </a:spcBef>
                <a:spcAft>
                  <a:spcPct val="0"/>
                </a:spcAft>
                <a:buClrTx/>
                <a:buSzTx/>
                <a:buFontTx/>
                <a:buNone/>
                <a:tabLst/>
                <a:defRPr/>
              </a:pPr>
              <a:r>
                <a:rPr lang="en-US" altLang="zh-CN" sz="2000" b="1" dirty="0">
                  <a:latin typeface="Times New Roman" panose="02020603050405020304" pitchFamily="18" charset="0"/>
                  <a:cs typeface="Times New Roman" panose="02020603050405020304" pitchFamily="18" charset="0"/>
                </a:rPr>
                <a:t>B</a:t>
              </a:r>
              <a:r>
                <a:rPr lang="zh-CN" altLang="en-US" sz="2000" b="1" dirty="0">
                  <a:latin typeface="Times New Roman" panose="02020603050405020304" pitchFamily="18" charset="0"/>
                  <a:cs typeface="Times New Roman" panose="02020603050405020304" pitchFamily="18" charset="0"/>
                </a:rPr>
                <a:t>：</a:t>
              </a:r>
              <a:r>
                <a:rPr kumimoji="0" lang="en-US" altLang="zh-CN" sz="2000" b="1" i="1" u="none" strike="noStrike" kern="1200" cap="none" spc="0" normalizeH="0" baseline="0" noProof="0" dirty="0">
                  <a:ln>
                    <a:noFill/>
                  </a:ln>
                  <a:solidFill>
                    <a:srgbClr val="2F31D6"/>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j</a:t>
              </a:r>
              <a:r>
                <a:rPr kumimoji="0" lang="en-US" altLang="zh-CN" sz="2000" b="1" i="0" u="none" strike="noStrike" kern="1200" cap="none" spc="0" normalizeH="0" baseline="0" noProof="0" dirty="0">
                  <a:ln>
                    <a:noFill/>
                  </a:ln>
                  <a:solidFill>
                    <a:srgbClr val="2F31D6"/>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000" b="1" dirty="0">
                  <a:solidFill>
                    <a:srgbClr val="2F31D6"/>
                  </a:solidFill>
                  <a:latin typeface="Times New Roman" panose="02020603050405020304" pitchFamily="18" charset="0"/>
                  <a:cs typeface="Times New Roman" panose="02020603050405020304" pitchFamily="18" charset="0"/>
                </a:rPr>
                <a:t> </a:t>
              </a:r>
              <a:endParaRPr lang="zh-CN" altLang="en-US" sz="2000" b="1" dirty="0">
                <a:solidFill>
                  <a:srgbClr val="2F31D6"/>
                </a:solidFill>
                <a:latin typeface="Times New Roman" panose="02020603050405020304" pitchFamily="18" charset="0"/>
                <a:cs typeface="Times New Roman" panose="02020603050405020304" pitchFamily="18" charset="0"/>
              </a:endParaRPr>
            </a:p>
          </p:txBody>
        </p:sp>
      </p:grpSp>
      <p:sp>
        <p:nvSpPr>
          <p:cNvPr id="32" name="Line 8">
            <a:extLst>
              <a:ext uri="{FF2B5EF4-FFF2-40B4-BE49-F238E27FC236}">
                <a16:creationId xmlns:a16="http://schemas.microsoft.com/office/drawing/2014/main" id="{3519D68F-15DF-8412-A6BD-6FAAA0CB0954}"/>
              </a:ext>
            </a:extLst>
          </p:cNvPr>
          <p:cNvSpPr>
            <a:spLocks noChangeShapeType="1"/>
          </p:cNvSpPr>
          <p:nvPr/>
        </p:nvSpPr>
        <p:spPr bwMode="auto">
          <a:xfrm>
            <a:off x="4206748" y="3097875"/>
            <a:ext cx="2964446" cy="0"/>
          </a:xfrm>
          <a:prstGeom prst="line">
            <a:avLst/>
          </a:prstGeom>
          <a:noFill/>
          <a:ln w="38100">
            <a:solidFill>
              <a:sysClr val="windowText" lastClr="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fontAlgn="auto" hangingPunct="1">
              <a:spcBef>
                <a:spcPts val="0"/>
              </a:spcBef>
              <a:spcAft>
                <a:spcPts val="0"/>
              </a:spcAft>
              <a:defRPr/>
            </a:pPr>
            <a:endParaRPr lang="en-US" kern="0" dirty="0">
              <a:solidFill>
                <a:prstClr val="black"/>
              </a:solidFill>
              <a:latin typeface="Calibri"/>
              <a:ea typeface="宋体"/>
            </a:endParaRPr>
          </a:p>
        </p:txBody>
      </p:sp>
      <p:pic>
        <p:nvPicPr>
          <p:cNvPr id="33" name="图片 32" descr="图标&#10;&#10;描述已自动生成">
            <a:extLst>
              <a:ext uri="{FF2B5EF4-FFF2-40B4-BE49-F238E27FC236}">
                <a16:creationId xmlns:a16="http://schemas.microsoft.com/office/drawing/2014/main" id="{21D4249E-1FEB-996A-E13A-20665E4BDEB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0762" r="11512"/>
          <a:stretch/>
        </p:blipFill>
        <p:spPr>
          <a:xfrm>
            <a:off x="2559221" y="2953304"/>
            <a:ext cx="309891" cy="398698"/>
          </a:xfrm>
          <a:prstGeom prst="rect">
            <a:avLst/>
          </a:prstGeom>
        </p:spPr>
      </p:pic>
      <p:pic>
        <p:nvPicPr>
          <p:cNvPr id="35" name="图片 34">
            <a:extLst>
              <a:ext uri="{FF2B5EF4-FFF2-40B4-BE49-F238E27FC236}">
                <a16:creationId xmlns:a16="http://schemas.microsoft.com/office/drawing/2014/main" id="{8D27A09D-9B33-9F5C-29CF-8737B718571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0845" r="20844"/>
          <a:stretch/>
        </p:blipFill>
        <p:spPr>
          <a:xfrm>
            <a:off x="9136402" y="2893896"/>
            <a:ext cx="271966" cy="466406"/>
          </a:xfrm>
          <a:prstGeom prst="rect">
            <a:avLst/>
          </a:prstGeom>
        </p:spPr>
      </p:pic>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1F8F447E-F336-E806-4DBD-12924D4EB757}"/>
                  </a:ext>
                </a:extLst>
              </p:cNvPr>
              <p:cNvSpPr>
                <a:spLocks noChangeArrowheads="1"/>
              </p:cNvSpPr>
              <p:nvPr/>
            </p:nvSpPr>
            <p:spPr bwMode="auto">
              <a:xfrm>
                <a:off x="2939766" y="4221088"/>
                <a:ext cx="6468602" cy="47654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Rockwell" panose="02060603020205020403" pitchFamily="18" charset="0"/>
                    <a:ea typeface="方正姚体" panose="02010601030101010101" pitchFamily="2" charset="-122"/>
                  </a:defRPr>
                </a:lvl1pPr>
                <a:lvl2pPr marL="742950" indent="-285750">
                  <a:spcBef>
                    <a:spcPct val="20000"/>
                  </a:spcBef>
                  <a:buFont typeface="Arial" panose="020B0604020202020204" pitchFamily="34" charset="0"/>
                  <a:buChar char="–"/>
                  <a:defRPr sz="2800">
                    <a:solidFill>
                      <a:schemeClr val="tx1"/>
                    </a:solidFill>
                    <a:latin typeface="Rockwell" panose="02060603020205020403" pitchFamily="18" charset="0"/>
                    <a:ea typeface="方正姚体" panose="02010601030101010101" pitchFamily="2" charset="-122"/>
                  </a:defRPr>
                </a:lvl2pPr>
                <a:lvl3pPr marL="1143000" indent="-228600">
                  <a:spcBef>
                    <a:spcPct val="20000"/>
                  </a:spcBef>
                  <a:buFont typeface="Arial" panose="020B0604020202020204" pitchFamily="34" charset="0"/>
                  <a:buChar char="•"/>
                  <a:defRPr sz="2400">
                    <a:solidFill>
                      <a:schemeClr val="tx1"/>
                    </a:solidFill>
                    <a:latin typeface="Rockwell" panose="02060603020205020403" pitchFamily="18" charset="0"/>
                    <a:ea typeface="方正姚体" panose="02010601030101010101" pitchFamily="2" charset="-122"/>
                  </a:defRPr>
                </a:lvl3pPr>
                <a:lvl4pPr marL="16002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4pPr>
                <a:lvl5pPr marL="20574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9pPr>
              </a:lstStyle>
              <a:p>
                <a:pPr marL="457200" indent="-457200">
                  <a:lnSpc>
                    <a:spcPct val="140000"/>
                  </a:lnSpc>
                  <a:spcBef>
                    <a:spcPct val="0"/>
                  </a:spcBef>
                  <a:buFont typeface="+mj-lt"/>
                  <a:buAutoNum type="arabicPeriod"/>
                </a:pP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Select a big random number </a:t>
                </a:r>
                <a14:m>
                  <m:oMath xmlns:m="http://schemas.openxmlformats.org/officeDocument/2006/math">
                    <m:r>
                      <a:rPr lang="en-US" altLang="zh-CN" sz="2000" b="1" i="1" smtClean="0">
                        <a:solidFill>
                          <a:srgbClr val="0066CC"/>
                        </a:solidFill>
                        <a:latin typeface="Cambria Math" panose="02040503050406030204" pitchFamily="18" charset="0"/>
                        <a:ea typeface="微软雅黑" panose="020B0503020204020204" pitchFamily="34" charset="-122"/>
                        <a:cs typeface="Times New Roman" panose="02020603050405020304" pitchFamily="18" charset="0"/>
                      </a:rPr>
                      <m:t>𝒙</m:t>
                    </m:r>
                  </m:oMath>
                </a14:m>
                <a:endParaRPr lang="en-US" altLang="zh-CN" sz="2000" b="1" dirty="0">
                  <a:solidFill>
                    <a:srgbClr val="0066CC"/>
                  </a:solidFill>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38" name="矩形 37">
                <a:extLst>
                  <a:ext uri="{FF2B5EF4-FFF2-40B4-BE49-F238E27FC236}">
                    <a16:creationId xmlns:a16="http://schemas.microsoft.com/office/drawing/2014/main" id="{1F8F447E-F336-E806-4DBD-12924D4EB757}"/>
                  </a:ext>
                </a:extLst>
              </p:cNvPr>
              <p:cNvSpPr>
                <a:spLocks noRot="1" noChangeAspect="1" noMove="1" noResize="1" noEditPoints="1" noAdjustHandles="1" noChangeArrowheads="1" noChangeShapeType="1" noTextEdit="1"/>
              </p:cNvSpPr>
              <p:nvPr/>
            </p:nvSpPr>
            <p:spPr bwMode="auto">
              <a:xfrm>
                <a:off x="2939766" y="4221088"/>
                <a:ext cx="6468602" cy="476541"/>
              </a:xfrm>
              <a:prstGeom prst="rect">
                <a:avLst/>
              </a:prstGeom>
              <a:blipFill>
                <a:blip r:embed="rId7"/>
                <a:stretch>
                  <a:fillRect l="-1225" b="-2658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39" name="图片 38" descr="图标&#10;&#10;描述已自动生成">
            <a:extLst>
              <a:ext uri="{FF2B5EF4-FFF2-40B4-BE49-F238E27FC236}">
                <a16:creationId xmlns:a16="http://schemas.microsoft.com/office/drawing/2014/main" id="{CD409641-8578-043E-2754-FBCD2C5D90B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0762" r="11512"/>
          <a:stretch/>
        </p:blipFill>
        <p:spPr>
          <a:xfrm>
            <a:off x="8666026" y="2897858"/>
            <a:ext cx="309891" cy="398698"/>
          </a:xfrm>
          <a:prstGeom prst="rect">
            <a:avLst/>
          </a:prstGeom>
        </p:spPr>
      </p:pic>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C6D103E7-9D4D-C374-D0D8-338BDF743A35}"/>
                  </a:ext>
                </a:extLst>
              </p:cNvPr>
              <p:cNvSpPr>
                <a:spLocks noChangeArrowheads="1"/>
              </p:cNvSpPr>
              <p:nvPr/>
            </p:nvSpPr>
            <p:spPr bwMode="auto">
              <a:xfrm>
                <a:off x="2939766" y="4729567"/>
                <a:ext cx="6468602" cy="47654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Rockwell" panose="02060603020205020403" pitchFamily="18" charset="0"/>
                    <a:ea typeface="方正姚体" panose="02010601030101010101" pitchFamily="2" charset="-122"/>
                  </a:defRPr>
                </a:lvl1pPr>
                <a:lvl2pPr marL="742950" indent="-285750">
                  <a:spcBef>
                    <a:spcPct val="20000"/>
                  </a:spcBef>
                  <a:buFont typeface="Arial" panose="020B0604020202020204" pitchFamily="34" charset="0"/>
                  <a:buChar char="–"/>
                  <a:defRPr sz="2800">
                    <a:solidFill>
                      <a:schemeClr val="tx1"/>
                    </a:solidFill>
                    <a:latin typeface="Rockwell" panose="02060603020205020403" pitchFamily="18" charset="0"/>
                    <a:ea typeface="方正姚体" panose="02010601030101010101" pitchFamily="2" charset="-122"/>
                  </a:defRPr>
                </a:lvl2pPr>
                <a:lvl3pPr marL="1143000" indent="-228600">
                  <a:spcBef>
                    <a:spcPct val="20000"/>
                  </a:spcBef>
                  <a:buFont typeface="Arial" panose="020B0604020202020204" pitchFamily="34" charset="0"/>
                  <a:buChar char="•"/>
                  <a:defRPr sz="2400">
                    <a:solidFill>
                      <a:schemeClr val="tx1"/>
                    </a:solidFill>
                    <a:latin typeface="Rockwell" panose="02060603020205020403" pitchFamily="18" charset="0"/>
                    <a:ea typeface="方正姚体" panose="02010601030101010101" pitchFamily="2" charset="-122"/>
                  </a:defRPr>
                </a:lvl3pPr>
                <a:lvl4pPr marL="16002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4pPr>
                <a:lvl5pPr marL="20574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9pPr>
              </a:lstStyle>
              <a:p>
                <a:pPr marL="457200" indent="-457200">
                  <a:lnSpc>
                    <a:spcPct val="140000"/>
                  </a:lnSpc>
                  <a:spcBef>
                    <a:spcPct val="0"/>
                  </a:spcBef>
                  <a:buFont typeface="+mj-lt"/>
                  <a:buAutoNum type="arabicPeriod" startAt="2"/>
                </a:pP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Encrypt </a:t>
                </a:r>
                <a14:m>
                  <m:oMath xmlns:m="http://schemas.openxmlformats.org/officeDocument/2006/math">
                    <m:r>
                      <a:rPr lang="en-US" altLang="zh-CN" sz="2000" b="1" i="1" smtClean="0">
                        <a:solidFill>
                          <a:srgbClr val="0066CC"/>
                        </a:solidFill>
                        <a:latin typeface="Cambria Math" panose="02040503050406030204" pitchFamily="18" charset="0"/>
                        <a:ea typeface="微软雅黑" panose="020B0503020204020204" pitchFamily="34" charset="-122"/>
                        <a:cs typeface="Times New Roman" panose="02020603050405020304" pitchFamily="18" charset="0"/>
                      </a:rPr>
                      <m:t>𝒙</m:t>
                    </m:r>
                  </m:oMath>
                </a14:m>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with the public key of A: </a:t>
                </a:r>
                <a14:m>
                  <m:oMath xmlns:m="http://schemas.openxmlformats.org/officeDocument/2006/math">
                    <m:r>
                      <a:rPr lang="en-US" altLang="zh-CN" sz="2000" b="1" i="1" dirty="0" smtClean="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𝑬</m:t>
                    </m:r>
                    <m:r>
                      <a:rPr lang="en-US" altLang="zh-CN" sz="2000" b="1" i="1"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2000" b="1" i="1" u="none" strike="noStrike" kern="1200" cap="none" spc="0" normalizeH="0" baseline="0" noProof="0" dirty="0" smtClean="0">
                        <a:ln>
                          <a:noFill/>
                        </a:ln>
                        <a:solidFill>
                          <a:srgbClr val="0066CC"/>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𝒙</m:t>
                    </m:r>
                    <m:r>
                      <a:rPr lang="en-US" altLang="zh-CN" sz="2000" b="1" i="1"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 </m:t>
                    </m:r>
                    <m:r>
                      <a:rPr lang="en-US" altLang="zh-CN" sz="2000" b="1" i="1" dirty="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1" i="1" dirty="0" smtClean="0">
                        <a:latin typeface="Cambria Math" panose="02040503050406030204" pitchFamily="18" charset="0"/>
                        <a:ea typeface="微软雅黑" panose="020B0503020204020204" pitchFamily="34" charset="-122"/>
                        <a:cs typeface="Times New Roman" panose="02020603050405020304" pitchFamily="18" charset="0"/>
                      </a:rPr>
                      <m:t>𝒌</m:t>
                    </m:r>
                  </m:oMath>
                </a14:m>
                <a:endParaRPr lang="en-US" altLang="zh-CN" sz="2000" b="1" i="1"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42" name="矩形 41">
                <a:extLst>
                  <a:ext uri="{FF2B5EF4-FFF2-40B4-BE49-F238E27FC236}">
                    <a16:creationId xmlns:a16="http://schemas.microsoft.com/office/drawing/2014/main" id="{C6D103E7-9D4D-C374-D0D8-338BDF743A35}"/>
                  </a:ext>
                </a:extLst>
              </p:cNvPr>
              <p:cNvSpPr>
                <a:spLocks noRot="1" noChangeAspect="1" noMove="1" noResize="1" noEditPoints="1" noAdjustHandles="1" noChangeArrowheads="1" noChangeShapeType="1" noTextEdit="1"/>
              </p:cNvSpPr>
              <p:nvPr/>
            </p:nvSpPr>
            <p:spPr bwMode="auto">
              <a:xfrm>
                <a:off x="2939766" y="4729567"/>
                <a:ext cx="6468602" cy="476541"/>
              </a:xfrm>
              <a:prstGeom prst="rect">
                <a:avLst/>
              </a:prstGeom>
              <a:blipFill>
                <a:blip r:embed="rId8"/>
                <a:stretch>
                  <a:fillRect l="-1225" b="-2692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C51BD451-138F-99E6-A675-0D2BC54FB121}"/>
                  </a:ext>
                </a:extLst>
              </p:cNvPr>
              <p:cNvSpPr>
                <a:spLocks noChangeArrowheads="1"/>
              </p:cNvSpPr>
              <p:nvPr/>
            </p:nvSpPr>
            <p:spPr bwMode="auto">
              <a:xfrm>
                <a:off x="2947049" y="5231573"/>
                <a:ext cx="3491671" cy="48314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Rockwell" panose="02060603020205020403" pitchFamily="18" charset="0"/>
                    <a:ea typeface="方正姚体" panose="02010601030101010101" pitchFamily="2" charset="-122"/>
                  </a:defRPr>
                </a:lvl1pPr>
                <a:lvl2pPr marL="742950" indent="-285750">
                  <a:spcBef>
                    <a:spcPct val="20000"/>
                  </a:spcBef>
                  <a:buFont typeface="Arial" panose="020B0604020202020204" pitchFamily="34" charset="0"/>
                  <a:buChar char="–"/>
                  <a:defRPr sz="2800">
                    <a:solidFill>
                      <a:schemeClr val="tx1"/>
                    </a:solidFill>
                    <a:latin typeface="Rockwell" panose="02060603020205020403" pitchFamily="18" charset="0"/>
                    <a:ea typeface="方正姚体" panose="02010601030101010101" pitchFamily="2" charset="-122"/>
                  </a:defRPr>
                </a:lvl2pPr>
                <a:lvl3pPr marL="1143000" indent="-228600">
                  <a:spcBef>
                    <a:spcPct val="20000"/>
                  </a:spcBef>
                  <a:buFont typeface="Arial" panose="020B0604020202020204" pitchFamily="34" charset="0"/>
                  <a:buChar char="•"/>
                  <a:defRPr sz="2400">
                    <a:solidFill>
                      <a:schemeClr val="tx1"/>
                    </a:solidFill>
                    <a:latin typeface="Rockwell" panose="02060603020205020403" pitchFamily="18" charset="0"/>
                    <a:ea typeface="方正姚体" panose="02010601030101010101" pitchFamily="2" charset="-122"/>
                  </a:defRPr>
                </a:lvl3pPr>
                <a:lvl4pPr marL="16002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4pPr>
                <a:lvl5pPr marL="20574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9pPr>
              </a:lstStyle>
              <a:p>
                <a:pPr marL="457200" indent="-457200">
                  <a:lnSpc>
                    <a:spcPct val="140000"/>
                  </a:lnSpc>
                  <a:spcBef>
                    <a:spcPct val="0"/>
                  </a:spcBef>
                  <a:buFont typeface="+mj-lt"/>
                  <a:buAutoNum type="arabicPeriod" startAt="3"/>
                </a:pP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Calculate: </a:t>
                </a:r>
                <a14:m>
                  <m:oMath xmlns:m="http://schemas.openxmlformats.org/officeDocument/2006/math">
                    <m:r>
                      <a:rPr lang="en-US" altLang="zh-CN" sz="2000" b="1" i="1" smtClean="0">
                        <a:latin typeface="Cambria Math" panose="02040503050406030204" pitchFamily="18" charset="0"/>
                        <a:ea typeface="微软雅黑" panose="020B0503020204020204" pitchFamily="34" charset="-122"/>
                        <a:cs typeface="Times New Roman" panose="02020603050405020304" pitchFamily="18" charset="0"/>
                      </a:rPr>
                      <m:t>𝒌</m:t>
                    </m:r>
                    <m:r>
                      <a:rPr lang="en-US" altLang="zh-CN" sz="2000" b="1" i="1" smtClean="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1" i="1" smtClean="0">
                        <a:latin typeface="Cambria Math" panose="02040503050406030204" pitchFamily="18" charset="0"/>
                        <a:ea typeface="微软雅黑" panose="020B0503020204020204" pitchFamily="34" charset="-122"/>
                        <a:cs typeface="Times New Roman" panose="02020603050405020304" pitchFamily="18" charset="0"/>
                      </a:rPr>
                      <m:t>𝒋</m:t>
                    </m:r>
                  </m:oMath>
                </a14:m>
                <a:endParaRPr lang="en-US" altLang="zh-CN" sz="2000" b="1" i="1"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43" name="矩形 42">
                <a:extLst>
                  <a:ext uri="{FF2B5EF4-FFF2-40B4-BE49-F238E27FC236}">
                    <a16:creationId xmlns:a16="http://schemas.microsoft.com/office/drawing/2014/main" id="{C51BD451-138F-99E6-A675-0D2BC54FB121}"/>
                  </a:ext>
                </a:extLst>
              </p:cNvPr>
              <p:cNvSpPr>
                <a:spLocks noRot="1" noChangeAspect="1" noMove="1" noResize="1" noEditPoints="1" noAdjustHandles="1" noChangeArrowheads="1" noChangeShapeType="1" noTextEdit="1"/>
              </p:cNvSpPr>
              <p:nvPr/>
            </p:nvSpPr>
            <p:spPr bwMode="auto">
              <a:xfrm>
                <a:off x="2947049" y="5231573"/>
                <a:ext cx="3491671" cy="483146"/>
              </a:xfrm>
              <a:prstGeom prst="rect">
                <a:avLst/>
              </a:prstGeom>
              <a:blipFill>
                <a:blip r:embed="rId9"/>
                <a:stretch>
                  <a:fillRect l="-2269" b="-2658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164098E9-D63B-8705-E050-F35E61C6B764}"/>
                  </a:ext>
                </a:extLst>
              </p:cNvPr>
              <p:cNvSpPr>
                <a:spLocks noChangeArrowheads="1"/>
              </p:cNvSpPr>
              <p:nvPr/>
            </p:nvSpPr>
            <p:spPr bwMode="auto">
              <a:xfrm>
                <a:off x="2927648" y="5660503"/>
                <a:ext cx="5112568" cy="47654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Rockwell" panose="02060603020205020403" pitchFamily="18" charset="0"/>
                    <a:ea typeface="方正姚体" panose="02010601030101010101" pitchFamily="2" charset="-122"/>
                  </a:defRPr>
                </a:lvl1pPr>
                <a:lvl2pPr marL="742950" indent="-285750">
                  <a:spcBef>
                    <a:spcPct val="20000"/>
                  </a:spcBef>
                  <a:buFont typeface="Arial" panose="020B0604020202020204" pitchFamily="34" charset="0"/>
                  <a:buChar char="–"/>
                  <a:defRPr sz="2800">
                    <a:solidFill>
                      <a:schemeClr val="tx1"/>
                    </a:solidFill>
                    <a:latin typeface="Rockwell" panose="02060603020205020403" pitchFamily="18" charset="0"/>
                    <a:ea typeface="方正姚体" panose="02010601030101010101" pitchFamily="2" charset="-122"/>
                  </a:defRPr>
                </a:lvl2pPr>
                <a:lvl3pPr marL="1143000" indent="-228600">
                  <a:spcBef>
                    <a:spcPct val="20000"/>
                  </a:spcBef>
                  <a:buFont typeface="Arial" panose="020B0604020202020204" pitchFamily="34" charset="0"/>
                  <a:buChar char="•"/>
                  <a:defRPr sz="2400">
                    <a:solidFill>
                      <a:schemeClr val="tx1"/>
                    </a:solidFill>
                    <a:latin typeface="Rockwell" panose="02060603020205020403" pitchFamily="18" charset="0"/>
                    <a:ea typeface="方正姚体" panose="02010601030101010101" pitchFamily="2" charset="-122"/>
                  </a:defRPr>
                </a:lvl3pPr>
                <a:lvl4pPr marL="16002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4pPr>
                <a:lvl5pPr marL="20574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9pPr>
              </a:lstStyle>
              <a:p>
                <a:pPr marL="457200" lvl="0" indent="-457200">
                  <a:lnSpc>
                    <a:spcPct val="140000"/>
                  </a:lnSpc>
                  <a:spcBef>
                    <a:spcPct val="0"/>
                  </a:spcBef>
                  <a:buFont typeface="+mj-lt"/>
                  <a:buAutoNum type="arabicPeriod" startAt="4"/>
                </a:pP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Sends </a:t>
                </a:r>
                <a14:m>
                  <m:oMath xmlns:m="http://schemas.openxmlformats.org/officeDocument/2006/math">
                    <m:r>
                      <a:rPr lang="en-US" altLang="zh-CN" sz="2000" b="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𝒌</m:t>
                    </m:r>
                    <m:r>
                      <a:rPr lang="en-US" altLang="zh-CN" sz="2000" b="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1" i="1">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𝒋</m:t>
                    </m:r>
                  </m:oMath>
                </a14:m>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to</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 </a:t>
                </a:r>
                <a14:m>
                  <m:oMath xmlns:m="http://schemas.openxmlformats.org/officeDocument/2006/math">
                    <m:r>
                      <a:rPr lang="en-US" altLang="zh-CN" sz="2000" b="1" i="1" dirty="0" smtClean="0">
                        <a:latin typeface="Cambria Math" panose="02040503050406030204" pitchFamily="18" charset="0"/>
                        <a:ea typeface="微软雅黑" panose="020B0503020204020204" pitchFamily="34" charset="-122"/>
                        <a:cs typeface="Times New Roman" panose="02020603050405020304" pitchFamily="18" charset="0"/>
                      </a:rPr>
                      <m:t>𝑨</m:t>
                    </m:r>
                  </m:oMath>
                </a14:m>
                <a:endParaRPr lang="en-US" altLang="zh-CN" sz="2000" b="1" i="1"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44" name="矩形 43">
                <a:extLst>
                  <a:ext uri="{FF2B5EF4-FFF2-40B4-BE49-F238E27FC236}">
                    <a16:creationId xmlns:a16="http://schemas.microsoft.com/office/drawing/2014/main" id="{164098E9-D63B-8705-E050-F35E61C6B764}"/>
                  </a:ext>
                </a:extLst>
              </p:cNvPr>
              <p:cNvSpPr>
                <a:spLocks noRot="1" noChangeAspect="1" noMove="1" noResize="1" noEditPoints="1" noAdjustHandles="1" noChangeArrowheads="1" noChangeShapeType="1" noTextEdit="1"/>
              </p:cNvSpPr>
              <p:nvPr/>
            </p:nvSpPr>
            <p:spPr bwMode="auto">
              <a:xfrm>
                <a:off x="2927648" y="5660503"/>
                <a:ext cx="5112568" cy="476541"/>
              </a:xfrm>
              <a:prstGeom prst="rect">
                <a:avLst/>
              </a:prstGeom>
              <a:blipFill>
                <a:blip r:embed="rId10"/>
                <a:stretch>
                  <a:fillRect l="-1549" b="-2692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7" name="矩形 46">
            <a:extLst>
              <a:ext uri="{FF2B5EF4-FFF2-40B4-BE49-F238E27FC236}">
                <a16:creationId xmlns:a16="http://schemas.microsoft.com/office/drawing/2014/main" id="{57AF21B1-B206-18BB-FDBC-00CC5509EBEC}"/>
              </a:ext>
            </a:extLst>
          </p:cNvPr>
          <p:cNvSpPr/>
          <p:nvPr/>
        </p:nvSpPr>
        <p:spPr>
          <a:xfrm>
            <a:off x="7214144" y="2334306"/>
            <a:ext cx="1320855" cy="1642617"/>
          </a:xfrm>
          <a:prstGeom prst="rect">
            <a:avLst/>
          </a:prstGeom>
          <a:solidFill>
            <a:srgbClr val="F2F2F2">
              <a:alpha val="6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文本框 53">
            <a:extLst>
              <a:ext uri="{FF2B5EF4-FFF2-40B4-BE49-F238E27FC236}">
                <a16:creationId xmlns:a16="http://schemas.microsoft.com/office/drawing/2014/main" id="{CA66D785-985C-72CB-65D1-6001CB1C3490}"/>
              </a:ext>
            </a:extLst>
          </p:cNvPr>
          <p:cNvSpPr txBox="1"/>
          <p:nvPr/>
        </p:nvSpPr>
        <p:spPr>
          <a:xfrm>
            <a:off x="2295642" y="1750120"/>
            <a:ext cx="7112726" cy="400110"/>
          </a:xfrm>
          <a:prstGeom prst="rect">
            <a:avLst/>
          </a:prstGeom>
          <a:noFill/>
        </p:spPr>
        <p:txBody>
          <a:bodyPr wrap="square" rtlCol="0">
            <a:spAutoFit/>
          </a:bodyPr>
          <a:lstStyle/>
          <a:p>
            <a:pPr algn="ctr"/>
            <a:r>
              <a:rPr lang="en-US" altLang="zh-CN" sz="2000" b="1" dirty="0">
                <a:latin typeface="微软雅黑" panose="020B0503020204020204" pitchFamily="34" charset="-122"/>
                <a:ea typeface="微软雅黑" panose="020B0503020204020204" pitchFamily="34" charset="-122"/>
              </a:rPr>
              <a:t>Idea:</a:t>
            </a: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B privately sends the value or order of </a:t>
            </a:r>
            <a:r>
              <a:rPr lang="en-US" altLang="zh-CN" sz="2000" b="1" i="1" dirty="0">
                <a:solidFill>
                  <a:srgbClr val="2F31D6"/>
                </a:solidFill>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000" b="1" dirty="0">
                <a:latin typeface="微软雅黑" panose="020B0503020204020204" pitchFamily="34" charset="-122"/>
                <a:ea typeface="微软雅黑" panose="020B0503020204020204" pitchFamily="34" charset="-122"/>
              </a:rPr>
              <a:t> to A</a:t>
            </a:r>
            <a:endPar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417824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500"/>
                                        <p:tgtEl>
                                          <p:spTgt spid="3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wipe(down)">
                                      <p:cBhvr>
                                        <p:cTn id="10" dur="500"/>
                                        <p:tgtEl>
                                          <p:spTgt spid="4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wipe(down)">
                                      <p:cBhvr>
                                        <p:cTn id="13" dur="500"/>
                                        <p:tgtEl>
                                          <p:spTgt spid="4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down)">
                                      <p:cBhvr>
                                        <p:cTn id="1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2" grpId="0"/>
      <p:bldP spid="43" grpId="0"/>
      <p:bldP spid="44"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88515" y="1909699"/>
            <a:ext cx="7545705" cy="1671955"/>
          </a:xfrm>
          <a:prstGeom prst="rect">
            <a:avLst/>
          </a:prstGeom>
        </p:spPr>
        <p:txBody>
          <a:bodyPr vert="horz" wrap="square" lIns="0" tIns="12700" rIns="0" bIns="0" rtlCol="0">
            <a:spAutoFit/>
          </a:bodyPr>
          <a:lstStyle/>
          <a:p>
            <a:pPr marL="12700" marR="5080" algn="ctr">
              <a:spcBef>
                <a:spcPts val="100"/>
              </a:spcBef>
            </a:pPr>
            <a:r>
              <a:rPr spc="-5" dirty="0"/>
              <a:t>Question: Can </a:t>
            </a:r>
            <a:r>
              <a:rPr spc="-10" dirty="0"/>
              <a:t>we </a:t>
            </a:r>
            <a:r>
              <a:rPr spc="-20" dirty="0"/>
              <a:t>protect </a:t>
            </a:r>
            <a:r>
              <a:rPr spc="-10" dirty="0"/>
              <a:t>users</a:t>
            </a:r>
            <a:r>
              <a:rPr lang="en-US" spc="-10" dirty="0"/>
              <a:t>'</a:t>
            </a:r>
            <a:r>
              <a:rPr spc="-10" dirty="0"/>
              <a:t> privacy  </a:t>
            </a:r>
            <a:r>
              <a:rPr spc="-5" dirty="0"/>
              <a:t>while still performing</a:t>
            </a:r>
          </a:p>
          <a:p>
            <a:pPr marL="1905" algn="ctr"/>
            <a:r>
              <a:rPr spc="-5" dirty="0"/>
              <a:t>cloud-side </a:t>
            </a:r>
            <a:r>
              <a:rPr spc="-10" dirty="0"/>
              <a:t>image</a:t>
            </a:r>
            <a:r>
              <a:rPr spc="15" dirty="0"/>
              <a:t> </a:t>
            </a:r>
            <a:r>
              <a:rPr spc="-15" dirty="0"/>
              <a:t>transformation?</a:t>
            </a:r>
          </a:p>
        </p:txBody>
      </p:sp>
      <p:sp>
        <p:nvSpPr>
          <p:cNvPr id="3" name="object 3"/>
          <p:cNvSpPr/>
          <p:nvPr/>
        </p:nvSpPr>
        <p:spPr>
          <a:xfrm>
            <a:off x="2057400" y="3787140"/>
            <a:ext cx="8153400" cy="0"/>
          </a:xfrm>
          <a:custGeom>
            <a:avLst/>
            <a:gdLst/>
            <a:ahLst/>
            <a:cxnLst/>
            <a:rect l="l" t="t" r="r" b="b"/>
            <a:pathLst>
              <a:path w="8153400">
                <a:moveTo>
                  <a:pt x="0" y="0"/>
                </a:moveTo>
                <a:lnTo>
                  <a:pt x="8153400" y="0"/>
                </a:lnTo>
              </a:path>
            </a:pathLst>
          </a:custGeom>
          <a:ln w="45719">
            <a:solidFill>
              <a:srgbClr val="3366FF"/>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122408" y="0"/>
            <a:ext cx="527303" cy="466344"/>
          </a:xfrm>
          <a:prstGeom prst="rect">
            <a:avLst/>
          </a:prstGeom>
          <a:blipFill>
            <a:blip r:embed="rId3"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3" name="object 3"/>
          <p:cNvSpPr txBox="1"/>
          <p:nvPr/>
        </p:nvSpPr>
        <p:spPr>
          <a:xfrm>
            <a:off x="10291065" y="0"/>
            <a:ext cx="141605" cy="299720"/>
          </a:xfrm>
          <a:prstGeom prst="rect">
            <a:avLst/>
          </a:prstGeom>
        </p:spPr>
        <p:txBody>
          <a:bodyPr vert="horz" wrap="square" lIns="0" tIns="12700" rIns="0" bIns="0" rtlCol="0">
            <a:spAutoFit/>
          </a:bodyPr>
          <a:lstStyle/>
          <a:p>
            <a:pPr marL="12700" eaLnBrk="1" fontAlgn="auto" hangingPunct="1">
              <a:spcBef>
                <a:spcPts val="100"/>
              </a:spcBef>
              <a:spcAft>
                <a:spcPts val="0"/>
              </a:spcAft>
            </a:pPr>
            <a:r>
              <a:rPr b="1" dirty="0">
                <a:solidFill>
                  <a:srgbClr val="161616"/>
                </a:solidFill>
                <a:latin typeface="Calibri"/>
                <a:ea typeface="+mn-ea"/>
                <a:cs typeface="Calibri"/>
              </a:rPr>
              <a:t>7</a:t>
            </a:r>
            <a:endParaRPr>
              <a:solidFill>
                <a:prstClr val="black"/>
              </a:solidFill>
              <a:latin typeface="Calibri"/>
              <a:ea typeface="+mn-ea"/>
              <a:cs typeface="Calibri"/>
            </a:endParaRPr>
          </a:p>
        </p:txBody>
      </p:sp>
      <p:sp>
        <p:nvSpPr>
          <p:cNvPr id="4" name="object 4"/>
          <p:cNvSpPr/>
          <p:nvPr/>
        </p:nvSpPr>
        <p:spPr>
          <a:xfrm>
            <a:off x="5414635" y="3853091"/>
            <a:ext cx="2499712" cy="1915032"/>
          </a:xfrm>
          <a:prstGeom prst="rect">
            <a:avLst/>
          </a:prstGeom>
          <a:blipFill>
            <a:blip r:embed="rId4"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5" name="object 5"/>
          <p:cNvSpPr/>
          <p:nvPr/>
        </p:nvSpPr>
        <p:spPr>
          <a:xfrm>
            <a:off x="3479292" y="3441191"/>
            <a:ext cx="7188708" cy="2506980"/>
          </a:xfrm>
          <a:prstGeom prst="rect">
            <a:avLst/>
          </a:prstGeom>
          <a:blipFill>
            <a:blip r:embed="rId5"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6" name="object 6"/>
          <p:cNvSpPr/>
          <p:nvPr/>
        </p:nvSpPr>
        <p:spPr>
          <a:xfrm>
            <a:off x="3505200" y="3467100"/>
            <a:ext cx="7162800" cy="2400300"/>
          </a:xfrm>
          <a:custGeom>
            <a:avLst/>
            <a:gdLst/>
            <a:ahLst/>
            <a:cxnLst/>
            <a:rect l="l" t="t" r="r" b="b"/>
            <a:pathLst>
              <a:path w="7162800" h="2400300">
                <a:moveTo>
                  <a:pt x="0" y="2400300"/>
                </a:moveTo>
                <a:lnTo>
                  <a:pt x="7162800" y="2400300"/>
                </a:lnTo>
                <a:lnTo>
                  <a:pt x="7162800" y="0"/>
                </a:lnTo>
                <a:lnTo>
                  <a:pt x="0" y="0"/>
                </a:lnTo>
                <a:lnTo>
                  <a:pt x="0" y="2400300"/>
                </a:lnTo>
                <a:close/>
              </a:path>
            </a:pathLst>
          </a:custGeom>
          <a:solidFill>
            <a:srgbClr val="F8F7F3">
              <a:alpha val="21960"/>
            </a:srgbClr>
          </a:solid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7" name="object 7"/>
          <p:cNvSpPr/>
          <p:nvPr/>
        </p:nvSpPr>
        <p:spPr>
          <a:xfrm>
            <a:off x="3657600" y="4703317"/>
            <a:ext cx="478396" cy="1064806"/>
          </a:xfrm>
          <a:prstGeom prst="rect">
            <a:avLst/>
          </a:prstGeom>
          <a:blipFill>
            <a:blip r:embed="rId6"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8" name="object 8"/>
          <p:cNvSpPr/>
          <p:nvPr/>
        </p:nvSpPr>
        <p:spPr>
          <a:xfrm>
            <a:off x="4876800" y="4244098"/>
            <a:ext cx="1094562" cy="1413002"/>
          </a:xfrm>
          <a:prstGeom prst="rect">
            <a:avLst/>
          </a:prstGeom>
          <a:blipFill>
            <a:blip r:embed="rId7"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9" name="object 9"/>
          <p:cNvSpPr/>
          <p:nvPr/>
        </p:nvSpPr>
        <p:spPr>
          <a:xfrm>
            <a:off x="4191000" y="4446867"/>
            <a:ext cx="637324" cy="1194981"/>
          </a:xfrm>
          <a:prstGeom prst="rect">
            <a:avLst/>
          </a:prstGeom>
          <a:blipFill>
            <a:blip r:embed="rId8"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10" name="object 10"/>
          <p:cNvSpPr/>
          <p:nvPr/>
        </p:nvSpPr>
        <p:spPr>
          <a:xfrm>
            <a:off x="7772400" y="3567672"/>
            <a:ext cx="2895600" cy="2161921"/>
          </a:xfrm>
          <a:prstGeom prst="rect">
            <a:avLst/>
          </a:prstGeom>
          <a:blipFill>
            <a:blip r:embed="rId9"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11" name="object 11"/>
          <p:cNvSpPr/>
          <p:nvPr/>
        </p:nvSpPr>
        <p:spPr>
          <a:xfrm>
            <a:off x="3479292" y="3451859"/>
            <a:ext cx="1859280" cy="515112"/>
          </a:xfrm>
          <a:prstGeom prst="rect">
            <a:avLst/>
          </a:prstGeom>
          <a:blipFill>
            <a:blip r:embed="rId10"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12" name="object 12"/>
          <p:cNvSpPr/>
          <p:nvPr/>
        </p:nvSpPr>
        <p:spPr>
          <a:xfrm>
            <a:off x="3390900" y="3352800"/>
            <a:ext cx="2103120" cy="746760"/>
          </a:xfrm>
          <a:prstGeom prst="rect">
            <a:avLst/>
          </a:prstGeom>
          <a:blipFill>
            <a:blip r:embed="rId11"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13" name="object 13"/>
          <p:cNvSpPr/>
          <p:nvPr/>
        </p:nvSpPr>
        <p:spPr>
          <a:xfrm>
            <a:off x="3505200" y="3477653"/>
            <a:ext cx="1752600" cy="408940"/>
          </a:xfrm>
          <a:custGeom>
            <a:avLst/>
            <a:gdLst/>
            <a:ahLst/>
            <a:cxnLst/>
            <a:rect l="l" t="t" r="r" b="b"/>
            <a:pathLst>
              <a:path w="1752600" h="408939">
                <a:moveTo>
                  <a:pt x="0" y="408546"/>
                </a:moveTo>
                <a:lnTo>
                  <a:pt x="1752600" y="408546"/>
                </a:lnTo>
                <a:lnTo>
                  <a:pt x="1752600" y="0"/>
                </a:lnTo>
                <a:lnTo>
                  <a:pt x="0" y="0"/>
                </a:lnTo>
                <a:lnTo>
                  <a:pt x="0" y="408546"/>
                </a:lnTo>
                <a:close/>
              </a:path>
            </a:pathLst>
          </a:custGeom>
          <a:solidFill>
            <a:srgbClr val="F8F7F3"/>
          </a:solid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14" name="object 14"/>
          <p:cNvSpPr txBox="1"/>
          <p:nvPr/>
        </p:nvSpPr>
        <p:spPr>
          <a:xfrm>
            <a:off x="3600576" y="3527425"/>
            <a:ext cx="462280" cy="304800"/>
          </a:xfrm>
          <a:prstGeom prst="rect">
            <a:avLst/>
          </a:prstGeom>
        </p:spPr>
        <p:txBody>
          <a:bodyPr vert="horz" wrap="square" lIns="0" tIns="0" rIns="0" bIns="0" rtlCol="0">
            <a:spAutoFit/>
          </a:bodyPr>
          <a:lstStyle/>
          <a:p>
            <a:pPr eaLnBrk="1" fontAlgn="auto" hangingPunct="1">
              <a:lnSpc>
                <a:spcPts val="2280"/>
              </a:lnSpc>
              <a:spcBef>
                <a:spcPts val="0"/>
              </a:spcBef>
              <a:spcAft>
                <a:spcPts val="0"/>
              </a:spcAft>
            </a:pPr>
            <a:r>
              <a:rPr sz="2400" b="1" spc="-195" dirty="0">
                <a:solidFill>
                  <a:prstClr val="black"/>
                </a:solidFill>
                <a:latin typeface="Calibri"/>
                <a:ea typeface="+mn-ea"/>
                <a:cs typeface="Calibri"/>
              </a:rPr>
              <a:t>Y</a:t>
            </a:r>
            <a:r>
              <a:rPr sz="2400" b="1" dirty="0">
                <a:solidFill>
                  <a:prstClr val="black"/>
                </a:solidFill>
                <a:latin typeface="Calibri"/>
                <a:ea typeface="+mn-ea"/>
                <a:cs typeface="Calibri"/>
              </a:rPr>
              <a:t>ou</a:t>
            </a:r>
            <a:endParaRPr sz="2400">
              <a:solidFill>
                <a:prstClr val="black"/>
              </a:solidFill>
              <a:latin typeface="Calibri"/>
              <a:ea typeface="+mn-ea"/>
              <a:cs typeface="Calibri"/>
            </a:endParaRPr>
          </a:p>
        </p:txBody>
      </p:sp>
      <p:sp>
        <p:nvSpPr>
          <p:cNvPr id="15" name="object 15"/>
          <p:cNvSpPr txBox="1"/>
          <p:nvPr/>
        </p:nvSpPr>
        <p:spPr>
          <a:xfrm>
            <a:off x="4062601" y="3527425"/>
            <a:ext cx="1101090" cy="304800"/>
          </a:xfrm>
          <a:prstGeom prst="rect">
            <a:avLst/>
          </a:prstGeom>
        </p:spPr>
        <p:txBody>
          <a:bodyPr vert="horz" wrap="square" lIns="0" tIns="0" rIns="0" bIns="0" rtlCol="0">
            <a:spAutoFit/>
          </a:bodyPr>
          <a:lstStyle/>
          <a:p>
            <a:pPr eaLnBrk="1" fontAlgn="auto" hangingPunct="1">
              <a:lnSpc>
                <a:spcPts val="2280"/>
              </a:lnSpc>
              <a:spcBef>
                <a:spcPts val="0"/>
              </a:spcBef>
              <a:spcAft>
                <a:spcPts val="0"/>
              </a:spcAft>
            </a:pPr>
            <a:r>
              <a:rPr sz="2400" b="1" dirty="0">
                <a:solidFill>
                  <a:prstClr val="black"/>
                </a:solidFill>
                <a:latin typeface="Calibri"/>
                <a:ea typeface="+mn-ea"/>
                <a:cs typeface="Calibri"/>
              </a:rPr>
              <a:t>r</a:t>
            </a:r>
            <a:r>
              <a:rPr sz="2400" b="1" spc="-114" dirty="0">
                <a:solidFill>
                  <a:prstClr val="black"/>
                </a:solidFill>
                <a:latin typeface="Calibri"/>
                <a:ea typeface="+mn-ea"/>
                <a:cs typeface="Calibri"/>
              </a:rPr>
              <a:t> </a:t>
            </a:r>
            <a:r>
              <a:rPr sz="2400" b="1" dirty="0">
                <a:solidFill>
                  <a:prstClr val="black"/>
                </a:solidFill>
                <a:latin typeface="Calibri"/>
                <a:ea typeface="+mn-ea"/>
                <a:cs typeface="Calibri"/>
              </a:rPr>
              <a:t>Friends</a:t>
            </a:r>
            <a:endParaRPr sz="2400">
              <a:solidFill>
                <a:prstClr val="black"/>
              </a:solidFill>
              <a:latin typeface="Calibri"/>
              <a:ea typeface="+mn-ea"/>
              <a:cs typeface="Calibri"/>
            </a:endParaRPr>
          </a:p>
        </p:txBody>
      </p:sp>
      <p:sp>
        <p:nvSpPr>
          <p:cNvPr id="16" name="object 16"/>
          <p:cNvSpPr/>
          <p:nvPr/>
        </p:nvSpPr>
        <p:spPr>
          <a:xfrm>
            <a:off x="1665731" y="65531"/>
            <a:ext cx="8936736" cy="935736"/>
          </a:xfrm>
          <a:prstGeom prst="rect">
            <a:avLst/>
          </a:prstGeom>
          <a:blipFill>
            <a:blip r:embed="rId12"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17" name="object 17"/>
          <p:cNvSpPr txBox="1">
            <a:spLocks noGrp="1"/>
          </p:cNvSpPr>
          <p:nvPr>
            <p:ph type="title"/>
          </p:nvPr>
        </p:nvSpPr>
        <p:spPr>
          <a:xfrm>
            <a:off x="4600195" y="217374"/>
            <a:ext cx="3070225" cy="574675"/>
          </a:xfrm>
          <a:prstGeom prst="rect">
            <a:avLst/>
          </a:prstGeom>
        </p:spPr>
        <p:txBody>
          <a:bodyPr vert="horz" wrap="square" lIns="0" tIns="12700" rIns="0" bIns="0" rtlCol="0">
            <a:spAutoFit/>
          </a:bodyPr>
          <a:lstStyle/>
          <a:p>
            <a:pPr marL="12700">
              <a:spcBef>
                <a:spcPts val="100"/>
              </a:spcBef>
            </a:pPr>
            <a:r>
              <a:rPr dirty="0"/>
              <a:t>Full</a:t>
            </a:r>
            <a:r>
              <a:rPr spc="-80" dirty="0"/>
              <a:t> </a:t>
            </a:r>
            <a:r>
              <a:rPr dirty="0"/>
              <a:t>Encryption?</a:t>
            </a:r>
          </a:p>
        </p:txBody>
      </p:sp>
      <p:sp>
        <p:nvSpPr>
          <p:cNvPr id="18" name="object 18"/>
          <p:cNvSpPr/>
          <p:nvPr/>
        </p:nvSpPr>
        <p:spPr>
          <a:xfrm>
            <a:off x="1524001" y="4443083"/>
            <a:ext cx="1655191" cy="1195717"/>
          </a:xfrm>
          <a:prstGeom prst="rect">
            <a:avLst/>
          </a:prstGeom>
          <a:blipFill>
            <a:blip r:embed="rId13"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19" name="object 19"/>
          <p:cNvSpPr/>
          <p:nvPr/>
        </p:nvSpPr>
        <p:spPr>
          <a:xfrm>
            <a:off x="1774932" y="2593081"/>
            <a:ext cx="8468360" cy="686435"/>
          </a:xfrm>
          <a:custGeom>
            <a:avLst/>
            <a:gdLst/>
            <a:ahLst/>
            <a:cxnLst/>
            <a:rect l="l" t="t" r="r" b="b"/>
            <a:pathLst>
              <a:path w="8468360" h="686435">
                <a:moveTo>
                  <a:pt x="770287" y="225811"/>
                </a:moveTo>
                <a:lnTo>
                  <a:pt x="761822" y="216978"/>
                </a:lnTo>
                <a:lnTo>
                  <a:pt x="758218" y="208213"/>
                </a:lnTo>
                <a:lnTo>
                  <a:pt x="759359" y="199534"/>
                </a:lnTo>
                <a:lnTo>
                  <a:pt x="790061" y="174181"/>
                </a:lnTo>
                <a:lnTo>
                  <a:pt x="832079" y="158023"/>
                </a:lnTo>
                <a:lnTo>
                  <a:pt x="890232" y="142619"/>
                </a:lnTo>
                <a:lnTo>
                  <a:pt x="963575" y="128108"/>
                </a:lnTo>
                <a:lnTo>
                  <a:pt x="1005646" y="121230"/>
                </a:lnTo>
                <a:lnTo>
                  <a:pt x="1051159" y="114627"/>
                </a:lnTo>
                <a:lnTo>
                  <a:pt x="1099996" y="108315"/>
                </a:lnTo>
                <a:lnTo>
                  <a:pt x="1152039" y="102313"/>
                </a:lnTo>
                <a:lnTo>
                  <a:pt x="1207169" y="96637"/>
                </a:lnTo>
                <a:lnTo>
                  <a:pt x="1265267" y="91304"/>
                </a:lnTo>
                <a:lnTo>
                  <a:pt x="1326216" y="86332"/>
                </a:lnTo>
                <a:lnTo>
                  <a:pt x="1389898" y="81738"/>
                </a:lnTo>
                <a:lnTo>
                  <a:pt x="1456193" y="77538"/>
                </a:lnTo>
                <a:lnTo>
                  <a:pt x="1524983" y="73751"/>
                </a:lnTo>
                <a:lnTo>
                  <a:pt x="1596151" y="70393"/>
                </a:lnTo>
                <a:lnTo>
                  <a:pt x="1669577" y="67482"/>
                </a:lnTo>
                <a:lnTo>
                  <a:pt x="1745144" y="65035"/>
                </a:lnTo>
                <a:lnTo>
                  <a:pt x="1822733" y="63068"/>
                </a:lnTo>
                <a:lnTo>
                  <a:pt x="1902225" y="61600"/>
                </a:lnTo>
                <a:lnTo>
                  <a:pt x="1953995" y="60930"/>
                </a:lnTo>
                <a:lnTo>
                  <a:pt x="2005811" y="60488"/>
                </a:lnTo>
                <a:lnTo>
                  <a:pt x="2057615" y="60273"/>
                </a:lnTo>
                <a:lnTo>
                  <a:pt x="2109349" y="60283"/>
                </a:lnTo>
                <a:lnTo>
                  <a:pt x="2160954" y="60516"/>
                </a:lnTo>
                <a:lnTo>
                  <a:pt x="2212371" y="60972"/>
                </a:lnTo>
                <a:lnTo>
                  <a:pt x="2263542" y="61649"/>
                </a:lnTo>
                <a:lnTo>
                  <a:pt x="2314408" y="62546"/>
                </a:lnTo>
                <a:lnTo>
                  <a:pt x="2364911" y="63661"/>
                </a:lnTo>
                <a:lnTo>
                  <a:pt x="2414991" y="64993"/>
                </a:lnTo>
                <a:lnTo>
                  <a:pt x="2464591" y="66540"/>
                </a:lnTo>
                <a:lnTo>
                  <a:pt x="2513651" y="68301"/>
                </a:lnTo>
                <a:lnTo>
                  <a:pt x="2562113" y="70275"/>
                </a:lnTo>
                <a:lnTo>
                  <a:pt x="2609918" y="72460"/>
                </a:lnTo>
                <a:lnTo>
                  <a:pt x="2657008" y="74855"/>
                </a:lnTo>
                <a:lnTo>
                  <a:pt x="2703324" y="77459"/>
                </a:lnTo>
                <a:lnTo>
                  <a:pt x="2748807" y="80269"/>
                </a:lnTo>
                <a:lnTo>
                  <a:pt x="2779153" y="74375"/>
                </a:lnTo>
                <a:lnTo>
                  <a:pt x="2847617" y="63408"/>
                </a:lnTo>
                <a:lnTo>
                  <a:pt x="2885472" y="58343"/>
                </a:lnTo>
                <a:lnTo>
                  <a:pt x="2925565" y="53563"/>
                </a:lnTo>
                <a:lnTo>
                  <a:pt x="2967764" y="49072"/>
                </a:lnTo>
                <a:lnTo>
                  <a:pt x="3011936" y="44876"/>
                </a:lnTo>
                <a:lnTo>
                  <a:pt x="3057948" y="40978"/>
                </a:lnTo>
                <a:lnTo>
                  <a:pt x="3105670" y="37382"/>
                </a:lnTo>
                <a:lnTo>
                  <a:pt x="3154967" y="34094"/>
                </a:lnTo>
                <a:lnTo>
                  <a:pt x="3205707" y="31118"/>
                </a:lnTo>
                <a:lnTo>
                  <a:pt x="3257759" y="28457"/>
                </a:lnTo>
                <a:lnTo>
                  <a:pt x="3310989" y="26118"/>
                </a:lnTo>
                <a:lnTo>
                  <a:pt x="3365265" y="24103"/>
                </a:lnTo>
                <a:lnTo>
                  <a:pt x="3420455" y="22418"/>
                </a:lnTo>
                <a:lnTo>
                  <a:pt x="3476426" y="21067"/>
                </a:lnTo>
                <a:lnTo>
                  <a:pt x="3533046" y="20054"/>
                </a:lnTo>
                <a:lnTo>
                  <a:pt x="3590182" y="19384"/>
                </a:lnTo>
                <a:lnTo>
                  <a:pt x="3647702" y="19062"/>
                </a:lnTo>
                <a:lnTo>
                  <a:pt x="3705473" y="19091"/>
                </a:lnTo>
                <a:lnTo>
                  <a:pt x="3763363" y="19476"/>
                </a:lnTo>
                <a:lnTo>
                  <a:pt x="3821239" y="20221"/>
                </a:lnTo>
                <a:lnTo>
                  <a:pt x="3878969" y="21332"/>
                </a:lnTo>
                <a:lnTo>
                  <a:pt x="3936421" y="22812"/>
                </a:lnTo>
                <a:lnTo>
                  <a:pt x="3993462" y="24667"/>
                </a:lnTo>
                <a:lnTo>
                  <a:pt x="4049959" y="26899"/>
                </a:lnTo>
                <a:lnTo>
                  <a:pt x="4105780" y="29514"/>
                </a:lnTo>
                <a:lnTo>
                  <a:pt x="4160793" y="32517"/>
                </a:lnTo>
                <a:lnTo>
                  <a:pt x="4213306" y="35808"/>
                </a:lnTo>
                <a:lnTo>
                  <a:pt x="4263936" y="39428"/>
                </a:lnTo>
                <a:lnTo>
                  <a:pt x="4312566" y="43371"/>
                </a:lnTo>
                <a:lnTo>
                  <a:pt x="4359080" y="47631"/>
                </a:lnTo>
                <a:lnTo>
                  <a:pt x="4403363" y="52202"/>
                </a:lnTo>
                <a:lnTo>
                  <a:pt x="4432528" y="46281"/>
                </a:lnTo>
                <a:lnTo>
                  <a:pt x="4500376" y="35409"/>
                </a:lnTo>
                <a:lnTo>
                  <a:pt x="4538671" y="30473"/>
                </a:lnTo>
                <a:lnTo>
                  <a:pt x="4579621" y="25879"/>
                </a:lnTo>
                <a:lnTo>
                  <a:pt x="4623032" y="21635"/>
                </a:lnTo>
                <a:lnTo>
                  <a:pt x="4668711" y="17748"/>
                </a:lnTo>
                <a:lnTo>
                  <a:pt x="4716463" y="14224"/>
                </a:lnTo>
                <a:lnTo>
                  <a:pt x="4766095" y="11072"/>
                </a:lnTo>
                <a:lnTo>
                  <a:pt x="4817412" y="8299"/>
                </a:lnTo>
                <a:lnTo>
                  <a:pt x="4870220" y="5910"/>
                </a:lnTo>
                <a:lnTo>
                  <a:pt x="4924327" y="3914"/>
                </a:lnTo>
                <a:lnTo>
                  <a:pt x="4979537" y="2318"/>
                </a:lnTo>
                <a:lnTo>
                  <a:pt x="5035656" y="1129"/>
                </a:lnTo>
                <a:lnTo>
                  <a:pt x="5092492" y="354"/>
                </a:lnTo>
                <a:lnTo>
                  <a:pt x="5149849" y="0"/>
                </a:lnTo>
                <a:lnTo>
                  <a:pt x="5207534" y="74"/>
                </a:lnTo>
                <a:lnTo>
                  <a:pt x="5265353" y="583"/>
                </a:lnTo>
                <a:lnTo>
                  <a:pt x="5323111" y="1535"/>
                </a:lnTo>
                <a:lnTo>
                  <a:pt x="5380616" y="2937"/>
                </a:lnTo>
                <a:lnTo>
                  <a:pt x="5437672" y="4795"/>
                </a:lnTo>
                <a:lnTo>
                  <a:pt x="5494087" y="7118"/>
                </a:lnTo>
                <a:lnTo>
                  <a:pt x="5549665" y="9911"/>
                </a:lnTo>
                <a:lnTo>
                  <a:pt x="5606811" y="13335"/>
                </a:lnTo>
                <a:lnTo>
                  <a:pt x="5661261" y="17239"/>
                </a:lnTo>
                <a:lnTo>
                  <a:pt x="5712797" y="21595"/>
                </a:lnTo>
                <a:lnTo>
                  <a:pt x="5761200" y="26374"/>
                </a:lnTo>
                <a:lnTo>
                  <a:pt x="5806252" y="31548"/>
                </a:lnTo>
                <a:lnTo>
                  <a:pt x="5847734" y="37089"/>
                </a:lnTo>
                <a:lnTo>
                  <a:pt x="5888049" y="32176"/>
                </a:lnTo>
                <a:lnTo>
                  <a:pt x="5930518" y="27607"/>
                </a:lnTo>
                <a:lnTo>
                  <a:pt x="5974985" y="23383"/>
                </a:lnTo>
                <a:lnTo>
                  <a:pt x="6021293" y="19506"/>
                </a:lnTo>
                <a:lnTo>
                  <a:pt x="6069285" y="15978"/>
                </a:lnTo>
                <a:lnTo>
                  <a:pt x="6118804" y="12799"/>
                </a:lnTo>
                <a:lnTo>
                  <a:pt x="6169693" y="9972"/>
                </a:lnTo>
                <a:lnTo>
                  <a:pt x="6221795" y="7498"/>
                </a:lnTo>
                <a:lnTo>
                  <a:pt x="6274953" y="5377"/>
                </a:lnTo>
                <a:lnTo>
                  <a:pt x="6329010" y="3612"/>
                </a:lnTo>
                <a:lnTo>
                  <a:pt x="6383809" y="2204"/>
                </a:lnTo>
                <a:lnTo>
                  <a:pt x="6439193" y="1155"/>
                </a:lnTo>
                <a:lnTo>
                  <a:pt x="6495006" y="465"/>
                </a:lnTo>
                <a:lnTo>
                  <a:pt x="6551089" y="137"/>
                </a:lnTo>
                <a:lnTo>
                  <a:pt x="6607287" y="171"/>
                </a:lnTo>
                <a:lnTo>
                  <a:pt x="6663441" y="570"/>
                </a:lnTo>
                <a:lnTo>
                  <a:pt x="6719396" y="1334"/>
                </a:lnTo>
                <a:lnTo>
                  <a:pt x="6774994" y="2465"/>
                </a:lnTo>
                <a:lnTo>
                  <a:pt x="6830078" y="3965"/>
                </a:lnTo>
                <a:lnTo>
                  <a:pt x="6884491" y="5834"/>
                </a:lnTo>
                <a:lnTo>
                  <a:pt x="6938077" y="8074"/>
                </a:lnTo>
                <a:lnTo>
                  <a:pt x="6990678" y="10688"/>
                </a:lnTo>
                <a:lnTo>
                  <a:pt x="7042136" y="13675"/>
                </a:lnTo>
                <a:lnTo>
                  <a:pt x="7092297" y="17038"/>
                </a:lnTo>
                <a:lnTo>
                  <a:pt x="7141001" y="20779"/>
                </a:lnTo>
                <a:lnTo>
                  <a:pt x="7188092" y="24897"/>
                </a:lnTo>
                <a:lnTo>
                  <a:pt x="7256842" y="32001"/>
                </a:lnTo>
                <a:lnTo>
                  <a:pt x="7318520" y="39768"/>
                </a:lnTo>
                <a:lnTo>
                  <a:pt x="7372789" y="48134"/>
                </a:lnTo>
                <a:lnTo>
                  <a:pt x="7419311" y="57030"/>
                </a:lnTo>
                <a:lnTo>
                  <a:pt x="7457749" y="66390"/>
                </a:lnTo>
                <a:lnTo>
                  <a:pt x="7509021" y="86238"/>
                </a:lnTo>
                <a:lnTo>
                  <a:pt x="7586926" y="88946"/>
                </a:lnTo>
                <a:lnTo>
                  <a:pt x="7661565" y="92257"/>
                </a:lnTo>
                <a:lnTo>
                  <a:pt x="7732774" y="96142"/>
                </a:lnTo>
                <a:lnTo>
                  <a:pt x="7800391" y="100567"/>
                </a:lnTo>
                <a:lnTo>
                  <a:pt x="7864252" y="105502"/>
                </a:lnTo>
                <a:lnTo>
                  <a:pt x="7924194" y="110915"/>
                </a:lnTo>
                <a:lnTo>
                  <a:pt x="7980055" y="116774"/>
                </a:lnTo>
                <a:lnTo>
                  <a:pt x="8031671" y="123048"/>
                </a:lnTo>
                <a:lnTo>
                  <a:pt x="8078879" y="129705"/>
                </a:lnTo>
                <a:lnTo>
                  <a:pt x="8121515" y="136714"/>
                </a:lnTo>
                <a:lnTo>
                  <a:pt x="8159418" y="144042"/>
                </a:lnTo>
                <a:lnTo>
                  <a:pt x="8220369" y="159532"/>
                </a:lnTo>
                <a:lnTo>
                  <a:pt x="8260426" y="175923"/>
                </a:lnTo>
                <a:lnTo>
                  <a:pt x="8278484" y="201644"/>
                </a:lnTo>
                <a:lnTo>
                  <a:pt x="8272643" y="210395"/>
                </a:lnTo>
                <a:lnTo>
                  <a:pt x="8232052" y="231849"/>
                </a:lnTo>
                <a:lnTo>
                  <a:pt x="8194440" y="243083"/>
                </a:lnTo>
                <a:lnTo>
                  <a:pt x="8249491" y="251600"/>
                </a:lnTo>
                <a:lnTo>
                  <a:pt x="8298284" y="260398"/>
                </a:lnTo>
                <a:lnTo>
                  <a:pt x="8340861" y="269442"/>
                </a:lnTo>
                <a:lnTo>
                  <a:pt x="8407528" y="288128"/>
                </a:lnTo>
                <a:lnTo>
                  <a:pt x="8449823" y="307379"/>
                </a:lnTo>
                <a:lnTo>
                  <a:pt x="8468290" y="336707"/>
                </a:lnTo>
                <a:lnTo>
                  <a:pt x="8462616" y="346464"/>
                </a:lnTo>
                <a:lnTo>
                  <a:pt x="8410685" y="375189"/>
                </a:lnTo>
                <a:lnTo>
                  <a:pt x="8347385" y="393537"/>
                </a:lnTo>
                <a:lnTo>
                  <a:pt x="8307255" y="402366"/>
                </a:lnTo>
                <a:lnTo>
                  <a:pt x="8261526" y="410919"/>
                </a:lnTo>
                <a:lnTo>
                  <a:pt x="8210240" y="419160"/>
                </a:lnTo>
                <a:lnTo>
                  <a:pt x="8153438" y="427055"/>
                </a:lnTo>
                <a:lnTo>
                  <a:pt x="8091161" y="434569"/>
                </a:lnTo>
                <a:lnTo>
                  <a:pt x="8023450" y="441667"/>
                </a:lnTo>
                <a:lnTo>
                  <a:pt x="7950346" y="448315"/>
                </a:lnTo>
                <a:lnTo>
                  <a:pt x="7904464" y="452043"/>
                </a:lnTo>
                <a:lnTo>
                  <a:pt x="7857288" y="455539"/>
                </a:lnTo>
                <a:lnTo>
                  <a:pt x="7808890" y="458802"/>
                </a:lnTo>
                <a:lnTo>
                  <a:pt x="7759343" y="461829"/>
                </a:lnTo>
                <a:lnTo>
                  <a:pt x="7708718" y="464615"/>
                </a:lnTo>
                <a:lnTo>
                  <a:pt x="7657088" y="467159"/>
                </a:lnTo>
                <a:lnTo>
                  <a:pt x="7604523" y="469456"/>
                </a:lnTo>
                <a:lnTo>
                  <a:pt x="7551096" y="471504"/>
                </a:lnTo>
                <a:lnTo>
                  <a:pt x="7496879" y="473300"/>
                </a:lnTo>
                <a:lnTo>
                  <a:pt x="7441944" y="474841"/>
                </a:lnTo>
                <a:lnTo>
                  <a:pt x="7386362" y="476123"/>
                </a:lnTo>
                <a:lnTo>
                  <a:pt x="7330205" y="477144"/>
                </a:lnTo>
                <a:lnTo>
                  <a:pt x="7326963" y="485691"/>
                </a:lnTo>
                <a:lnTo>
                  <a:pt x="7287305" y="510306"/>
                </a:lnTo>
                <a:lnTo>
                  <a:pt x="7237624" y="525676"/>
                </a:lnTo>
                <a:lnTo>
                  <a:pt x="7170938" y="540042"/>
                </a:lnTo>
                <a:lnTo>
                  <a:pt x="7131643" y="546802"/>
                </a:lnTo>
                <a:lnTo>
                  <a:pt x="7088606" y="553256"/>
                </a:lnTo>
                <a:lnTo>
                  <a:pt x="7041998" y="559385"/>
                </a:lnTo>
                <a:lnTo>
                  <a:pt x="6991989" y="565171"/>
                </a:lnTo>
                <a:lnTo>
                  <a:pt x="6938748" y="570595"/>
                </a:lnTo>
                <a:lnTo>
                  <a:pt x="6882446" y="575638"/>
                </a:lnTo>
                <a:lnTo>
                  <a:pt x="6823253" y="580283"/>
                </a:lnTo>
                <a:lnTo>
                  <a:pt x="6761340" y="584511"/>
                </a:lnTo>
                <a:lnTo>
                  <a:pt x="6696875" y="588303"/>
                </a:lnTo>
                <a:lnTo>
                  <a:pt x="6630029" y="591640"/>
                </a:lnTo>
                <a:lnTo>
                  <a:pt x="6560972" y="594506"/>
                </a:lnTo>
                <a:lnTo>
                  <a:pt x="6489874" y="596880"/>
                </a:lnTo>
                <a:lnTo>
                  <a:pt x="6416906" y="598744"/>
                </a:lnTo>
                <a:lnTo>
                  <a:pt x="6342236" y="600081"/>
                </a:lnTo>
                <a:lnTo>
                  <a:pt x="6266036" y="600871"/>
                </a:lnTo>
                <a:lnTo>
                  <a:pt x="6188475" y="601096"/>
                </a:lnTo>
                <a:lnTo>
                  <a:pt x="6136323" y="600903"/>
                </a:lnTo>
                <a:lnTo>
                  <a:pt x="6084440" y="600453"/>
                </a:lnTo>
                <a:lnTo>
                  <a:pt x="6032904" y="599747"/>
                </a:lnTo>
                <a:lnTo>
                  <a:pt x="5981795" y="598787"/>
                </a:lnTo>
                <a:lnTo>
                  <a:pt x="5931189" y="597574"/>
                </a:lnTo>
                <a:lnTo>
                  <a:pt x="5881167" y="596111"/>
                </a:lnTo>
                <a:lnTo>
                  <a:pt x="5831806" y="594400"/>
                </a:lnTo>
                <a:lnTo>
                  <a:pt x="5783186" y="592441"/>
                </a:lnTo>
                <a:lnTo>
                  <a:pt x="5735383" y="590238"/>
                </a:lnTo>
                <a:lnTo>
                  <a:pt x="5688478" y="587790"/>
                </a:lnTo>
                <a:lnTo>
                  <a:pt x="5642548" y="585102"/>
                </a:lnTo>
                <a:lnTo>
                  <a:pt x="5597671" y="582173"/>
                </a:lnTo>
                <a:lnTo>
                  <a:pt x="5577003" y="589111"/>
                </a:lnTo>
                <a:lnTo>
                  <a:pt x="5527343" y="602407"/>
                </a:lnTo>
                <a:lnTo>
                  <a:pt x="5467218" y="614894"/>
                </a:lnTo>
                <a:lnTo>
                  <a:pt x="5397382" y="626528"/>
                </a:lnTo>
                <a:lnTo>
                  <a:pt x="5359058" y="632011"/>
                </a:lnTo>
                <a:lnTo>
                  <a:pt x="5318590" y="637264"/>
                </a:lnTo>
                <a:lnTo>
                  <a:pt x="5276071" y="642281"/>
                </a:lnTo>
                <a:lnTo>
                  <a:pt x="5231596" y="647056"/>
                </a:lnTo>
                <a:lnTo>
                  <a:pt x="5185260" y="651584"/>
                </a:lnTo>
                <a:lnTo>
                  <a:pt x="5137157" y="655860"/>
                </a:lnTo>
                <a:lnTo>
                  <a:pt x="5087381" y="659878"/>
                </a:lnTo>
                <a:lnTo>
                  <a:pt x="5036027" y="663631"/>
                </a:lnTo>
                <a:lnTo>
                  <a:pt x="4983188" y="667116"/>
                </a:lnTo>
                <a:lnTo>
                  <a:pt x="4928960" y="670325"/>
                </a:lnTo>
                <a:lnTo>
                  <a:pt x="4873437" y="673254"/>
                </a:lnTo>
                <a:lnTo>
                  <a:pt x="4816713" y="675897"/>
                </a:lnTo>
                <a:lnTo>
                  <a:pt x="4758883" y="678248"/>
                </a:lnTo>
                <a:lnTo>
                  <a:pt x="4700040" y="680301"/>
                </a:lnTo>
                <a:lnTo>
                  <a:pt x="4640280" y="682051"/>
                </a:lnTo>
                <a:lnTo>
                  <a:pt x="4579696" y="683493"/>
                </a:lnTo>
                <a:lnTo>
                  <a:pt x="4518383" y="684621"/>
                </a:lnTo>
                <a:lnTo>
                  <a:pt x="4456436" y="685429"/>
                </a:lnTo>
                <a:lnTo>
                  <a:pt x="4393949" y="685912"/>
                </a:lnTo>
                <a:lnTo>
                  <a:pt x="4331015" y="686063"/>
                </a:lnTo>
                <a:lnTo>
                  <a:pt x="4267731" y="685878"/>
                </a:lnTo>
                <a:lnTo>
                  <a:pt x="4204189" y="685351"/>
                </a:lnTo>
                <a:lnTo>
                  <a:pt x="4140484" y="684476"/>
                </a:lnTo>
                <a:lnTo>
                  <a:pt x="4076711" y="683248"/>
                </a:lnTo>
                <a:lnTo>
                  <a:pt x="4012965" y="681661"/>
                </a:lnTo>
                <a:lnTo>
                  <a:pt x="3949338" y="679709"/>
                </a:lnTo>
                <a:lnTo>
                  <a:pt x="3887208" y="677448"/>
                </a:lnTo>
                <a:lnTo>
                  <a:pt x="3826393" y="674859"/>
                </a:lnTo>
                <a:lnTo>
                  <a:pt x="3766987" y="671952"/>
                </a:lnTo>
                <a:lnTo>
                  <a:pt x="3709084" y="668732"/>
                </a:lnTo>
                <a:lnTo>
                  <a:pt x="3652778" y="665208"/>
                </a:lnTo>
                <a:lnTo>
                  <a:pt x="3598164" y="661388"/>
                </a:lnTo>
                <a:lnTo>
                  <a:pt x="3545336" y="657278"/>
                </a:lnTo>
                <a:lnTo>
                  <a:pt x="3494387" y="652886"/>
                </a:lnTo>
                <a:lnTo>
                  <a:pt x="3445412" y="648219"/>
                </a:lnTo>
                <a:lnTo>
                  <a:pt x="3398505" y="643286"/>
                </a:lnTo>
                <a:lnTo>
                  <a:pt x="3353760" y="638094"/>
                </a:lnTo>
                <a:lnTo>
                  <a:pt x="3311271" y="632649"/>
                </a:lnTo>
                <a:lnTo>
                  <a:pt x="3271133" y="626961"/>
                </a:lnTo>
                <a:lnTo>
                  <a:pt x="3233439" y="621035"/>
                </a:lnTo>
                <a:lnTo>
                  <a:pt x="3180714" y="624389"/>
                </a:lnTo>
                <a:lnTo>
                  <a:pt x="3127291" y="627484"/>
                </a:lnTo>
                <a:lnTo>
                  <a:pt x="3073230" y="630320"/>
                </a:lnTo>
                <a:lnTo>
                  <a:pt x="3018595" y="632900"/>
                </a:lnTo>
                <a:lnTo>
                  <a:pt x="2963447" y="635225"/>
                </a:lnTo>
                <a:lnTo>
                  <a:pt x="2907849" y="637297"/>
                </a:lnTo>
                <a:lnTo>
                  <a:pt x="2851861" y="639118"/>
                </a:lnTo>
                <a:lnTo>
                  <a:pt x="2795546" y="640690"/>
                </a:lnTo>
                <a:lnTo>
                  <a:pt x="2738967" y="642013"/>
                </a:lnTo>
                <a:lnTo>
                  <a:pt x="2682184" y="643090"/>
                </a:lnTo>
                <a:lnTo>
                  <a:pt x="2625260" y="643923"/>
                </a:lnTo>
                <a:lnTo>
                  <a:pt x="2568258" y="644514"/>
                </a:lnTo>
                <a:lnTo>
                  <a:pt x="2511238" y="644863"/>
                </a:lnTo>
                <a:lnTo>
                  <a:pt x="2454263" y="644973"/>
                </a:lnTo>
                <a:lnTo>
                  <a:pt x="2397394" y="644845"/>
                </a:lnTo>
                <a:lnTo>
                  <a:pt x="2340695" y="644482"/>
                </a:lnTo>
                <a:lnTo>
                  <a:pt x="2284226" y="643884"/>
                </a:lnTo>
                <a:lnTo>
                  <a:pt x="2228050" y="643054"/>
                </a:lnTo>
                <a:lnTo>
                  <a:pt x="2172228" y="641994"/>
                </a:lnTo>
                <a:lnTo>
                  <a:pt x="2116823" y="640704"/>
                </a:lnTo>
                <a:lnTo>
                  <a:pt x="2061897" y="639187"/>
                </a:lnTo>
                <a:lnTo>
                  <a:pt x="2007511" y="637445"/>
                </a:lnTo>
                <a:lnTo>
                  <a:pt x="1953727" y="635478"/>
                </a:lnTo>
                <a:lnTo>
                  <a:pt x="1900608" y="633290"/>
                </a:lnTo>
                <a:lnTo>
                  <a:pt x="1848216" y="630881"/>
                </a:lnTo>
                <a:lnTo>
                  <a:pt x="1796611" y="628253"/>
                </a:lnTo>
                <a:lnTo>
                  <a:pt x="1745857" y="625408"/>
                </a:lnTo>
                <a:lnTo>
                  <a:pt x="1696015" y="622349"/>
                </a:lnTo>
                <a:lnTo>
                  <a:pt x="1647147" y="619075"/>
                </a:lnTo>
                <a:lnTo>
                  <a:pt x="1599316" y="615590"/>
                </a:lnTo>
                <a:lnTo>
                  <a:pt x="1552582" y="611894"/>
                </a:lnTo>
                <a:lnTo>
                  <a:pt x="1507009" y="607990"/>
                </a:lnTo>
                <a:lnTo>
                  <a:pt x="1462658" y="603879"/>
                </a:lnTo>
                <a:lnTo>
                  <a:pt x="1419590" y="599564"/>
                </a:lnTo>
                <a:lnTo>
                  <a:pt x="1377869" y="595045"/>
                </a:lnTo>
                <a:lnTo>
                  <a:pt x="1337556" y="590324"/>
                </a:lnTo>
                <a:lnTo>
                  <a:pt x="1298712" y="585404"/>
                </a:lnTo>
                <a:lnTo>
                  <a:pt x="1225682" y="574970"/>
                </a:lnTo>
                <a:lnTo>
                  <a:pt x="1159275" y="563758"/>
                </a:lnTo>
                <a:lnTo>
                  <a:pt x="1153814" y="562869"/>
                </a:lnTo>
                <a:lnTo>
                  <a:pt x="1148480" y="561853"/>
                </a:lnTo>
                <a:lnTo>
                  <a:pt x="1143273" y="560837"/>
                </a:lnTo>
                <a:lnTo>
                  <a:pt x="1069751" y="561428"/>
                </a:lnTo>
                <a:lnTo>
                  <a:pt x="997247" y="561332"/>
                </a:lnTo>
                <a:lnTo>
                  <a:pt x="926045" y="560574"/>
                </a:lnTo>
                <a:lnTo>
                  <a:pt x="856429" y="559178"/>
                </a:lnTo>
                <a:lnTo>
                  <a:pt x="788683" y="557169"/>
                </a:lnTo>
                <a:lnTo>
                  <a:pt x="723093" y="554572"/>
                </a:lnTo>
                <a:lnTo>
                  <a:pt x="659943" y="551410"/>
                </a:lnTo>
                <a:lnTo>
                  <a:pt x="599516" y="547709"/>
                </a:lnTo>
                <a:lnTo>
                  <a:pt x="542097" y="543493"/>
                </a:lnTo>
                <a:lnTo>
                  <a:pt x="487971" y="538787"/>
                </a:lnTo>
                <a:lnTo>
                  <a:pt x="437421" y="533615"/>
                </a:lnTo>
                <a:lnTo>
                  <a:pt x="390733" y="528001"/>
                </a:lnTo>
                <a:lnTo>
                  <a:pt x="348191" y="521971"/>
                </a:lnTo>
                <a:lnTo>
                  <a:pt x="310078" y="515549"/>
                </a:lnTo>
                <a:lnTo>
                  <a:pt x="248280" y="501626"/>
                </a:lnTo>
                <a:lnTo>
                  <a:pt x="207614" y="486429"/>
                </a:lnTo>
                <a:lnTo>
                  <a:pt x="190455" y="464732"/>
                </a:lnTo>
                <a:lnTo>
                  <a:pt x="202962" y="451250"/>
                </a:lnTo>
                <a:lnTo>
                  <a:pt x="232829" y="438171"/>
                </a:lnTo>
                <a:lnTo>
                  <a:pt x="279448" y="425695"/>
                </a:lnTo>
                <a:lnTo>
                  <a:pt x="342209" y="414023"/>
                </a:lnTo>
                <a:lnTo>
                  <a:pt x="420504" y="403357"/>
                </a:lnTo>
                <a:lnTo>
                  <a:pt x="347668" y="398047"/>
                </a:lnTo>
                <a:lnTo>
                  <a:pt x="281294" y="392067"/>
                </a:lnTo>
                <a:lnTo>
                  <a:pt x="221537" y="385481"/>
                </a:lnTo>
                <a:lnTo>
                  <a:pt x="168548" y="378354"/>
                </a:lnTo>
                <a:lnTo>
                  <a:pt x="122482" y="370751"/>
                </a:lnTo>
                <a:lnTo>
                  <a:pt x="83489" y="362736"/>
                </a:lnTo>
                <a:lnTo>
                  <a:pt x="27340" y="345731"/>
                </a:lnTo>
                <a:lnTo>
                  <a:pt x="0" y="318755"/>
                </a:lnTo>
                <a:lnTo>
                  <a:pt x="6666" y="309631"/>
                </a:lnTo>
                <a:lnTo>
                  <a:pt x="44588" y="291572"/>
                </a:lnTo>
                <a:lnTo>
                  <a:pt x="116313" y="274198"/>
                </a:lnTo>
                <a:lnTo>
                  <a:pt x="186598" y="262832"/>
                </a:lnTo>
                <a:lnTo>
                  <a:pt x="226735" y="257658"/>
                </a:lnTo>
                <a:lnTo>
                  <a:pt x="269933" y="252842"/>
                </a:lnTo>
                <a:lnTo>
                  <a:pt x="315989" y="248399"/>
                </a:lnTo>
                <a:lnTo>
                  <a:pt x="364703" y="244343"/>
                </a:lnTo>
                <a:lnTo>
                  <a:pt x="415873" y="240687"/>
                </a:lnTo>
                <a:lnTo>
                  <a:pt x="469296" y="237447"/>
                </a:lnTo>
                <a:lnTo>
                  <a:pt x="524772" y="234636"/>
                </a:lnTo>
                <a:lnTo>
                  <a:pt x="582098" y="232268"/>
                </a:lnTo>
                <a:lnTo>
                  <a:pt x="641073" y="230359"/>
                </a:lnTo>
                <a:lnTo>
                  <a:pt x="701495" y="228921"/>
                </a:lnTo>
                <a:lnTo>
                  <a:pt x="763162" y="227970"/>
                </a:lnTo>
                <a:lnTo>
                  <a:pt x="770287" y="225811"/>
                </a:lnTo>
                <a:close/>
              </a:path>
            </a:pathLst>
          </a:custGeom>
          <a:ln w="38100">
            <a:solidFill>
              <a:srgbClr val="BEBEBE"/>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20" name="object 20"/>
          <p:cNvSpPr/>
          <p:nvPr/>
        </p:nvSpPr>
        <p:spPr>
          <a:xfrm>
            <a:off x="2204516" y="2993645"/>
            <a:ext cx="496570" cy="13335"/>
          </a:xfrm>
          <a:custGeom>
            <a:avLst/>
            <a:gdLst/>
            <a:ahLst/>
            <a:cxnLst/>
            <a:rect l="l" t="t" r="r" b="b"/>
            <a:pathLst>
              <a:path w="496569" h="13335">
                <a:moveTo>
                  <a:pt x="495960" y="12700"/>
                </a:moveTo>
                <a:lnTo>
                  <a:pt x="444057" y="12978"/>
                </a:lnTo>
                <a:lnTo>
                  <a:pt x="392296" y="12903"/>
                </a:lnTo>
                <a:lnTo>
                  <a:pt x="340814" y="12477"/>
                </a:lnTo>
                <a:lnTo>
                  <a:pt x="289753" y="11704"/>
                </a:lnTo>
                <a:lnTo>
                  <a:pt x="239250" y="10588"/>
                </a:lnTo>
                <a:lnTo>
                  <a:pt x="189446" y="9133"/>
                </a:lnTo>
                <a:lnTo>
                  <a:pt x="140479" y="7343"/>
                </a:lnTo>
                <a:lnTo>
                  <a:pt x="92490" y="5222"/>
                </a:lnTo>
                <a:lnTo>
                  <a:pt x="45617" y="2773"/>
                </a:lnTo>
                <a:lnTo>
                  <a:pt x="0" y="0"/>
                </a:lnTo>
              </a:path>
            </a:pathLst>
          </a:custGeom>
          <a:ln w="38099">
            <a:solidFill>
              <a:srgbClr val="BEBEBE"/>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21" name="object 21"/>
          <p:cNvSpPr/>
          <p:nvPr/>
        </p:nvSpPr>
        <p:spPr>
          <a:xfrm>
            <a:off x="2921127" y="3144773"/>
            <a:ext cx="217170" cy="6350"/>
          </a:xfrm>
          <a:custGeom>
            <a:avLst/>
            <a:gdLst/>
            <a:ahLst/>
            <a:cxnLst/>
            <a:rect l="l" t="t" r="r" b="b"/>
            <a:pathLst>
              <a:path w="217169" h="6350">
                <a:moveTo>
                  <a:pt x="216915" y="0"/>
                </a:moveTo>
                <a:lnTo>
                  <a:pt x="164127" y="2095"/>
                </a:lnTo>
                <a:lnTo>
                  <a:pt x="110267" y="3810"/>
                </a:lnTo>
                <a:lnTo>
                  <a:pt x="55502" y="5143"/>
                </a:lnTo>
                <a:lnTo>
                  <a:pt x="0" y="6096"/>
                </a:lnTo>
              </a:path>
            </a:pathLst>
          </a:custGeom>
          <a:ln w="38100">
            <a:solidFill>
              <a:srgbClr val="BEBEBE"/>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23" name="object 23"/>
          <p:cNvSpPr/>
          <p:nvPr/>
        </p:nvSpPr>
        <p:spPr>
          <a:xfrm>
            <a:off x="7373493" y="3142488"/>
            <a:ext cx="52705" cy="30480"/>
          </a:xfrm>
          <a:custGeom>
            <a:avLst/>
            <a:gdLst/>
            <a:ahLst/>
            <a:cxnLst/>
            <a:rect l="l" t="t" r="r" b="b"/>
            <a:pathLst>
              <a:path w="52704" h="30480">
                <a:moveTo>
                  <a:pt x="52197" y="0"/>
                </a:moveTo>
                <a:lnTo>
                  <a:pt x="44630" y="7689"/>
                </a:lnTo>
                <a:lnTo>
                  <a:pt x="33385" y="15319"/>
                </a:lnTo>
                <a:lnTo>
                  <a:pt x="18496" y="22877"/>
                </a:lnTo>
                <a:lnTo>
                  <a:pt x="0" y="30352"/>
                </a:lnTo>
              </a:path>
            </a:pathLst>
          </a:custGeom>
          <a:ln w="38100">
            <a:solidFill>
              <a:srgbClr val="BEBEBE"/>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24" name="object 24"/>
          <p:cNvSpPr/>
          <p:nvPr/>
        </p:nvSpPr>
        <p:spPr>
          <a:xfrm>
            <a:off x="8463789" y="2955163"/>
            <a:ext cx="636905" cy="113664"/>
          </a:xfrm>
          <a:custGeom>
            <a:avLst/>
            <a:gdLst/>
            <a:ahLst/>
            <a:cxnLst/>
            <a:rect l="l" t="t" r="r" b="b"/>
            <a:pathLst>
              <a:path w="636904" h="113664">
                <a:moveTo>
                  <a:pt x="0" y="0"/>
                </a:moveTo>
                <a:lnTo>
                  <a:pt x="81837" y="4862"/>
                </a:lnTo>
                <a:lnTo>
                  <a:pt x="159010" y="10387"/>
                </a:lnTo>
                <a:lnTo>
                  <a:pt x="231286" y="16533"/>
                </a:lnTo>
                <a:lnTo>
                  <a:pt x="298432" y="23258"/>
                </a:lnTo>
                <a:lnTo>
                  <a:pt x="360217" y="30521"/>
                </a:lnTo>
                <a:lnTo>
                  <a:pt x="416408" y="38282"/>
                </a:lnTo>
                <a:lnTo>
                  <a:pt x="466772" y="46497"/>
                </a:lnTo>
                <a:lnTo>
                  <a:pt x="511077" y="55127"/>
                </a:lnTo>
                <a:lnTo>
                  <a:pt x="549091" y="64130"/>
                </a:lnTo>
                <a:lnTo>
                  <a:pt x="605313" y="83087"/>
                </a:lnTo>
                <a:lnTo>
                  <a:pt x="633581" y="103038"/>
                </a:lnTo>
                <a:lnTo>
                  <a:pt x="636651" y="113284"/>
                </a:lnTo>
              </a:path>
            </a:pathLst>
          </a:custGeom>
          <a:ln w="38100">
            <a:solidFill>
              <a:srgbClr val="BEBEBE"/>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25" name="object 25"/>
          <p:cNvSpPr/>
          <p:nvPr/>
        </p:nvSpPr>
        <p:spPr>
          <a:xfrm>
            <a:off x="9681845" y="2834514"/>
            <a:ext cx="283845" cy="42545"/>
          </a:xfrm>
          <a:custGeom>
            <a:avLst/>
            <a:gdLst/>
            <a:ahLst/>
            <a:cxnLst/>
            <a:rect l="l" t="t" r="r" b="b"/>
            <a:pathLst>
              <a:path w="283845" h="42544">
                <a:moveTo>
                  <a:pt x="283463" y="0"/>
                </a:moveTo>
                <a:lnTo>
                  <a:pt x="209070" y="15743"/>
                </a:lnTo>
                <a:lnTo>
                  <a:pt x="164020" y="23082"/>
                </a:lnTo>
                <a:lnTo>
                  <a:pt x="114017" y="30019"/>
                </a:lnTo>
                <a:lnTo>
                  <a:pt x="59273" y="36518"/>
                </a:lnTo>
                <a:lnTo>
                  <a:pt x="0" y="42545"/>
                </a:lnTo>
              </a:path>
            </a:pathLst>
          </a:custGeom>
          <a:ln w="38100">
            <a:solidFill>
              <a:srgbClr val="BEBEBE"/>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26" name="object 26"/>
          <p:cNvSpPr/>
          <p:nvPr/>
        </p:nvSpPr>
        <p:spPr>
          <a:xfrm>
            <a:off x="9285096" y="2676905"/>
            <a:ext cx="15240" cy="20320"/>
          </a:xfrm>
          <a:custGeom>
            <a:avLst/>
            <a:gdLst/>
            <a:ahLst/>
            <a:cxnLst/>
            <a:rect l="l" t="t" r="r" b="b"/>
            <a:pathLst>
              <a:path w="15240" h="20319">
                <a:moveTo>
                  <a:pt x="0" y="0"/>
                </a:moveTo>
                <a:lnTo>
                  <a:pt x="7074" y="4974"/>
                </a:lnTo>
                <a:lnTo>
                  <a:pt x="11922" y="9985"/>
                </a:lnTo>
                <a:lnTo>
                  <a:pt x="14555" y="15019"/>
                </a:lnTo>
                <a:lnTo>
                  <a:pt x="14985" y="20066"/>
                </a:lnTo>
              </a:path>
            </a:pathLst>
          </a:custGeom>
          <a:ln w="38100">
            <a:solidFill>
              <a:srgbClr val="BEBEBE"/>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27" name="object 27"/>
          <p:cNvSpPr/>
          <p:nvPr/>
        </p:nvSpPr>
        <p:spPr>
          <a:xfrm>
            <a:off x="7474840" y="2628010"/>
            <a:ext cx="145415" cy="26034"/>
          </a:xfrm>
          <a:custGeom>
            <a:avLst/>
            <a:gdLst/>
            <a:ahLst/>
            <a:cxnLst/>
            <a:rect l="l" t="t" r="r" b="b"/>
            <a:pathLst>
              <a:path w="145414" h="26035">
                <a:moveTo>
                  <a:pt x="0" y="25526"/>
                </a:moveTo>
                <a:lnTo>
                  <a:pt x="29934" y="18698"/>
                </a:lnTo>
                <a:lnTo>
                  <a:pt x="64214" y="12144"/>
                </a:lnTo>
                <a:lnTo>
                  <a:pt x="102709" y="5899"/>
                </a:lnTo>
                <a:lnTo>
                  <a:pt x="145287" y="0"/>
                </a:lnTo>
              </a:path>
            </a:pathLst>
          </a:custGeom>
          <a:ln w="38100">
            <a:solidFill>
              <a:srgbClr val="BEBEBE"/>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30" name="object 30"/>
          <p:cNvSpPr/>
          <p:nvPr/>
        </p:nvSpPr>
        <p:spPr>
          <a:xfrm>
            <a:off x="2545245" y="2818892"/>
            <a:ext cx="44450" cy="22860"/>
          </a:xfrm>
          <a:custGeom>
            <a:avLst/>
            <a:gdLst/>
            <a:ahLst/>
            <a:cxnLst/>
            <a:rect l="l" t="t" r="r" b="b"/>
            <a:pathLst>
              <a:path w="44450" h="22860">
                <a:moveTo>
                  <a:pt x="44411" y="22606"/>
                </a:moveTo>
                <a:lnTo>
                  <a:pt x="30291" y="17037"/>
                </a:lnTo>
                <a:lnTo>
                  <a:pt x="18172" y="11398"/>
                </a:lnTo>
                <a:lnTo>
                  <a:pt x="8069" y="5711"/>
                </a:lnTo>
                <a:lnTo>
                  <a:pt x="0" y="0"/>
                </a:lnTo>
              </a:path>
            </a:pathLst>
          </a:custGeom>
          <a:ln w="38100">
            <a:solidFill>
              <a:srgbClr val="BEBEBE"/>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31" name="object 31"/>
          <p:cNvSpPr/>
          <p:nvPr/>
        </p:nvSpPr>
        <p:spPr>
          <a:xfrm>
            <a:off x="3719957" y="1143001"/>
            <a:ext cx="4724400" cy="1934845"/>
          </a:xfrm>
          <a:custGeom>
            <a:avLst/>
            <a:gdLst/>
            <a:ahLst/>
            <a:cxnLst/>
            <a:rect l="l" t="t" r="r" b="b"/>
            <a:pathLst>
              <a:path w="4724400" h="1934845">
                <a:moveTo>
                  <a:pt x="0" y="1934717"/>
                </a:moveTo>
                <a:lnTo>
                  <a:pt x="4724400" y="1934717"/>
                </a:lnTo>
                <a:lnTo>
                  <a:pt x="4724400" y="0"/>
                </a:lnTo>
                <a:lnTo>
                  <a:pt x="0" y="0"/>
                </a:lnTo>
                <a:lnTo>
                  <a:pt x="0" y="1934717"/>
                </a:lnTo>
                <a:close/>
              </a:path>
            </a:pathLst>
          </a:custGeom>
          <a:solidFill>
            <a:srgbClr val="FFFFFF"/>
          </a:solid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32" name="object 32"/>
          <p:cNvSpPr/>
          <p:nvPr/>
        </p:nvSpPr>
        <p:spPr>
          <a:xfrm>
            <a:off x="3719957" y="1143001"/>
            <a:ext cx="4724400" cy="1934845"/>
          </a:xfrm>
          <a:custGeom>
            <a:avLst/>
            <a:gdLst/>
            <a:ahLst/>
            <a:cxnLst/>
            <a:rect l="l" t="t" r="r" b="b"/>
            <a:pathLst>
              <a:path w="4724400" h="1934845">
                <a:moveTo>
                  <a:pt x="0" y="1934717"/>
                </a:moveTo>
                <a:lnTo>
                  <a:pt x="4724400" y="1934717"/>
                </a:lnTo>
                <a:lnTo>
                  <a:pt x="4724400" y="0"/>
                </a:lnTo>
                <a:lnTo>
                  <a:pt x="0" y="0"/>
                </a:lnTo>
                <a:lnTo>
                  <a:pt x="0" y="1934717"/>
                </a:lnTo>
                <a:close/>
              </a:path>
            </a:pathLst>
          </a:custGeom>
          <a:ln w="31749">
            <a:solidFill>
              <a:srgbClr val="00AFEF"/>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33" name="object 33"/>
          <p:cNvSpPr/>
          <p:nvPr/>
        </p:nvSpPr>
        <p:spPr>
          <a:xfrm>
            <a:off x="6819266" y="1143000"/>
            <a:ext cx="1638935" cy="617982"/>
          </a:xfrm>
          <a:prstGeom prst="rect">
            <a:avLst/>
          </a:prstGeom>
          <a:blipFill>
            <a:blip r:embed="rId14"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35" name="object 35"/>
          <p:cNvSpPr/>
          <p:nvPr/>
        </p:nvSpPr>
        <p:spPr>
          <a:xfrm>
            <a:off x="1524000" y="3488410"/>
            <a:ext cx="1062214" cy="496877"/>
          </a:xfrm>
          <a:prstGeom prst="rect">
            <a:avLst/>
          </a:prstGeom>
          <a:blipFill>
            <a:blip r:embed="rId15"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36" name="object 36"/>
          <p:cNvSpPr/>
          <p:nvPr/>
        </p:nvSpPr>
        <p:spPr>
          <a:xfrm>
            <a:off x="1578864" y="3380233"/>
            <a:ext cx="1002792" cy="746759"/>
          </a:xfrm>
          <a:prstGeom prst="rect">
            <a:avLst/>
          </a:prstGeom>
          <a:blipFill>
            <a:blip r:embed="rId16"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37" name="object 37"/>
          <p:cNvSpPr/>
          <p:nvPr/>
        </p:nvSpPr>
        <p:spPr>
          <a:xfrm>
            <a:off x="1524000" y="3505212"/>
            <a:ext cx="990600" cy="408940"/>
          </a:xfrm>
          <a:custGeom>
            <a:avLst/>
            <a:gdLst/>
            <a:ahLst/>
            <a:cxnLst/>
            <a:rect l="l" t="t" r="r" b="b"/>
            <a:pathLst>
              <a:path w="990600" h="408939">
                <a:moveTo>
                  <a:pt x="0" y="408546"/>
                </a:moveTo>
                <a:lnTo>
                  <a:pt x="990600" y="408546"/>
                </a:lnTo>
                <a:lnTo>
                  <a:pt x="990600" y="0"/>
                </a:lnTo>
                <a:lnTo>
                  <a:pt x="0" y="0"/>
                </a:lnTo>
                <a:lnTo>
                  <a:pt x="0" y="408546"/>
                </a:lnTo>
                <a:close/>
              </a:path>
            </a:pathLst>
          </a:custGeom>
          <a:solidFill>
            <a:srgbClr val="F8F7F3"/>
          </a:solid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38" name="object 38"/>
          <p:cNvSpPr txBox="1"/>
          <p:nvPr/>
        </p:nvSpPr>
        <p:spPr>
          <a:xfrm>
            <a:off x="1775561" y="3465957"/>
            <a:ext cx="487680" cy="391160"/>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400" b="1" spc="-195" dirty="0">
                <a:solidFill>
                  <a:prstClr val="black"/>
                </a:solidFill>
                <a:latin typeface="Calibri"/>
                <a:ea typeface="+mn-ea"/>
                <a:cs typeface="Calibri"/>
              </a:rPr>
              <a:t>Y</a:t>
            </a:r>
            <a:r>
              <a:rPr sz="2400" b="1" dirty="0">
                <a:solidFill>
                  <a:prstClr val="black"/>
                </a:solidFill>
                <a:latin typeface="Calibri"/>
                <a:ea typeface="+mn-ea"/>
                <a:cs typeface="Calibri"/>
              </a:rPr>
              <a:t>ou</a:t>
            </a:r>
            <a:endParaRPr sz="2400">
              <a:solidFill>
                <a:prstClr val="black"/>
              </a:solidFill>
              <a:latin typeface="Calibri"/>
              <a:ea typeface="+mn-ea"/>
              <a:cs typeface="Calibri"/>
            </a:endParaRPr>
          </a:p>
        </p:txBody>
      </p:sp>
      <p:sp>
        <p:nvSpPr>
          <p:cNvPr id="39" name="object 39"/>
          <p:cNvSpPr/>
          <p:nvPr/>
        </p:nvSpPr>
        <p:spPr>
          <a:xfrm>
            <a:off x="3948683" y="2990088"/>
            <a:ext cx="2656332" cy="1754124"/>
          </a:xfrm>
          <a:prstGeom prst="rect">
            <a:avLst/>
          </a:prstGeom>
          <a:blipFill>
            <a:blip r:embed="rId17"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43" name="object 43"/>
          <p:cNvSpPr/>
          <p:nvPr/>
        </p:nvSpPr>
        <p:spPr>
          <a:xfrm>
            <a:off x="3948683" y="2982468"/>
            <a:ext cx="2656332" cy="1754123"/>
          </a:xfrm>
          <a:prstGeom prst="rect">
            <a:avLst/>
          </a:prstGeom>
          <a:blipFill>
            <a:blip r:embed="rId17"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47" name="object 47"/>
          <p:cNvSpPr/>
          <p:nvPr/>
        </p:nvSpPr>
        <p:spPr>
          <a:xfrm>
            <a:off x="3948683" y="2982468"/>
            <a:ext cx="2656332" cy="1754123"/>
          </a:xfrm>
          <a:prstGeom prst="rect">
            <a:avLst/>
          </a:prstGeom>
          <a:blipFill>
            <a:blip r:embed="rId17"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60" name="object 60"/>
          <p:cNvSpPr/>
          <p:nvPr/>
        </p:nvSpPr>
        <p:spPr>
          <a:xfrm>
            <a:off x="7925561" y="3627502"/>
            <a:ext cx="2609850" cy="1744345"/>
          </a:xfrm>
          <a:custGeom>
            <a:avLst/>
            <a:gdLst/>
            <a:ahLst/>
            <a:cxnLst/>
            <a:rect l="l" t="t" r="r" b="b"/>
            <a:pathLst>
              <a:path w="2609850" h="1744345">
                <a:moveTo>
                  <a:pt x="0" y="1744090"/>
                </a:moveTo>
                <a:lnTo>
                  <a:pt x="2609849" y="1744090"/>
                </a:lnTo>
                <a:lnTo>
                  <a:pt x="2609849" y="0"/>
                </a:lnTo>
                <a:lnTo>
                  <a:pt x="0" y="0"/>
                </a:lnTo>
                <a:lnTo>
                  <a:pt x="0" y="1744090"/>
                </a:lnTo>
                <a:close/>
              </a:path>
            </a:pathLst>
          </a:custGeom>
          <a:ln w="19049">
            <a:solidFill>
              <a:srgbClr val="000000"/>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69" name="object 69"/>
          <p:cNvSpPr/>
          <p:nvPr/>
        </p:nvSpPr>
        <p:spPr>
          <a:xfrm>
            <a:off x="2282532" y="5666156"/>
            <a:ext cx="7550784" cy="1115695"/>
          </a:xfrm>
          <a:custGeom>
            <a:avLst/>
            <a:gdLst/>
            <a:ahLst/>
            <a:cxnLst/>
            <a:rect l="l" t="t" r="r" b="b"/>
            <a:pathLst>
              <a:path w="7550784" h="1115695">
                <a:moveTo>
                  <a:pt x="7364768" y="0"/>
                </a:moveTo>
                <a:lnTo>
                  <a:pt x="185953" y="0"/>
                </a:lnTo>
                <a:lnTo>
                  <a:pt x="136517" y="6641"/>
                </a:lnTo>
                <a:lnTo>
                  <a:pt x="92096" y="25386"/>
                </a:lnTo>
                <a:lnTo>
                  <a:pt x="54462" y="54460"/>
                </a:lnTo>
                <a:lnTo>
                  <a:pt x="25386" y="92092"/>
                </a:lnTo>
                <a:lnTo>
                  <a:pt x="6642" y="136510"/>
                </a:lnTo>
                <a:lnTo>
                  <a:pt x="0" y="185940"/>
                </a:lnTo>
                <a:lnTo>
                  <a:pt x="0" y="929703"/>
                </a:lnTo>
                <a:lnTo>
                  <a:pt x="6642" y="979133"/>
                </a:lnTo>
                <a:lnTo>
                  <a:pt x="25386" y="1023550"/>
                </a:lnTo>
                <a:lnTo>
                  <a:pt x="54462" y="1061182"/>
                </a:lnTo>
                <a:lnTo>
                  <a:pt x="92096" y="1090256"/>
                </a:lnTo>
                <a:lnTo>
                  <a:pt x="136517" y="1109001"/>
                </a:lnTo>
                <a:lnTo>
                  <a:pt x="185953" y="1115642"/>
                </a:lnTo>
                <a:lnTo>
                  <a:pt x="7364768" y="1115642"/>
                </a:lnTo>
                <a:lnTo>
                  <a:pt x="7414215" y="1109001"/>
                </a:lnTo>
                <a:lnTo>
                  <a:pt x="7458635" y="1090256"/>
                </a:lnTo>
                <a:lnTo>
                  <a:pt x="7496260" y="1061182"/>
                </a:lnTo>
                <a:lnTo>
                  <a:pt x="7525324" y="1023550"/>
                </a:lnTo>
                <a:lnTo>
                  <a:pt x="7544058" y="979133"/>
                </a:lnTo>
                <a:lnTo>
                  <a:pt x="7550696" y="929703"/>
                </a:lnTo>
                <a:lnTo>
                  <a:pt x="7550696" y="185940"/>
                </a:lnTo>
                <a:lnTo>
                  <a:pt x="7544058" y="136510"/>
                </a:lnTo>
                <a:lnTo>
                  <a:pt x="7525324" y="92092"/>
                </a:lnTo>
                <a:lnTo>
                  <a:pt x="7496260" y="54460"/>
                </a:lnTo>
                <a:lnTo>
                  <a:pt x="7458635" y="25386"/>
                </a:lnTo>
                <a:lnTo>
                  <a:pt x="7414215" y="6641"/>
                </a:lnTo>
                <a:lnTo>
                  <a:pt x="7364768" y="0"/>
                </a:lnTo>
                <a:close/>
              </a:path>
            </a:pathLst>
          </a:custGeom>
          <a:solidFill>
            <a:srgbClr val="2146AF"/>
          </a:solid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70" name="object 70"/>
          <p:cNvSpPr/>
          <p:nvPr/>
        </p:nvSpPr>
        <p:spPr>
          <a:xfrm>
            <a:off x="2282532" y="5666156"/>
            <a:ext cx="7550784" cy="1115695"/>
          </a:xfrm>
          <a:custGeom>
            <a:avLst/>
            <a:gdLst/>
            <a:ahLst/>
            <a:cxnLst/>
            <a:rect l="l" t="t" r="r" b="b"/>
            <a:pathLst>
              <a:path w="7550784" h="1115695">
                <a:moveTo>
                  <a:pt x="0" y="185940"/>
                </a:moveTo>
                <a:lnTo>
                  <a:pt x="6642" y="136510"/>
                </a:lnTo>
                <a:lnTo>
                  <a:pt x="25386" y="92092"/>
                </a:lnTo>
                <a:lnTo>
                  <a:pt x="54462" y="54460"/>
                </a:lnTo>
                <a:lnTo>
                  <a:pt x="92096" y="25386"/>
                </a:lnTo>
                <a:lnTo>
                  <a:pt x="136517" y="6641"/>
                </a:lnTo>
                <a:lnTo>
                  <a:pt x="185953" y="0"/>
                </a:lnTo>
                <a:lnTo>
                  <a:pt x="7364768" y="0"/>
                </a:lnTo>
                <a:lnTo>
                  <a:pt x="7414215" y="6641"/>
                </a:lnTo>
                <a:lnTo>
                  <a:pt x="7458635" y="25386"/>
                </a:lnTo>
                <a:lnTo>
                  <a:pt x="7496260" y="54460"/>
                </a:lnTo>
                <a:lnTo>
                  <a:pt x="7525324" y="92092"/>
                </a:lnTo>
                <a:lnTo>
                  <a:pt x="7544058" y="136510"/>
                </a:lnTo>
                <a:lnTo>
                  <a:pt x="7550696" y="185940"/>
                </a:lnTo>
                <a:lnTo>
                  <a:pt x="7550696" y="929703"/>
                </a:lnTo>
                <a:lnTo>
                  <a:pt x="7544058" y="979133"/>
                </a:lnTo>
                <a:lnTo>
                  <a:pt x="7525324" y="1023550"/>
                </a:lnTo>
                <a:lnTo>
                  <a:pt x="7496260" y="1061182"/>
                </a:lnTo>
                <a:lnTo>
                  <a:pt x="7458635" y="1090256"/>
                </a:lnTo>
                <a:lnTo>
                  <a:pt x="7414215" y="1109001"/>
                </a:lnTo>
                <a:lnTo>
                  <a:pt x="7364768" y="1115642"/>
                </a:lnTo>
                <a:lnTo>
                  <a:pt x="185953" y="1115642"/>
                </a:lnTo>
                <a:lnTo>
                  <a:pt x="136517" y="1109001"/>
                </a:lnTo>
                <a:lnTo>
                  <a:pt x="92096" y="1090256"/>
                </a:lnTo>
                <a:lnTo>
                  <a:pt x="54462" y="1061182"/>
                </a:lnTo>
                <a:lnTo>
                  <a:pt x="25386" y="1023550"/>
                </a:lnTo>
                <a:lnTo>
                  <a:pt x="6642" y="979133"/>
                </a:lnTo>
                <a:lnTo>
                  <a:pt x="0" y="929703"/>
                </a:lnTo>
                <a:lnTo>
                  <a:pt x="0" y="185940"/>
                </a:lnTo>
                <a:close/>
              </a:path>
            </a:pathLst>
          </a:custGeom>
          <a:ln w="25399">
            <a:solidFill>
              <a:srgbClr val="385D89"/>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71" name="object 71"/>
          <p:cNvSpPr txBox="1"/>
          <p:nvPr/>
        </p:nvSpPr>
        <p:spPr>
          <a:xfrm>
            <a:off x="3247135" y="5659628"/>
            <a:ext cx="5619750" cy="1001394"/>
          </a:xfrm>
          <a:prstGeom prst="rect">
            <a:avLst/>
          </a:prstGeom>
        </p:spPr>
        <p:txBody>
          <a:bodyPr vert="horz" wrap="square" lIns="0" tIns="12700" rIns="0" bIns="0" rtlCol="0">
            <a:spAutoFit/>
          </a:bodyPr>
          <a:lstStyle/>
          <a:p>
            <a:pPr marL="12700" marR="5080" indent="1095375" eaLnBrk="1" fontAlgn="auto" hangingPunct="1">
              <a:spcBef>
                <a:spcPts val="100"/>
              </a:spcBef>
              <a:spcAft>
                <a:spcPts val="0"/>
              </a:spcAft>
            </a:pPr>
            <a:r>
              <a:rPr sz="3200" spc="-55" dirty="0">
                <a:solidFill>
                  <a:srgbClr val="FFFFFF"/>
                </a:solidFill>
                <a:latin typeface="Calibri"/>
                <a:ea typeface="+mn-ea"/>
                <a:cs typeface="Calibri"/>
              </a:rPr>
              <a:t>We </a:t>
            </a:r>
            <a:r>
              <a:rPr sz="3200" dirty="0">
                <a:solidFill>
                  <a:srgbClr val="FFFFFF"/>
                </a:solidFill>
                <a:latin typeface="Calibri"/>
                <a:ea typeface="+mn-ea"/>
                <a:cs typeface="Calibri"/>
              </a:rPr>
              <a:t>will lose </a:t>
            </a:r>
            <a:r>
              <a:rPr sz="3200" spc="-10" dirty="0">
                <a:solidFill>
                  <a:srgbClr val="FFFFFF"/>
                </a:solidFill>
                <a:latin typeface="Calibri"/>
                <a:ea typeface="+mn-ea"/>
                <a:cs typeface="Calibri"/>
              </a:rPr>
              <a:t>benefits  </a:t>
            </a:r>
            <a:r>
              <a:rPr sz="3200" spc="-15" dirty="0">
                <a:solidFill>
                  <a:srgbClr val="FFFFFF"/>
                </a:solidFill>
                <a:latin typeface="Calibri"/>
                <a:ea typeface="+mn-ea"/>
                <a:cs typeface="Calibri"/>
              </a:rPr>
              <a:t>provided </a:t>
            </a:r>
            <a:r>
              <a:rPr sz="3200" spc="-10" dirty="0">
                <a:solidFill>
                  <a:srgbClr val="FFFFFF"/>
                </a:solidFill>
                <a:latin typeface="Calibri"/>
                <a:ea typeface="+mn-ea"/>
                <a:cs typeface="Calibri"/>
              </a:rPr>
              <a:t>by </a:t>
            </a:r>
            <a:r>
              <a:rPr sz="3200" spc="-5" dirty="0">
                <a:solidFill>
                  <a:srgbClr val="FFFFFF"/>
                </a:solidFill>
                <a:latin typeface="Calibri"/>
                <a:ea typeface="+mn-ea"/>
                <a:cs typeface="Calibri"/>
              </a:rPr>
              <a:t>cloud-side</a:t>
            </a:r>
            <a:r>
              <a:rPr sz="3200" spc="20" dirty="0">
                <a:solidFill>
                  <a:srgbClr val="FFFFFF"/>
                </a:solidFill>
                <a:latin typeface="Calibri"/>
                <a:ea typeface="+mn-ea"/>
                <a:cs typeface="Calibri"/>
              </a:rPr>
              <a:t> </a:t>
            </a:r>
            <a:r>
              <a:rPr sz="3200" spc="-10" dirty="0">
                <a:solidFill>
                  <a:srgbClr val="FFFFFF"/>
                </a:solidFill>
                <a:latin typeface="Calibri"/>
                <a:ea typeface="+mn-ea"/>
                <a:cs typeface="Calibri"/>
              </a:rPr>
              <a:t>processing</a:t>
            </a:r>
            <a:endParaRPr sz="3200" dirty="0">
              <a:solidFill>
                <a:prstClr val="black"/>
              </a:solidFill>
              <a:latin typeface="Calibri"/>
              <a:ea typeface="+mn-ea"/>
              <a:cs typeface="Calibri"/>
            </a:endParaRPr>
          </a:p>
        </p:txBody>
      </p:sp>
      <p:sp>
        <p:nvSpPr>
          <p:cNvPr id="72" name="object 67"/>
          <p:cNvSpPr/>
          <p:nvPr/>
        </p:nvSpPr>
        <p:spPr>
          <a:xfrm>
            <a:off x="3911528" y="1302844"/>
            <a:ext cx="2590799" cy="1725041"/>
          </a:xfrm>
          <a:prstGeom prst="rect">
            <a:avLst/>
          </a:prstGeom>
          <a:blipFill>
            <a:blip r:embed="rId18"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73" name="object 56"/>
          <p:cNvSpPr/>
          <p:nvPr/>
        </p:nvSpPr>
        <p:spPr>
          <a:xfrm>
            <a:off x="3911527" y="1295401"/>
            <a:ext cx="2628900" cy="1725041"/>
          </a:xfrm>
          <a:prstGeom prst="rect">
            <a:avLst/>
          </a:prstGeom>
          <a:blipFill>
            <a:blip r:embed="rId19"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74" name="object 58"/>
          <p:cNvSpPr/>
          <p:nvPr/>
        </p:nvSpPr>
        <p:spPr>
          <a:xfrm>
            <a:off x="5862374" y="2340827"/>
            <a:ext cx="679615" cy="679615"/>
          </a:xfrm>
          <a:prstGeom prst="rect">
            <a:avLst/>
          </a:prstGeom>
          <a:blipFill>
            <a:blip r:embed="rId20"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grpSp>
        <p:nvGrpSpPr>
          <p:cNvPr id="77" name="Group 76"/>
          <p:cNvGrpSpPr/>
          <p:nvPr/>
        </p:nvGrpSpPr>
        <p:grpSpPr>
          <a:xfrm>
            <a:off x="7833496" y="3564936"/>
            <a:ext cx="2816215" cy="1934927"/>
            <a:chOff x="-2763905" y="1979231"/>
            <a:chExt cx="2630461" cy="1725041"/>
          </a:xfrm>
        </p:grpSpPr>
        <p:sp>
          <p:nvSpPr>
            <p:cNvPr id="75" name="object 56"/>
            <p:cNvSpPr/>
            <p:nvPr/>
          </p:nvSpPr>
          <p:spPr>
            <a:xfrm>
              <a:off x="-2763905" y="1979231"/>
              <a:ext cx="2628900" cy="1725041"/>
            </a:xfrm>
            <a:prstGeom prst="rect">
              <a:avLst/>
            </a:prstGeom>
            <a:blipFill>
              <a:blip r:embed="rId19"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76" name="object 58"/>
            <p:cNvSpPr/>
            <p:nvPr/>
          </p:nvSpPr>
          <p:spPr>
            <a:xfrm>
              <a:off x="-813059" y="3024657"/>
              <a:ext cx="679615" cy="679615"/>
            </a:xfrm>
            <a:prstGeom prst="rect">
              <a:avLst/>
            </a:prstGeom>
            <a:blipFill>
              <a:blip r:embed="rId20"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grpSp>
      <p:grpSp>
        <p:nvGrpSpPr>
          <p:cNvPr id="78" name="Group 77"/>
          <p:cNvGrpSpPr/>
          <p:nvPr/>
        </p:nvGrpSpPr>
        <p:grpSpPr>
          <a:xfrm>
            <a:off x="6162474" y="4000883"/>
            <a:ext cx="1629634" cy="1584501"/>
            <a:chOff x="-2763905" y="1979231"/>
            <a:chExt cx="2630461" cy="1725041"/>
          </a:xfrm>
        </p:grpSpPr>
        <p:sp>
          <p:nvSpPr>
            <p:cNvPr id="79" name="object 56"/>
            <p:cNvSpPr/>
            <p:nvPr/>
          </p:nvSpPr>
          <p:spPr>
            <a:xfrm>
              <a:off x="-2763905" y="1979231"/>
              <a:ext cx="2628900" cy="1725041"/>
            </a:xfrm>
            <a:prstGeom prst="rect">
              <a:avLst/>
            </a:prstGeom>
            <a:blipFill>
              <a:blip r:embed="rId19"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80" name="object 58"/>
            <p:cNvSpPr/>
            <p:nvPr/>
          </p:nvSpPr>
          <p:spPr>
            <a:xfrm>
              <a:off x="-813059" y="3024657"/>
              <a:ext cx="679615" cy="679615"/>
            </a:xfrm>
            <a:prstGeom prst="rect">
              <a:avLst/>
            </a:prstGeom>
            <a:blipFill>
              <a:blip r:embed="rId20"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grpSp>
      <p:grpSp>
        <p:nvGrpSpPr>
          <p:cNvPr id="81" name="Group 80"/>
          <p:cNvGrpSpPr/>
          <p:nvPr/>
        </p:nvGrpSpPr>
        <p:grpSpPr>
          <a:xfrm>
            <a:off x="4878079" y="4070563"/>
            <a:ext cx="1259235" cy="1592975"/>
            <a:chOff x="-2763905" y="1979231"/>
            <a:chExt cx="2630461" cy="1725041"/>
          </a:xfrm>
        </p:grpSpPr>
        <p:sp>
          <p:nvSpPr>
            <p:cNvPr id="82" name="object 56"/>
            <p:cNvSpPr/>
            <p:nvPr/>
          </p:nvSpPr>
          <p:spPr>
            <a:xfrm>
              <a:off x="-2763905" y="1979231"/>
              <a:ext cx="2628900" cy="1725041"/>
            </a:xfrm>
            <a:prstGeom prst="rect">
              <a:avLst/>
            </a:prstGeom>
            <a:blipFill>
              <a:blip r:embed="rId19"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83" name="object 58"/>
            <p:cNvSpPr/>
            <p:nvPr/>
          </p:nvSpPr>
          <p:spPr>
            <a:xfrm>
              <a:off x="-813059" y="3024657"/>
              <a:ext cx="679615" cy="679615"/>
            </a:xfrm>
            <a:prstGeom prst="rect">
              <a:avLst/>
            </a:prstGeom>
            <a:blipFill>
              <a:blip r:embed="rId20"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grpSp>
      <p:grpSp>
        <p:nvGrpSpPr>
          <p:cNvPr id="84" name="Group 83"/>
          <p:cNvGrpSpPr/>
          <p:nvPr/>
        </p:nvGrpSpPr>
        <p:grpSpPr>
          <a:xfrm>
            <a:off x="3507928" y="4494839"/>
            <a:ext cx="1373944" cy="1046793"/>
            <a:chOff x="-2763905" y="1979231"/>
            <a:chExt cx="2630461" cy="1725041"/>
          </a:xfrm>
        </p:grpSpPr>
        <p:sp>
          <p:nvSpPr>
            <p:cNvPr id="85" name="object 56"/>
            <p:cNvSpPr/>
            <p:nvPr/>
          </p:nvSpPr>
          <p:spPr>
            <a:xfrm>
              <a:off x="-2763905" y="1979231"/>
              <a:ext cx="2628900" cy="1725041"/>
            </a:xfrm>
            <a:prstGeom prst="rect">
              <a:avLst/>
            </a:prstGeom>
            <a:blipFill>
              <a:blip r:embed="rId19"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86" name="object 58"/>
            <p:cNvSpPr/>
            <p:nvPr/>
          </p:nvSpPr>
          <p:spPr>
            <a:xfrm>
              <a:off x="-813059" y="3024657"/>
              <a:ext cx="679615" cy="679615"/>
            </a:xfrm>
            <a:prstGeom prst="rect">
              <a:avLst/>
            </a:prstGeom>
            <a:blipFill>
              <a:blip r:embed="rId20"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grpSp>
    </p:spTree>
    <p:extLst>
      <p:ext uri="{BB962C8B-B14F-4D97-AF65-F5344CB8AC3E}">
        <p14:creationId xmlns:p14="http://schemas.microsoft.com/office/powerpoint/2010/main" val="224088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randombar(horizontal)">
                                      <p:cBhvr>
                                        <p:cTn id="7" dur="500"/>
                                        <p:tgtEl>
                                          <p:spTgt spid="7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4"/>
                                        </p:tgtEl>
                                        <p:attrNameLst>
                                          <p:attrName>style.visibility</p:attrName>
                                        </p:attrNameLst>
                                      </p:cBhvr>
                                      <p:to>
                                        <p:strVal val="visible"/>
                                      </p:to>
                                    </p:set>
                                    <p:animEffect transition="in" filter="randombar(horizontal)">
                                      <p:cBhvr>
                                        <p:cTn id="10" dur="500"/>
                                        <p:tgtEl>
                                          <p:spTgt spid="7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122408" y="0"/>
            <a:ext cx="527303" cy="466344"/>
          </a:xfrm>
          <a:prstGeom prst="rect">
            <a:avLst/>
          </a:prstGeom>
          <a:blipFill>
            <a:blip r:embed="rId3"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3" name="object 3"/>
          <p:cNvSpPr txBox="1"/>
          <p:nvPr/>
        </p:nvSpPr>
        <p:spPr>
          <a:xfrm>
            <a:off x="10291065" y="0"/>
            <a:ext cx="141605" cy="299720"/>
          </a:xfrm>
          <a:prstGeom prst="rect">
            <a:avLst/>
          </a:prstGeom>
        </p:spPr>
        <p:txBody>
          <a:bodyPr vert="horz" wrap="square" lIns="0" tIns="12700" rIns="0" bIns="0" rtlCol="0">
            <a:spAutoFit/>
          </a:bodyPr>
          <a:lstStyle/>
          <a:p>
            <a:pPr marL="12700" eaLnBrk="1" fontAlgn="auto" hangingPunct="1">
              <a:spcBef>
                <a:spcPts val="100"/>
              </a:spcBef>
              <a:spcAft>
                <a:spcPts val="0"/>
              </a:spcAft>
            </a:pPr>
            <a:r>
              <a:rPr b="1" dirty="0">
                <a:solidFill>
                  <a:srgbClr val="161616"/>
                </a:solidFill>
                <a:latin typeface="Calibri"/>
                <a:ea typeface="+mn-ea"/>
                <a:cs typeface="Calibri"/>
              </a:rPr>
              <a:t>8</a:t>
            </a:r>
            <a:endParaRPr>
              <a:solidFill>
                <a:prstClr val="black"/>
              </a:solidFill>
              <a:latin typeface="Calibri"/>
              <a:ea typeface="+mn-ea"/>
              <a:cs typeface="Calibri"/>
            </a:endParaRPr>
          </a:p>
        </p:txBody>
      </p:sp>
      <p:sp>
        <p:nvSpPr>
          <p:cNvPr id="4" name="object 4"/>
          <p:cNvSpPr/>
          <p:nvPr/>
        </p:nvSpPr>
        <p:spPr>
          <a:xfrm>
            <a:off x="1665731" y="65531"/>
            <a:ext cx="8936736" cy="935736"/>
          </a:xfrm>
          <a:prstGeom prst="rect">
            <a:avLst/>
          </a:prstGeom>
          <a:blipFill>
            <a:blip r:embed="rId4"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5" name="object 5"/>
          <p:cNvSpPr txBox="1">
            <a:spLocks noGrp="1"/>
          </p:cNvSpPr>
          <p:nvPr>
            <p:ph type="title"/>
          </p:nvPr>
        </p:nvSpPr>
        <p:spPr>
          <a:xfrm>
            <a:off x="2446427" y="217374"/>
            <a:ext cx="7375525" cy="574675"/>
          </a:xfrm>
          <a:prstGeom prst="rect">
            <a:avLst/>
          </a:prstGeom>
        </p:spPr>
        <p:txBody>
          <a:bodyPr vert="horz" wrap="square" lIns="0" tIns="12700" rIns="0" bIns="0" rtlCol="0">
            <a:spAutoFit/>
          </a:bodyPr>
          <a:lstStyle/>
          <a:p>
            <a:pPr marL="12700">
              <a:spcBef>
                <a:spcPts val="100"/>
              </a:spcBef>
            </a:pPr>
            <a:r>
              <a:rPr spc="-5" dirty="0"/>
              <a:t>Goals, </a:t>
            </a:r>
            <a:r>
              <a:rPr spc="-15" dirty="0"/>
              <a:t>Threat </a:t>
            </a:r>
            <a:r>
              <a:rPr spc="-5" dirty="0"/>
              <a:t>Model, </a:t>
            </a:r>
            <a:r>
              <a:rPr dirty="0"/>
              <a:t>and</a:t>
            </a:r>
            <a:r>
              <a:rPr spc="-40" dirty="0"/>
              <a:t> </a:t>
            </a:r>
            <a:r>
              <a:rPr dirty="0"/>
              <a:t>Assumptions</a:t>
            </a:r>
          </a:p>
        </p:txBody>
      </p:sp>
      <p:sp>
        <p:nvSpPr>
          <p:cNvPr id="6" name="object 6"/>
          <p:cNvSpPr/>
          <p:nvPr/>
        </p:nvSpPr>
        <p:spPr>
          <a:xfrm>
            <a:off x="6627172" y="3238577"/>
            <a:ext cx="3509010" cy="1186815"/>
          </a:xfrm>
          <a:custGeom>
            <a:avLst/>
            <a:gdLst/>
            <a:ahLst/>
            <a:cxnLst/>
            <a:rect l="l" t="t" r="r" b="b"/>
            <a:pathLst>
              <a:path w="3509009" h="1186814">
                <a:moveTo>
                  <a:pt x="318711" y="390575"/>
                </a:moveTo>
                <a:lnTo>
                  <a:pt x="313754" y="361196"/>
                </a:lnTo>
                <a:lnTo>
                  <a:pt x="316119" y="332364"/>
                </a:lnTo>
                <a:lnTo>
                  <a:pt x="325456" y="304292"/>
                </a:lnTo>
                <a:lnTo>
                  <a:pt x="363638" y="251282"/>
                </a:lnTo>
                <a:lnTo>
                  <a:pt x="425486" y="203869"/>
                </a:lnTo>
                <a:lnTo>
                  <a:pt x="464406" y="182794"/>
                </a:lnTo>
                <a:lnTo>
                  <a:pt x="508188" y="163757"/>
                </a:lnTo>
                <a:lnTo>
                  <a:pt x="556481" y="146972"/>
                </a:lnTo>
                <a:lnTo>
                  <a:pt x="608932" y="132651"/>
                </a:lnTo>
                <a:lnTo>
                  <a:pt x="665190" y="121007"/>
                </a:lnTo>
                <a:lnTo>
                  <a:pt x="724904" y="112253"/>
                </a:lnTo>
                <a:lnTo>
                  <a:pt x="787722" y="106603"/>
                </a:lnTo>
                <a:lnTo>
                  <a:pt x="839877" y="104497"/>
                </a:lnTo>
                <a:lnTo>
                  <a:pt x="891934" y="104689"/>
                </a:lnTo>
                <a:lnTo>
                  <a:pt x="943547" y="107143"/>
                </a:lnTo>
                <a:lnTo>
                  <a:pt x="994368" y="111822"/>
                </a:lnTo>
                <a:lnTo>
                  <a:pt x="1044053" y="118692"/>
                </a:lnTo>
                <a:lnTo>
                  <a:pt x="1092253" y="127717"/>
                </a:lnTo>
                <a:lnTo>
                  <a:pt x="1138623" y="138861"/>
                </a:lnTo>
                <a:lnTo>
                  <a:pt x="1169635" y="115813"/>
                </a:lnTo>
                <a:lnTo>
                  <a:pt x="1206199" y="95378"/>
                </a:lnTo>
                <a:lnTo>
                  <a:pt x="1247617" y="77653"/>
                </a:lnTo>
                <a:lnTo>
                  <a:pt x="1293191" y="62736"/>
                </a:lnTo>
                <a:lnTo>
                  <a:pt x="1342225" y="50726"/>
                </a:lnTo>
                <a:lnTo>
                  <a:pt x="1394020" y="41722"/>
                </a:lnTo>
                <a:lnTo>
                  <a:pt x="1447879" y="35821"/>
                </a:lnTo>
                <a:lnTo>
                  <a:pt x="1503104" y="33122"/>
                </a:lnTo>
                <a:lnTo>
                  <a:pt x="1558997" y="33723"/>
                </a:lnTo>
                <a:lnTo>
                  <a:pt x="1614861" y="37722"/>
                </a:lnTo>
                <a:lnTo>
                  <a:pt x="1669999" y="45219"/>
                </a:lnTo>
                <a:lnTo>
                  <a:pt x="1723712" y="56311"/>
                </a:lnTo>
                <a:lnTo>
                  <a:pt x="1776671" y="71614"/>
                </a:lnTo>
                <a:lnTo>
                  <a:pt x="1824296" y="90347"/>
                </a:lnTo>
                <a:lnTo>
                  <a:pt x="1854072" y="67615"/>
                </a:lnTo>
                <a:lnTo>
                  <a:pt x="1890397" y="47906"/>
                </a:lnTo>
                <a:lnTo>
                  <a:pt x="1932292" y="31373"/>
                </a:lnTo>
                <a:lnTo>
                  <a:pt x="1978779" y="18164"/>
                </a:lnTo>
                <a:lnTo>
                  <a:pt x="2028877" y="8432"/>
                </a:lnTo>
                <a:lnTo>
                  <a:pt x="2081608" y="2327"/>
                </a:lnTo>
                <a:lnTo>
                  <a:pt x="2135993" y="0"/>
                </a:lnTo>
                <a:lnTo>
                  <a:pt x="2191052" y="1601"/>
                </a:lnTo>
                <a:lnTo>
                  <a:pt x="2245806" y="7283"/>
                </a:lnTo>
                <a:lnTo>
                  <a:pt x="2299276" y="17195"/>
                </a:lnTo>
                <a:lnTo>
                  <a:pt x="2366919" y="37404"/>
                </a:lnTo>
                <a:lnTo>
                  <a:pt x="2422847" y="64185"/>
                </a:lnTo>
                <a:lnTo>
                  <a:pt x="2460165" y="46528"/>
                </a:lnTo>
                <a:lnTo>
                  <a:pt x="2501319" y="31676"/>
                </a:lnTo>
                <a:lnTo>
                  <a:pt x="2545648" y="19655"/>
                </a:lnTo>
                <a:lnTo>
                  <a:pt x="2592491" y="10492"/>
                </a:lnTo>
                <a:lnTo>
                  <a:pt x="2641186" y="4213"/>
                </a:lnTo>
                <a:lnTo>
                  <a:pt x="2691071" y="844"/>
                </a:lnTo>
                <a:lnTo>
                  <a:pt x="2741486" y="411"/>
                </a:lnTo>
                <a:lnTo>
                  <a:pt x="2791768" y="2943"/>
                </a:lnTo>
                <a:lnTo>
                  <a:pt x="2841256" y="8464"/>
                </a:lnTo>
                <a:lnTo>
                  <a:pt x="2889290" y="17001"/>
                </a:lnTo>
                <a:lnTo>
                  <a:pt x="2935206" y="28581"/>
                </a:lnTo>
                <a:lnTo>
                  <a:pt x="2978345" y="43230"/>
                </a:lnTo>
                <a:lnTo>
                  <a:pt x="3026250" y="65387"/>
                </a:lnTo>
                <a:lnTo>
                  <a:pt x="3064880" y="90855"/>
                </a:lnTo>
                <a:lnTo>
                  <a:pt x="3093484" y="118989"/>
                </a:lnTo>
                <a:lnTo>
                  <a:pt x="3111314" y="149148"/>
                </a:lnTo>
                <a:lnTo>
                  <a:pt x="3177561" y="160177"/>
                </a:lnTo>
                <a:lnTo>
                  <a:pt x="3237505" y="175554"/>
                </a:lnTo>
                <a:lnTo>
                  <a:pt x="3290522" y="194771"/>
                </a:lnTo>
                <a:lnTo>
                  <a:pt x="3335984" y="217321"/>
                </a:lnTo>
                <a:lnTo>
                  <a:pt x="3373267" y="242699"/>
                </a:lnTo>
                <a:lnTo>
                  <a:pt x="3401746" y="270397"/>
                </a:lnTo>
                <a:lnTo>
                  <a:pt x="3429785" y="330727"/>
                </a:lnTo>
                <a:lnTo>
                  <a:pt x="3428095" y="362346"/>
                </a:lnTo>
                <a:lnTo>
                  <a:pt x="3410931" y="400973"/>
                </a:lnTo>
                <a:lnTo>
                  <a:pt x="3395286" y="420547"/>
                </a:lnTo>
                <a:lnTo>
                  <a:pt x="3433889" y="446929"/>
                </a:lnTo>
                <a:lnTo>
                  <a:pt x="3464416" y="474684"/>
                </a:lnTo>
                <a:lnTo>
                  <a:pt x="3486961" y="503478"/>
                </a:lnTo>
                <a:lnTo>
                  <a:pt x="3501620" y="532980"/>
                </a:lnTo>
                <a:lnTo>
                  <a:pt x="3508485" y="562857"/>
                </a:lnTo>
                <a:lnTo>
                  <a:pt x="3507653" y="592777"/>
                </a:lnTo>
                <a:lnTo>
                  <a:pt x="3483270" y="651417"/>
                </a:lnTo>
                <a:lnTo>
                  <a:pt x="3429225" y="706242"/>
                </a:lnTo>
                <a:lnTo>
                  <a:pt x="3391316" y="731394"/>
                </a:lnTo>
                <a:lnTo>
                  <a:pt x="3346274" y="754594"/>
                </a:lnTo>
                <a:lnTo>
                  <a:pt x="3294194" y="775512"/>
                </a:lnTo>
                <a:lnTo>
                  <a:pt x="3247673" y="790248"/>
                </a:lnTo>
                <a:lnTo>
                  <a:pt x="3198300" y="802692"/>
                </a:lnTo>
                <a:lnTo>
                  <a:pt x="3146482" y="812746"/>
                </a:lnTo>
                <a:lnTo>
                  <a:pt x="3092628" y="820313"/>
                </a:lnTo>
                <a:lnTo>
                  <a:pt x="3037146" y="825296"/>
                </a:lnTo>
                <a:lnTo>
                  <a:pt x="3032361" y="854580"/>
                </a:lnTo>
                <a:lnTo>
                  <a:pt x="2998822" y="909207"/>
                </a:lnTo>
                <a:lnTo>
                  <a:pt x="2937083" y="956881"/>
                </a:lnTo>
                <a:lnTo>
                  <a:pt x="2897049" y="977474"/>
                </a:lnTo>
                <a:lnTo>
                  <a:pt x="2851657" y="995563"/>
                </a:lnTo>
                <a:lnTo>
                  <a:pt x="2801472" y="1010895"/>
                </a:lnTo>
                <a:lnTo>
                  <a:pt x="2747056" y="1023213"/>
                </a:lnTo>
                <a:lnTo>
                  <a:pt x="2688975" y="1032265"/>
                </a:lnTo>
                <a:lnTo>
                  <a:pt x="2627792" y="1037793"/>
                </a:lnTo>
                <a:lnTo>
                  <a:pt x="2564071" y="1039545"/>
                </a:lnTo>
                <a:lnTo>
                  <a:pt x="2512405" y="1038015"/>
                </a:lnTo>
                <a:lnTo>
                  <a:pt x="2461642" y="1033918"/>
                </a:lnTo>
                <a:lnTo>
                  <a:pt x="2412226" y="1027310"/>
                </a:lnTo>
                <a:lnTo>
                  <a:pt x="2364602" y="1018245"/>
                </a:lnTo>
                <a:lnTo>
                  <a:pt x="2319215" y="1006779"/>
                </a:lnTo>
                <a:lnTo>
                  <a:pt x="2298849" y="1032732"/>
                </a:lnTo>
                <a:lnTo>
                  <a:pt x="2242329" y="1079574"/>
                </a:lnTo>
                <a:lnTo>
                  <a:pt x="2207008" y="1100257"/>
                </a:lnTo>
                <a:lnTo>
                  <a:pt x="2167535" y="1118976"/>
                </a:lnTo>
                <a:lnTo>
                  <a:pt x="2124326" y="1135630"/>
                </a:lnTo>
                <a:lnTo>
                  <a:pt x="2077798" y="1150115"/>
                </a:lnTo>
                <a:lnTo>
                  <a:pt x="2028368" y="1162328"/>
                </a:lnTo>
                <a:lnTo>
                  <a:pt x="1976452" y="1172166"/>
                </a:lnTo>
                <a:lnTo>
                  <a:pt x="1922467" y="1179527"/>
                </a:lnTo>
                <a:lnTo>
                  <a:pt x="1866829" y="1184307"/>
                </a:lnTo>
                <a:lnTo>
                  <a:pt x="1809955" y="1186404"/>
                </a:lnTo>
                <a:lnTo>
                  <a:pt x="1752262" y="1185713"/>
                </a:lnTo>
                <a:lnTo>
                  <a:pt x="1694165" y="1182134"/>
                </a:lnTo>
                <a:lnTo>
                  <a:pt x="1636082" y="1175562"/>
                </a:lnTo>
                <a:lnTo>
                  <a:pt x="1576888" y="1165558"/>
                </a:lnTo>
                <a:lnTo>
                  <a:pt x="1520926" y="1152556"/>
                </a:lnTo>
                <a:lnTo>
                  <a:pt x="1468696" y="1136732"/>
                </a:lnTo>
                <a:lnTo>
                  <a:pt x="1420699" y="1118261"/>
                </a:lnTo>
                <a:lnTo>
                  <a:pt x="1377437" y="1097322"/>
                </a:lnTo>
                <a:lnTo>
                  <a:pt x="1339410" y="1074089"/>
                </a:lnTo>
                <a:lnTo>
                  <a:pt x="1289238" y="1086638"/>
                </a:lnTo>
                <a:lnTo>
                  <a:pt x="1237731" y="1096878"/>
                </a:lnTo>
                <a:lnTo>
                  <a:pt x="1185191" y="1104843"/>
                </a:lnTo>
                <a:lnTo>
                  <a:pt x="1131924" y="1110568"/>
                </a:lnTo>
                <a:lnTo>
                  <a:pt x="1078233" y="1114088"/>
                </a:lnTo>
                <a:lnTo>
                  <a:pt x="1024422" y="1115439"/>
                </a:lnTo>
                <a:lnTo>
                  <a:pt x="970794" y="1114655"/>
                </a:lnTo>
                <a:lnTo>
                  <a:pt x="917653" y="1111771"/>
                </a:lnTo>
                <a:lnTo>
                  <a:pt x="865303" y="1106823"/>
                </a:lnTo>
                <a:lnTo>
                  <a:pt x="814048" y="1099845"/>
                </a:lnTo>
                <a:lnTo>
                  <a:pt x="764192" y="1090872"/>
                </a:lnTo>
                <a:lnTo>
                  <a:pt x="716038" y="1079940"/>
                </a:lnTo>
                <a:lnTo>
                  <a:pt x="669890" y="1067083"/>
                </a:lnTo>
                <a:lnTo>
                  <a:pt x="626051" y="1052337"/>
                </a:lnTo>
                <a:lnTo>
                  <a:pt x="584827" y="1035736"/>
                </a:lnTo>
                <a:lnTo>
                  <a:pt x="546520" y="1017315"/>
                </a:lnTo>
                <a:lnTo>
                  <a:pt x="511435" y="997110"/>
                </a:lnTo>
                <a:lnTo>
                  <a:pt x="479874" y="975156"/>
                </a:lnTo>
                <a:lnTo>
                  <a:pt x="475429" y="971600"/>
                </a:lnTo>
                <a:lnTo>
                  <a:pt x="473270" y="969949"/>
                </a:lnTo>
                <a:lnTo>
                  <a:pt x="409447" y="970740"/>
                </a:lnTo>
                <a:lnTo>
                  <a:pt x="348086" y="966439"/>
                </a:lnTo>
                <a:lnTo>
                  <a:pt x="290296" y="957446"/>
                </a:lnTo>
                <a:lnTo>
                  <a:pt x="237184" y="944164"/>
                </a:lnTo>
                <a:lnTo>
                  <a:pt x="189860" y="926994"/>
                </a:lnTo>
                <a:lnTo>
                  <a:pt x="149429" y="906336"/>
                </a:lnTo>
                <a:lnTo>
                  <a:pt x="117002" y="882593"/>
                </a:lnTo>
                <a:lnTo>
                  <a:pt x="80586" y="827455"/>
                </a:lnTo>
                <a:lnTo>
                  <a:pt x="80040" y="792028"/>
                </a:lnTo>
                <a:lnTo>
                  <a:pt x="95937" y="757779"/>
                </a:lnTo>
                <a:lnTo>
                  <a:pt x="127431" y="725889"/>
                </a:lnTo>
                <a:lnTo>
                  <a:pt x="173677" y="697534"/>
                </a:lnTo>
                <a:lnTo>
                  <a:pt x="115986" y="678038"/>
                </a:lnTo>
                <a:lnTo>
                  <a:pt x="69267" y="654342"/>
                </a:lnTo>
                <a:lnTo>
                  <a:pt x="34026" y="627342"/>
                </a:lnTo>
                <a:lnTo>
                  <a:pt x="10768" y="597934"/>
                </a:lnTo>
                <a:lnTo>
                  <a:pt x="0" y="567014"/>
                </a:lnTo>
                <a:lnTo>
                  <a:pt x="2227" y="535478"/>
                </a:lnTo>
                <a:lnTo>
                  <a:pt x="47693" y="474141"/>
                </a:lnTo>
                <a:lnTo>
                  <a:pt x="79502" y="453028"/>
                </a:lnTo>
                <a:lnTo>
                  <a:pt x="117590" y="434691"/>
                </a:lnTo>
                <a:lnTo>
                  <a:pt x="161104" y="419388"/>
                </a:lnTo>
                <a:lnTo>
                  <a:pt x="209190" y="407376"/>
                </a:lnTo>
                <a:lnTo>
                  <a:pt x="260994" y="398914"/>
                </a:lnTo>
                <a:lnTo>
                  <a:pt x="315663" y="394258"/>
                </a:lnTo>
                <a:lnTo>
                  <a:pt x="318711" y="390575"/>
                </a:lnTo>
                <a:close/>
              </a:path>
            </a:pathLst>
          </a:custGeom>
          <a:ln w="38100">
            <a:solidFill>
              <a:srgbClr val="BEBEBE"/>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7" name="object 7"/>
          <p:cNvSpPr/>
          <p:nvPr/>
        </p:nvSpPr>
        <p:spPr>
          <a:xfrm>
            <a:off x="6804659" y="3931412"/>
            <a:ext cx="205740" cy="22225"/>
          </a:xfrm>
          <a:custGeom>
            <a:avLst/>
            <a:gdLst/>
            <a:ahLst/>
            <a:cxnLst/>
            <a:rect l="l" t="t" r="r" b="b"/>
            <a:pathLst>
              <a:path w="205739" h="22225">
                <a:moveTo>
                  <a:pt x="205486" y="21970"/>
                </a:moveTo>
                <a:lnTo>
                  <a:pt x="151893" y="21984"/>
                </a:lnTo>
                <a:lnTo>
                  <a:pt x="99171" y="18272"/>
                </a:lnTo>
                <a:lnTo>
                  <a:pt x="48234" y="10916"/>
                </a:lnTo>
                <a:lnTo>
                  <a:pt x="0" y="0"/>
                </a:lnTo>
              </a:path>
            </a:pathLst>
          </a:custGeom>
          <a:ln w="38100">
            <a:solidFill>
              <a:srgbClr val="BEBEBE"/>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8" name="object 8"/>
          <p:cNvSpPr/>
          <p:nvPr/>
        </p:nvSpPr>
        <p:spPr>
          <a:xfrm>
            <a:off x="7101585" y="4192779"/>
            <a:ext cx="90170" cy="10795"/>
          </a:xfrm>
          <a:custGeom>
            <a:avLst/>
            <a:gdLst/>
            <a:ahLst/>
            <a:cxnLst/>
            <a:rect l="l" t="t" r="r" b="b"/>
            <a:pathLst>
              <a:path w="90170" h="10795">
                <a:moveTo>
                  <a:pt x="89915" y="0"/>
                </a:moveTo>
                <a:lnTo>
                  <a:pt x="68044" y="3665"/>
                </a:lnTo>
                <a:lnTo>
                  <a:pt x="45720" y="6651"/>
                </a:lnTo>
                <a:lnTo>
                  <a:pt x="23014" y="8947"/>
                </a:lnTo>
                <a:lnTo>
                  <a:pt x="0" y="10541"/>
                </a:lnTo>
              </a:path>
            </a:pathLst>
          </a:custGeom>
          <a:ln w="38100">
            <a:solidFill>
              <a:srgbClr val="BEBEBE"/>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9" name="object 9"/>
          <p:cNvSpPr/>
          <p:nvPr/>
        </p:nvSpPr>
        <p:spPr>
          <a:xfrm>
            <a:off x="7912227" y="4260088"/>
            <a:ext cx="54610" cy="48260"/>
          </a:xfrm>
          <a:custGeom>
            <a:avLst/>
            <a:gdLst/>
            <a:ahLst/>
            <a:cxnLst/>
            <a:rect l="l" t="t" r="r" b="b"/>
            <a:pathLst>
              <a:path w="54610" h="48260">
                <a:moveTo>
                  <a:pt x="54228" y="47751"/>
                </a:moveTo>
                <a:lnTo>
                  <a:pt x="38611" y="36325"/>
                </a:lnTo>
                <a:lnTo>
                  <a:pt x="24352" y="24542"/>
                </a:lnTo>
                <a:lnTo>
                  <a:pt x="11473" y="12426"/>
                </a:lnTo>
                <a:lnTo>
                  <a:pt x="0" y="0"/>
                </a:lnTo>
              </a:path>
            </a:pathLst>
          </a:custGeom>
          <a:ln w="38099">
            <a:solidFill>
              <a:srgbClr val="BEBEBE"/>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10" name="object 10"/>
          <p:cNvSpPr/>
          <p:nvPr/>
        </p:nvSpPr>
        <p:spPr>
          <a:xfrm>
            <a:off x="8946768" y="4188715"/>
            <a:ext cx="21590" cy="52705"/>
          </a:xfrm>
          <a:custGeom>
            <a:avLst/>
            <a:gdLst/>
            <a:ahLst/>
            <a:cxnLst/>
            <a:rect l="l" t="t" r="r" b="b"/>
            <a:pathLst>
              <a:path w="21590" h="52704">
                <a:moveTo>
                  <a:pt x="21589" y="0"/>
                </a:moveTo>
                <a:lnTo>
                  <a:pt x="18448" y="13285"/>
                </a:lnTo>
                <a:lnTo>
                  <a:pt x="13795" y="26463"/>
                </a:lnTo>
                <a:lnTo>
                  <a:pt x="7641" y="39522"/>
                </a:lnTo>
                <a:lnTo>
                  <a:pt x="0" y="52450"/>
                </a:lnTo>
              </a:path>
            </a:pathLst>
          </a:custGeom>
          <a:ln w="38100">
            <a:solidFill>
              <a:srgbClr val="BEBEBE"/>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11" name="object 11"/>
          <p:cNvSpPr/>
          <p:nvPr/>
        </p:nvSpPr>
        <p:spPr>
          <a:xfrm>
            <a:off x="9398634" y="3864865"/>
            <a:ext cx="264160" cy="196215"/>
          </a:xfrm>
          <a:custGeom>
            <a:avLst/>
            <a:gdLst/>
            <a:ahLst/>
            <a:cxnLst/>
            <a:rect l="l" t="t" r="r" b="b"/>
            <a:pathLst>
              <a:path w="264159" h="196214">
                <a:moveTo>
                  <a:pt x="0" y="0"/>
                </a:moveTo>
                <a:lnTo>
                  <a:pt x="65870" y="17959"/>
                </a:lnTo>
                <a:lnTo>
                  <a:pt x="123629" y="40212"/>
                </a:lnTo>
                <a:lnTo>
                  <a:pt x="172506" y="66187"/>
                </a:lnTo>
                <a:lnTo>
                  <a:pt x="211730" y="95309"/>
                </a:lnTo>
                <a:lnTo>
                  <a:pt x="240531" y="127007"/>
                </a:lnTo>
                <a:lnTo>
                  <a:pt x="258138" y="160706"/>
                </a:lnTo>
                <a:lnTo>
                  <a:pt x="263779" y="195834"/>
                </a:lnTo>
              </a:path>
            </a:pathLst>
          </a:custGeom>
          <a:ln w="38100">
            <a:solidFill>
              <a:srgbClr val="BEBEBE"/>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12" name="object 12"/>
          <p:cNvSpPr/>
          <p:nvPr/>
        </p:nvSpPr>
        <p:spPr>
          <a:xfrm>
            <a:off x="9903333" y="3656203"/>
            <a:ext cx="117475" cy="73660"/>
          </a:xfrm>
          <a:custGeom>
            <a:avLst/>
            <a:gdLst/>
            <a:ahLst/>
            <a:cxnLst/>
            <a:rect l="l" t="t" r="r" b="b"/>
            <a:pathLst>
              <a:path w="117475" h="73660">
                <a:moveTo>
                  <a:pt x="117475" y="0"/>
                </a:moveTo>
                <a:lnTo>
                  <a:pt x="95190" y="20613"/>
                </a:lnTo>
                <a:lnTo>
                  <a:pt x="67976" y="39846"/>
                </a:lnTo>
                <a:lnTo>
                  <a:pt x="36143" y="57507"/>
                </a:lnTo>
                <a:lnTo>
                  <a:pt x="0" y="73406"/>
                </a:lnTo>
              </a:path>
            </a:pathLst>
          </a:custGeom>
          <a:ln w="38100">
            <a:solidFill>
              <a:srgbClr val="BEBEBE"/>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13" name="object 13"/>
          <p:cNvSpPr/>
          <p:nvPr/>
        </p:nvSpPr>
        <p:spPr>
          <a:xfrm>
            <a:off x="8988807" y="3298952"/>
            <a:ext cx="60325" cy="44450"/>
          </a:xfrm>
          <a:custGeom>
            <a:avLst/>
            <a:gdLst/>
            <a:ahLst/>
            <a:cxnLst/>
            <a:rect l="l" t="t" r="r" b="b"/>
            <a:pathLst>
              <a:path w="60325" h="44450">
                <a:moveTo>
                  <a:pt x="0" y="44196"/>
                </a:moveTo>
                <a:lnTo>
                  <a:pt x="12368" y="32414"/>
                </a:lnTo>
                <a:lnTo>
                  <a:pt x="26558" y="21097"/>
                </a:lnTo>
                <a:lnTo>
                  <a:pt x="42487" y="10281"/>
                </a:lnTo>
                <a:lnTo>
                  <a:pt x="60071" y="0"/>
                </a:lnTo>
              </a:path>
            </a:pathLst>
          </a:custGeom>
          <a:ln w="38100">
            <a:solidFill>
              <a:srgbClr val="BEBEBE"/>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14" name="object 14"/>
          <p:cNvSpPr/>
          <p:nvPr/>
        </p:nvSpPr>
        <p:spPr>
          <a:xfrm>
            <a:off x="8425943" y="3326129"/>
            <a:ext cx="29209" cy="38100"/>
          </a:xfrm>
          <a:custGeom>
            <a:avLst/>
            <a:gdLst/>
            <a:ahLst/>
            <a:cxnLst/>
            <a:rect l="l" t="t" r="r" b="b"/>
            <a:pathLst>
              <a:path w="29209" h="38100">
                <a:moveTo>
                  <a:pt x="0" y="38100"/>
                </a:moveTo>
                <a:lnTo>
                  <a:pt x="5330" y="28271"/>
                </a:lnTo>
                <a:lnTo>
                  <a:pt x="11969" y="18621"/>
                </a:lnTo>
                <a:lnTo>
                  <a:pt x="19895" y="9185"/>
                </a:lnTo>
                <a:lnTo>
                  <a:pt x="29082" y="0"/>
                </a:lnTo>
              </a:path>
            </a:pathLst>
          </a:custGeom>
          <a:ln w="38100">
            <a:solidFill>
              <a:srgbClr val="BEBEBE"/>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15" name="object 15"/>
          <p:cNvSpPr/>
          <p:nvPr/>
        </p:nvSpPr>
        <p:spPr>
          <a:xfrm>
            <a:off x="7765289" y="3377185"/>
            <a:ext cx="106045" cy="37465"/>
          </a:xfrm>
          <a:custGeom>
            <a:avLst/>
            <a:gdLst/>
            <a:ahLst/>
            <a:cxnLst/>
            <a:rect l="l" t="t" r="r" b="b"/>
            <a:pathLst>
              <a:path w="106045" h="37464">
                <a:moveTo>
                  <a:pt x="0" y="0"/>
                </a:moveTo>
                <a:lnTo>
                  <a:pt x="28205" y="8169"/>
                </a:lnTo>
                <a:lnTo>
                  <a:pt x="55244" y="17065"/>
                </a:lnTo>
                <a:lnTo>
                  <a:pt x="81045" y="26699"/>
                </a:lnTo>
                <a:lnTo>
                  <a:pt x="105537" y="37083"/>
                </a:lnTo>
              </a:path>
            </a:pathLst>
          </a:custGeom>
          <a:ln w="38099">
            <a:solidFill>
              <a:srgbClr val="BEBEBE"/>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16" name="object 16"/>
          <p:cNvSpPr/>
          <p:nvPr/>
        </p:nvSpPr>
        <p:spPr>
          <a:xfrm>
            <a:off x="6945885" y="3629152"/>
            <a:ext cx="18415" cy="39370"/>
          </a:xfrm>
          <a:custGeom>
            <a:avLst/>
            <a:gdLst/>
            <a:ahLst/>
            <a:cxnLst/>
            <a:rect l="l" t="t" r="r" b="b"/>
            <a:pathLst>
              <a:path w="18414" h="39370">
                <a:moveTo>
                  <a:pt x="18414" y="38989"/>
                </a:moveTo>
                <a:lnTo>
                  <a:pt x="12537" y="29396"/>
                </a:lnTo>
                <a:lnTo>
                  <a:pt x="7493" y="19685"/>
                </a:lnTo>
                <a:lnTo>
                  <a:pt x="3305" y="9878"/>
                </a:lnTo>
                <a:lnTo>
                  <a:pt x="0" y="0"/>
                </a:lnTo>
              </a:path>
            </a:pathLst>
          </a:custGeom>
          <a:ln w="38100">
            <a:solidFill>
              <a:srgbClr val="BEBEBE"/>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17" name="object 17"/>
          <p:cNvSpPr/>
          <p:nvPr/>
        </p:nvSpPr>
        <p:spPr>
          <a:xfrm>
            <a:off x="7315201" y="2396528"/>
            <a:ext cx="2427605" cy="1078230"/>
          </a:xfrm>
          <a:custGeom>
            <a:avLst/>
            <a:gdLst/>
            <a:ahLst/>
            <a:cxnLst/>
            <a:rect l="l" t="t" r="r" b="b"/>
            <a:pathLst>
              <a:path w="2427604" h="1078229">
                <a:moveTo>
                  <a:pt x="0" y="1077683"/>
                </a:moveTo>
                <a:lnTo>
                  <a:pt x="2427478" y="1077683"/>
                </a:lnTo>
                <a:lnTo>
                  <a:pt x="2427478" y="0"/>
                </a:lnTo>
                <a:lnTo>
                  <a:pt x="0" y="0"/>
                </a:lnTo>
                <a:lnTo>
                  <a:pt x="0" y="1077683"/>
                </a:lnTo>
                <a:close/>
              </a:path>
            </a:pathLst>
          </a:custGeom>
          <a:solidFill>
            <a:srgbClr val="FFFFFF"/>
          </a:solid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18" name="object 18"/>
          <p:cNvSpPr txBox="1"/>
          <p:nvPr/>
        </p:nvSpPr>
        <p:spPr>
          <a:xfrm>
            <a:off x="7315201" y="2396528"/>
            <a:ext cx="2427605" cy="412292"/>
          </a:xfrm>
          <a:prstGeom prst="rect">
            <a:avLst/>
          </a:prstGeom>
          <a:ln w="31750">
            <a:solidFill>
              <a:srgbClr val="4F81BC"/>
            </a:solidFill>
          </a:ln>
        </p:spPr>
        <p:txBody>
          <a:bodyPr vert="horz" wrap="square" lIns="0" tIns="42545" rIns="0" bIns="0" rtlCol="0">
            <a:spAutoFit/>
          </a:bodyPr>
          <a:lstStyle/>
          <a:p>
            <a:pPr marL="160655" eaLnBrk="1" fontAlgn="auto" hangingPunct="1">
              <a:spcBef>
                <a:spcPts val="335"/>
              </a:spcBef>
              <a:spcAft>
                <a:spcPts val="0"/>
              </a:spcAft>
            </a:pPr>
            <a:r>
              <a:rPr sz="2400" b="1" i="1" spc="-10" dirty="0">
                <a:solidFill>
                  <a:prstClr val="black"/>
                </a:solidFill>
                <a:latin typeface="Calibri"/>
                <a:ea typeface="+mn-ea"/>
                <a:cs typeface="Calibri"/>
              </a:rPr>
              <a:t>PSPs</a:t>
            </a:r>
            <a:endParaRPr sz="2400">
              <a:solidFill>
                <a:prstClr val="black"/>
              </a:solidFill>
              <a:latin typeface="Calibri"/>
              <a:ea typeface="+mn-ea"/>
              <a:cs typeface="Calibri"/>
            </a:endParaRPr>
          </a:p>
        </p:txBody>
      </p:sp>
      <p:sp>
        <p:nvSpPr>
          <p:cNvPr id="19" name="object 19"/>
          <p:cNvSpPr/>
          <p:nvPr/>
        </p:nvSpPr>
        <p:spPr>
          <a:xfrm>
            <a:off x="6695320" y="5088486"/>
            <a:ext cx="723517" cy="646992"/>
          </a:xfrm>
          <a:prstGeom prst="rect">
            <a:avLst/>
          </a:prstGeom>
          <a:blipFill>
            <a:blip r:embed="rId5"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20" name="object 20"/>
          <p:cNvSpPr/>
          <p:nvPr/>
        </p:nvSpPr>
        <p:spPr>
          <a:xfrm>
            <a:off x="7718933" y="4863071"/>
            <a:ext cx="967866" cy="1114806"/>
          </a:xfrm>
          <a:prstGeom prst="rect">
            <a:avLst/>
          </a:prstGeom>
          <a:blipFill>
            <a:blip r:embed="rId6"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21" name="object 21"/>
          <p:cNvSpPr/>
          <p:nvPr/>
        </p:nvSpPr>
        <p:spPr>
          <a:xfrm>
            <a:off x="8887715" y="4890796"/>
            <a:ext cx="1399285" cy="1010881"/>
          </a:xfrm>
          <a:prstGeom prst="rect">
            <a:avLst/>
          </a:prstGeom>
          <a:blipFill>
            <a:blip r:embed="rId7"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22" name="object 22"/>
          <p:cNvSpPr/>
          <p:nvPr/>
        </p:nvSpPr>
        <p:spPr>
          <a:xfrm>
            <a:off x="6553200" y="4682490"/>
            <a:ext cx="3962400" cy="0"/>
          </a:xfrm>
          <a:custGeom>
            <a:avLst/>
            <a:gdLst/>
            <a:ahLst/>
            <a:cxnLst/>
            <a:rect l="l" t="t" r="r" b="b"/>
            <a:pathLst>
              <a:path w="3962400">
                <a:moveTo>
                  <a:pt x="0" y="0"/>
                </a:moveTo>
                <a:lnTo>
                  <a:pt x="3962400" y="0"/>
                </a:lnTo>
              </a:path>
            </a:pathLst>
          </a:custGeom>
          <a:ln w="50800">
            <a:solidFill>
              <a:srgbClr val="FF0000"/>
            </a:solidFill>
            <a:prstDash val="dash"/>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23" name="object 23"/>
          <p:cNvSpPr/>
          <p:nvPr/>
        </p:nvSpPr>
        <p:spPr>
          <a:xfrm>
            <a:off x="6781800" y="6054090"/>
            <a:ext cx="582244" cy="575310"/>
          </a:xfrm>
          <a:prstGeom prst="rect">
            <a:avLst/>
          </a:prstGeom>
          <a:blipFill>
            <a:blip r:embed="rId8"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24" name="object 24"/>
          <p:cNvSpPr/>
          <p:nvPr/>
        </p:nvSpPr>
        <p:spPr>
          <a:xfrm>
            <a:off x="8001000" y="6054090"/>
            <a:ext cx="582244" cy="575310"/>
          </a:xfrm>
          <a:prstGeom prst="rect">
            <a:avLst/>
          </a:prstGeom>
          <a:blipFill>
            <a:blip r:embed="rId8"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25" name="object 25"/>
          <p:cNvSpPr/>
          <p:nvPr/>
        </p:nvSpPr>
        <p:spPr>
          <a:xfrm>
            <a:off x="9220200" y="6054090"/>
            <a:ext cx="582244" cy="575310"/>
          </a:xfrm>
          <a:prstGeom prst="rect">
            <a:avLst/>
          </a:prstGeom>
          <a:blipFill>
            <a:blip r:embed="rId8"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26" name="object 26"/>
          <p:cNvSpPr/>
          <p:nvPr/>
        </p:nvSpPr>
        <p:spPr>
          <a:xfrm>
            <a:off x="8226552" y="3580181"/>
            <a:ext cx="612660" cy="645109"/>
          </a:xfrm>
          <a:prstGeom prst="rect">
            <a:avLst/>
          </a:prstGeom>
          <a:blipFill>
            <a:blip r:embed="rId9"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27" name="object 27"/>
          <p:cNvSpPr/>
          <p:nvPr/>
        </p:nvSpPr>
        <p:spPr>
          <a:xfrm>
            <a:off x="8610600" y="2548840"/>
            <a:ext cx="760996" cy="801293"/>
          </a:xfrm>
          <a:prstGeom prst="rect">
            <a:avLst/>
          </a:prstGeom>
          <a:blipFill>
            <a:blip r:embed="rId10"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28" name="object 28"/>
          <p:cNvSpPr txBox="1">
            <a:spLocks noGrp="1"/>
          </p:cNvSpPr>
          <p:nvPr>
            <p:ph type="body" idx="1"/>
          </p:nvPr>
        </p:nvSpPr>
        <p:spPr>
          <a:xfrm>
            <a:off x="1831340" y="2372995"/>
            <a:ext cx="4250690" cy="3390031"/>
          </a:xfrm>
          <a:prstGeom prst="rect">
            <a:avLst/>
          </a:prstGeom>
        </p:spPr>
        <p:txBody>
          <a:bodyPr vert="horz" wrap="square" lIns="0" tIns="12065" rIns="0" bIns="0" rtlCol="0">
            <a:spAutoFit/>
          </a:bodyPr>
          <a:lstStyle/>
          <a:p>
            <a:pPr marL="355600" indent="-342900">
              <a:spcBef>
                <a:spcPts val="95"/>
              </a:spcBef>
              <a:buFont typeface="Wingdings"/>
              <a:buChar char=""/>
              <a:tabLst>
                <a:tab pos="354965" algn="l"/>
                <a:tab pos="355600" algn="l"/>
              </a:tabLst>
            </a:pPr>
            <a:r>
              <a:rPr spc="-10" dirty="0"/>
              <a:t>Privacy </a:t>
            </a:r>
            <a:r>
              <a:rPr spc="-5" dirty="0"/>
              <a:t>and </a:t>
            </a:r>
            <a:r>
              <a:rPr spc="-30" dirty="0"/>
              <a:t>Attack</a:t>
            </a:r>
            <a:r>
              <a:rPr spc="50" dirty="0"/>
              <a:t> </a:t>
            </a:r>
            <a:r>
              <a:rPr spc="-10" dirty="0"/>
              <a:t>Model</a:t>
            </a:r>
          </a:p>
          <a:p>
            <a:pPr marL="756285" lvl="1" indent="-287020">
              <a:spcBef>
                <a:spcPts val="30"/>
              </a:spcBef>
              <a:buFont typeface="Arial"/>
              <a:buChar char="•"/>
              <a:tabLst>
                <a:tab pos="756285" algn="l"/>
                <a:tab pos="756920" algn="l"/>
              </a:tabLst>
            </a:pPr>
            <a:r>
              <a:rPr sz="2400" spc="-5" dirty="0">
                <a:latin typeface="Calibri"/>
                <a:cs typeface="Calibri"/>
              </a:rPr>
              <a:t>Unauthorized</a:t>
            </a:r>
            <a:r>
              <a:rPr sz="2400" spc="-10" dirty="0">
                <a:latin typeface="Calibri"/>
                <a:cs typeface="Calibri"/>
              </a:rPr>
              <a:t> </a:t>
            </a:r>
            <a:r>
              <a:rPr sz="2400" dirty="0">
                <a:latin typeface="Calibri"/>
                <a:cs typeface="Calibri"/>
              </a:rPr>
              <a:t>access</a:t>
            </a:r>
          </a:p>
          <a:p>
            <a:pPr marL="756285" lvl="1" indent="-287020">
              <a:buFont typeface="Arial"/>
              <a:buChar char="•"/>
              <a:tabLst>
                <a:tab pos="756285" algn="l"/>
                <a:tab pos="756920" algn="l"/>
              </a:tabLst>
            </a:pPr>
            <a:r>
              <a:rPr sz="2400" spc="-5" dirty="0">
                <a:latin typeface="Calibri"/>
                <a:cs typeface="Calibri"/>
              </a:rPr>
              <a:t>Algorithmic</a:t>
            </a:r>
            <a:r>
              <a:rPr sz="2400" spc="-50" dirty="0">
                <a:latin typeface="Calibri"/>
                <a:cs typeface="Calibri"/>
              </a:rPr>
              <a:t> </a:t>
            </a:r>
            <a:r>
              <a:rPr sz="2400" spc="-10" dirty="0">
                <a:latin typeface="Calibri"/>
                <a:cs typeface="Calibri"/>
              </a:rPr>
              <a:t>recognition</a:t>
            </a:r>
            <a:endParaRPr sz="2400" dirty="0">
              <a:latin typeface="Calibri"/>
              <a:cs typeface="Calibri"/>
            </a:endParaRPr>
          </a:p>
          <a:p>
            <a:pPr lvl="1">
              <a:spcBef>
                <a:spcPts val="40"/>
              </a:spcBef>
              <a:buFont typeface="Arial"/>
              <a:buChar char="•"/>
            </a:pPr>
            <a:endParaRPr sz="3000" dirty="0">
              <a:latin typeface="Times New Roman"/>
              <a:cs typeface="Times New Roman"/>
            </a:endParaRPr>
          </a:p>
          <a:p>
            <a:pPr marL="355600" indent="-342900">
              <a:spcBef>
                <a:spcPts val="5"/>
              </a:spcBef>
              <a:buFont typeface="Wingdings"/>
              <a:buChar char=""/>
              <a:tabLst>
                <a:tab pos="354965" algn="l"/>
                <a:tab pos="355600" algn="l"/>
              </a:tabLst>
            </a:pPr>
            <a:r>
              <a:rPr spc="-55" dirty="0"/>
              <a:t>We</a:t>
            </a:r>
            <a:r>
              <a:rPr dirty="0"/>
              <a:t> </a:t>
            </a:r>
            <a:r>
              <a:rPr spc="-10" dirty="0"/>
              <a:t>trust</a:t>
            </a:r>
          </a:p>
          <a:p>
            <a:pPr marL="756285" lvl="1" indent="-287020">
              <a:spcBef>
                <a:spcPts val="25"/>
              </a:spcBef>
              <a:buFont typeface="Arial"/>
              <a:buChar char="•"/>
              <a:tabLst>
                <a:tab pos="756285" algn="l"/>
                <a:tab pos="756920" algn="l"/>
              </a:tabLst>
            </a:pPr>
            <a:r>
              <a:rPr sz="2400" spc="-5" dirty="0">
                <a:latin typeface="Calibri"/>
                <a:cs typeface="Calibri"/>
              </a:rPr>
              <a:t>Mobile devices</a:t>
            </a:r>
            <a:r>
              <a:rPr lang="en-US" sz="2400" spc="-5" dirty="0">
                <a:latin typeface="Calibri"/>
                <a:cs typeface="Calibri"/>
              </a:rPr>
              <a:t> HW </a:t>
            </a:r>
            <a:r>
              <a:rPr lang="en-US" sz="2400" dirty="0">
                <a:latin typeface="Calibri"/>
                <a:cs typeface="Calibri"/>
              </a:rPr>
              <a:t>and</a:t>
            </a:r>
            <a:r>
              <a:rPr lang="en-US" sz="2400" spc="-65" dirty="0">
                <a:latin typeface="Calibri"/>
                <a:cs typeface="Calibri"/>
              </a:rPr>
              <a:t> </a:t>
            </a:r>
            <a:r>
              <a:rPr lang="en-US" sz="2400" spc="-5" dirty="0">
                <a:latin typeface="Calibri"/>
                <a:cs typeface="Calibri"/>
              </a:rPr>
              <a:t>SW</a:t>
            </a:r>
            <a:endParaRPr lang="en-US" sz="2400" dirty="0">
              <a:latin typeface="Calibri"/>
              <a:cs typeface="Calibri"/>
            </a:endParaRPr>
          </a:p>
          <a:p>
            <a:pPr lvl="1">
              <a:spcBef>
                <a:spcPts val="45"/>
              </a:spcBef>
              <a:buFont typeface="Arial"/>
              <a:buChar char="•"/>
            </a:pPr>
            <a:endParaRPr lang="en-US" sz="3350" dirty="0">
              <a:latin typeface="Times New Roman"/>
              <a:cs typeface="Times New Roman"/>
            </a:endParaRPr>
          </a:p>
          <a:p>
            <a:pPr marL="355600" indent="-342900">
              <a:buFont typeface="Wingdings"/>
              <a:buChar char=""/>
              <a:tabLst>
                <a:tab pos="354965" algn="l"/>
                <a:tab pos="355600" algn="l"/>
              </a:tabLst>
            </a:pPr>
            <a:r>
              <a:rPr spc="-55" dirty="0"/>
              <a:t>We </a:t>
            </a:r>
            <a:r>
              <a:rPr spc="-5" dirty="0"/>
              <a:t>don’t</a:t>
            </a:r>
            <a:r>
              <a:rPr spc="60" dirty="0"/>
              <a:t> </a:t>
            </a:r>
            <a:r>
              <a:rPr spc="-10" dirty="0"/>
              <a:t>trust</a:t>
            </a:r>
          </a:p>
        </p:txBody>
      </p:sp>
      <p:sp>
        <p:nvSpPr>
          <p:cNvPr id="29" name="object 29"/>
          <p:cNvSpPr txBox="1"/>
          <p:nvPr/>
        </p:nvSpPr>
        <p:spPr>
          <a:xfrm>
            <a:off x="2288540" y="5699252"/>
            <a:ext cx="3977640" cy="756920"/>
          </a:xfrm>
          <a:prstGeom prst="rect">
            <a:avLst/>
          </a:prstGeom>
        </p:spPr>
        <p:txBody>
          <a:bodyPr vert="horz" wrap="square" lIns="0" tIns="12700" rIns="0" bIns="0" rtlCol="0">
            <a:spAutoFit/>
          </a:bodyPr>
          <a:lstStyle/>
          <a:p>
            <a:pPr marL="299085" indent="-287020" eaLnBrk="1" fontAlgn="auto" hangingPunct="1">
              <a:spcBef>
                <a:spcPts val="100"/>
              </a:spcBef>
              <a:spcAft>
                <a:spcPts val="0"/>
              </a:spcAft>
              <a:buFont typeface="Arial"/>
              <a:buChar char="•"/>
              <a:tabLst>
                <a:tab pos="299085" algn="l"/>
                <a:tab pos="299720" algn="l"/>
              </a:tabLst>
            </a:pPr>
            <a:r>
              <a:rPr sz="2400" spc="-15" dirty="0">
                <a:solidFill>
                  <a:prstClr val="black"/>
                </a:solidFill>
                <a:latin typeface="Calibri"/>
                <a:ea typeface="+mn-ea"/>
                <a:cs typeface="Calibri"/>
              </a:rPr>
              <a:t>Eavesdropper </a:t>
            </a:r>
            <a:r>
              <a:rPr sz="2400" spc="-5" dirty="0">
                <a:solidFill>
                  <a:prstClr val="black"/>
                </a:solidFill>
                <a:latin typeface="Calibri"/>
                <a:ea typeface="+mn-ea"/>
                <a:cs typeface="Calibri"/>
              </a:rPr>
              <a:t>on </a:t>
            </a:r>
            <a:r>
              <a:rPr sz="2400" dirty="0">
                <a:solidFill>
                  <a:prstClr val="black"/>
                </a:solidFill>
                <a:latin typeface="Calibri"/>
                <a:ea typeface="+mn-ea"/>
                <a:cs typeface="Calibri"/>
              </a:rPr>
              <a:t>the</a:t>
            </a:r>
            <a:r>
              <a:rPr sz="2400" spc="-50" dirty="0">
                <a:solidFill>
                  <a:prstClr val="black"/>
                </a:solidFill>
                <a:latin typeface="Calibri"/>
                <a:ea typeface="+mn-ea"/>
                <a:cs typeface="Calibri"/>
              </a:rPr>
              <a:t> </a:t>
            </a:r>
            <a:r>
              <a:rPr sz="2400" spc="-10" dirty="0">
                <a:solidFill>
                  <a:prstClr val="black"/>
                </a:solidFill>
                <a:latin typeface="Calibri"/>
                <a:ea typeface="+mn-ea"/>
                <a:cs typeface="Calibri"/>
              </a:rPr>
              <a:t>network</a:t>
            </a:r>
            <a:endParaRPr sz="2400" dirty="0">
              <a:solidFill>
                <a:prstClr val="black"/>
              </a:solidFill>
              <a:latin typeface="Calibri"/>
              <a:ea typeface="+mn-ea"/>
              <a:cs typeface="Calibri"/>
            </a:endParaRPr>
          </a:p>
          <a:p>
            <a:pPr marL="299085" indent="-287020" eaLnBrk="1" fontAlgn="auto" hangingPunct="1">
              <a:spcBef>
                <a:spcPts val="0"/>
              </a:spcBef>
              <a:spcAft>
                <a:spcPts val="0"/>
              </a:spcAft>
              <a:buFont typeface="Arial"/>
              <a:buChar char="•"/>
              <a:tabLst>
                <a:tab pos="299085" algn="l"/>
                <a:tab pos="299720" algn="l"/>
              </a:tabLst>
            </a:pPr>
            <a:r>
              <a:rPr sz="2400" spc="-5" dirty="0">
                <a:solidFill>
                  <a:prstClr val="black"/>
                </a:solidFill>
                <a:latin typeface="Calibri"/>
                <a:ea typeface="+mn-ea"/>
                <a:cs typeface="Calibri"/>
              </a:rPr>
              <a:t>“Honest-but-curious”</a:t>
            </a:r>
            <a:r>
              <a:rPr sz="2400" spc="-25" dirty="0">
                <a:solidFill>
                  <a:prstClr val="black"/>
                </a:solidFill>
                <a:latin typeface="Calibri"/>
                <a:ea typeface="+mn-ea"/>
                <a:cs typeface="Calibri"/>
              </a:rPr>
              <a:t> </a:t>
            </a:r>
            <a:r>
              <a:rPr sz="2400" spc="-15" dirty="0">
                <a:solidFill>
                  <a:prstClr val="black"/>
                </a:solidFill>
                <a:latin typeface="Calibri"/>
                <a:ea typeface="+mn-ea"/>
                <a:cs typeface="Calibri"/>
              </a:rPr>
              <a:t>PSPs</a:t>
            </a:r>
            <a:endParaRPr sz="2400" dirty="0">
              <a:solidFill>
                <a:prstClr val="black"/>
              </a:solidFill>
              <a:latin typeface="Calibri"/>
              <a:ea typeface="+mn-ea"/>
              <a:cs typeface="Calibri"/>
            </a:endParaRPr>
          </a:p>
        </p:txBody>
      </p:sp>
      <p:sp>
        <p:nvSpPr>
          <p:cNvPr id="30" name="object 30"/>
          <p:cNvSpPr/>
          <p:nvPr/>
        </p:nvSpPr>
        <p:spPr>
          <a:xfrm>
            <a:off x="2993517" y="1159255"/>
            <a:ext cx="6118225" cy="1101090"/>
          </a:xfrm>
          <a:custGeom>
            <a:avLst/>
            <a:gdLst/>
            <a:ahLst/>
            <a:cxnLst/>
            <a:rect l="l" t="t" r="r" b="b"/>
            <a:pathLst>
              <a:path w="6118225" h="1101089">
                <a:moveTo>
                  <a:pt x="5934329" y="0"/>
                </a:moveTo>
                <a:lnTo>
                  <a:pt x="183515" y="0"/>
                </a:lnTo>
                <a:lnTo>
                  <a:pt x="134731" y="6546"/>
                </a:lnTo>
                <a:lnTo>
                  <a:pt x="90894" y="25023"/>
                </a:lnTo>
                <a:lnTo>
                  <a:pt x="53752" y="53689"/>
                </a:lnTo>
                <a:lnTo>
                  <a:pt x="25056" y="90800"/>
                </a:lnTo>
                <a:lnTo>
                  <a:pt x="6555" y="134614"/>
                </a:lnTo>
                <a:lnTo>
                  <a:pt x="0" y="183388"/>
                </a:lnTo>
                <a:lnTo>
                  <a:pt x="0" y="917194"/>
                </a:lnTo>
                <a:lnTo>
                  <a:pt x="6555" y="965923"/>
                </a:lnTo>
                <a:lnTo>
                  <a:pt x="25056" y="1009725"/>
                </a:lnTo>
                <a:lnTo>
                  <a:pt x="53752" y="1046845"/>
                </a:lnTo>
                <a:lnTo>
                  <a:pt x="90894" y="1075530"/>
                </a:lnTo>
                <a:lnTo>
                  <a:pt x="134731" y="1094026"/>
                </a:lnTo>
                <a:lnTo>
                  <a:pt x="183515" y="1100582"/>
                </a:lnTo>
                <a:lnTo>
                  <a:pt x="5934329" y="1100582"/>
                </a:lnTo>
                <a:lnTo>
                  <a:pt x="5983058" y="1094026"/>
                </a:lnTo>
                <a:lnTo>
                  <a:pt x="6026860" y="1075530"/>
                </a:lnTo>
                <a:lnTo>
                  <a:pt x="6063980" y="1046845"/>
                </a:lnTo>
                <a:lnTo>
                  <a:pt x="6092665" y="1009725"/>
                </a:lnTo>
                <a:lnTo>
                  <a:pt x="6111161" y="965923"/>
                </a:lnTo>
                <a:lnTo>
                  <a:pt x="6117717" y="917194"/>
                </a:lnTo>
                <a:lnTo>
                  <a:pt x="6117717" y="183388"/>
                </a:lnTo>
                <a:lnTo>
                  <a:pt x="6111161" y="134614"/>
                </a:lnTo>
                <a:lnTo>
                  <a:pt x="6092665" y="90800"/>
                </a:lnTo>
                <a:lnTo>
                  <a:pt x="6063980" y="53689"/>
                </a:lnTo>
                <a:lnTo>
                  <a:pt x="6026860" y="25023"/>
                </a:lnTo>
                <a:lnTo>
                  <a:pt x="5983058" y="6546"/>
                </a:lnTo>
                <a:lnTo>
                  <a:pt x="5934329" y="0"/>
                </a:lnTo>
                <a:close/>
              </a:path>
            </a:pathLst>
          </a:custGeom>
          <a:solidFill>
            <a:srgbClr val="2146AF"/>
          </a:solid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31" name="object 31"/>
          <p:cNvSpPr/>
          <p:nvPr/>
        </p:nvSpPr>
        <p:spPr>
          <a:xfrm>
            <a:off x="2993517" y="1159255"/>
            <a:ext cx="6118225" cy="1101090"/>
          </a:xfrm>
          <a:custGeom>
            <a:avLst/>
            <a:gdLst/>
            <a:ahLst/>
            <a:cxnLst/>
            <a:rect l="l" t="t" r="r" b="b"/>
            <a:pathLst>
              <a:path w="6118225" h="1101089">
                <a:moveTo>
                  <a:pt x="0" y="183388"/>
                </a:moveTo>
                <a:lnTo>
                  <a:pt x="6555" y="134614"/>
                </a:lnTo>
                <a:lnTo>
                  <a:pt x="25056" y="90800"/>
                </a:lnTo>
                <a:lnTo>
                  <a:pt x="53752" y="53689"/>
                </a:lnTo>
                <a:lnTo>
                  <a:pt x="90894" y="25023"/>
                </a:lnTo>
                <a:lnTo>
                  <a:pt x="134731" y="6546"/>
                </a:lnTo>
                <a:lnTo>
                  <a:pt x="183515" y="0"/>
                </a:lnTo>
                <a:lnTo>
                  <a:pt x="5934329" y="0"/>
                </a:lnTo>
                <a:lnTo>
                  <a:pt x="5983058" y="6546"/>
                </a:lnTo>
                <a:lnTo>
                  <a:pt x="6026860" y="25023"/>
                </a:lnTo>
                <a:lnTo>
                  <a:pt x="6063980" y="53689"/>
                </a:lnTo>
                <a:lnTo>
                  <a:pt x="6092665" y="90800"/>
                </a:lnTo>
                <a:lnTo>
                  <a:pt x="6111161" y="134614"/>
                </a:lnTo>
                <a:lnTo>
                  <a:pt x="6117717" y="183388"/>
                </a:lnTo>
                <a:lnTo>
                  <a:pt x="6117717" y="917194"/>
                </a:lnTo>
                <a:lnTo>
                  <a:pt x="6111161" y="965923"/>
                </a:lnTo>
                <a:lnTo>
                  <a:pt x="6092665" y="1009725"/>
                </a:lnTo>
                <a:lnTo>
                  <a:pt x="6063980" y="1046845"/>
                </a:lnTo>
                <a:lnTo>
                  <a:pt x="6026860" y="1075530"/>
                </a:lnTo>
                <a:lnTo>
                  <a:pt x="5983058" y="1094026"/>
                </a:lnTo>
                <a:lnTo>
                  <a:pt x="5934329" y="1100582"/>
                </a:lnTo>
                <a:lnTo>
                  <a:pt x="183515" y="1100582"/>
                </a:lnTo>
                <a:lnTo>
                  <a:pt x="134731" y="1094026"/>
                </a:lnTo>
                <a:lnTo>
                  <a:pt x="90894" y="1075530"/>
                </a:lnTo>
                <a:lnTo>
                  <a:pt x="53752" y="1046845"/>
                </a:lnTo>
                <a:lnTo>
                  <a:pt x="25056" y="1009725"/>
                </a:lnTo>
                <a:lnTo>
                  <a:pt x="6555" y="965923"/>
                </a:lnTo>
                <a:lnTo>
                  <a:pt x="0" y="917194"/>
                </a:lnTo>
                <a:lnTo>
                  <a:pt x="0" y="183388"/>
                </a:lnTo>
                <a:close/>
              </a:path>
            </a:pathLst>
          </a:custGeom>
          <a:ln w="25399">
            <a:solidFill>
              <a:srgbClr val="385D89"/>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32" name="object 32"/>
          <p:cNvSpPr txBox="1"/>
          <p:nvPr/>
        </p:nvSpPr>
        <p:spPr>
          <a:xfrm>
            <a:off x="3852418" y="1144015"/>
            <a:ext cx="4397375" cy="1001394"/>
          </a:xfrm>
          <a:prstGeom prst="rect">
            <a:avLst/>
          </a:prstGeom>
        </p:spPr>
        <p:txBody>
          <a:bodyPr vert="horz" wrap="square" lIns="0" tIns="13335" rIns="0" bIns="0" rtlCol="0">
            <a:spAutoFit/>
          </a:bodyPr>
          <a:lstStyle/>
          <a:p>
            <a:pPr marL="12700" marR="5080" indent="152400" eaLnBrk="1" fontAlgn="auto" hangingPunct="1">
              <a:spcBef>
                <a:spcPts val="105"/>
              </a:spcBef>
              <a:spcAft>
                <a:spcPts val="0"/>
              </a:spcAft>
            </a:pPr>
            <a:r>
              <a:rPr sz="3200" spc="-5" dirty="0">
                <a:solidFill>
                  <a:srgbClr val="FFFFFF"/>
                </a:solidFill>
                <a:latin typeface="Calibri"/>
                <a:ea typeface="+mn-ea"/>
                <a:cs typeface="Calibri"/>
              </a:rPr>
              <a:t>Preserving </a:t>
            </a:r>
            <a:r>
              <a:rPr sz="3200" spc="-15" dirty="0">
                <a:solidFill>
                  <a:srgbClr val="FFFFFF"/>
                </a:solidFill>
                <a:latin typeface="Calibri"/>
                <a:ea typeface="+mn-ea"/>
                <a:cs typeface="Calibri"/>
              </a:rPr>
              <a:t>users’ </a:t>
            </a:r>
            <a:r>
              <a:rPr sz="3200" spc="-10" dirty="0">
                <a:solidFill>
                  <a:srgbClr val="FFFFFF"/>
                </a:solidFill>
                <a:latin typeface="Calibri"/>
                <a:ea typeface="+mn-ea"/>
                <a:cs typeface="Calibri"/>
              </a:rPr>
              <a:t>privacy  </a:t>
            </a:r>
            <a:r>
              <a:rPr sz="3200" dirty="0">
                <a:solidFill>
                  <a:srgbClr val="FFFFFF"/>
                </a:solidFill>
                <a:latin typeface="Calibri"/>
                <a:ea typeface="+mn-ea"/>
                <a:cs typeface="Calibri"/>
              </a:rPr>
              <a:t>with </a:t>
            </a:r>
            <a:r>
              <a:rPr sz="3200" spc="-5" dirty="0">
                <a:solidFill>
                  <a:srgbClr val="FFFFFF"/>
                </a:solidFill>
                <a:latin typeface="Calibri"/>
                <a:ea typeface="+mn-ea"/>
                <a:cs typeface="Calibri"/>
              </a:rPr>
              <a:t>cloud-side</a:t>
            </a:r>
            <a:r>
              <a:rPr sz="3200" spc="-45" dirty="0">
                <a:solidFill>
                  <a:srgbClr val="FFFFFF"/>
                </a:solidFill>
                <a:latin typeface="Calibri"/>
                <a:ea typeface="+mn-ea"/>
                <a:cs typeface="Calibri"/>
              </a:rPr>
              <a:t> </a:t>
            </a:r>
            <a:r>
              <a:rPr sz="3200" spc="-10" dirty="0">
                <a:solidFill>
                  <a:srgbClr val="FFFFFF"/>
                </a:solidFill>
                <a:latin typeface="Calibri"/>
                <a:ea typeface="+mn-ea"/>
                <a:cs typeface="Calibri"/>
              </a:rPr>
              <a:t>processing</a:t>
            </a:r>
            <a:endParaRPr sz="3200">
              <a:solidFill>
                <a:prstClr val="black"/>
              </a:solidFill>
              <a:latin typeface="Calibri"/>
              <a:ea typeface="+mn-ea"/>
              <a:cs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bject 24">
            <a:extLst>
              <a:ext uri="{FF2B5EF4-FFF2-40B4-BE49-F238E27FC236}">
                <a16:creationId xmlns:a16="http://schemas.microsoft.com/office/drawing/2014/main" id="{3B7C1B53-701A-4A1B-AD20-7C3E71573AF7}"/>
              </a:ext>
            </a:extLst>
          </p:cNvPr>
          <p:cNvSpPr/>
          <p:nvPr/>
        </p:nvSpPr>
        <p:spPr>
          <a:xfrm>
            <a:off x="3537585" y="4526612"/>
            <a:ext cx="2011680" cy="2209849"/>
          </a:xfrm>
          <a:prstGeom prst="rect">
            <a:avLst/>
          </a:prstGeom>
          <a:blipFill>
            <a:blip r:embed="rId3"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2" name="object 2"/>
          <p:cNvSpPr/>
          <p:nvPr/>
        </p:nvSpPr>
        <p:spPr>
          <a:xfrm>
            <a:off x="10122408" y="0"/>
            <a:ext cx="527303" cy="466344"/>
          </a:xfrm>
          <a:prstGeom prst="rect">
            <a:avLst/>
          </a:prstGeom>
          <a:blipFill>
            <a:blip r:embed="rId4"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3" name="object 3"/>
          <p:cNvSpPr txBox="1"/>
          <p:nvPr/>
        </p:nvSpPr>
        <p:spPr>
          <a:xfrm>
            <a:off x="10291065" y="0"/>
            <a:ext cx="141605" cy="299720"/>
          </a:xfrm>
          <a:prstGeom prst="rect">
            <a:avLst/>
          </a:prstGeom>
        </p:spPr>
        <p:txBody>
          <a:bodyPr vert="horz" wrap="square" lIns="0" tIns="12700" rIns="0" bIns="0" rtlCol="0">
            <a:spAutoFit/>
          </a:bodyPr>
          <a:lstStyle/>
          <a:p>
            <a:pPr marL="12700" eaLnBrk="1" fontAlgn="auto" hangingPunct="1">
              <a:spcBef>
                <a:spcPts val="100"/>
              </a:spcBef>
              <a:spcAft>
                <a:spcPts val="0"/>
              </a:spcAft>
            </a:pPr>
            <a:r>
              <a:rPr b="1" dirty="0">
                <a:solidFill>
                  <a:srgbClr val="161616"/>
                </a:solidFill>
                <a:latin typeface="Calibri"/>
                <a:ea typeface="+mn-ea"/>
                <a:cs typeface="Calibri"/>
              </a:rPr>
              <a:t>9</a:t>
            </a:r>
            <a:endParaRPr>
              <a:solidFill>
                <a:prstClr val="black"/>
              </a:solidFill>
              <a:latin typeface="Calibri"/>
              <a:ea typeface="+mn-ea"/>
              <a:cs typeface="Calibri"/>
            </a:endParaRPr>
          </a:p>
        </p:txBody>
      </p:sp>
      <p:sp>
        <p:nvSpPr>
          <p:cNvPr id="4" name="object 4"/>
          <p:cNvSpPr/>
          <p:nvPr/>
        </p:nvSpPr>
        <p:spPr>
          <a:xfrm>
            <a:off x="7344155" y="3878590"/>
            <a:ext cx="3232404" cy="2584682"/>
          </a:xfrm>
          <a:prstGeom prst="rect">
            <a:avLst/>
          </a:prstGeom>
          <a:blipFill>
            <a:blip r:embed="rId5"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5" name="object 5"/>
          <p:cNvSpPr/>
          <p:nvPr/>
        </p:nvSpPr>
        <p:spPr>
          <a:xfrm>
            <a:off x="7351776" y="3886200"/>
            <a:ext cx="3162300" cy="2514600"/>
          </a:xfrm>
          <a:custGeom>
            <a:avLst/>
            <a:gdLst/>
            <a:ahLst/>
            <a:cxnLst/>
            <a:rect l="l" t="t" r="r" b="b"/>
            <a:pathLst>
              <a:path w="3162300" h="2514600">
                <a:moveTo>
                  <a:pt x="0" y="2514600"/>
                </a:moveTo>
                <a:lnTo>
                  <a:pt x="3162300" y="2514600"/>
                </a:lnTo>
                <a:lnTo>
                  <a:pt x="3162300" y="0"/>
                </a:lnTo>
                <a:lnTo>
                  <a:pt x="0" y="0"/>
                </a:lnTo>
                <a:lnTo>
                  <a:pt x="0" y="2514600"/>
                </a:lnTo>
                <a:close/>
              </a:path>
            </a:pathLst>
          </a:custGeom>
          <a:solidFill>
            <a:srgbClr val="F8F7F3">
              <a:alpha val="21960"/>
            </a:srgbClr>
          </a:solid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6" name="object 6"/>
          <p:cNvSpPr/>
          <p:nvPr/>
        </p:nvSpPr>
        <p:spPr>
          <a:xfrm>
            <a:off x="8909304" y="3941065"/>
            <a:ext cx="925068" cy="483107"/>
          </a:xfrm>
          <a:prstGeom prst="rect">
            <a:avLst/>
          </a:prstGeom>
          <a:blipFill>
            <a:blip r:embed="rId6"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7" name="object 7"/>
          <p:cNvSpPr/>
          <p:nvPr/>
        </p:nvSpPr>
        <p:spPr>
          <a:xfrm>
            <a:off x="8886443" y="3825240"/>
            <a:ext cx="1039368" cy="746760"/>
          </a:xfrm>
          <a:prstGeom prst="rect">
            <a:avLst/>
          </a:prstGeom>
          <a:blipFill>
            <a:blip r:embed="rId7"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8" name="object 8"/>
          <p:cNvSpPr/>
          <p:nvPr/>
        </p:nvSpPr>
        <p:spPr>
          <a:xfrm>
            <a:off x="8935973" y="3967277"/>
            <a:ext cx="817880" cy="376555"/>
          </a:xfrm>
          <a:custGeom>
            <a:avLst/>
            <a:gdLst/>
            <a:ahLst/>
            <a:cxnLst/>
            <a:rect l="l" t="t" r="r" b="b"/>
            <a:pathLst>
              <a:path w="817879" h="376554">
                <a:moveTo>
                  <a:pt x="0" y="376123"/>
                </a:moveTo>
                <a:lnTo>
                  <a:pt x="817600" y="376123"/>
                </a:lnTo>
                <a:lnTo>
                  <a:pt x="817600" y="0"/>
                </a:lnTo>
                <a:lnTo>
                  <a:pt x="0" y="0"/>
                </a:lnTo>
                <a:lnTo>
                  <a:pt x="0" y="376123"/>
                </a:lnTo>
                <a:close/>
              </a:path>
            </a:pathLst>
          </a:custGeom>
          <a:solidFill>
            <a:srgbClr val="F8F7F3"/>
          </a:solid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9" name="object 9"/>
          <p:cNvSpPr txBox="1"/>
          <p:nvPr/>
        </p:nvSpPr>
        <p:spPr>
          <a:xfrm>
            <a:off x="8935973" y="3911854"/>
            <a:ext cx="817880" cy="391160"/>
          </a:xfrm>
          <a:prstGeom prst="rect">
            <a:avLst/>
          </a:prstGeom>
        </p:spPr>
        <p:txBody>
          <a:bodyPr vert="horz" wrap="square" lIns="0" tIns="12700" rIns="0" bIns="0" rtlCol="0">
            <a:spAutoFit/>
          </a:bodyPr>
          <a:lstStyle/>
          <a:p>
            <a:pPr marL="160020" eaLnBrk="1" fontAlgn="auto" hangingPunct="1">
              <a:spcBef>
                <a:spcPts val="100"/>
              </a:spcBef>
              <a:spcAft>
                <a:spcPts val="0"/>
              </a:spcAft>
            </a:pPr>
            <a:r>
              <a:rPr sz="2400" b="1" dirty="0">
                <a:solidFill>
                  <a:prstClr val="black"/>
                </a:solidFill>
                <a:latin typeface="Calibri"/>
                <a:ea typeface="+mn-ea"/>
                <a:cs typeface="Calibri"/>
              </a:rPr>
              <a:t>Bob</a:t>
            </a:r>
            <a:endParaRPr sz="2400">
              <a:solidFill>
                <a:prstClr val="black"/>
              </a:solidFill>
              <a:latin typeface="Calibri"/>
              <a:ea typeface="+mn-ea"/>
              <a:cs typeface="Calibri"/>
            </a:endParaRPr>
          </a:p>
        </p:txBody>
      </p:sp>
      <p:sp>
        <p:nvSpPr>
          <p:cNvPr id="10" name="object 10"/>
          <p:cNvSpPr/>
          <p:nvPr/>
        </p:nvSpPr>
        <p:spPr>
          <a:xfrm>
            <a:off x="1774747" y="3050281"/>
            <a:ext cx="8705215" cy="686435"/>
          </a:xfrm>
          <a:custGeom>
            <a:avLst/>
            <a:gdLst/>
            <a:ahLst/>
            <a:cxnLst/>
            <a:rect l="l" t="t" r="r" b="b"/>
            <a:pathLst>
              <a:path w="8705215" h="686435">
                <a:moveTo>
                  <a:pt x="791745" y="225811"/>
                </a:moveTo>
                <a:lnTo>
                  <a:pt x="783268" y="217292"/>
                </a:lnTo>
                <a:lnTo>
                  <a:pt x="779443" y="208836"/>
                </a:lnTo>
                <a:lnTo>
                  <a:pt x="780161" y="200459"/>
                </a:lnTo>
                <a:lnTo>
                  <a:pt x="826277" y="168042"/>
                </a:lnTo>
                <a:lnTo>
                  <a:pt x="873754" y="152705"/>
                </a:lnTo>
                <a:lnTo>
                  <a:pt x="936346" y="138113"/>
                </a:lnTo>
                <a:lnTo>
                  <a:pt x="1013179" y="124390"/>
                </a:lnTo>
                <a:lnTo>
                  <a:pt x="1056664" y="117893"/>
                </a:lnTo>
                <a:lnTo>
                  <a:pt x="1103381" y="111659"/>
                </a:lnTo>
                <a:lnTo>
                  <a:pt x="1153223" y="105704"/>
                </a:lnTo>
                <a:lnTo>
                  <a:pt x="1206079" y="100043"/>
                </a:lnTo>
                <a:lnTo>
                  <a:pt x="1261840" y="94692"/>
                </a:lnTo>
                <a:lnTo>
                  <a:pt x="1320398" y="89666"/>
                </a:lnTo>
                <a:lnTo>
                  <a:pt x="1381643" y="84980"/>
                </a:lnTo>
                <a:lnTo>
                  <a:pt x="1445466" y="80650"/>
                </a:lnTo>
                <a:lnTo>
                  <a:pt x="1511758" y="76691"/>
                </a:lnTo>
                <a:lnTo>
                  <a:pt x="1580410" y="73120"/>
                </a:lnTo>
                <a:lnTo>
                  <a:pt x="1651312" y="69950"/>
                </a:lnTo>
                <a:lnTo>
                  <a:pt x="1724355" y="67198"/>
                </a:lnTo>
                <a:lnTo>
                  <a:pt x="1799431" y="64878"/>
                </a:lnTo>
                <a:lnTo>
                  <a:pt x="1876430" y="63007"/>
                </a:lnTo>
                <a:lnTo>
                  <a:pt x="1955243" y="61600"/>
                </a:lnTo>
                <a:lnTo>
                  <a:pt x="2008467" y="60930"/>
                </a:lnTo>
                <a:lnTo>
                  <a:pt x="2061735" y="60488"/>
                </a:lnTo>
                <a:lnTo>
                  <a:pt x="2114986" y="60273"/>
                </a:lnTo>
                <a:lnTo>
                  <a:pt x="2168161" y="60283"/>
                </a:lnTo>
                <a:lnTo>
                  <a:pt x="2221200" y="60516"/>
                </a:lnTo>
                <a:lnTo>
                  <a:pt x="2274043" y="60972"/>
                </a:lnTo>
                <a:lnTo>
                  <a:pt x="2326630" y="61649"/>
                </a:lnTo>
                <a:lnTo>
                  <a:pt x="2378903" y="62546"/>
                </a:lnTo>
                <a:lnTo>
                  <a:pt x="2430800" y="63661"/>
                </a:lnTo>
                <a:lnTo>
                  <a:pt x="2482263" y="64993"/>
                </a:lnTo>
                <a:lnTo>
                  <a:pt x="2533232" y="66540"/>
                </a:lnTo>
                <a:lnTo>
                  <a:pt x="2583647" y="68301"/>
                </a:lnTo>
                <a:lnTo>
                  <a:pt x="2633448" y="70275"/>
                </a:lnTo>
                <a:lnTo>
                  <a:pt x="2682575" y="72460"/>
                </a:lnTo>
                <a:lnTo>
                  <a:pt x="2730969" y="74855"/>
                </a:lnTo>
                <a:lnTo>
                  <a:pt x="2778571" y="77459"/>
                </a:lnTo>
                <a:lnTo>
                  <a:pt x="2825320" y="80269"/>
                </a:lnTo>
                <a:lnTo>
                  <a:pt x="2855397" y="74574"/>
                </a:lnTo>
                <a:lnTo>
                  <a:pt x="2923015" y="63948"/>
                </a:lnTo>
                <a:lnTo>
                  <a:pt x="2999768" y="54366"/>
                </a:lnTo>
                <a:lnTo>
                  <a:pt x="3041264" y="49977"/>
                </a:lnTo>
                <a:lnTo>
                  <a:pt x="3084676" y="45862"/>
                </a:lnTo>
                <a:lnTo>
                  <a:pt x="3129882" y="42023"/>
                </a:lnTo>
                <a:lnTo>
                  <a:pt x="3176759" y="38465"/>
                </a:lnTo>
                <a:lnTo>
                  <a:pt x="3225185" y="35193"/>
                </a:lnTo>
                <a:lnTo>
                  <a:pt x="3275038" y="32210"/>
                </a:lnTo>
                <a:lnTo>
                  <a:pt x="3326194" y="29520"/>
                </a:lnTo>
                <a:lnTo>
                  <a:pt x="3378532" y="27127"/>
                </a:lnTo>
                <a:lnTo>
                  <a:pt x="3431929" y="25035"/>
                </a:lnTo>
                <a:lnTo>
                  <a:pt x="3486262" y="23248"/>
                </a:lnTo>
                <a:lnTo>
                  <a:pt x="3541410" y="21771"/>
                </a:lnTo>
                <a:lnTo>
                  <a:pt x="3597249" y="20607"/>
                </a:lnTo>
                <a:lnTo>
                  <a:pt x="3653657" y="19760"/>
                </a:lnTo>
                <a:lnTo>
                  <a:pt x="3710511" y="19234"/>
                </a:lnTo>
                <a:lnTo>
                  <a:pt x="3767690" y="19033"/>
                </a:lnTo>
                <a:lnTo>
                  <a:pt x="3825071" y="19161"/>
                </a:lnTo>
                <a:lnTo>
                  <a:pt x="3882530" y="19623"/>
                </a:lnTo>
                <a:lnTo>
                  <a:pt x="3939946" y="20421"/>
                </a:lnTo>
                <a:lnTo>
                  <a:pt x="3997197" y="21561"/>
                </a:lnTo>
                <a:lnTo>
                  <a:pt x="4054159" y="23046"/>
                </a:lnTo>
                <a:lnTo>
                  <a:pt x="4110711" y="24880"/>
                </a:lnTo>
                <a:lnTo>
                  <a:pt x="4166729" y="27067"/>
                </a:lnTo>
                <a:lnTo>
                  <a:pt x="4222091" y="29612"/>
                </a:lnTo>
                <a:lnTo>
                  <a:pt x="4276676" y="32517"/>
                </a:lnTo>
                <a:lnTo>
                  <a:pt x="4330682" y="35808"/>
                </a:lnTo>
                <a:lnTo>
                  <a:pt x="4382744" y="39428"/>
                </a:lnTo>
                <a:lnTo>
                  <a:pt x="4432746" y="43371"/>
                </a:lnTo>
                <a:lnTo>
                  <a:pt x="4480571" y="47631"/>
                </a:lnTo>
                <a:lnTo>
                  <a:pt x="4526104" y="52202"/>
                </a:lnTo>
                <a:lnTo>
                  <a:pt x="4556078" y="46281"/>
                </a:lnTo>
                <a:lnTo>
                  <a:pt x="4625812" y="35409"/>
                </a:lnTo>
                <a:lnTo>
                  <a:pt x="4665172" y="30473"/>
                </a:lnTo>
                <a:lnTo>
                  <a:pt x="4707263" y="25879"/>
                </a:lnTo>
                <a:lnTo>
                  <a:pt x="4751883" y="21635"/>
                </a:lnTo>
                <a:lnTo>
                  <a:pt x="4798835" y="17748"/>
                </a:lnTo>
                <a:lnTo>
                  <a:pt x="4847917" y="14224"/>
                </a:lnTo>
                <a:lnTo>
                  <a:pt x="4898932" y="11072"/>
                </a:lnTo>
                <a:lnTo>
                  <a:pt x="4951679" y="8299"/>
                </a:lnTo>
                <a:lnTo>
                  <a:pt x="5005959" y="5910"/>
                </a:lnTo>
                <a:lnTo>
                  <a:pt x="5061573" y="3914"/>
                </a:lnTo>
                <a:lnTo>
                  <a:pt x="5118320" y="2318"/>
                </a:lnTo>
                <a:lnTo>
                  <a:pt x="5176002" y="1129"/>
                </a:lnTo>
                <a:lnTo>
                  <a:pt x="5234420" y="354"/>
                </a:lnTo>
                <a:lnTo>
                  <a:pt x="5293372" y="0"/>
                </a:lnTo>
                <a:lnTo>
                  <a:pt x="5352661" y="74"/>
                </a:lnTo>
                <a:lnTo>
                  <a:pt x="5412087" y="583"/>
                </a:lnTo>
                <a:lnTo>
                  <a:pt x="5471450" y="1535"/>
                </a:lnTo>
                <a:lnTo>
                  <a:pt x="5530550" y="2937"/>
                </a:lnTo>
                <a:lnTo>
                  <a:pt x="5589189" y="4795"/>
                </a:lnTo>
                <a:lnTo>
                  <a:pt x="5647166" y="7118"/>
                </a:lnTo>
                <a:lnTo>
                  <a:pt x="5704283" y="9911"/>
                </a:lnTo>
                <a:lnTo>
                  <a:pt x="5763037" y="13335"/>
                </a:lnTo>
                <a:lnTo>
                  <a:pt x="5819011" y="17239"/>
                </a:lnTo>
                <a:lnTo>
                  <a:pt x="5871986" y="21595"/>
                </a:lnTo>
                <a:lnTo>
                  <a:pt x="5921744" y="26374"/>
                </a:lnTo>
                <a:lnTo>
                  <a:pt x="5968067" y="31548"/>
                </a:lnTo>
                <a:lnTo>
                  <a:pt x="6010734" y="37089"/>
                </a:lnTo>
                <a:lnTo>
                  <a:pt x="6050589" y="32352"/>
                </a:lnTo>
                <a:lnTo>
                  <a:pt x="6092505" y="27933"/>
                </a:lnTo>
                <a:lnTo>
                  <a:pt x="6136337" y="23835"/>
                </a:lnTo>
                <a:lnTo>
                  <a:pt x="6181941" y="20059"/>
                </a:lnTo>
                <a:lnTo>
                  <a:pt x="6229173" y="16605"/>
                </a:lnTo>
                <a:lnTo>
                  <a:pt x="6277888" y="13475"/>
                </a:lnTo>
                <a:lnTo>
                  <a:pt x="6327943" y="10671"/>
                </a:lnTo>
                <a:lnTo>
                  <a:pt x="6379193" y="8194"/>
                </a:lnTo>
                <a:lnTo>
                  <a:pt x="6431494" y="6045"/>
                </a:lnTo>
                <a:lnTo>
                  <a:pt x="6484702" y="4224"/>
                </a:lnTo>
                <a:lnTo>
                  <a:pt x="6538673" y="2735"/>
                </a:lnTo>
                <a:lnTo>
                  <a:pt x="6593263" y="1577"/>
                </a:lnTo>
                <a:lnTo>
                  <a:pt x="6648327" y="752"/>
                </a:lnTo>
                <a:lnTo>
                  <a:pt x="6703721" y="262"/>
                </a:lnTo>
                <a:lnTo>
                  <a:pt x="6759301" y="107"/>
                </a:lnTo>
                <a:lnTo>
                  <a:pt x="6814924" y="290"/>
                </a:lnTo>
                <a:lnTo>
                  <a:pt x="6870444" y="810"/>
                </a:lnTo>
                <a:lnTo>
                  <a:pt x="6925717" y="1670"/>
                </a:lnTo>
                <a:lnTo>
                  <a:pt x="6980600" y="2871"/>
                </a:lnTo>
                <a:lnTo>
                  <a:pt x="7034948" y="4414"/>
                </a:lnTo>
                <a:lnTo>
                  <a:pt x="7088618" y="6300"/>
                </a:lnTo>
                <a:lnTo>
                  <a:pt x="7141464" y="8530"/>
                </a:lnTo>
                <a:lnTo>
                  <a:pt x="7193343" y="11107"/>
                </a:lnTo>
                <a:lnTo>
                  <a:pt x="7244110" y="14030"/>
                </a:lnTo>
                <a:lnTo>
                  <a:pt x="7293622" y="17303"/>
                </a:lnTo>
                <a:lnTo>
                  <a:pt x="7341735" y="20924"/>
                </a:lnTo>
                <a:lnTo>
                  <a:pt x="7388303" y="24897"/>
                </a:lnTo>
                <a:lnTo>
                  <a:pt x="7458978" y="32001"/>
                </a:lnTo>
                <a:lnTo>
                  <a:pt x="7522395" y="39768"/>
                </a:lnTo>
                <a:lnTo>
                  <a:pt x="7578201" y="48134"/>
                </a:lnTo>
                <a:lnTo>
                  <a:pt x="7626042" y="57030"/>
                </a:lnTo>
                <a:lnTo>
                  <a:pt x="7665566" y="66390"/>
                </a:lnTo>
                <a:lnTo>
                  <a:pt x="7718249" y="86238"/>
                </a:lnTo>
                <a:lnTo>
                  <a:pt x="7798340" y="88946"/>
                </a:lnTo>
                <a:lnTo>
                  <a:pt x="7875070" y="92257"/>
                </a:lnTo>
                <a:lnTo>
                  <a:pt x="7948273" y="96142"/>
                </a:lnTo>
                <a:lnTo>
                  <a:pt x="8017780" y="100567"/>
                </a:lnTo>
                <a:lnTo>
                  <a:pt x="8083425" y="105502"/>
                </a:lnTo>
                <a:lnTo>
                  <a:pt x="8145040" y="110915"/>
                </a:lnTo>
                <a:lnTo>
                  <a:pt x="8202458" y="116774"/>
                </a:lnTo>
                <a:lnTo>
                  <a:pt x="8255510" y="123048"/>
                </a:lnTo>
                <a:lnTo>
                  <a:pt x="8304031" y="129705"/>
                </a:lnTo>
                <a:lnTo>
                  <a:pt x="8347853" y="136714"/>
                </a:lnTo>
                <a:lnTo>
                  <a:pt x="8386808" y="144042"/>
                </a:lnTo>
                <a:lnTo>
                  <a:pt x="8449448" y="159532"/>
                </a:lnTo>
                <a:lnTo>
                  <a:pt x="8490613" y="175923"/>
                </a:lnTo>
                <a:lnTo>
                  <a:pt x="8509165" y="201644"/>
                </a:lnTo>
                <a:lnTo>
                  <a:pt x="8503161" y="210395"/>
                </a:lnTo>
                <a:lnTo>
                  <a:pt x="8461437" y="231849"/>
                </a:lnTo>
                <a:lnTo>
                  <a:pt x="8422718" y="243083"/>
                </a:lnTo>
                <a:lnTo>
                  <a:pt x="8477090" y="251240"/>
                </a:lnTo>
                <a:lnTo>
                  <a:pt x="8525551" y="259655"/>
                </a:lnTo>
                <a:lnTo>
                  <a:pt x="8568137" y="268299"/>
                </a:lnTo>
                <a:lnTo>
                  <a:pt x="8635837" y="286150"/>
                </a:lnTo>
                <a:lnTo>
                  <a:pt x="8680490" y="304547"/>
                </a:lnTo>
                <a:lnTo>
                  <a:pt x="8704912" y="332630"/>
                </a:lnTo>
                <a:lnTo>
                  <a:pt x="8701854" y="341998"/>
                </a:lnTo>
                <a:lnTo>
                  <a:pt x="8659610" y="369696"/>
                </a:lnTo>
                <a:lnTo>
                  <a:pt x="8604262" y="387515"/>
                </a:lnTo>
                <a:lnTo>
                  <a:pt x="8527517" y="404532"/>
                </a:lnTo>
                <a:lnTo>
                  <a:pt x="8481214" y="412663"/>
                </a:lnTo>
                <a:lnTo>
                  <a:pt x="8429673" y="420501"/>
                </a:lnTo>
                <a:lnTo>
                  <a:pt x="8372934" y="428016"/>
                </a:lnTo>
                <a:lnTo>
                  <a:pt x="8311032" y="435177"/>
                </a:lnTo>
                <a:lnTo>
                  <a:pt x="8244006" y="441954"/>
                </a:lnTo>
                <a:lnTo>
                  <a:pt x="8171893" y="448315"/>
                </a:lnTo>
                <a:lnTo>
                  <a:pt x="8128399" y="451764"/>
                </a:lnTo>
                <a:lnTo>
                  <a:pt x="8083767" y="455017"/>
                </a:lnTo>
                <a:lnTo>
                  <a:pt x="8038057" y="458070"/>
                </a:lnTo>
                <a:lnTo>
                  <a:pt x="7991326" y="460923"/>
                </a:lnTo>
                <a:lnTo>
                  <a:pt x="7943632" y="463572"/>
                </a:lnTo>
                <a:lnTo>
                  <a:pt x="7895032" y="466015"/>
                </a:lnTo>
                <a:lnTo>
                  <a:pt x="7845585" y="468250"/>
                </a:lnTo>
                <a:lnTo>
                  <a:pt x="7795349" y="470273"/>
                </a:lnTo>
                <a:lnTo>
                  <a:pt x="7744381" y="472084"/>
                </a:lnTo>
                <a:lnTo>
                  <a:pt x="7692739" y="473679"/>
                </a:lnTo>
                <a:lnTo>
                  <a:pt x="7640482" y="475055"/>
                </a:lnTo>
                <a:lnTo>
                  <a:pt x="7587667" y="476211"/>
                </a:lnTo>
                <a:lnTo>
                  <a:pt x="7534353" y="477144"/>
                </a:lnTo>
                <a:lnTo>
                  <a:pt x="7531037" y="485691"/>
                </a:lnTo>
                <a:lnTo>
                  <a:pt x="7490317" y="510306"/>
                </a:lnTo>
                <a:lnTo>
                  <a:pt x="7439276" y="525676"/>
                </a:lnTo>
                <a:lnTo>
                  <a:pt x="7370749" y="540042"/>
                </a:lnTo>
                <a:lnTo>
                  <a:pt x="7330365" y="546802"/>
                </a:lnTo>
                <a:lnTo>
                  <a:pt x="7286135" y="553256"/>
                </a:lnTo>
                <a:lnTo>
                  <a:pt x="7238233" y="559385"/>
                </a:lnTo>
                <a:lnTo>
                  <a:pt x="7186833" y="565171"/>
                </a:lnTo>
                <a:lnTo>
                  <a:pt x="7132111" y="570595"/>
                </a:lnTo>
                <a:lnTo>
                  <a:pt x="7074241" y="575638"/>
                </a:lnTo>
                <a:lnTo>
                  <a:pt x="7013399" y="580283"/>
                </a:lnTo>
                <a:lnTo>
                  <a:pt x="6949758" y="584511"/>
                </a:lnTo>
                <a:lnTo>
                  <a:pt x="6883494" y="588303"/>
                </a:lnTo>
                <a:lnTo>
                  <a:pt x="6814781" y="591640"/>
                </a:lnTo>
                <a:lnTo>
                  <a:pt x="6743794" y="594506"/>
                </a:lnTo>
                <a:lnTo>
                  <a:pt x="6670709" y="596880"/>
                </a:lnTo>
                <a:lnTo>
                  <a:pt x="6595699" y="598744"/>
                </a:lnTo>
                <a:lnTo>
                  <a:pt x="6518940" y="600081"/>
                </a:lnTo>
                <a:lnTo>
                  <a:pt x="6440606" y="600871"/>
                </a:lnTo>
                <a:lnTo>
                  <a:pt x="6360873" y="601096"/>
                </a:lnTo>
                <a:lnTo>
                  <a:pt x="6307292" y="600903"/>
                </a:lnTo>
                <a:lnTo>
                  <a:pt x="6253984" y="600453"/>
                </a:lnTo>
                <a:lnTo>
                  <a:pt x="6201027" y="599747"/>
                </a:lnTo>
                <a:lnTo>
                  <a:pt x="6148505" y="598787"/>
                </a:lnTo>
                <a:lnTo>
                  <a:pt x="6096498" y="597574"/>
                </a:lnTo>
                <a:lnTo>
                  <a:pt x="6045087" y="596111"/>
                </a:lnTo>
                <a:lnTo>
                  <a:pt x="5994354" y="594400"/>
                </a:lnTo>
                <a:lnTo>
                  <a:pt x="5944379" y="592441"/>
                </a:lnTo>
                <a:lnTo>
                  <a:pt x="5895243" y="590238"/>
                </a:lnTo>
                <a:lnTo>
                  <a:pt x="5847029" y="587790"/>
                </a:lnTo>
                <a:lnTo>
                  <a:pt x="5799816" y="585102"/>
                </a:lnTo>
                <a:lnTo>
                  <a:pt x="5753686" y="582173"/>
                </a:lnTo>
                <a:lnTo>
                  <a:pt x="5733112" y="588909"/>
                </a:lnTo>
                <a:lnTo>
                  <a:pt x="5683893" y="601837"/>
                </a:lnTo>
                <a:lnTo>
                  <a:pt x="5624504" y="614005"/>
                </a:lnTo>
                <a:lnTo>
                  <a:pt x="5555655" y="625371"/>
                </a:lnTo>
                <a:lnTo>
                  <a:pt x="5517905" y="630742"/>
                </a:lnTo>
                <a:lnTo>
                  <a:pt x="5478056" y="635896"/>
                </a:lnTo>
                <a:lnTo>
                  <a:pt x="5436198" y="640830"/>
                </a:lnTo>
                <a:lnTo>
                  <a:pt x="5392418" y="645538"/>
                </a:lnTo>
                <a:lnTo>
                  <a:pt x="5346806" y="650015"/>
                </a:lnTo>
                <a:lnTo>
                  <a:pt x="5299450" y="654255"/>
                </a:lnTo>
                <a:lnTo>
                  <a:pt x="5250439" y="658255"/>
                </a:lnTo>
                <a:lnTo>
                  <a:pt x="5199862" y="662008"/>
                </a:lnTo>
                <a:lnTo>
                  <a:pt x="5147808" y="665510"/>
                </a:lnTo>
                <a:lnTo>
                  <a:pt x="5094365" y="668755"/>
                </a:lnTo>
                <a:lnTo>
                  <a:pt x="5039623" y="671739"/>
                </a:lnTo>
                <a:lnTo>
                  <a:pt x="4983669" y="674456"/>
                </a:lnTo>
                <a:lnTo>
                  <a:pt x="4926592" y="676900"/>
                </a:lnTo>
                <a:lnTo>
                  <a:pt x="4868483" y="679068"/>
                </a:lnTo>
                <a:lnTo>
                  <a:pt x="4809428" y="680954"/>
                </a:lnTo>
                <a:lnTo>
                  <a:pt x="4749517" y="682552"/>
                </a:lnTo>
                <a:lnTo>
                  <a:pt x="4688839" y="683858"/>
                </a:lnTo>
                <a:lnTo>
                  <a:pt x="4627482" y="684866"/>
                </a:lnTo>
                <a:lnTo>
                  <a:pt x="4565535" y="685572"/>
                </a:lnTo>
                <a:lnTo>
                  <a:pt x="4503088" y="685970"/>
                </a:lnTo>
                <a:lnTo>
                  <a:pt x="4440228" y="686055"/>
                </a:lnTo>
                <a:lnTo>
                  <a:pt x="4377044" y="685822"/>
                </a:lnTo>
                <a:lnTo>
                  <a:pt x="4313626" y="685266"/>
                </a:lnTo>
                <a:lnTo>
                  <a:pt x="4250061" y="684382"/>
                </a:lnTo>
                <a:lnTo>
                  <a:pt x="4186439" y="683165"/>
                </a:lnTo>
                <a:lnTo>
                  <a:pt x="4122849" y="681609"/>
                </a:lnTo>
                <a:lnTo>
                  <a:pt x="4059379" y="679709"/>
                </a:lnTo>
                <a:lnTo>
                  <a:pt x="3999739" y="677609"/>
                </a:lnTo>
                <a:lnTo>
                  <a:pt x="3941269" y="675223"/>
                </a:lnTo>
                <a:lnTo>
                  <a:pt x="3884048" y="672558"/>
                </a:lnTo>
                <a:lnTo>
                  <a:pt x="3828154" y="669621"/>
                </a:lnTo>
                <a:lnTo>
                  <a:pt x="3773666" y="666416"/>
                </a:lnTo>
                <a:lnTo>
                  <a:pt x="3720665" y="662951"/>
                </a:lnTo>
                <a:lnTo>
                  <a:pt x="3669228" y="659231"/>
                </a:lnTo>
                <a:lnTo>
                  <a:pt x="3619434" y="655263"/>
                </a:lnTo>
                <a:lnTo>
                  <a:pt x="3571364" y="651052"/>
                </a:lnTo>
                <a:lnTo>
                  <a:pt x="3525095" y="646604"/>
                </a:lnTo>
                <a:lnTo>
                  <a:pt x="3480706" y="641927"/>
                </a:lnTo>
                <a:lnTo>
                  <a:pt x="3438278" y="637025"/>
                </a:lnTo>
                <a:lnTo>
                  <a:pt x="3397888" y="631905"/>
                </a:lnTo>
                <a:lnTo>
                  <a:pt x="3359616" y="626573"/>
                </a:lnTo>
                <a:lnTo>
                  <a:pt x="3323541" y="621035"/>
                </a:lnTo>
                <a:lnTo>
                  <a:pt x="3270646" y="624312"/>
                </a:lnTo>
                <a:lnTo>
                  <a:pt x="3217064" y="627342"/>
                </a:lnTo>
                <a:lnTo>
                  <a:pt x="3162856" y="630126"/>
                </a:lnTo>
                <a:lnTo>
                  <a:pt x="3108081" y="632665"/>
                </a:lnTo>
                <a:lnTo>
                  <a:pt x="3052798" y="634962"/>
                </a:lnTo>
                <a:lnTo>
                  <a:pt x="2997065" y="637017"/>
                </a:lnTo>
                <a:lnTo>
                  <a:pt x="2940943" y="638832"/>
                </a:lnTo>
                <a:lnTo>
                  <a:pt x="2884491" y="640409"/>
                </a:lnTo>
                <a:lnTo>
                  <a:pt x="2827768" y="641750"/>
                </a:lnTo>
                <a:lnTo>
                  <a:pt x="2770832" y="642856"/>
                </a:lnTo>
                <a:lnTo>
                  <a:pt x="2713744" y="643729"/>
                </a:lnTo>
                <a:lnTo>
                  <a:pt x="2656563" y="644370"/>
                </a:lnTo>
                <a:lnTo>
                  <a:pt x="2599347" y="644781"/>
                </a:lnTo>
                <a:lnTo>
                  <a:pt x="2542157" y="644963"/>
                </a:lnTo>
                <a:lnTo>
                  <a:pt x="2485051" y="644918"/>
                </a:lnTo>
                <a:lnTo>
                  <a:pt x="2428089" y="644648"/>
                </a:lnTo>
                <a:lnTo>
                  <a:pt x="2371329" y="644154"/>
                </a:lnTo>
                <a:lnTo>
                  <a:pt x="2314832" y="643439"/>
                </a:lnTo>
                <a:lnTo>
                  <a:pt x="2258656" y="642502"/>
                </a:lnTo>
                <a:lnTo>
                  <a:pt x="2202860" y="641347"/>
                </a:lnTo>
                <a:lnTo>
                  <a:pt x="2147505" y="639974"/>
                </a:lnTo>
                <a:lnTo>
                  <a:pt x="2092649" y="638385"/>
                </a:lnTo>
                <a:lnTo>
                  <a:pt x="2038351" y="636583"/>
                </a:lnTo>
                <a:lnTo>
                  <a:pt x="1984671" y="634567"/>
                </a:lnTo>
                <a:lnTo>
                  <a:pt x="1931667" y="632341"/>
                </a:lnTo>
                <a:lnTo>
                  <a:pt x="1879400" y="629905"/>
                </a:lnTo>
                <a:lnTo>
                  <a:pt x="1827928" y="627262"/>
                </a:lnTo>
                <a:lnTo>
                  <a:pt x="1777311" y="624412"/>
                </a:lnTo>
                <a:lnTo>
                  <a:pt x="1727608" y="621358"/>
                </a:lnTo>
                <a:lnTo>
                  <a:pt x="1678878" y="618101"/>
                </a:lnTo>
                <a:lnTo>
                  <a:pt x="1631180" y="614642"/>
                </a:lnTo>
                <a:lnTo>
                  <a:pt x="1584574" y="610983"/>
                </a:lnTo>
                <a:lnTo>
                  <a:pt x="1539119" y="607127"/>
                </a:lnTo>
                <a:lnTo>
                  <a:pt x="1494874" y="603073"/>
                </a:lnTo>
                <a:lnTo>
                  <a:pt x="1451899" y="598825"/>
                </a:lnTo>
                <a:lnTo>
                  <a:pt x="1410252" y="594383"/>
                </a:lnTo>
                <a:lnTo>
                  <a:pt x="1369993" y="589749"/>
                </a:lnTo>
                <a:lnTo>
                  <a:pt x="1331182" y="584925"/>
                </a:lnTo>
                <a:lnTo>
                  <a:pt x="1258137" y="574712"/>
                </a:lnTo>
                <a:lnTo>
                  <a:pt x="1191592" y="563758"/>
                </a:lnTo>
                <a:lnTo>
                  <a:pt x="1186004" y="562869"/>
                </a:lnTo>
                <a:lnTo>
                  <a:pt x="1180543" y="561853"/>
                </a:lnTo>
                <a:lnTo>
                  <a:pt x="1175082" y="560837"/>
                </a:lnTo>
                <a:lnTo>
                  <a:pt x="1103274" y="561415"/>
                </a:lnTo>
                <a:lnTo>
                  <a:pt x="1032395" y="561372"/>
                </a:lnTo>
                <a:lnTo>
                  <a:pt x="962698" y="560729"/>
                </a:lnTo>
                <a:lnTo>
                  <a:pt x="894433" y="559507"/>
                </a:lnTo>
                <a:lnTo>
                  <a:pt x="827849" y="557728"/>
                </a:lnTo>
                <a:lnTo>
                  <a:pt x="763199" y="555411"/>
                </a:lnTo>
                <a:lnTo>
                  <a:pt x="700731" y="552579"/>
                </a:lnTo>
                <a:lnTo>
                  <a:pt x="640698" y="549253"/>
                </a:lnTo>
                <a:lnTo>
                  <a:pt x="583349" y="545452"/>
                </a:lnTo>
                <a:lnTo>
                  <a:pt x="528936" y="541200"/>
                </a:lnTo>
                <a:lnTo>
                  <a:pt x="477708" y="536515"/>
                </a:lnTo>
                <a:lnTo>
                  <a:pt x="429917" y="531421"/>
                </a:lnTo>
                <a:lnTo>
                  <a:pt x="385813" y="525937"/>
                </a:lnTo>
                <a:lnTo>
                  <a:pt x="345647" y="520084"/>
                </a:lnTo>
                <a:lnTo>
                  <a:pt x="278129" y="507359"/>
                </a:lnTo>
                <a:lnTo>
                  <a:pt x="229369" y="493413"/>
                </a:lnTo>
                <a:lnTo>
                  <a:pt x="195760" y="464732"/>
                </a:lnTo>
                <a:lnTo>
                  <a:pt x="208616" y="451250"/>
                </a:lnTo>
                <a:lnTo>
                  <a:pt x="239316" y="438171"/>
                </a:lnTo>
                <a:lnTo>
                  <a:pt x="287233" y="425695"/>
                </a:lnTo>
                <a:lnTo>
                  <a:pt x="351744" y="414023"/>
                </a:lnTo>
                <a:lnTo>
                  <a:pt x="432221" y="403357"/>
                </a:lnTo>
                <a:lnTo>
                  <a:pt x="357354" y="398047"/>
                </a:lnTo>
                <a:lnTo>
                  <a:pt x="289131" y="392067"/>
                </a:lnTo>
                <a:lnTo>
                  <a:pt x="227708" y="385481"/>
                </a:lnTo>
                <a:lnTo>
                  <a:pt x="173242" y="378354"/>
                </a:lnTo>
                <a:lnTo>
                  <a:pt x="125892" y="370751"/>
                </a:lnTo>
                <a:lnTo>
                  <a:pt x="85813" y="362736"/>
                </a:lnTo>
                <a:lnTo>
                  <a:pt x="28100" y="345731"/>
                </a:lnTo>
                <a:lnTo>
                  <a:pt x="0" y="318755"/>
                </a:lnTo>
                <a:lnTo>
                  <a:pt x="6853" y="309631"/>
                </a:lnTo>
                <a:lnTo>
                  <a:pt x="45833" y="291572"/>
                </a:lnTo>
                <a:lnTo>
                  <a:pt x="119559" y="274198"/>
                </a:lnTo>
                <a:lnTo>
                  <a:pt x="191800" y="262832"/>
                </a:lnTo>
                <a:lnTo>
                  <a:pt x="233054" y="257658"/>
                </a:lnTo>
                <a:lnTo>
                  <a:pt x="277454" y="252842"/>
                </a:lnTo>
                <a:lnTo>
                  <a:pt x="324793" y="248399"/>
                </a:lnTo>
                <a:lnTo>
                  <a:pt x="374864" y="244343"/>
                </a:lnTo>
                <a:lnTo>
                  <a:pt x="427458" y="240687"/>
                </a:lnTo>
                <a:lnTo>
                  <a:pt x="482369" y="237447"/>
                </a:lnTo>
                <a:lnTo>
                  <a:pt x="539389" y="234636"/>
                </a:lnTo>
                <a:lnTo>
                  <a:pt x="598311" y="232268"/>
                </a:lnTo>
                <a:lnTo>
                  <a:pt x="658928" y="230359"/>
                </a:lnTo>
                <a:lnTo>
                  <a:pt x="721033" y="228921"/>
                </a:lnTo>
                <a:lnTo>
                  <a:pt x="784417" y="227970"/>
                </a:lnTo>
                <a:lnTo>
                  <a:pt x="791745" y="225811"/>
                </a:lnTo>
                <a:close/>
              </a:path>
            </a:pathLst>
          </a:custGeom>
          <a:ln w="38100">
            <a:solidFill>
              <a:srgbClr val="BEBEBE"/>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11" name="object 11"/>
          <p:cNvSpPr/>
          <p:nvPr/>
        </p:nvSpPr>
        <p:spPr>
          <a:xfrm>
            <a:off x="2216303" y="3450845"/>
            <a:ext cx="509905" cy="13335"/>
          </a:xfrm>
          <a:custGeom>
            <a:avLst/>
            <a:gdLst/>
            <a:ahLst/>
            <a:cxnLst/>
            <a:rect l="l" t="t" r="r" b="b"/>
            <a:pathLst>
              <a:path w="509905" h="13335">
                <a:moveTo>
                  <a:pt x="509778" y="12700"/>
                </a:moveTo>
                <a:lnTo>
                  <a:pt x="456431" y="12978"/>
                </a:lnTo>
                <a:lnTo>
                  <a:pt x="403229" y="12903"/>
                </a:lnTo>
                <a:lnTo>
                  <a:pt x="350314" y="12477"/>
                </a:lnTo>
                <a:lnTo>
                  <a:pt x="297831" y="11704"/>
                </a:lnTo>
                <a:lnTo>
                  <a:pt x="245921" y="10588"/>
                </a:lnTo>
                <a:lnTo>
                  <a:pt x="194728" y="9133"/>
                </a:lnTo>
                <a:lnTo>
                  <a:pt x="144397" y="7343"/>
                </a:lnTo>
                <a:lnTo>
                  <a:pt x="95069" y="5222"/>
                </a:lnTo>
                <a:lnTo>
                  <a:pt x="46889" y="2773"/>
                </a:lnTo>
                <a:lnTo>
                  <a:pt x="0" y="0"/>
                </a:lnTo>
              </a:path>
            </a:pathLst>
          </a:custGeom>
          <a:ln w="38099">
            <a:solidFill>
              <a:srgbClr val="BEBEBE"/>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12" name="object 12"/>
          <p:cNvSpPr/>
          <p:nvPr/>
        </p:nvSpPr>
        <p:spPr>
          <a:xfrm>
            <a:off x="2952877" y="3601973"/>
            <a:ext cx="223520" cy="6350"/>
          </a:xfrm>
          <a:custGeom>
            <a:avLst/>
            <a:gdLst/>
            <a:ahLst/>
            <a:cxnLst/>
            <a:rect l="l" t="t" r="r" b="b"/>
            <a:pathLst>
              <a:path w="223519" h="6350">
                <a:moveTo>
                  <a:pt x="223011" y="0"/>
                </a:moveTo>
                <a:lnTo>
                  <a:pt x="168753" y="2095"/>
                </a:lnTo>
                <a:lnTo>
                  <a:pt x="113363" y="3810"/>
                </a:lnTo>
                <a:lnTo>
                  <a:pt x="57044" y="5143"/>
                </a:lnTo>
                <a:lnTo>
                  <a:pt x="0" y="6095"/>
                </a:lnTo>
              </a:path>
            </a:pathLst>
          </a:custGeom>
          <a:ln w="38100">
            <a:solidFill>
              <a:srgbClr val="BEBEBE"/>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13" name="object 13"/>
          <p:cNvSpPr/>
          <p:nvPr/>
        </p:nvSpPr>
        <p:spPr>
          <a:xfrm>
            <a:off x="4963414" y="3640963"/>
            <a:ext cx="134620" cy="27940"/>
          </a:xfrm>
          <a:custGeom>
            <a:avLst/>
            <a:gdLst/>
            <a:ahLst/>
            <a:cxnLst/>
            <a:rect l="l" t="t" r="r" b="b"/>
            <a:pathLst>
              <a:path w="134620" h="27939">
                <a:moveTo>
                  <a:pt x="134365" y="27559"/>
                </a:moveTo>
                <a:lnTo>
                  <a:pt x="95654" y="20966"/>
                </a:lnTo>
                <a:lnTo>
                  <a:pt x="60325" y="14160"/>
                </a:lnTo>
                <a:lnTo>
                  <a:pt x="28424" y="7163"/>
                </a:lnTo>
                <a:lnTo>
                  <a:pt x="0" y="0"/>
                </a:lnTo>
              </a:path>
            </a:pathLst>
          </a:custGeom>
          <a:ln w="38100">
            <a:solidFill>
              <a:srgbClr val="BEBEBE"/>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14" name="object 14"/>
          <p:cNvSpPr/>
          <p:nvPr/>
        </p:nvSpPr>
        <p:spPr>
          <a:xfrm>
            <a:off x="7529322" y="3599688"/>
            <a:ext cx="53975" cy="30480"/>
          </a:xfrm>
          <a:custGeom>
            <a:avLst/>
            <a:gdLst/>
            <a:ahLst/>
            <a:cxnLst/>
            <a:rect l="l" t="t" r="r" b="b"/>
            <a:pathLst>
              <a:path w="53975" h="30479">
                <a:moveTo>
                  <a:pt x="53720" y="0"/>
                </a:moveTo>
                <a:lnTo>
                  <a:pt x="45862" y="7689"/>
                </a:lnTo>
                <a:lnTo>
                  <a:pt x="34289" y="15319"/>
                </a:lnTo>
                <a:lnTo>
                  <a:pt x="19002" y="22877"/>
                </a:lnTo>
                <a:lnTo>
                  <a:pt x="0" y="30353"/>
                </a:lnTo>
              </a:path>
            </a:pathLst>
          </a:custGeom>
          <a:ln w="38100">
            <a:solidFill>
              <a:srgbClr val="BEBEBE"/>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15" name="object 15"/>
          <p:cNvSpPr/>
          <p:nvPr/>
        </p:nvSpPr>
        <p:spPr>
          <a:xfrm>
            <a:off x="8649970" y="3412363"/>
            <a:ext cx="654685" cy="113664"/>
          </a:xfrm>
          <a:custGeom>
            <a:avLst/>
            <a:gdLst/>
            <a:ahLst/>
            <a:cxnLst/>
            <a:rect l="l" t="t" r="r" b="b"/>
            <a:pathLst>
              <a:path w="654684" h="113664">
                <a:moveTo>
                  <a:pt x="0" y="0"/>
                </a:moveTo>
                <a:lnTo>
                  <a:pt x="84116" y="4862"/>
                </a:lnTo>
                <a:lnTo>
                  <a:pt x="163440" y="10387"/>
                </a:lnTo>
                <a:lnTo>
                  <a:pt x="237732" y="16533"/>
                </a:lnTo>
                <a:lnTo>
                  <a:pt x="306753" y="23258"/>
                </a:lnTo>
                <a:lnTo>
                  <a:pt x="370263" y="30521"/>
                </a:lnTo>
                <a:lnTo>
                  <a:pt x="428021" y="38282"/>
                </a:lnTo>
                <a:lnTo>
                  <a:pt x="479790" y="46497"/>
                </a:lnTo>
                <a:lnTo>
                  <a:pt x="525328" y="55127"/>
                </a:lnTo>
                <a:lnTo>
                  <a:pt x="564396" y="64130"/>
                </a:lnTo>
                <a:lnTo>
                  <a:pt x="622165" y="83087"/>
                </a:lnTo>
                <a:lnTo>
                  <a:pt x="651179" y="103038"/>
                </a:lnTo>
                <a:lnTo>
                  <a:pt x="654303" y="113284"/>
                </a:lnTo>
              </a:path>
            </a:pathLst>
          </a:custGeom>
          <a:ln w="38100">
            <a:solidFill>
              <a:srgbClr val="BEBEBE"/>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16" name="object 16"/>
          <p:cNvSpPr/>
          <p:nvPr/>
        </p:nvSpPr>
        <p:spPr>
          <a:xfrm>
            <a:off x="9901936" y="3291714"/>
            <a:ext cx="291465" cy="42545"/>
          </a:xfrm>
          <a:custGeom>
            <a:avLst/>
            <a:gdLst/>
            <a:ahLst/>
            <a:cxnLst/>
            <a:rect l="l" t="t" r="r" b="b"/>
            <a:pathLst>
              <a:path w="291465" h="42545">
                <a:moveTo>
                  <a:pt x="291465" y="0"/>
                </a:moveTo>
                <a:lnTo>
                  <a:pt x="214912" y="15743"/>
                </a:lnTo>
                <a:lnTo>
                  <a:pt x="168592" y="23082"/>
                </a:lnTo>
                <a:lnTo>
                  <a:pt x="117192" y="30019"/>
                </a:lnTo>
                <a:lnTo>
                  <a:pt x="60924" y="36518"/>
                </a:lnTo>
                <a:lnTo>
                  <a:pt x="0" y="42545"/>
                </a:lnTo>
              </a:path>
            </a:pathLst>
          </a:custGeom>
          <a:ln w="38099">
            <a:solidFill>
              <a:srgbClr val="BEBEBE"/>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17" name="object 17"/>
          <p:cNvSpPr/>
          <p:nvPr/>
        </p:nvSpPr>
        <p:spPr>
          <a:xfrm>
            <a:off x="9494267" y="3134105"/>
            <a:ext cx="15875" cy="20320"/>
          </a:xfrm>
          <a:custGeom>
            <a:avLst/>
            <a:gdLst/>
            <a:ahLst/>
            <a:cxnLst/>
            <a:rect l="l" t="t" r="r" b="b"/>
            <a:pathLst>
              <a:path w="15875" h="20319">
                <a:moveTo>
                  <a:pt x="0" y="0"/>
                </a:moveTo>
                <a:lnTo>
                  <a:pt x="7187" y="4974"/>
                </a:lnTo>
                <a:lnTo>
                  <a:pt x="12160" y="9985"/>
                </a:lnTo>
                <a:lnTo>
                  <a:pt x="14894" y="15019"/>
                </a:lnTo>
                <a:lnTo>
                  <a:pt x="15366" y="20066"/>
                </a:lnTo>
              </a:path>
            </a:pathLst>
          </a:custGeom>
          <a:ln w="38100">
            <a:solidFill>
              <a:srgbClr val="BEBEBE"/>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18" name="object 18"/>
          <p:cNvSpPr/>
          <p:nvPr/>
        </p:nvSpPr>
        <p:spPr>
          <a:xfrm>
            <a:off x="7633461" y="3085210"/>
            <a:ext cx="149860" cy="26034"/>
          </a:xfrm>
          <a:custGeom>
            <a:avLst/>
            <a:gdLst/>
            <a:ahLst/>
            <a:cxnLst/>
            <a:rect l="l" t="t" r="r" b="b"/>
            <a:pathLst>
              <a:path w="149860" h="26035">
                <a:moveTo>
                  <a:pt x="0" y="25526"/>
                </a:moveTo>
                <a:lnTo>
                  <a:pt x="30765" y="18698"/>
                </a:lnTo>
                <a:lnTo>
                  <a:pt x="66008" y="12144"/>
                </a:lnTo>
                <a:lnTo>
                  <a:pt x="105584" y="5899"/>
                </a:lnTo>
                <a:lnTo>
                  <a:pt x="149351" y="0"/>
                </a:lnTo>
              </a:path>
            </a:pathLst>
          </a:custGeom>
          <a:ln w="38100">
            <a:solidFill>
              <a:srgbClr val="BEBEBE"/>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19" name="object 19"/>
          <p:cNvSpPr/>
          <p:nvPr/>
        </p:nvSpPr>
        <p:spPr>
          <a:xfrm>
            <a:off x="6237478" y="3100833"/>
            <a:ext cx="72390" cy="22225"/>
          </a:xfrm>
          <a:custGeom>
            <a:avLst/>
            <a:gdLst/>
            <a:ahLst/>
            <a:cxnLst/>
            <a:rect l="l" t="t" r="r" b="b"/>
            <a:pathLst>
              <a:path w="72389" h="22225">
                <a:moveTo>
                  <a:pt x="0" y="22097"/>
                </a:moveTo>
                <a:lnTo>
                  <a:pt x="13255" y="16412"/>
                </a:lnTo>
                <a:lnTo>
                  <a:pt x="29749" y="10810"/>
                </a:lnTo>
                <a:lnTo>
                  <a:pt x="49434" y="5328"/>
                </a:lnTo>
                <a:lnTo>
                  <a:pt x="72262" y="0"/>
                </a:lnTo>
              </a:path>
            </a:pathLst>
          </a:custGeom>
          <a:ln w="38100">
            <a:solidFill>
              <a:srgbClr val="BEBEBE"/>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20" name="object 20"/>
          <p:cNvSpPr/>
          <p:nvPr/>
        </p:nvSpPr>
        <p:spPr>
          <a:xfrm>
            <a:off x="4599051" y="3130423"/>
            <a:ext cx="261620" cy="21590"/>
          </a:xfrm>
          <a:custGeom>
            <a:avLst/>
            <a:gdLst/>
            <a:ahLst/>
            <a:cxnLst/>
            <a:rect l="l" t="t" r="r" b="b"/>
            <a:pathLst>
              <a:path w="261620" h="21589">
                <a:moveTo>
                  <a:pt x="0" y="0"/>
                </a:moveTo>
                <a:lnTo>
                  <a:pt x="56127" y="3731"/>
                </a:lnTo>
                <a:lnTo>
                  <a:pt x="110451" y="7756"/>
                </a:lnTo>
                <a:lnTo>
                  <a:pt x="162872" y="12060"/>
                </a:lnTo>
                <a:lnTo>
                  <a:pt x="213294" y="16633"/>
                </a:lnTo>
                <a:lnTo>
                  <a:pt x="261620" y="21462"/>
                </a:lnTo>
              </a:path>
            </a:pathLst>
          </a:custGeom>
          <a:ln w="38100">
            <a:solidFill>
              <a:srgbClr val="BEBEBE"/>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21" name="object 21"/>
          <p:cNvSpPr/>
          <p:nvPr/>
        </p:nvSpPr>
        <p:spPr>
          <a:xfrm>
            <a:off x="2566517" y="3276091"/>
            <a:ext cx="45720" cy="22860"/>
          </a:xfrm>
          <a:custGeom>
            <a:avLst/>
            <a:gdLst/>
            <a:ahLst/>
            <a:cxnLst/>
            <a:rect l="l" t="t" r="r" b="b"/>
            <a:pathLst>
              <a:path w="45719" h="22860">
                <a:moveTo>
                  <a:pt x="45656" y="22606"/>
                </a:moveTo>
                <a:lnTo>
                  <a:pt x="31137" y="17037"/>
                </a:lnTo>
                <a:lnTo>
                  <a:pt x="18680" y="11398"/>
                </a:lnTo>
                <a:lnTo>
                  <a:pt x="8296" y="5711"/>
                </a:lnTo>
                <a:lnTo>
                  <a:pt x="0" y="0"/>
                </a:lnTo>
              </a:path>
            </a:pathLst>
          </a:custGeom>
          <a:ln w="38100">
            <a:solidFill>
              <a:srgbClr val="BEBEBE"/>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22" name="object 22"/>
          <p:cNvSpPr/>
          <p:nvPr/>
        </p:nvSpPr>
        <p:spPr>
          <a:xfrm>
            <a:off x="4495800" y="1371601"/>
            <a:ext cx="3886200" cy="1934845"/>
          </a:xfrm>
          <a:custGeom>
            <a:avLst/>
            <a:gdLst/>
            <a:ahLst/>
            <a:cxnLst/>
            <a:rect l="l" t="t" r="r" b="b"/>
            <a:pathLst>
              <a:path w="3886200" h="1934845">
                <a:moveTo>
                  <a:pt x="0" y="1934717"/>
                </a:moveTo>
                <a:lnTo>
                  <a:pt x="3886200" y="1934717"/>
                </a:lnTo>
                <a:lnTo>
                  <a:pt x="3886200" y="0"/>
                </a:lnTo>
                <a:lnTo>
                  <a:pt x="0" y="0"/>
                </a:lnTo>
                <a:lnTo>
                  <a:pt x="0" y="1934717"/>
                </a:lnTo>
                <a:close/>
              </a:path>
            </a:pathLst>
          </a:custGeom>
          <a:solidFill>
            <a:srgbClr val="FFFFFF">
              <a:alpha val="0"/>
            </a:srgbClr>
          </a:solid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23" name="object 23"/>
          <p:cNvSpPr/>
          <p:nvPr/>
        </p:nvSpPr>
        <p:spPr>
          <a:xfrm>
            <a:off x="4495800" y="1371601"/>
            <a:ext cx="3886200" cy="1934845"/>
          </a:xfrm>
          <a:custGeom>
            <a:avLst/>
            <a:gdLst/>
            <a:ahLst/>
            <a:cxnLst/>
            <a:rect l="l" t="t" r="r" b="b"/>
            <a:pathLst>
              <a:path w="3886200" h="1934845">
                <a:moveTo>
                  <a:pt x="0" y="1934717"/>
                </a:moveTo>
                <a:lnTo>
                  <a:pt x="3886200" y="1934717"/>
                </a:lnTo>
                <a:lnTo>
                  <a:pt x="3886200" y="0"/>
                </a:lnTo>
                <a:lnTo>
                  <a:pt x="0" y="0"/>
                </a:lnTo>
                <a:lnTo>
                  <a:pt x="0" y="1934717"/>
                </a:lnTo>
                <a:close/>
              </a:path>
            </a:pathLst>
          </a:custGeom>
          <a:ln w="31750">
            <a:solidFill>
              <a:srgbClr val="4F81BC"/>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26" name="object 26"/>
          <p:cNvSpPr/>
          <p:nvPr/>
        </p:nvSpPr>
        <p:spPr>
          <a:xfrm>
            <a:off x="2133600" y="3853117"/>
            <a:ext cx="1153896" cy="1176083"/>
          </a:xfrm>
          <a:prstGeom prst="rect">
            <a:avLst/>
          </a:prstGeom>
          <a:blipFill>
            <a:blip r:embed="rId8"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27" name="object 27"/>
          <p:cNvSpPr/>
          <p:nvPr/>
        </p:nvSpPr>
        <p:spPr>
          <a:xfrm>
            <a:off x="1665731" y="65531"/>
            <a:ext cx="8936736" cy="935736"/>
          </a:xfrm>
          <a:prstGeom prst="rect">
            <a:avLst/>
          </a:prstGeom>
          <a:blipFill>
            <a:blip r:embed="rId9"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28" name="object 28"/>
          <p:cNvSpPr txBox="1">
            <a:spLocks noGrp="1"/>
          </p:cNvSpPr>
          <p:nvPr>
            <p:ph type="title"/>
          </p:nvPr>
        </p:nvSpPr>
        <p:spPr>
          <a:xfrm>
            <a:off x="2405279" y="217374"/>
            <a:ext cx="7456805" cy="574675"/>
          </a:xfrm>
          <a:prstGeom prst="rect">
            <a:avLst/>
          </a:prstGeom>
        </p:spPr>
        <p:txBody>
          <a:bodyPr vert="horz" wrap="square" lIns="0" tIns="12700" rIns="0" bIns="0" rtlCol="0">
            <a:spAutoFit/>
          </a:bodyPr>
          <a:lstStyle/>
          <a:p>
            <a:pPr marL="12700">
              <a:spcBef>
                <a:spcPts val="100"/>
              </a:spcBef>
            </a:pPr>
            <a:r>
              <a:rPr spc="-10" dirty="0"/>
              <a:t>High-level </a:t>
            </a:r>
            <a:r>
              <a:rPr spc="-5" dirty="0"/>
              <a:t>Description </a:t>
            </a:r>
            <a:r>
              <a:rPr spc="-10" dirty="0"/>
              <a:t>of </a:t>
            </a:r>
            <a:r>
              <a:rPr spc="-5" dirty="0"/>
              <a:t>Our</a:t>
            </a:r>
            <a:r>
              <a:rPr spc="35" dirty="0"/>
              <a:t> </a:t>
            </a:r>
            <a:r>
              <a:rPr spc="-5" dirty="0"/>
              <a:t>Approach</a:t>
            </a:r>
          </a:p>
        </p:txBody>
      </p:sp>
      <p:sp>
        <p:nvSpPr>
          <p:cNvPr id="29" name="object 29"/>
          <p:cNvSpPr/>
          <p:nvPr/>
        </p:nvSpPr>
        <p:spPr>
          <a:xfrm>
            <a:off x="3340226" y="4487130"/>
            <a:ext cx="2590800" cy="1725041"/>
          </a:xfrm>
          <a:prstGeom prst="rect">
            <a:avLst/>
          </a:prstGeom>
          <a:blipFill>
            <a:blip r:embed="rId10"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30" name="object 30"/>
          <p:cNvSpPr/>
          <p:nvPr/>
        </p:nvSpPr>
        <p:spPr>
          <a:xfrm>
            <a:off x="4356168" y="5331867"/>
            <a:ext cx="536384" cy="357149"/>
          </a:xfrm>
          <a:prstGeom prst="rect">
            <a:avLst/>
          </a:prstGeom>
          <a:blipFill>
            <a:blip r:embed="rId11"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32" name="object 32"/>
          <p:cNvSpPr/>
          <p:nvPr/>
        </p:nvSpPr>
        <p:spPr>
          <a:xfrm>
            <a:off x="1524001" y="5052683"/>
            <a:ext cx="1655191" cy="1195717"/>
          </a:xfrm>
          <a:prstGeom prst="rect">
            <a:avLst/>
          </a:prstGeom>
          <a:blipFill>
            <a:blip r:embed="rId12"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33" name="object 33"/>
          <p:cNvSpPr/>
          <p:nvPr/>
        </p:nvSpPr>
        <p:spPr>
          <a:xfrm>
            <a:off x="4287011" y="5675376"/>
            <a:ext cx="569976" cy="455676"/>
          </a:xfrm>
          <a:prstGeom prst="rect">
            <a:avLst/>
          </a:prstGeom>
          <a:blipFill>
            <a:blip r:embed="rId13"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34" name="object 34"/>
          <p:cNvSpPr/>
          <p:nvPr/>
        </p:nvSpPr>
        <p:spPr>
          <a:xfrm>
            <a:off x="4267200" y="5254113"/>
            <a:ext cx="540448" cy="428332"/>
          </a:xfrm>
          <a:prstGeom prst="rect">
            <a:avLst/>
          </a:prstGeom>
          <a:blipFill>
            <a:blip r:embed="rId14"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37" name="object 37"/>
          <p:cNvSpPr/>
          <p:nvPr/>
        </p:nvSpPr>
        <p:spPr>
          <a:xfrm>
            <a:off x="8932926" y="4419562"/>
            <a:ext cx="973112" cy="1824608"/>
          </a:xfrm>
          <a:prstGeom prst="rect">
            <a:avLst/>
          </a:prstGeom>
          <a:blipFill>
            <a:blip r:embed="rId15"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38" name="object 38"/>
          <p:cNvSpPr/>
          <p:nvPr/>
        </p:nvSpPr>
        <p:spPr>
          <a:xfrm>
            <a:off x="8994776" y="5031245"/>
            <a:ext cx="835025" cy="555993"/>
          </a:xfrm>
          <a:prstGeom prst="rect">
            <a:avLst/>
          </a:prstGeom>
          <a:blipFill>
            <a:blip r:embed="rId16"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39" name="object 39"/>
          <p:cNvSpPr/>
          <p:nvPr/>
        </p:nvSpPr>
        <p:spPr>
          <a:xfrm>
            <a:off x="8985250" y="5021745"/>
            <a:ext cx="854710" cy="575310"/>
          </a:xfrm>
          <a:custGeom>
            <a:avLst/>
            <a:gdLst/>
            <a:ahLst/>
            <a:cxnLst/>
            <a:rect l="l" t="t" r="r" b="b"/>
            <a:pathLst>
              <a:path w="854709" h="575310">
                <a:moveTo>
                  <a:pt x="0" y="575043"/>
                </a:moveTo>
                <a:lnTo>
                  <a:pt x="854087" y="575043"/>
                </a:lnTo>
                <a:lnTo>
                  <a:pt x="854087" y="0"/>
                </a:lnTo>
                <a:lnTo>
                  <a:pt x="0" y="0"/>
                </a:lnTo>
                <a:lnTo>
                  <a:pt x="0" y="575043"/>
                </a:lnTo>
                <a:close/>
              </a:path>
            </a:pathLst>
          </a:custGeom>
          <a:ln w="19050">
            <a:solidFill>
              <a:srgbClr val="000000"/>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40" name="object 40"/>
          <p:cNvSpPr/>
          <p:nvPr/>
        </p:nvSpPr>
        <p:spPr>
          <a:xfrm>
            <a:off x="1524000" y="4087367"/>
            <a:ext cx="908304" cy="515112"/>
          </a:xfrm>
          <a:prstGeom prst="rect">
            <a:avLst/>
          </a:prstGeom>
          <a:blipFill>
            <a:blip r:embed="rId17"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41" name="object 41"/>
          <p:cNvSpPr/>
          <p:nvPr/>
        </p:nvSpPr>
        <p:spPr>
          <a:xfrm>
            <a:off x="1524000" y="3988309"/>
            <a:ext cx="1053084" cy="746759"/>
          </a:xfrm>
          <a:prstGeom prst="rect">
            <a:avLst/>
          </a:prstGeom>
          <a:blipFill>
            <a:blip r:embed="rId18"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42" name="object 42"/>
          <p:cNvSpPr/>
          <p:nvPr/>
        </p:nvSpPr>
        <p:spPr>
          <a:xfrm>
            <a:off x="1524000" y="4114431"/>
            <a:ext cx="828040" cy="408940"/>
          </a:xfrm>
          <a:custGeom>
            <a:avLst/>
            <a:gdLst/>
            <a:ahLst/>
            <a:cxnLst/>
            <a:rect l="l" t="t" r="r" b="b"/>
            <a:pathLst>
              <a:path w="828040" h="408939">
                <a:moveTo>
                  <a:pt x="0" y="408546"/>
                </a:moveTo>
                <a:lnTo>
                  <a:pt x="827582" y="408546"/>
                </a:lnTo>
                <a:lnTo>
                  <a:pt x="827582" y="0"/>
                </a:lnTo>
                <a:lnTo>
                  <a:pt x="0" y="0"/>
                </a:lnTo>
                <a:lnTo>
                  <a:pt x="0" y="408546"/>
                </a:lnTo>
                <a:close/>
              </a:path>
            </a:pathLst>
          </a:custGeom>
          <a:solidFill>
            <a:srgbClr val="F8F7F3"/>
          </a:solid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43" name="object 43"/>
          <p:cNvSpPr txBox="1"/>
          <p:nvPr/>
        </p:nvSpPr>
        <p:spPr>
          <a:xfrm>
            <a:off x="1616456" y="4075303"/>
            <a:ext cx="641350" cy="391160"/>
          </a:xfrm>
          <a:prstGeom prst="rect">
            <a:avLst/>
          </a:prstGeom>
        </p:spPr>
        <p:txBody>
          <a:bodyPr vert="horz" wrap="square" lIns="0" tIns="12700" rIns="0" bIns="0" rtlCol="0">
            <a:spAutoFit/>
          </a:bodyPr>
          <a:lstStyle/>
          <a:p>
            <a:pPr marL="12700" eaLnBrk="1" fontAlgn="auto" hangingPunct="1">
              <a:spcBef>
                <a:spcPts val="100"/>
              </a:spcBef>
              <a:spcAft>
                <a:spcPts val="0"/>
              </a:spcAft>
            </a:pPr>
            <a:r>
              <a:rPr sz="2400" b="1" dirty="0">
                <a:solidFill>
                  <a:prstClr val="black"/>
                </a:solidFill>
                <a:latin typeface="Calibri"/>
                <a:ea typeface="+mn-ea"/>
                <a:cs typeface="Calibri"/>
              </a:rPr>
              <a:t>Alice</a:t>
            </a:r>
            <a:endParaRPr sz="2400">
              <a:solidFill>
                <a:prstClr val="black"/>
              </a:solidFill>
              <a:latin typeface="Calibri"/>
              <a:ea typeface="+mn-ea"/>
              <a:cs typeface="Calibri"/>
            </a:endParaRPr>
          </a:p>
        </p:txBody>
      </p:sp>
      <p:sp>
        <p:nvSpPr>
          <p:cNvPr id="44" name="object 44"/>
          <p:cNvSpPr/>
          <p:nvPr/>
        </p:nvSpPr>
        <p:spPr>
          <a:xfrm>
            <a:off x="9587103" y="3556445"/>
            <a:ext cx="1080896" cy="1091755"/>
          </a:xfrm>
          <a:prstGeom prst="rect">
            <a:avLst/>
          </a:prstGeom>
          <a:blipFill>
            <a:blip r:embed="rId19"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grpSp>
        <p:nvGrpSpPr>
          <p:cNvPr id="31" name="Group 30">
            <a:extLst>
              <a:ext uri="{FF2B5EF4-FFF2-40B4-BE49-F238E27FC236}">
                <a16:creationId xmlns:a16="http://schemas.microsoft.com/office/drawing/2014/main" id="{D93E20D3-9FFF-41BC-939D-60ECE5813672}"/>
              </a:ext>
            </a:extLst>
          </p:cNvPr>
          <p:cNvGrpSpPr/>
          <p:nvPr/>
        </p:nvGrpSpPr>
        <p:grpSpPr>
          <a:xfrm>
            <a:off x="5120005" y="5943600"/>
            <a:ext cx="2499995" cy="548640"/>
            <a:chOff x="3596004" y="5943600"/>
            <a:chExt cx="2499995" cy="548640"/>
          </a:xfrm>
        </p:grpSpPr>
        <p:sp>
          <p:nvSpPr>
            <p:cNvPr id="50" name="object 50"/>
            <p:cNvSpPr/>
            <p:nvPr/>
          </p:nvSpPr>
          <p:spPr>
            <a:xfrm>
              <a:off x="3596004" y="5943600"/>
              <a:ext cx="2499995" cy="548640"/>
            </a:xfrm>
            <a:custGeom>
              <a:avLst/>
              <a:gdLst/>
              <a:ahLst/>
              <a:cxnLst/>
              <a:rect l="l" t="t" r="r" b="b"/>
              <a:pathLst>
                <a:path w="2499995" h="548639">
                  <a:moveTo>
                    <a:pt x="2408555" y="0"/>
                  </a:moveTo>
                  <a:lnTo>
                    <a:pt x="91440" y="0"/>
                  </a:lnTo>
                  <a:lnTo>
                    <a:pt x="55828" y="7186"/>
                  </a:lnTo>
                  <a:lnTo>
                    <a:pt x="26765" y="26784"/>
                  </a:lnTo>
                  <a:lnTo>
                    <a:pt x="7179" y="55849"/>
                  </a:lnTo>
                  <a:lnTo>
                    <a:pt x="0" y="91440"/>
                  </a:lnTo>
                  <a:lnTo>
                    <a:pt x="0" y="457200"/>
                  </a:lnTo>
                  <a:lnTo>
                    <a:pt x="7179" y="492790"/>
                  </a:lnTo>
                  <a:lnTo>
                    <a:pt x="26765" y="521855"/>
                  </a:lnTo>
                  <a:lnTo>
                    <a:pt x="55828" y="541453"/>
                  </a:lnTo>
                  <a:lnTo>
                    <a:pt x="91440" y="548640"/>
                  </a:lnTo>
                  <a:lnTo>
                    <a:pt x="2408555" y="548640"/>
                  </a:lnTo>
                  <a:lnTo>
                    <a:pt x="2444166" y="541453"/>
                  </a:lnTo>
                  <a:lnTo>
                    <a:pt x="2473229" y="521855"/>
                  </a:lnTo>
                  <a:lnTo>
                    <a:pt x="2492815" y="492790"/>
                  </a:lnTo>
                  <a:lnTo>
                    <a:pt x="2499995" y="457200"/>
                  </a:lnTo>
                  <a:lnTo>
                    <a:pt x="2499995" y="91440"/>
                  </a:lnTo>
                  <a:lnTo>
                    <a:pt x="2492815" y="55849"/>
                  </a:lnTo>
                  <a:lnTo>
                    <a:pt x="2473229" y="26784"/>
                  </a:lnTo>
                  <a:lnTo>
                    <a:pt x="2444166" y="7186"/>
                  </a:lnTo>
                  <a:lnTo>
                    <a:pt x="2408555" y="0"/>
                  </a:lnTo>
                  <a:close/>
                </a:path>
              </a:pathLst>
            </a:custGeom>
            <a:solidFill>
              <a:srgbClr val="4F81BC"/>
            </a:solid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51" name="object 51"/>
            <p:cNvSpPr/>
            <p:nvPr/>
          </p:nvSpPr>
          <p:spPr>
            <a:xfrm>
              <a:off x="3596004" y="5943600"/>
              <a:ext cx="2499995" cy="548640"/>
            </a:xfrm>
            <a:custGeom>
              <a:avLst/>
              <a:gdLst/>
              <a:ahLst/>
              <a:cxnLst/>
              <a:rect l="l" t="t" r="r" b="b"/>
              <a:pathLst>
                <a:path w="2499995" h="548639">
                  <a:moveTo>
                    <a:pt x="0" y="91440"/>
                  </a:moveTo>
                  <a:lnTo>
                    <a:pt x="7179" y="55849"/>
                  </a:lnTo>
                  <a:lnTo>
                    <a:pt x="26765" y="26784"/>
                  </a:lnTo>
                  <a:lnTo>
                    <a:pt x="55828" y="7186"/>
                  </a:lnTo>
                  <a:lnTo>
                    <a:pt x="91440" y="0"/>
                  </a:lnTo>
                  <a:lnTo>
                    <a:pt x="2408555" y="0"/>
                  </a:lnTo>
                  <a:lnTo>
                    <a:pt x="2444166" y="7186"/>
                  </a:lnTo>
                  <a:lnTo>
                    <a:pt x="2473229" y="26784"/>
                  </a:lnTo>
                  <a:lnTo>
                    <a:pt x="2492815" y="55849"/>
                  </a:lnTo>
                  <a:lnTo>
                    <a:pt x="2499995" y="91440"/>
                  </a:lnTo>
                  <a:lnTo>
                    <a:pt x="2499995" y="457200"/>
                  </a:lnTo>
                  <a:lnTo>
                    <a:pt x="2492815" y="492790"/>
                  </a:lnTo>
                  <a:lnTo>
                    <a:pt x="2473229" y="521855"/>
                  </a:lnTo>
                  <a:lnTo>
                    <a:pt x="2444166" y="541453"/>
                  </a:lnTo>
                  <a:lnTo>
                    <a:pt x="2408555" y="548640"/>
                  </a:lnTo>
                  <a:lnTo>
                    <a:pt x="91440" y="548640"/>
                  </a:lnTo>
                  <a:lnTo>
                    <a:pt x="55828" y="541453"/>
                  </a:lnTo>
                  <a:lnTo>
                    <a:pt x="26765" y="521855"/>
                  </a:lnTo>
                  <a:lnTo>
                    <a:pt x="7179" y="492790"/>
                  </a:lnTo>
                  <a:lnTo>
                    <a:pt x="0" y="457200"/>
                  </a:lnTo>
                  <a:lnTo>
                    <a:pt x="0" y="91440"/>
                  </a:lnTo>
                  <a:close/>
                </a:path>
              </a:pathLst>
            </a:custGeom>
            <a:ln w="25400">
              <a:solidFill>
                <a:srgbClr val="000000"/>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52" name="object 52"/>
            <p:cNvSpPr txBox="1"/>
            <p:nvPr/>
          </p:nvSpPr>
          <p:spPr>
            <a:xfrm>
              <a:off x="5827776" y="5956300"/>
              <a:ext cx="252095" cy="402674"/>
            </a:xfrm>
            <a:prstGeom prst="rect">
              <a:avLst/>
            </a:prstGeom>
            <a:solidFill>
              <a:srgbClr val="F8F7F3">
                <a:alpha val="21960"/>
              </a:srgbClr>
            </a:solidFill>
          </p:spPr>
          <p:txBody>
            <a:bodyPr vert="horz" wrap="square" lIns="0" tIns="93980" rIns="0" bIns="0" rtlCol="0">
              <a:spAutoFit/>
            </a:bodyPr>
            <a:lstStyle/>
            <a:p>
              <a:pPr eaLnBrk="1" fontAlgn="auto" hangingPunct="1">
                <a:spcBef>
                  <a:spcPts val="740"/>
                </a:spcBef>
                <a:spcAft>
                  <a:spcPts val="0"/>
                </a:spcAft>
              </a:pPr>
              <a:r>
                <a:rPr sz="2000" b="1" dirty="0">
                  <a:solidFill>
                    <a:srgbClr val="FFFFFF"/>
                  </a:solidFill>
                  <a:latin typeface="Calibri"/>
                  <a:ea typeface="+mn-ea"/>
                  <a:cs typeface="Calibri"/>
                </a:rPr>
                <a:t>s</a:t>
              </a:r>
              <a:endParaRPr sz="2000">
                <a:solidFill>
                  <a:prstClr val="black"/>
                </a:solidFill>
                <a:latin typeface="Calibri"/>
                <a:ea typeface="+mn-ea"/>
                <a:cs typeface="Calibri"/>
              </a:endParaRPr>
            </a:p>
          </p:txBody>
        </p:sp>
        <p:sp>
          <p:nvSpPr>
            <p:cNvPr id="53" name="object 53"/>
            <p:cNvSpPr txBox="1"/>
            <p:nvPr/>
          </p:nvSpPr>
          <p:spPr>
            <a:xfrm>
              <a:off x="3612294" y="6037579"/>
              <a:ext cx="2215515" cy="330835"/>
            </a:xfrm>
            <a:prstGeom prst="rect">
              <a:avLst/>
            </a:prstGeom>
          </p:spPr>
          <p:txBody>
            <a:bodyPr vert="horz" wrap="square" lIns="0" tIns="12700" rIns="0" bIns="0" rtlCol="0">
              <a:spAutoFit/>
            </a:bodyPr>
            <a:lstStyle/>
            <a:p>
              <a:pPr marL="157480" eaLnBrk="1" fontAlgn="auto" hangingPunct="1">
                <a:spcBef>
                  <a:spcPts val="100"/>
                </a:spcBef>
                <a:spcAft>
                  <a:spcPts val="0"/>
                </a:spcAft>
              </a:pPr>
              <a:r>
                <a:rPr sz="2000" b="1" spc="-5" dirty="0">
                  <a:solidFill>
                    <a:srgbClr val="FFFFFF"/>
                  </a:solidFill>
                  <a:latin typeface="Calibri"/>
                  <a:ea typeface="+mn-ea"/>
                  <a:cs typeface="Calibri"/>
                </a:rPr>
                <a:t>Most Significant</a:t>
              </a:r>
              <a:r>
                <a:rPr sz="2000" b="1" spc="-85" dirty="0">
                  <a:solidFill>
                    <a:srgbClr val="FFFFFF"/>
                  </a:solidFill>
                  <a:latin typeface="Calibri"/>
                  <a:ea typeface="+mn-ea"/>
                  <a:cs typeface="Calibri"/>
                </a:rPr>
                <a:t> </a:t>
              </a:r>
              <a:r>
                <a:rPr sz="2000" b="1" dirty="0">
                  <a:solidFill>
                    <a:srgbClr val="FFFFFF"/>
                  </a:solidFill>
                  <a:latin typeface="Calibri"/>
                  <a:ea typeface="+mn-ea"/>
                  <a:cs typeface="Calibri"/>
                </a:rPr>
                <a:t>Bit</a:t>
              </a:r>
              <a:endParaRPr sz="2000" dirty="0">
                <a:solidFill>
                  <a:prstClr val="black"/>
                </a:solidFill>
                <a:latin typeface="Calibri"/>
                <a:ea typeface="+mn-ea"/>
                <a:cs typeface="Calibri"/>
              </a:endParaRPr>
            </a:p>
          </p:txBody>
        </p:sp>
      </p:grpSp>
      <p:sp>
        <p:nvSpPr>
          <p:cNvPr id="54" name="object 54"/>
          <p:cNvSpPr/>
          <p:nvPr/>
        </p:nvSpPr>
        <p:spPr>
          <a:xfrm>
            <a:off x="4702682" y="5494654"/>
            <a:ext cx="638810" cy="459740"/>
          </a:xfrm>
          <a:custGeom>
            <a:avLst/>
            <a:gdLst/>
            <a:ahLst/>
            <a:cxnLst/>
            <a:rect l="l" t="t" r="r" b="b"/>
            <a:pathLst>
              <a:path w="638810" h="459739">
                <a:moveTo>
                  <a:pt x="41005" y="29251"/>
                </a:moveTo>
                <a:lnTo>
                  <a:pt x="51455" y="52300"/>
                </a:lnTo>
                <a:lnTo>
                  <a:pt x="623951" y="459295"/>
                </a:lnTo>
                <a:lnTo>
                  <a:pt x="638682" y="438594"/>
                </a:lnTo>
                <a:lnTo>
                  <a:pt x="66044" y="31497"/>
                </a:lnTo>
                <a:lnTo>
                  <a:pt x="41005" y="29251"/>
                </a:lnTo>
                <a:close/>
              </a:path>
              <a:path w="638810" h="459739">
                <a:moveTo>
                  <a:pt x="0" y="0"/>
                </a:moveTo>
                <a:lnTo>
                  <a:pt x="45212" y="100241"/>
                </a:lnTo>
                <a:lnTo>
                  <a:pt x="48133" y="106629"/>
                </a:lnTo>
                <a:lnTo>
                  <a:pt x="55625" y="109474"/>
                </a:lnTo>
                <a:lnTo>
                  <a:pt x="62103" y="106578"/>
                </a:lnTo>
                <a:lnTo>
                  <a:pt x="68453" y="103695"/>
                </a:lnTo>
                <a:lnTo>
                  <a:pt x="71247" y="96164"/>
                </a:lnTo>
                <a:lnTo>
                  <a:pt x="68453" y="89789"/>
                </a:lnTo>
                <a:lnTo>
                  <a:pt x="51455" y="52300"/>
                </a:lnTo>
                <a:lnTo>
                  <a:pt x="13081" y="25019"/>
                </a:lnTo>
                <a:lnTo>
                  <a:pt x="27812" y="4318"/>
                </a:lnTo>
                <a:lnTo>
                  <a:pt x="47706" y="4318"/>
                </a:lnTo>
                <a:lnTo>
                  <a:pt x="0" y="0"/>
                </a:lnTo>
                <a:close/>
              </a:path>
              <a:path w="638810" h="459739">
                <a:moveTo>
                  <a:pt x="27812" y="4318"/>
                </a:moveTo>
                <a:lnTo>
                  <a:pt x="13081" y="25019"/>
                </a:lnTo>
                <a:lnTo>
                  <a:pt x="51455" y="52300"/>
                </a:lnTo>
                <a:lnTo>
                  <a:pt x="41005" y="29251"/>
                </a:lnTo>
                <a:lnTo>
                  <a:pt x="19304" y="27305"/>
                </a:lnTo>
                <a:lnTo>
                  <a:pt x="32004" y="9398"/>
                </a:lnTo>
                <a:lnTo>
                  <a:pt x="34958" y="9398"/>
                </a:lnTo>
                <a:lnTo>
                  <a:pt x="27812" y="4318"/>
                </a:lnTo>
                <a:close/>
              </a:path>
              <a:path w="638810" h="459739">
                <a:moveTo>
                  <a:pt x="47706" y="4318"/>
                </a:moveTo>
                <a:lnTo>
                  <a:pt x="27812" y="4318"/>
                </a:lnTo>
                <a:lnTo>
                  <a:pt x="66044" y="31497"/>
                </a:lnTo>
                <a:lnTo>
                  <a:pt x="114172" y="35814"/>
                </a:lnTo>
                <a:lnTo>
                  <a:pt x="120395" y="30734"/>
                </a:lnTo>
                <a:lnTo>
                  <a:pt x="121666" y="16764"/>
                </a:lnTo>
                <a:lnTo>
                  <a:pt x="116458" y="10541"/>
                </a:lnTo>
                <a:lnTo>
                  <a:pt x="47706" y="4318"/>
                </a:lnTo>
                <a:close/>
              </a:path>
              <a:path w="638810" h="459739">
                <a:moveTo>
                  <a:pt x="34958" y="9398"/>
                </a:moveTo>
                <a:lnTo>
                  <a:pt x="32004" y="9398"/>
                </a:lnTo>
                <a:lnTo>
                  <a:pt x="41005" y="29251"/>
                </a:lnTo>
                <a:lnTo>
                  <a:pt x="66044" y="31497"/>
                </a:lnTo>
                <a:lnTo>
                  <a:pt x="34958" y="9398"/>
                </a:lnTo>
                <a:close/>
              </a:path>
              <a:path w="638810" h="459739">
                <a:moveTo>
                  <a:pt x="32004" y="9398"/>
                </a:moveTo>
                <a:lnTo>
                  <a:pt x="19304" y="27305"/>
                </a:lnTo>
                <a:lnTo>
                  <a:pt x="41005" y="29251"/>
                </a:lnTo>
                <a:lnTo>
                  <a:pt x="32004" y="9398"/>
                </a:lnTo>
                <a:close/>
              </a:path>
            </a:pathLst>
          </a:custGeom>
          <a:solidFill>
            <a:srgbClr val="000000"/>
          </a:solid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grpSp>
        <p:nvGrpSpPr>
          <p:cNvPr id="66" name="Group 65">
            <a:extLst>
              <a:ext uri="{FF2B5EF4-FFF2-40B4-BE49-F238E27FC236}">
                <a16:creationId xmlns:a16="http://schemas.microsoft.com/office/drawing/2014/main" id="{B0D93A75-B3A9-4ADA-8FD5-B9B765230924}"/>
              </a:ext>
            </a:extLst>
          </p:cNvPr>
          <p:cNvGrpSpPr/>
          <p:nvPr/>
        </p:nvGrpSpPr>
        <p:grpSpPr>
          <a:xfrm>
            <a:off x="5469026" y="4667120"/>
            <a:ext cx="2971799" cy="582040"/>
            <a:chOff x="3810000" y="4904359"/>
            <a:chExt cx="2971799" cy="582040"/>
          </a:xfrm>
        </p:grpSpPr>
        <p:sp>
          <p:nvSpPr>
            <p:cNvPr id="55" name="object 55"/>
            <p:cNvSpPr/>
            <p:nvPr/>
          </p:nvSpPr>
          <p:spPr>
            <a:xfrm>
              <a:off x="4281804" y="4937759"/>
              <a:ext cx="2499995" cy="548640"/>
            </a:xfrm>
            <a:custGeom>
              <a:avLst/>
              <a:gdLst/>
              <a:ahLst/>
              <a:cxnLst/>
              <a:rect l="l" t="t" r="r" b="b"/>
              <a:pathLst>
                <a:path w="2499995" h="548639">
                  <a:moveTo>
                    <a:pt x="2408554" y="0"/>
                  </a:moveTo>
                  <a:lnTo>
                    <a:pt x="91440" y="0"/>
                  </a:lnTo>
                  <a:lnTo>
                    <a:pt x="55828" y="7179"/>
                  </a:lnTo>
                  <a:lnTo>
                    <a:pt x="26765" y="26765"/>
                  </a:lnTo>
                  <a:lnTo>
                    <a:pt x="7179" y="55828"/>
                  </a:lnTo>
                  <a:lnTo>
                    <a:pt x="0" y="91439"/>
                  </a:lnTo>
                  <a:lnTo>
                    <a:pt x="0" y="457199"/>
                  </a:lnTo>
                  <a:lnTo>
                    <a:pt x="7179" y="492811"/>
                  </a:lnTo>
                  <a:lnTo>
                    <a:pt x="26765" y="521874"/>
                  </a:lnTo>
                  <a:lnTo>
                    <a:pt x="55828" y="541460"/>
                  </a:lnTo>
                  <a:lnTo>
                    <a:pt x="91440" y="548639"/>
                  </a:lnTo>
                  <a:lnTo>
                    <a:pt x="2408554" y="548639"/>
                  </a:lnTo>
                  <a:lnTo>
                    <a:pt x="2444166" y="541460"/>
                  </a:lnTo>
                  <a:lnTo>
                    <a:pt x="2473229" y="521874"/>
                  </a:lnTo>
                  <a:lnTo>
                    <a:pt x="2492815" y="492811"/>
                  </a:lnTo>
                  <a:lnTo>
                    <a:pt x="2499995" y="457199"/>
                  </a:lnTo>
                  <a:lnTo>
                    <a:pt x="2499995" y="91439"/>
                  </a:lnTo>
                  <a:lnTo>
                    <a:pt x="2492815" y="55828"/>
                  </a:lnTo>
                  <a:lnTo>
                    <a:pt x="2473229" y="26765"/>
                  </a:lnTo>
                  <a:lnTo>
                    <a:pt x="2444166" y="7179"/>
                  </a:lnTo>
                  <a:lnTo>
                    <a:pt x="2408554" y="0"/>
                  </a:lnTo>
                  <a:close/>
                </a:path>
              </a:pathLst>
            </a:custGeom>
            <a:solidFill>
              <a:srgbClr val="C0504D"/>
            </a:solid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grpSp>
          <p:nvGrpSpPr>
            <p:cNvPr id="49" name="Group 48">
              <a:extLst>
                <a:ext uri="{FF2B5EF4-FFF2-40B4-BE49-F238E27FC236}">
                  <a16:creationId xmlns:a16="http://schemas.microsoft.com/office/drawing/2014/main" id="{8EA5A307-37D6-4C2B-8494-698D83206D13}"/>
                </a:ext>
              </a:extLst>
            </p:cNvPr>
            <p:cNvGrpSpPr/>
            <p:nvPr/>
          </p:nvGrpSpPr>
          <p:grpSpPr>
            <a:xfrm>
              <a:off x="3810000" y="4904359"/>
              <a:ext cx="2971799" cy="582040"/>
              <a:chOff x="3810000" y="4904359"/>
              <a:chExt cx="2971799" cy="582040"/>
            </a:xfrm>
          </p:grpSpPr>
          <p:sp>
            <p:nvSpPr>
              <p:cNvPr id="56" name="object 56"/>
              <p:cNvSpPr/>
              <p:nvPr/>
            </p:nvSpPr>
            <p:spPr>
              <a:xfrm>
                <a:off x="4281804" y="4937759"/>
                <a:ext cx="2499995" cy="548640"/>
              </a:xfrm>
              <a:custGeom>
                <a:avLst/>
                <a:gdLst/>
                <a:ahLst/>
                <a:cxnLst/>
                <a:rect l="l" t="t" r="r" b="b"/>
                <a:pathLst>
                  <a:path w="2499995" h="548639">
                    <a:moveTo>
                      <a:pt x="0" y="91439"/>
                    </a:moveTo>
                    <a:lnTo>
                      <a:pt x="7179" y="55828"/>
                    </a:lnTo>
                    <a:lnTo>
                      <a:pt x="26765" y="26765"/>
                    </a:lnTo>
                    <a:lnTo>
                      <a:pt x="55828" y="7179"/>
                    </a:lnTo>
                    <a:lnTo>
                      <a:pt x="91440" y="0"/>
                    </a:lnTo>
                    <a:lnTo>
                      <a:pt x="2408554" y="0"/>
                    </a:lnTo>
                    <a:lnTo>
                      <a:pt x="2444166" y="7179"/>
                    </a:lnTo>
                    <a:lnTo>
                      <a:pt x="2473229" y="26765"/>
                    </a:lnTo>
                    <a:lnTo>
                      <a:pt x="2492815" y="55828"/>
                    </a:lnTo>
                    <a:lnTo>
                      <a:pt x="2499995" y="91439"/>
                    </a:lnTo>
                    <a:lnTo>
                      <a:pt x="2499995" y="457199"/>
                    </a:lnTo>
                    <a:lnTo>
                      <a:pt x="2492815" y="492811"/>
                    </a:lnTo>
                    <a:lnTo>
                      <a:pt x="2473229" y="521874"/>
                    </a:lnTo>
                    <a:lnTo>
                      <a:pt x="2444166" y="541460"/>
                    </a:lnTo>
                    <a:lnTo>
                      <a:pt x="2408554" y="548639"/>
                    </a:lnTo>
                    <a:lnTo>
                      <a:pt x="91440" y="548639"/>
                    </a:lnTo>
                    <a:lnTo>
                      <a:pt x="55828" y="541460"/>
                    </a:lnTo>
                    <a:lnTo>
                      <a:pt x="26765" y="521874"/>
                    </a:lnTo>
                    <a:lnTo>
                      <a:pt x="7179" y="492811"/>
                    </a:lnTo>
                    <a:lnTo>
                      <a:pt x="0" y="457199"/>
                    </a:lnTo>
                    <a:lnTo>
                      <a:pt x="0" y="91439"/>
                    </a:lnTo>
                    <a:close/>
                  </a:path>
                </a:pathLst>
              </a:custGeom>
              <a:ln w="25400">
                <a:solidFill>
                  <a:srgbClr val="000000"/>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57" name="object 57"/>
              <p:cNvSpPr txBox="1"/>
              <p:nvPr/>
            </p:nvSpPr>
            <p:spPr>
              <a:xfrm>
                <a:off x="4298094" y="5031485"/>
                <a:ext cx="1529715" cy="330835"/>
              </a:xfrm>
              <a:prstGeom prst="rect">
                <a:avLst/>
              </a:prstGeom>
            </p:spPr>
            <p:txBody>
              <a:bodyPr vert="horz" wrap="square" lIns="0" tIns="12700" rIns="0" bIns="0" rtlCol="0">
                <a:spAutoFit/>
              </a:bodyPr>
              <a:lstStyle/>
              <a:p>
                <a:pPr marL="156210" eaLnBrk="1" fontAlgn="auto" hangingPunct="1">
                  <a:spcBef>
                    <a:spcPts val="100"/>
                  </a:spcBef>
                  <a:spcAft>
                    <a:spcPts val="0"/>
                  </a:spcAft>
                </a:pPr>
                <a:r>
                  <a:rPr sz="2000" b="1" spc="-5" dirty="0">
                    <a:solidFill>
                      <a:srgbClr val="FFFFFF"/>
                    </a:solidFill>
                    <a:latin typeface="Calibri"/>
                    <a:ea typeface="+mn-ea"/>
                    <a:cs typeface="Calibri"/>
                  </a:rPr>
                  <a:t>Least</a:t>
                </a:r>
                <a:r>
                  <a:rPr sz="2000" b="1" spc="-75" dirty="0">
                    <a:solidFill>
                      <a:srgbClr val="FFFFFF"/>
                    </a:solidFill>
                    <a:latin typeface="Calibri"/>
                    <a:ea typeface="+mn-ea"/>
                    <a:cs typeface="Calibri"/>
                  </a:rPr>
                  <a:t> </a:t>
                </a:r>
                <a:r>
                  <a:rPr sz="2000" b="1" dirty="0">
                    <a:solidFill>
                      <a:srgbClr val="FFFFFF"/>
                    </a:solidFill>
                    <a:latin typeface="Calibri"/>
                    <a:ea typeface="+mn-ea"/>
                    <a:cs typeface="Calibri"/>
                  </a:rPr>
                  <a:t>Signific</a:t>
                </a:r>
                <a:endParaRPr sz="2000" dirty="0">
                  <a:solidFill>
                    <a:prstClr val="black"/>
                  </a:solidFill>
                  <a:latin typeface="Calibri"/>
                  <a:ea typeface="+mn-ea"/>
                  <a:cs typeface="Calibri"/>
                </a:endParaRPr>
              </a:p>
            </p:txBody>
          </p:sp>
          <p:sp>
            <p:nvSpPr>
              <p:cNvPr id="58" name="object 58"/>
              <p:cNvSpPr txBox="1"/>
              <p:nvPr/>
            </p:nvSpPr>
            <p:spPr>
              <a:xfrm>
                <a:off x="5827776" y="4950459"/>
                <a:ext cx="937894" cy="475771"/>
              </a:xfrm>
              <a:prstGeom prst="rect">
                <a:avLst/>
              </a:prstGeom>
              <a:solidFill>
                <a:srgbClr val="F8F7F3">
                  <a:alpha val="21960"/>
                </a:srgbClr>
              </a:solidFill>
            </p:spPr>
            <p:txBody>
              <a:bodyPr vert="horz" wrap="square" lIns="0" tIns="0" rIns="0" bIns="0" rtlCol="0">
                <a:spAutoFit/>
              </a:bodyPr>
              <a:lstStyle/>
              <a:p>
                <a:pPr eaLnBrk="1" fontAlgn="auto" hangingPunct="1">
                  <a:lnSpc>
                    <a:spcPts val="3620"/>
                  </a:lnSpc>
                  <a:spcBef>
                    <a:spcPts val="0"/>
                  </a:spcBef>
                  <a:spcAft>
                    <a:spcPts val="0"/>
                  </a:spcAft>
                </a:pPr>
                <a:r>
                  <a:rPr sz="2000" b="1" dirty="0">
                    <a:solidFill>
                      <a:srgbClr val="FFFFFF"/>
                    </a:solidFill>
                    <a:latin typeface="Calibri"/>
                    <a:ea typeface="+mn-ea"/>
                    <a:cs typeface="Calibri"/>
                  </a:rPr>
                  <a:t>a</a:t>
                </a:r>
                <a:r>
                  <a:rPr sz="2000" b="1" spc="-30" dirty="0">
                    <a:solidFill>
                      <a:srgbClr val="FFFFFF"/>
                    </a:solidFill>
                    <a:latin typeface="Calibri"/>
                    <a:ea typeface="+mn-ea"/>
                    <a:cs typeface="Calibri"/>
                  </a:rPr>
                  <a:t>n</a:t>
                </a:r>
                <a:r>
                  <a:rPr sz="2000" b="1" dirty="0">
                    <a:solidFill>
                      <a:srgbClr val="FFFFFF"/>
                    </a:solidFill>
                    <a:latin typeface="Calibri"/>
                    <a:ea typeface="+mn-ea"/>
                    <a:cs typeface="Calibri"/>
                  </a:rPr>
                  <a:t>t</a:t>
                </a:r>
                <a:r>
                  <a:rPr sz="2000" b="1" spc="-20" dirty="0">
                    <a:solidFill>
                      <a:srgbClr val="FFFFFF"/>
                    </a:solidFill>
                    <a:latin typeface="Calibri"/>
                    <a:ea typeface="+mn-ea"/>
                    <a:cs typeface="Calibri"/>
                  </a:rPr>
                  <a:t> </a:t>
                </a:r>
                <a:r>
                  <a:rPr sz="2000" b="1" spc="-130" dirty="0">
                    <a:solidFill>
                      <a:srgbClr val="FFFFFF"/>
                    </a:solidFill>
                    <a:latin typeface="Calibri"/>
                    <a:ea typeface="+mn-ea"/>
                    <a:cs typeface="Calibri"/>
                  </a:rPr>
                  <a:t>B</a:t>
                </a:r>
                <a:r>
                  <a:rPr sz="6600" spc="-3277" baseline="-8207" dirty="0">
                    <a:solidFill>
                      <a:prstClr val="black"/>
                    </a:solidFill>
                    <a:latin typeface="Trebuchet MS"/>
                    <a:ea typeface="+mn-ea"/>
                    <a:cs typeface="Trebuchet MS"/>
                  </a:rPr>
                  <a:t>+</a:t>
                </a:r>
                <a:r>
                  <a:rPr sz="2000" b="1" dirty="0">
                    <a:solidFill>
                      <a:srgbClr val="FFFFFF"/>
                    </a:solidFill>
                    <a:latin typeface="Calibri"/>
                    <a:ea typeface="+mn-ea"/>
                    <a:cs typeface="Calibri"/>
                  </a:rPr>
                  <a:t>its</a:t>
                </a:r>
                <a:endParaRPr sz="2000" dirty="0">
                  <a:solidFill>
                    <a:prstClr val="black"/>
                  </a:solidFill>
                  <a:latin typeface="Calibri"/>
                  <a:ea typeface="+mn-ea"/>
                  <a:cs typeface="Calibri"/>
                </a:endParaRPr>
              </a:p>
            </p:txBody>
          </p:sp>
          <p:sp>
            <p:nvSpPr>
              <p:cNvPr id="59" name="object 59"/>
              <p:cNvSpPr/>
              <p:nvPr/>
            </p:nvSpPr>
            <p:spPr>
              <a:xfrm>
                <a:off x="3810000" y="4904359"/>
                <a:ext cx="474980" cy="160655"/>
              </a:xfrm>
              <a:custGeom>
                <a:avLst/>
                <a:gdLst/>
                <a:ahLst/>
                <a:cxnLst/>
                <a:rect l="l" t="t" r="r" b="b"/>
                <a:pathLst>
                  <a:path w="474979" h="160654">
                    <a:moveTo>
                      <a:pt x="73101" y="38173"/>
                    </a:moveTo>
                    <a:lnTo>
                      <a:pt x="48962" y="45349"/>
                    </a:lnTo>
                    <a:lnTo>
                      <a:pt x="67061" y="62797"/>
                    </a:lnTo>
                    <a:lnTo>
                      <a:pt x="468757" y="160655"/>
                    </a:lnTo>
                    <a:lnTo>
                      <a:pt x="474852" y="136017"/>
                    </a:lnTo>
                    <a:lnTo>
                      <a:pt x="73101" y="38173"/>
                    </a:lnTo>
                    <a:close/>
                  </a:path>
                  <a:path w="474979" h="160654">
                    <a:moveTo>
                      <a:pt x="112140" y="0"/>
                    </a:moveTo>
                    <a:lnTo>
                      <a:pt x="0" y="33401"/>
                    </a:lnTo>
                    <a:lnTo>
                      <a:pt x="79121" y="109728"/>
                    </a:lnTo>
                    <a:lnTo>
                      <a:pt x="84200" y="114554"/>
                    </a:lnTo>
                    <a:lnTo>
                      <a:pt x="92201" y="114427"/>
                    </a:lnTo>
                    <a:lnTo>
                      <a:pt x="101980" y="104394"/>
                    </a:lnTo>
                    <a:lnTo>
                      <a:pt x="101853" y="96266"/>
                    </a:lnTo>
                    <a:lnTo>
                      <a:pt x="96774" y="91440"/>
                    </a:lnTo>
                    <a:lnTo>
                      <a:pt x="67061" y="62797"/>
                    </a:lnTo>
                    <a:lnTo>
                      <a:pt x="21462" y="51689"/>
                    </a:lnTo>
                    <a:lnTo>
                      <a:pt x="27432" y="27051"/>
                    </a:lnTo>
                    <a:lnTo>
                      <a:pt x="110513" y="27051"/>
                    </a:lnTo>
                    <a:lnTo>
                      <a:pt x="119379" y="24384"/>
                    </a:lnTo>
                    <a:lnTo>
                      <a:pt x="123189" y="17272"/>
                    </a:lnTo>
                    <a:lnTo>
                      <a:pt x="119125" y="3810"/>
                    </a:lnTo>
                    <a:lnTo>
                      <a:pt x="112140" y="0"/>
                    </a:lnTo>
                    <a:close/>
                  </a:path>
                  <a:path w="474979" h="160654">
                    <a:moveTo>
                      <a:pt x="27432" y="27051"/>
                    </a:moveTo>
                    <a:lnTo>
                      <a:pt x="21462" y="51689"/>
                    </a:lnTo>
                    <a:lnTo>
                      <a:pt x="67061" y="62797"/>
                    </a:lnTo>
                    <a:lnTo>
                      <a:pt x="55406" y="51562"/>
                    </a:lnTo>
                    <a:lnTo>
                      <a:pt x="28066" y="51562"/>
                    </a:lnTo>
                    <a:lnTo>
                      <a:pt x="33274" y="30226"/>
                    </a:lnTo>
                    <a:lnTo>
                      <a:pt x="40468" y="30226"/>
                    </a:lnTo>
                    <a:lnTo>
                      <a:pt x="27432" y="27051"/>
                    </a:lnTo>
                    <a:close/>
                  </a:path>
                  <a:path w="474979" h="160654">
                    <a:moveTo>
                      <a:pt x="33274" y="30226"/>
                    </a:moveTo>
                    <a:lnTo>
                      <a:pt x="28066" y="51562"/>
                    </a:lnTo>
                    <a:lnTo>
                      <a:pt x="48962" y="45349"/>
                    </a:lnTo>
                    <a:lnTo>
                      <a:pt x="33274" y="30226"/>
                    </a:lnTo>
                    <a:close/>
                  </a:path>
                  <a:path w="474979" h="160654">
                    <a:moveTo>
                      <a:pt x="48962" y="45349"/>
                    </a:moveTo>
                    <a:lnTo>
                      <a:pt x="28066" y="51562"/>
                    </a:lnTo>
                    <a:lnTo>
                      <a:pt x="55406" y="51562"/>
                    </a:lnTo>
                    <a:lnTo>
                      <a:pt x="48962" y="45349"/>
                    </a:lnTo>
                    <a:close/>
                  </a:path>
                  <a:path w="474979" h="160654">
                    <a:moveTo>
                      <a:pt x="40468" y="30226"/>
                    </a:moveTo>
                    <a:lnTo>
                      <a:pt x="33274" y="30226"/>
                    </a:lnTo>
                    <a:lnTo>
                      <a:pt x="48962" y="45349"/>
                    </a:lnTo>
                    <a:lnTo>
                      <a:pt x="73101" y="38173"/>
                    </a:lnTo>
                    <a:lnTo>
                      <a:pt x="40468" y="30226"/>
                    </a:lnTo>
                    <a:close/>
                  </a:path>
                  <a:path w="474979" h="160654">
                    <a:moveTo>
                      <a:pt x="110513" y="27051"/>
                    </a:moveTo>
                    <a:lnTo>
                      <a:pt x="27432" y="27051"/>
                    </a:lnTo>
                    <a:lnTo>
                      <a:pt x="73101" y="38173"/>
                    </a:lnTo>
                    <a:lnTo>
                      <a:pt x="110513" y="27051"/>
                    </a:lnTo>
                    <a:close/>
                  </a:path>
                </a:pathLst>
              </a:custGeom>
              <a:solidFill>
                <a:srgbClr val="000000"/>
              </a:solid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grpSp>
      </p:grpSp>
      <p:grpSp>
        <p:nvGrpSpPr>
          <p:cNvPr id="35" name="Group 34">
            <a:extLst>
              <a:ext uri="{FF2B5EF4-FFF2-40B4-BE49-F238E27FC236}">
                <a16:creationId xmlns:a16="http://schemas.microsoft.com/office/drawing/2014/main" id="{0BC1C126-6DA0-4409-826A-BB0C2C5141CF}"/>
              </a:ext>
            </a:extLst>
          </p:cNvPr>
          <p:cNvGrpSpPr/>
          <p:nvPr/>
        </p:nvGrpSpPr>
        <p:grpSpPr>
          <a:xfrm>
            <a:off x="1937792" y="1198753"/>
            <a:ext cx="2329815" cy="706755"/>
            <a:chOff x="413791" y="1198752"/>
            <a:chExt cx="2329815" cy="706755"/>
          </a:xfrm>
        </p:grpSpPr>
        <p:sp>
          <p:nvSpPr>
            <p:cNvPr id="45" name="object 45"/>
            <p:cNvSpPr/>
            <p:nvPr/>
          </p:nvSpPr>
          <p:spPr>
            <a:xfrm>
              <a:off x="413791" y="1198752"/>
              <a:ext cx="2329815" cy="706755"/>
            </a:xfrm>
            <a:custGeom>
              <a:avLst/>
              <a:gdLst/>
              <a:ahLst/>
              <a:cxnLst/>
              <a:rect l="l" t="t" r="r" b="b"/>
              <a:pathLst>
                <a:path w="2329815" h="706755">
                  <a:moveTo>
                    <a:pt x="2211679" y="0"/>
                  </a:moveTo>
                  <a:lnTo>
                    <a:pt x="117716" y="0"/>
                  </a:lnTo>
                  <a:lnTo>
                    <a:pt x="71896" y="9249"/>
                  </a:lnTo>
                  <a:lnTo>
                    <a:pt x="34478" y="34464"/>
                  </a:lnTo>
                  <a:lnTo>
                    <a:pt x="9250" y="71848"/>
                  </a:lnTo>
                  <a:lnTo>
                    <a:pt x="0" y="117601"/>
                  </a:lnTo>
                  <a:lnTo>
                    <a:pt x="0" y="588518"/>
                  </a:lnTo>
                  <a:lnTo>
                    <a:pt x="9250" y="634345"/>
                  </a:lnTo>
                  <a:lnTo>
                    <a:pt x="34478" y="671766"/>
                  </a:lnTo>
                  <a:lnTo>
                    <a:pt x="71896" y="696995"/>
                  </a:lnTo>
                  <a:lnTo>
                    <a:pt x="117716" y="706247"/>
                  </a:lnTo>
                  <a:lnTo>
                    <a:pt x="2211679" y="706247"/>
                  </a:lnTo>
                  <a:lnTo>
                    <a:pt x="2257506" y="696995"/>
                  </a:lnTo>
                  <a:lnTo>
                    <a:pt x="2294928" y="671766"/>
                  </a:lnTo>
                  <a:lnTo>
                    <a:pt x="2320157" y="634345"/>
                  </a:lnTo>
                  <a:lnTo>
                    <a:pt x="2329408" y="588518"/>
                  </a:lnTo>
                  <a:lnTo>
                    <a:pt x="2329408" y="117601"/>
                  </a:lnTo>
                  <a:lnTo>
                    <a:pt x="2320157" y="71848"/>
                  </a:lnTo>
                  <a:lnTo>
                    <a:pt x="2294928" y="34464"/>
                  </a:lnTo>
                  <a:lnTo>
                    <a:pt x="2257506" y="9249"/>
                  </a:lnTo>
                  <a:lnTo>
                    <a:pt x="2211679" y="0"/>
                  </a:lnTo>
                  <a:close/>
                </a:path>
              </a:pathLst>
            </a:custGeom>
            <a:solidFill>
              <a:srgbClr val="4F81BC"/>
            </a:solid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46" name="object 46"/>
            <p:cNvSpPr/>
            <p:nvPr/>
          </p:nvSpPr>
          <p:spPr>
            <a:xfrm>
              <a:off x="413791" y="1198752"/>
              <a:ext cx="2329815" cy="706755"/>
            </a:xfrm>
            <a:custGeom>
              <a:avLst/>
              <a:gdLst/>
              <a:ahLst/>
              <a:cxnLst/>
              <a:rect l="l" t="t" r="r" b="b"/>
              <a:pathLst>
                <a:path w="2329815" h="706755">
                  <a:moveTo>
                    <a:pt x="0" y="117601"/>
                  </a:moveTo>
                  <a:lnTo>
                    <a:pt x="9250" y="71848"/>
                  </a:lnTo>
                  <a:lnTo>
                    <a:pt x="34478" y="34464"/>
                  </a:lnTo>
                  <a:lnTo>
                    <a:pt x="71896" y="9249"/>
                  </a:lnTo>
                  <a:lnTo>
                    <a:pt x="117716" y="0"/>
                  </a:lnTo>
                  <a:lnTo>
                    <a:pt x="2211679" y="0"/>
                  </a:lnTo>
                  <a:lnTo>
                    <a:pt x="2257506" y="9249"/>
                  </a:lnTo>
                  <a:lnTo>
                    <a:pt x="2294928" y="34464"/>
                  </a:lnTo>
                  <a:lnTo>
                    <a:pt x="2320157" y="71848"/>
                  </a:lnTo>
                  <a:lnTo>
                    <a:pt x="2329408" y="117601"/>
                  </a:lnTo>
                  <a:lnTo>
                    <a:pt x="2329408" y="588518"/>
                  </a:lnTo>
                  <a:lnTo>
                    <a:pt x="2320157" y="634345"/>
                  </a:lnTo>
                  <a:lnTo>
                    <a:pt x="2294928" y="671766"/>
                  </a:lnTo>
                  <a:lnTo>
                    <a:pt x="2257506" y="696995"/>
                  </a:lnTo>
                  <a:lnTo>
                    <a:pt x="2211679" y="706247"/>
                  </a:lnTo>
                  <a:lnTo>
                    <a:pt x="117716" y="706247"/>
                  </a:lnTo>
                  <a:lnTo>
                    <a:pt x="71896" y="696995"/>
                  </a:lnTo>
                  <a:lnTo>
                    <a:pt x="34478" y="671766"/>
                  </a:lnTo>
                  <a:lnTo>
                    <a:pt x="9250" y="634345"/>
                  </a:lnTo>
                  <a:lnTo>
                    <a:pt x="0" y="588518"/>
                  </a:lnTo>
                  <a:lnTo>
                    <a:pt x="0" y="117601"/>
                  </a:lnTo>
                  <a:close/>
                </a:path>
              </a:pathLst>
            </a:custGeom>
            <a:ln w="25400">
              <a:solidFill>
                <a:srgbClr val="385D89"/>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61" name="Rectangle 60"/>
            <p:cNvSpPr/>
            <p:nvPr/>
          </p:nvSpPr>
          <p:spPr>
            <a:xfrm>
              <a:off x="574515" y="1248127"/>
              <a:ext cx="2073516" cy="477054"/>
            </a:xfrm>
            <a:prstGeom prst="rect">
              <a:avLst/>
            </a:prstGeom>
          </p:spPr>
          <p:txBody>
            <a:bodyPr wrap="none">
              <a:spAutoFit/>
            </a:bodyPr>
            <a:lstStyle/>
            <a:p>
              <a:pPr marL="12700" eaLnBrk="1" fontAlgn="auto" hangingPunct="1">
                <a:lnSpc>
                  <a:spcPts val="3040"/>
                </a:lnSpc>
                <a:spcBef>
                  <a:spcPts val="0"/>
                </a:spcBef>
                <a:spcAft>
                  <a:spcPts val="0"/>
                </a:spcAft>
              </a:pPr>
              <a:r>
                <a:rPr lang="en-US" sz="2800" b="1" spc="-15" dirty="0">
                  <a:solidFill>
                    <a:srgbClr val="FFFFFF"/>
                  </a:solidFill>
                  <a:latin typeface="Calibri"/>
                  <a:ea typeface="+mn-ea"/>
                  <a:cs typeface="Calibri"/>
                </a:rPr>
                <a:t>SECRET</a:t>
              </a:r>
              <a:r>
                <a:rPr lang="en-US" sz="2800" b="1" spc="-70" dirty="0">
                  <a:solidFill>
                    <a:srgbClr val="FFFFFF"/>
                  </a:solidFill>
                  <a:latin typeface="Calibri"/>
                  <a:ea typeface="+mn-ea"/>
                  <a:cs typeface="Calibri"/>
                </a:rPr>
                <a:t> </a:t>
              </a:r>
              <a:r>
                <a:rPr lang="en-US" sz="2800" b="1" spc="-60" dirty="0">
                  <a:solidFill>
                    <a:srgbClr val="FFFFFF"/>
                  </a:solidFill>
                  <a:latin typeface="Calibri"/>
                  <a:ea typeface="+mn-ea"/>
                  <a:cs typeface="Calibri"/>
                </a:rPr>
                <a:t>PART</a:t>
              </a:r>
              <a:endParaRPr lang="en-US" sz="2800" dirty="0">
                <a:solidFill>
                  <a:prstClr val="black"/>
                </a:solidFill>
                <a:latin typeface="Calibri"/>
                <a:ea typeface="+mn-ea"/>
                <a:cs typeface="Calibri"/>
              </a:endParaRPr>
            </a:p>
          </p:txBody>
        </p:sp>
      </p:grpSp>
      <p:grpSp>
        <p:nvGrpSpPr>
          <p:cNvPr id="60" name="Group 59">
            <a:extLst>
              <a:ext uri="{FF2B5EF4-FFF2-40B4-BE49-F238E27FC236}">
                <a16:creationId xmlns:a16="http://schemas.microsoft.com/office/drawing/2014/main" id="{9C0DF7CF-625C-4D24-A404-8DB526520E53}"/>
              </a:ext>
            </a:extLst>
          </p:cNvPr>
          <p:cNvGrpSpPr/>
          <p:nvPr/>
        </p:nvGrpSpPr>
        <p:grpSpPr>
          <a:xfrm>
            <a:off x="1937792" y="2038986"/>
            <a:ext cx="2329815" cy="706755"/>
            <a:chOff x="413791" y="2038985"/>
            <a:chExt cx="2329815" cy="706755"/>
          </a:xfrm>
        </p:grpSpPr>
        <p:sp>
          <p:nvSpPr>
            <p:cNvPr id="47" name="object 47"/>
            <p:cNvSpPr/>
            <p:nvPr/>
          </p:nvSpPr>
          <p:spPr>
            <a:xfrm>
              <a:off x="413791" y="2038985"/>
              <a:ext cx="2329815" cy="706755"/>
            </a:xfrm>
            <a:custGeom>
              <a:avLst/>
              <a:gdLst/>
              <a:ahLst/>
              <a:cxnLst/>
              <a:rect l="l" t="t" r="r" b="b"/>
              <a:pathLst>
                <a:path w="2329815" h="706755">
                  <a:moveTo>
                    <a:pt x="2211679" y="0"/>
                  </a:moveTo>
                  <a:lnTo>
                    <a:pt x="117716" y="0"/>
                  </a:lnTo>
                  <a:lnTo>
                    <a:pt x="71896" y="9249"/>
                  </a:lnTo>
                  <a:lnTo>
                    <a:pt x="34478" y="34464"/>
                  </a:lnTo>
                  <a:lnTo>
                    <a:pt x="9250" y="71848"/>
                  </a:lnTo>
                  <a:lnTo>
                    <a:pt x="0" y="117601"/>
                  </a:lnTo>
                  <a:lnTo>
                    <a:pt x="0" y="588517"/>
                  </a:lnTo>
                  <a:lnTo>
                    <a:pt x="9250" y="634345"/>
                  </a:lnTo>
                  <a:lnTo>
                    <a:pt x="34478" y="671766"/>
                  </a:lnTo>
                  <a:lnTo>
                    <a:pt x="71896" y="696995"/>
                  </a:lnTo>
                  <a:lnTo>
                    <a:pt x="117716" y="706247"/>
                  </a:lnTo>
                  <a:lnTo>
                    <a:pt x="2211679" y="706247"/>
                  </a:lnTo>
                  <a:lnTo>
                    <a:pt x="2257506" y="696995"/>
                  </a:lnTo>
                  <a:lnTo>
                    <a:pt x="2294928" y="671766"/>
                  </a:lnTo>
                  <a:lnTo>
                    <a:pt x="2320157" y="634345"/>
                  </a:lnTo>
                  <a:lnTo>
                    <a:pt x="2329408" y="588517"/>
                  </a:lnTo>
                  <a:lnTo>
                    <a:pt x="2329408" y="117601"/>
                  </a:lnTo>
                  <a:lnTo>
                    <a:pt x="2320157" y="71848"/>
                  </a:lnTo>
                  <a:lnTo>
                    <a:pt x="2294928" y="34464"/>
                  </a:lnTo>
                  <a:lnTo>
                    <a:pt x="2257506" y="9249"/>
                  </a:lnTo>
                  <a:lnTo>
                    <a:pt x="2211679" y="0"/>
                  </a:lnTo>
                  <a:close/>
                </a:path>
              </a:pathLst>
            </a:custGeom>
            <a:solidFill>
              <a:srgbClr val="C0504D"/>
            </a:solid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48" name="object 48"/>
            <p:cNvSpPr/>
            <p:nvPr/>
          </p:nvSpPr>
          <p:spPr>
            <a:xfrm>
              <a:off x="413791" y="2038985"/>
              <a:ext cx="2329815" cy="706755"/>
            </a:xfrm>
            <a:custGeom>
              <a:avLst/>
              <a:gdLst/>
              <a:ahLst/>
              <a:cxnLst/>
              <a:rect l="l" t="t" r="r" b="b"/>
              <a:pathLst>
                <a:path w="2329815" h="706755">
                  <a:moveTo>
                    <a:pt x="0" y="117601"/>
                  </a:moveTo>
                  <a:lnTo>
                    <a:pt x="9250" y="71848"/>
                  </a:lnTo>
                  <a:lnTo>
                    <a:pt x="34478" y="34464"/>
                  </a:lnTo>
                  <a:lnTo>
                    <a:pt x="71896" y="9249"/>
                  </a:lnTo>
                  <a:lnTo>
                    <a:pt x="117716" y="0"/>
                  </a:lnTo>
                  <a:lnTo>
                    <a:pt x="2211679" y="0"/>
                  </a:lnTo>
                  <a:lnTo>
                    <a:pt x="2257506" y="9249"/>
                  </a:lnTo>
                  <a:lnTo>
                    <a:pt x="2294928" y="34464"/>
                  </a:lnTo>
                  <a:lnTo>
                    <a:pt x="2320157" y="71848"/>
                  </a:lnTo>
                  <a:lnTo>
                    <a:pt x="2329408" y="117601"/>
                  </a:lnTo>
                  <a:lnTo>
                    <a:pt x="2329408" y="588517"/>
                  </a:lnTo>
                  <a:lnTo>
                    <a:pt x="2320157" y="634345"/>
                  </a:lnTo>
                  <a:lnTo>
                    <a:pt x="2294928" y="671766"/>
                  </a:lnTo>
                  <a:lnTo>
                    <a:pt x="2257506" y="696995"/>
                  </a:lnTo>
                  <a:lnTo>
                    <a:pt x="2211679" y="706247"/>
                  </a:lnTo>
                  <a:lnTo>
                    <a:pt x="117716" y="706247"/>
                  </a:lnTo>
                  <a:lnTo>
                    <a:pt x="71896" y="696995"/>
                  </a:lnTo>
                  <a:lnTo>
                    <a:pt x="34478" y="671766"/>
                  </a:lnTo>
                  <a:lnTo>
                    <a:pt x="9250" y="634345"/>
                  </a:lnTo>
                  <a:lnTo>
                    <a:pt x="0" y="588517"/>
                  </a:lnTo>
                  <a:lnTo>
                    <a:pt x="0" y="117601"/>
                  </a:lnTo>
                  <a:close/>
                </a:path>
              </a:pathLst>
            </a:custGeom>
            <a:ln w="25400">
              <a:solidFill>
                <a:srgbClr val="8B3836"/>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62" name="Rectangle 61"/>
            <p:cNvSpPr/>
            <p:nvPr/>
          </p:nvSpPr>
          <p:spPr>
            <a:xfrm>
              <a:off x="505578" y="2089724"/>
              <a:ext cx="2070118" cy="523220"/>
            </a:xfrm>
            <a:prstGeom prst="rect">
              <a:avLst/>
            </a:prstGeom>
          </p:spPr>
          <p:txBody>
            <a:bodyPr wrap="none">
              <a:spAutoFit/>
            </a:bodyPr>
            <a:lstStyle/>
            <a:p>
              <a:pPr marL="21590" eaLnBrk="1" fontAlgn="auto" hangingPunct="1">
                <a:spcBef>
                  <a:spcPts val="0"/>
                </a:spcBef>
                <a:spcAft>
                  <a:spcPts val="0"/>
                </a:spcAft>
              </a:pPr>
              <a:r>
                <a:rPr lang="en-US" sz="2800" b="1" spc="-10" dirty="0">
                  <a:solidFill>
                    <a:srgbClr val="FFFFFF"/>
                  </a:solidFill>
                  <a:latin typeface="Calibri"/>
                  <a:ea typeface="+mn-ea"/>
                  <a:cs typeface="Calibri"/>
                </a:rPr>
                <a:t>PUBLIC</a:t>
              </a:r>
              <a:r>
                <a:rPr lang="en-US" sz="2800" b="1" spc="-50" dirty="0">
                  <a:solidFill>
                    <a:srgbClr val="FFFFFF"/>
                  </a:solidFill>
                  <a:latin typeface="Calibri"/>
                  <a:ea typeface="+mn-ea"/>
                  <a:cs typeface="Calibri"/>
                </a:rPr>
                <a:t> </a:t>
              </a:r>
              <a:r>
                <a:rPr lang="en-US" sz="2800" b="1" spc="-60" dirty="0">
                  <a:solidFill>
                    <a:srgbClr val="FFFFFF"/>
                  </a:solidFill>
                  <a:latin typeface="Calibri"/>
                  <a:ea typeface="+mn-ea"/>
                  <a:cs typeface="Calibri"/>
                </a:rPr>
                <a:t>PART</a:t>
              </a:r>
              <a:endParaRPr lang="en-US" sz="2800" dirty="0">
                <a:solidFill>
                  <a:prstClr val="black"/>
                </a:solidFill>
                <a:latin typeface="Calibri"/>
                <a:ea typeface="+mn-ea"/>
                <a:cs typeface="Calibri"/>
              </a:endParaRPr>
            </a:p>
          </p:txBody>
        </p:sp>
      </p:grpSp>
      <p:sp>
        <p:nvSpPr>
          <p:cNvPr id="64" name="TextBox 63"/>
          <p:cNvSpPr txBox="1"/>
          <p:nvPr/>
        </p:nvSpPr>
        <p:spPr>
          <a:xfrm>
            <a:off x="4599052" y="1001268"/>
            <a:ext cx="887349" cy="370333"/>
          </a:xfrm>
          <a:prstGeom prst="rect">
            <a:avLst/>
          </a:prstGeom>
          <a:noFill/>
        </p:spPr>
        <p:txBody>
          <a:bodyPr wrap="square" rtlCol="0">
            <a:spAutoFit/>
          </a:bodyPr>
          <a:lstStyle/>
          <a:p>
            <a:pPr eaLnBrk="1" fontAlgn="auto" hangingPunct="1">
              <a:spcBef>
                <a:spcPts val="0"/>
              </a:spcBef>
              <a:spcAft>
                <a:spcPts val="0"/>
              </a:spcAft>
            </a:pPr>
            <a:r>
              <a:rPr lang="en-US" b="1" dirty="0">
                <a:solidFill>
                  <a:prstClr val="black"/>
                </a:solidFill>
                <a:latin typeface="Calibri"/>
                <a:ea typeface="+mn-ea"/>
              </a:rPr>
              <a:t>PSPs</a:t>
            </a:r>
          </a:p>
        </p:txBody>
      </p:sp>
      <p:sp>
        <p:nvSpPr>
          <p:cNvPr id="69" name="object 24">
            <a:extLst>
              <a:ext uri="{FF2B5EF4-FFF2-40B4-BE49-F238E27FC236}">
                <a16:creationId xmlns:a16="http://schemas.microsoft.com/office/drawing/2014/main" id="{FD1BCD10-B41C-4AE9-9A2E-ACB732B24ACA}"/>
              </a:ext>
            </a:extLst>
          </p:cNvPr>
          <p:cNvSpPr/>
          <p:nvPr/>
        </p:nvSpPr>
        <p:spPr>
          <a:xfrm>
            <a:off x="4910961" y="1570752"/>
            <a:ext cx="2011680" cy="2209849"/>
          </a:xfrm>
          <a:prstGeom prst="rect">
            <a:avLst/>
          </a:prstGeom>
          <a:blipFill>
            <a:blip r:embed="rId3"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67" name="object 34">
            <a:extLst>
              <a:ext uri="{FF2B5EF4-FFF2-40B4-BE49-F238E27FC236}">
                <a16:creationId xmlns:a16="http://schemas.microsoft.com/office/drawing/2014/main" id="{E047807B-F393-4631-9EED-5EA1F68BBB97}"/>
              </a:ext>
            </a:extLst>
          </p:cNvPr>
          <p:cNvSpPr/>
          <p:nvPr/>
        </p:nvSpPr>
        <p:spPr>
          <a:xfrm>
            <a:off x="5686895" y="2106385"/>
            <a:ext cx="540448" cy="428332"/>
          </a:xfrm>
          <a:prstGeom prst="rect">
            <a:avLst/>
          </a:prstGeom>
          <a:blipFill>
            <a:blip r:embed="rId14"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25" name="文本框 24">
            <a:extLst>
              <a:ext uri="{FF2B5EF4-FFF2-40B4-BE49-F238E27FC236}">
                <a16:creationId xmlns:a16="http://schemas.microsoft.com/office/drawing/2014/main" id="{6E4D0F66-05E7-2630-1901-780FC7D4CBCF}"/>
              </a:ext>
            </a:extLst>
          </p:cNvPr>
          <p:cNvSpPr txBox="1"/>
          <p:nvPr/>
        </p:nvSpPr>
        <p:spPr>
          <a:xfrm>
            <a:off x="8713444" y="1101743"/>
            <a:ext cx="3446803" cy="1754326"/>
          </a:xfrm>
          <a:prstGeom prst="rect">
            <a:avLst/>
          </a:prstGeom>
          <a:noFill/>
        </p:spPr>
        <p:txBody>
          <a:bodyPr wrap="square">
            <a:spAutoFit/>
          </a:bodyPr>
          <a:lstStyle/>
          <a:p>
            <a:r>
              <a:rPr lang="en-US" altLang="zh-CN" dirty="0"/>
              <a:t>It does this by splitting a photo into a public part, which contains most of the volume (in bytes) of the original, and a secret part which contains most of the original’s information.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35"/>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54"/>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1"/>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60"/>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6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cBhvr additive="base">
                                        <p:cTn id="49" dur="500" fill="hold"/>
                                        <p:tgtEl>
                                          <p:spTgt spid="34"/>
                                        </p:tgtEl>
                                        <p:attrNameLst>
                                          <p:attrName>ppt_x</p:attrName>
                                        </p:attrNameLst>
                                      </p:cBhvr>
                                      <p:tavLst>
                                        <p:tav tm="0">
                                          <p:val>
                                            <p:strVal val="#ppt_x"/>
                                          </p:val>
                                        </p:tav>
                                        <p:tav tm="100000">
                                          <p:val>
                                            <p:strVal val="#ppt_x"/>
                                          </p:val>
                                        </p:tav>
                                      </p:tavLst>
                                    </p:anim>
                                    <p:anim calcmode="lin" valueType="num">
                                      <p:cBhvr additive="base">
                                        <p:cTn id="5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64" presetClass="path" presetSubtype="0" accel="50000" decel="50000" fill="hold" grpId="1" nodeType="clickEffect">
                                  <p:stCondLst>
                                    <p:cond delay="0"/>
                                  </p:stCondLst>
                                  <p:childTnLst>
                                    <p:animMotion origin="layout" path="M -2.5E-6 -2.22222E-6 L 0.14011 -0.48241 " pathEditMode="relative" rAng="0" ptsTypes="AA">
                                      <p:cBhvr>
                                        <p:cTn id="54" dur="2000" fill="hold"/>
                                        <p:tgtEl>
                                          <p:spTgt spid="30"/>
                                        </p:tgtEl>
                                        <p:attrNameLst>
                                          <p:attrName>ppt_x</p:attrName>
                                          <p:attrName>ppt_y</p:attrName>
                                        </p:attrNameLst>
                                      </p:cBhvr>
                                      <p:rCtr x="6997" y="-24120"/>
                                    </p:animMotion>
                                  </p:childTnLst>
                                </p:cTn>
                              </p:par>
                              <p:par>
                                <p:cTn id="55" presetID="64" presetClass="path" presetSubtype="0" accel="50000" decel="50000" fill="hold" grpId="1" nodeType="withEffect">
                                  <p:stCondLst>
                                    <p:cond delay="0"/>
                                  </p:stCondLst>
                                  <p:childTnLst>
                                    <p:animMotion origin="layout" path="M 1.66667E-6 -4.81481E-6 L 0.12899 -0.4405 " pathEditMode="relative" rAng="0" ptsTypes="AA">
                                      <p:cBhvr>
                                        <p:cTn id="56" dur="2000" fill="hold"/>
                                        <p:tgtEl>
                                          <p:spTgt spid="65"/>
                                        </p:tgtEl>
                                        <p:attrNameLst>
                                          <p:attrName>ppt_x</p:attrName>
                                          <p:attrName>ppt_y</p:attrName>
                                        </p:attrNameLst>
                                      </p:cBhvr>
                                      <p:rCtr x="6441" y="-22037"/>
                                    </p:animMotion>
                                  </p:childTnLst>
                                </p:cTn>
                              </p:par>
                              <p:par>
                                <p:cTn id="57" presetID="64" presetClass="path" presetSubtype="0" accel="50000" decel="50000" fill="hold" grpId="1" nodeType="withEffect">
                                  <p:stCondLst>
                                    <p:cond delay="0"/>
                                  </p:stCondLst>
                                  <p:childTnLst>
                                    <p:animMotion origin="layout" path="M 0.00139 0.00533 L 0.15521 -0.45879 " pathEditMode="relative" rAng="0" ptsTypes="AA">
                                      <p:cBhvr>
                                        <p:cTn id="58" dur="2000" fill="hold"/>
                                        <p:tgtEl>
                                          <p:spTgt spid="34"/>
                                        </p:tgtEl>
                                        <p:attrNameLst>
                                          <p:attrName>ppt_x</p:attrName>
                                          <p:attrName>ppt_y</p:attrName>
                                        </p:attrNameLst>
                                      </p:cBhvr>
                                      <p:rCtr x="7691" y="-23218"/>
                                    </p:animMotion>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42" presetClass="path" presetSubtype="0" accel="50000" decel="50000" fill="hold" grpId="1" nodeType="clickEffect">
                                  <p:stCondLst>
                                    <p:cond delay="0"/>
                                  </p:stCondLst>
                                  <p:childTnLst>
                                    <p:animMotion origin="layout" path="M -2.22222E-6 4.07407E-6 L 0.22309 0.28217 " pathEditMode="relative" rAng="0" ptsTypes="AA">
                                      <p:cBhvr>
                                        <p:cTn id="68" dur="2000" fill="hold"/>
                                        <p:tgtEl>
                                          <p:spTgt spid="67"/>
                                        </p:tgtEl>
                                        <p:attrNameLst>
                                          <p:attrName>ppt_x</p:attrName>
                                          <p:attrName>ppt_y</p:attrName>
                                        </p:attrNameLst>
                                      </p:cBhvr>
                                      <p:rCtr x="11146" y="14097"/>
                                    </p:animMotion>
                                  </p:childTnLst>
                                </p:cTn>
                              </p:par>
                            </p:childTnLst>
                          </p:cTn>
                        </p:par>
                      </p:childTnLst>
                    </p:cTn>
                  </p:par>
                  <p:par>
                    <p:cTn id="69" fill="hold">
                      <p:stCondLst>
                        <p:cond delay="indefinite"/>
                      </p:stCondLst>
                      <p:childTnLst>
                        <p:par>
                          <p:cTn id="70" fill="hold">
                            <p:stCondLst>
                              <p:cond delay="0"/>
                            </p:stCondLst>
                            <p:childTnLst>
                              <p:par>
                                <p:cTn id="71" presetID="42" presetClass="path" presetSubtype="0" accel="50000" decel="50000" fill="hold" grpId="1" nodeType="clickEffect">
                                  <p:stCondLst>
                                    <p:cond delay="0"/>
                                  </p:stCondLst>
                                  <p:childTnLst>
                                    <p:animMotion origin="layout" path="M -1.94444E-6 3.7037E-6 L 0.21875 0.54328 " pathEditMode="relative" rAng="0" ptsTypes="AA">
                                      <p:cBhvr>
                                        <p:cTn id="72" dur="2000" fill="hold"/>
                                        <p:tgtEl>
                                          <p:spTgt spid="69"/>
                                        </p:tgtEl>
                                        <p:attrNameLst>
                                          <p:attrName>ppt_x</p:attrName>
                                          <p:attrName>ppt_y</p:attrName>
                                        </p:attrNameLst>
                                      </p:cBhvr>
                                      <p:rCtr x="10938" y="27153"/>
                                    </p:animMotion>
                                  </p:childTnLst>
                                </p:cTn>
                              </p:par>
                            </p:childTnLst>
                          </p:cTn>
                        </p:par>
                      </p:childTnLst>
                    </p:cTn>
                  </p:par>
                  <p:par>
                    <p:cTn id="73" fill="hold">
                      <p:stCondLst>
                        <p:cond delay="indefinite"/>
                      </p:stCondLst>
                      <p:childTnLst>
                        <p:par>
                          <p:cTn id="74" fill="hold">
                            <p:stCondLst>
                              <p:cond delay="0"/>
                            </p:stCondLst>
                            <p:childTnLst>
                              <p:par>
                                <p:cTn id="75" presetID="21" presetClass="entr" presetSubtype="1" fill="hold" grpId="0" nodeType="click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wheel(1)">
                                      <p:cBhvr>
                                        <p:cTn id="77" dur="2000"/>
                                        <p:tgtEl>
                                          <p:spTgt spid="38"/>
                                        </p:tgtEl>
                                      </p:cBhvr>
                                    </p:animEffect>
                                  </p:childTnLst>
                                </p:cTn>
                              </p:par>
                              <p:par>
                                <p:cTn id="78" presetID="21" presetClass="entr" presetSubtype="1" fill="hold" grpId="0" nodeType="with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wheel(1)">
                                      <p:cBhvr>
                                        <p:cTn id="80" dur="2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5" grpId="1" animBg="1"/>
      <p:bldP spid="29" grpId="0" animBg="1"/>
      <p:bldP spid="29" grpId="1" animBg="1"/>
      <p:bldP spid="30" grpId="0" animBg="1"/>
      <p:bldP spid="30" grpId="1" animBg="1"/>
      <p:bldP spid="34" grpId="0" animBg="1"/>
      <p:bldP spid="34" grpId="1" animBg="1"/>
      <p:bldP spid="38" grpId="0" animBg="1"/>
      <p:bldP spid="39" grpId="0" animBg="1"/>
      <p:bldP spid="54" grpId="0" animBg="1"/>
      <p:bldP spid="54" grpId="1" animBg="1"/>
      <p:bldP spid="69" grpId="0" animBg="1"/>
      <p:bldP spid="69" grpId="1" animBg="1"/>
      <p:bldP spid="67" grpId="0" animBg="1"/>
      <p:bldP spid="67"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122408" y="0"/>
            <a:ext cx="527303" cy="466344"/>
          </a:xfrm>
          <a:prstGeom prst="rect">
            <a:avLst/>
          </a:prstGeom>
          <a:blipFill>
            <a:blip r:embed="rId3"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3" name="object 3"/>
          <p:cNvSpPr txBox="1"/>
          <p:nvPr/>
        </p:nvSpPr>
        <p:spPr>
          <a:xfrm>
            <a:off x="10291065" y="0"/>
            <a:ext cx="141605" cy="299720"/>
          </a:xfrm>
          <a:prstGeom prst="rect">
            <a:avLst/>
          </a:prstGeom>
        </p:spPr>
        <p:txBody>
          <a:bodyPr vert="horz" wrap="square" lIns="0" tIns="12700" rIns="0" bIns="0" rtlCol="0">
            <a:spAutoFit/>
          </a:bodyPr>
          <a:lstStyle/>
          <a:p>
            <a:pPr marL="12700" eaLnBrk="1" fontAlgn="auto" hangingPunct="1">
              <a:spcBef>
                <a:spcPts val="100"/>
              </a:spcBef>
              <a:spcAft>
                <a:spcPts val="0"/>
              </a:spcAft>
              <a:defRPr/>
            </a:pPr>
            <a:r>
              <a:rPr b="1" dirty="0">
                <a:solidFill>
                  <a:srgbClr val="161616"/>
                </a:solidFill>
                <a:latin typeface="Calibri"/>
                <a:ea typeface="+mn-ea"/>
                <a:cs typeface="Calibri"/>
              </a:rPr>
              <a:t>9</a:t>
            </a:r>
            <a:endParaRPr>
              <a:solidFill>
                <a:prstClr val="black"/>
              </a:solidFill>
              <a:latin typeface="Calibri"/>
              <a:ea typeface="+mn-ea"/>
              <a:cs typeface="Calibri"/>
            </a:endParaRPr>
          </a:p>
        </p:txBody>
      </p:sp>
      <p:sp>
        <p:nvSpPr>
          <p:cNvPr id="27" name="object 27"/>
          <p:cNvSpPr/>
          <p:nvPr/>
        </p:nvSpPr>
        <p:spPr>
          <a:xfrm>
            <a:off x="1665731" y="65531"/>
            <a:ext cx="8936736" cy="935736"/>
          </a:xfrm>
          <a:prstGeom prst="rect">
            <a:avLst/>
          </a:prstGeom>
          <a:blipFill>
            <a:blip r:embed="rId4"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28" name="object 28"/>
          <p:cNvSpPr txBox="1">
            <a:spLocks noGrp="1"/>
          </p:cNvSpPr>
          <p:nvPr>
            <p:ph type="title"/>
          </p:nvPr>
        </p:nvSpPr>
        <p:spPr>
          <a:xfrm>
            <a:off x="2405279" y="217374"/>
            <a:ext cx="7456805" cy="574675"/>
          </a:xfrm>
          <a:prstGeom prst="rect">
            <a:avLst/>
          </a:prstGeom>
        </p:spPr>
        <p:txBody>
          <a:bodyPr vert="horz" wrap="square" lIns="0" tIns="12700" rIns="0" bIns="0" rtlCol="0">
            <a:spAutoFit/>
          </a:bodyPr>
          <a:lstStyle/>
          <a:p>
            <a:pPr marL="12700">
              <a:spcBef>
                <a:spcPts val="100"/>
              </a:spcBef>
            </a:pPr>
            <a:r>
              <a:rPr spc="-10" dirty="0"/>
              <a:t>High-level </a:t>
            </a:r>
            <a:r>
              <a:rPr spc="-5" dirty="0"/>
              <a:t>Description </a:t>
            </a:r>
            <a:r>
              <a:rPr spc="-10" dirty="0"/>
              <a:t>of </a:t>
            </a:r>
            <a:r>
              <a:rPr spc="-5" dirty="0"/>
              <a:t>Our</a:t>
            </a:r>
            <a:r>
              <a:rPr spc="35" dirty="0"/>
              <a:t> </a:t>
            </a:r>
            <a:r>
              <a:rPr spc="-5" dirty="0"/>
              <a:t>Approach</a:t>
            </a:r>
          </a:p>
        </p:txBody>
      </p:sp>
      <p:pic>
        <p:nvPicPr>
          <p:cNvPr id="24" name="Picture 23"/>
          <p:cNvPicPr>
            <a:picLocks noChangeAspect="1"/>
          </p:cNvPicPr>
          <p:nvPr/>
        </p:nvPicPr>
        <p:blipFill>
          <a:blip r:embed="rId5"/>
          <a:stretch>
            <a:fillRect/>
          </a:stretch>
        </p:blipFill>
        <p:spPr>
          <a:xfrm>
            <a:off x="1854483" y="2286001"/>
            <a:ext cx="8741160" cy="1823943"/>
          </a:xfrm>
          <a:prstGeom prst="rect">
            <a:avLst/>
          </a:prstGeom>
        </p:spPr>
      </p:pic>
    </p:spTree>
    <p:extLst>
      <p:ext uri="{BB962C8B-B14F-4D97-AF65-F5344CB8AC3E}">
        <p14:creationId xmlns:p14="http://schemas.microsoft.com/office/powerpoint/2010/main" val="11987364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122407" y="0"/>
            <a:ext cx="545592" cy="466344"/>
          </a:xfrm>
          <a:prstGeom prst="rect">
            <a:avLst/>
          </a:prstGeom>
          <a:blipFill>
            <a:blip r:embed="rId3"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3" name="object 3"/>
          <p:cNvSpPr txBox="1"/>
          <p:nvPr/>
        </p:nvSpPr>
        <p:spPr>
          <a:xfrm>
            <a:off x="10291065" y="0"/>
            <a:ext cx="257175" cy="299720"/>
          </a:xfrm>
          <a:prstGeom prst="rect">
            <a:avLst/>
          </a:prstGeom>
        </p:spPr>
        <p:txBody>
          <a:bodyPr vert="horz" wrap="square" lIns="0" tIns="12700" rIns="0" bIns="0" rtlCol="0">
            <a:spAutoFit/>
          </a:bodyPr>
          <a:lstStyle/>
          <a:p>
            <a:pPr marL="12700" eaLnBrk="1" fontAlgn="auto" hangingPunct="1">
              <a:spcBef>
                <a:spcPts val="100"/>
              </a:spcBef>
              <a:spcAft>
                <a:spcPts val="0"/>
              </a:spcAft>
              <a:defRPr/>
            </a:pPr>
            <a:r>
              <a:rPr b="1" spc="-5" dirty="0">
                <a:solidFill>
                  <a:srgbClr val="161616"/>
                </a:solidFill>
                <a:latin typeface="Calibri"/>
                <a:ea typeface="+mn-ea"/>
                <a:cs typeface="Calibri"/>
              </a:rPr>
              <a:t>10</a:t>
            </a:r>
            <a:endParaRPr>
              <a:solidFill>
                <a:prstClr val="black"/>
              </a:solidFill>
              <a:latin typeface="Calibri"/>
              <a:ea typeface="+mn-ea"/>
              <a:cs typeface="Calibri"/>
            </a:endParaRPr>
          </a:p>
        </p:txBody>
      </p:sp>
      <p:sp>
        <p:nvSpPr>
          <p:cNvPr id="4" name="object 4"/>
          <p:cNvSpPr/>
          <p:nvPr/>
        </p:nvSpPr>
        <p:spPr>
          <a:xfrm>
            <a:off x="7344155" y="3878590"/>
            <a:ext cx="3232404" cy="2584682"/>
          </a:xfrm>
          <a:prstGeom prst="rect">
            <a:avLst/>
          </a:prstGeom>
          <a:blipFill>
            <a:blip r:embed="rId4"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5" name="object 5"/>
          <p:cNvSpPr/>
          <p:nvPr/>
        </p:nvSpPr>
        <p:spPr>
          <a:xfrm>
            <a:off x="7351776" y="3886200"/>
            <a:ext cx="3162300" cy="2514600"/>
          </a:xfrm>
          <a:custGeom>
            <a:avLst/>
            <a:gdLst/>
            <a:ahLst/>
            <a:cxnLst/>
            <a:rect l="l" t="t" r="r" b="b"/>
            <a:pathLst>
              <a:path w="3162300" h="2514600">
                <a:moveTo>
                  <a:pt x="0" y="2514600"/>
                </a:moveTo>
                <a:lnTo>
                  <a:pt x="3162300" y="2514600"/>
                </a:lnTo>
                <a:lnTo>
                  <a:pt x="3162300" y="0"/>
                </a:lnTo>
                <a:lnTo>
                  <a:pt x="0" y="0"/>
                </a:lnTo>
                <a:lnTo>
                  <a:pt x="0" y="2514600"/>
                </a:lnTo>
                <a:close/>
              </a:path>
            </a:pathLst>
          </a:custGeom>
          <a:solidFill>
            <a:srgbClr val="F8F7F3">
              <a:alpha val="21960"/>
            </a:srgbClr>
          </a:solid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6" name="object 6"/>
          <p:cNvSpPr/>
          <p:nvPr/>
        </p:nvSpPr>
        <p:spPr>
          <a:xfrm>
            <a:off x="8909304" y="3941065"/>
            <a:ext cx="925068" cy="483107"/>
          </a:xfrm>
          <a:prstGeom prst="rect">
            <a:avLst/>
          </a:prstGeom>
          <a:blipFill>
            <a:blip r:embed="rId5"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7" name="object 7"/>
          <p:cNvSpPr/>
          <p:nvPr/>
        </p:nvSpPr>
        <p:spPr>
          <a:xfrm>
            <a:off x="8886443" y="3825240"/>
            <a:ext cx="1039368" cy="746760"/>
          </a:xfrm>
          <a:prstGeom prst="rect">
            <a:avLst/>
          </a:prstGeom>
          <a:blipFill>
            <a:blip r:embed="rId6"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8" name="object 8"/>
          <p:cNvSpPr/>
          <p:nvPr/>
        </p:nvSpPr>
        <p:spPr>
          <a:xfrm>
            <a:off x="8935973" y="3967277"/>
            <a:ext cx="817880" cy="376555"/>
          </a:xfrm>
          <a:custGeom>
            <a:avLst/>
            <a:gdLst/>
            <a:ahLst/>
            <a:cxnLst/>
            <a:rect l="l" t="t" r="r" b="b"/>
            <a:pathLst>
              <a:path w="817879" h="376554">
                <a:moveTo>
                  <a:pt x="0" y="376123"/>
                </a:moveTo>
                <a:lnTo>
                  <a:pt x="817600" y="376123"/>
                </a:lnTo>
                <a:lnTo>
                  <a:pt x="817600" y="0"/>
                </a:lnTo>
                <a:lnTo>
                  <a:pt x="0" y="0"/>
                </a:lnTo>
                <a:lnTo>
                  <a:pt x="0" y="376123"/>
                </a:lnTo>
                <a:close/>
              </a:path>
            </a:pathLst>
          </a:custGeom>
          <a:solidFill>
            <a:srgbClr val="F8F7F3"/>
          </a:solid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9" name="object 9"/>
          <p:cNvSpPr txBox="1"/>
          <p:nvPr/>
        </p:nvSpPr>
        <p:spPr>
          <a:xfrm>
            <a:off x="8935973" y="3911854"/>
            <a:ext cx="817880" cy="391160"/>
          </a:xfrm>
          <a:prstGeom prst="rect">
            <a:avLst/>
          </a:prstGeom>
        </p:spPr>
        <p:txBody>
          <a:bodyPr vert="horz" wrap="square" lIns="0" tIns="12700" rIns="0" bIns="0" rtlCol="0">
            <a:spAutoFit/>
          </a:bodyPr>
          <a:lstStyle/>
          <a:p>
            <a:pPr marL="160020" eaLnBrk="1" fontAlgn="auto" hangingPunct="1">
              <a:spcBef>
                <a:spcPts val="100"/>
              </a:spcBef>
              <a:spcAft>
                <a:spcPts val="0"/>
              </a:spcAft>
              <a:defRPr/>
            </a:pPr>
            <a:r>
              <a:rPr sz="2400" b="1" dirty="0">
                <a:solidFill>
                  <a:prstClr val="black"/>
                </a:solidFill>
                <a:latin typeface="Calibri"/>
                <a:ea typeface="+mn-ea"/>
                <a:cs typeface="Calibri"/>
              </a:rPr>
              <a:t>Bob</a:t>
            </a:r>
            <a:endParaRPr sz="2400">
              <a:solidFill>
                <a:prstClr val="black"/>
              </a:solidFill>
              <a:latin typeface="Calibri"/>
              <a:ea typeface="+mn-ea"/>
              <a:cs typeface="Calibri"/>
            </a:endParaRPr>
          </a:p>
        </p:txBody>
      </p:sp>
      <p:sp>
        <p:nvSpPr>
          <p:cNvPr id="10" name="object 10"/>
          <p:cNvSpPr/>
          <p:nvPr/>
        </p:nvSpPr>
        <p:spPr>
          <a:xfrm>
            <a:off x="1774747" y="3050281"/>
            <a:ext cx="8705215" cy="686435"/>
          </a:xfrm>
          <a:custGeom>
            <a:avLst/>
            <a:gdLst/>
            <a:ahLst/>
            <a:cxnLst/>
            <a:rect l="l" t="t" r="r" b="b"/>
            <a:pathLst>
              <a:path w="8705215" h="686435">
                <a:moveTo>
                  <a:pt x="791745" y="225811"/>
                </a:moveTo>
                <a:lnTo>
                  <a:pt x="783268" y="217292"/>
                </a:lnTo>
                <a:lnTo>
                  <a:pt x="779443" y="208836"/>
                </a:lnTo>
                <a:lnTo>
                  <a:pt x="780161" y="200459"/>
                </a:lnTo>
                <a:lnTo>
                  <a:pt x="826277" y="168042"/>
                </a:lnTo>
                <a:lnTo>
                  <a:pt x="873754" y="152705"/>
                </a:lnTo>
                <a:lnTo>
                  <a:pt x="936346" y="138113"/>
                </a:lnTo>
                <a:lnTo>
                  <a:pt x="1013179" y="124390"/>
                </a:lnTo>
                <a:lnTo>
                  <a:pt x="1056664" y="117893"/>
                </a:lnTo>
                <a:lnTo>
                  <a:pt x="1103381" y="111659"/>
                </a:lnTo>
                <a:lnTo>
                  <a:pt x="1153223" y="105704"/>
                </a:lnTo>
                <a:lnTo>
                  <a:pt x="1206079" y="100043"/>
                </a:lnTo>
                <a:lnTo>
                  <a:pt x="1261840" y="94692"/>
                </a:lnTo>
                <a:lnTo>
                  <a:pt x="1320398" y="89666"/>
                </a:lnTo>
                <a:lnTo>
                  <a:pt x="1381643" y="84980"/>
                </a:lnTo>
                <a:lnTo>
                  <a:pt x="1445466" y="80650"/>
                </a:lnTo>
                <a:lnTo>
                  <a:pt x="1511758" y="76691"/>
                </a:lnTo>
                <a:lnTo>
                  <a:pt x="1580410" y="73120"/>
                </a:lnTo>
                <a:lnTo>
                  <a:pt x="1651312" y="69950"/>
                </a:lnTo>
                <a:lnTo>
                  <a:pt x="1724355" y="67198"/>
                </a:lnTo>
                <a:lnTo>
                  <a:pt x="1799431" y="64878"/>
                </a:lnTo>
                <a:lnTo>
                  <a:pt x="1876430" y="63007"/>
                </a:lnTo>
                <a:lnTo>
                  <a:pt x="1955243" y="61600"/>
                </a:lnTo>
                <a:lnTo>
                  <a:pt x="2008467" y="60930"/>
                </a:lnTo>
                <a:lnTo>
                  <a:pt x="2061735" y="60488"/>
                </a:lnTo>
                <a:lnTo>
                  <a:pt x="2114986" y="60273"/>
                </a:lnTo>
                <a:lnTo>
                  <a:pt x="2168161" y="60283"/>
                </a:lnTo>
                <a:lnTo>
                  <a:pt x="2221200" y="60516"/>
                </a:lnTo>
                <a:lnTo>
                  <a:pt x="2274043" y="60972"/>
                </a:lnTo>
                <a:lnTo>
                  <a:pt x="2326630" y="61649"/>
                </a:lnTo>
                <a:lnTo>
                  <a:pt x="2378903" y="62546"/>
                </a:lnTo>
                <a:lnTo>
                  <a:pt x="2430800" y="63661"/>
                </a:lnTo>
                <a:lnTo>
                  <a:pt x="2482263" y="64993"/>
                </a:lnTo>
                <a:lnTo>
                  <a:pt x="2533232" y="66540"/>
                </a:lnTo>
                <a:lnTo>
                  <a:pt x="2583647" y="68301"/>
                </a:lnTo>
                <a:lnTo>
                  <a:pt x="2633448" y="70275"/>
                </a:lnTo>
                <a:lnTo>
                  <a:pt x="2682575" y="72460"/>
                </a:lnTo>
                <a:lnTo>
                  <a:pt x="2730969" y="74855"/>
                </a:lnTo>
                <a:lnTo>
                  <a:pt x="2778571" y="77459"/>
                </a:lnTo>
                <a:lnTo>
                  <a:pt x="2825320" y="80269"/>
                </a:lnTo>
                <a:lnTo>
                  <a:pt x="2855397" y="74574"/>
                </a:lnTo>
                <a:lnTo>
                  <a:pt x="2923015" y="63948"/>
                </a:lnTo>
                <a:lnTo>
                  <a:pt x="2999768" y="54366"/>
                </a:lnTo>
                <a:lnTo>
                  <a:pt x="3041264" y="49977"/>
                </a:lnTo>
                <a:lnTo>
                  <a:pt x="3084676" y="45862"/>
                </a:lnTo>
                <a:lnTo>
                  <a:pt x="3129882" y="42023"/>
                </a:lnTo>
                <a:lnTo>
                  <a:pt x="3176759" y="38465"/>
                </a:lnTo>
                <a:lnTo>
                  <a:pt x="3225185" y="35193"/>
                </a:lnTo>
                <a:lnTo>
                  <a:pt x="3275038" y="32210"/>
                </a:lnTo>
                <a:lnTo>
                  <a:pt x="3326194" y="29520"/>
                </a:lnTo>
                <a:lnTo>
                  <a:pt x="3378532" y="27127"/>
                </a:lnTo>
                <a:lnTo>
                  <a:pt x="3431929" y="25035"/>
                </a:lnTo>
                <a:lnTo>
                  <a:pt x="3486262" y="23248"/>
                </a:lnTo>
                <a:lnTo>
                  <a:pt x="3541410" y="21771"/>
                </a:lnTo>
                <a:lnTo>
                  <a:pt x="3597249" y="20607"/>
                </a:lnTo>
                <a:lnTo>
                  <a:pt x="3653657" y="19760"/>
                </a:lnTo>
                <a:lnTo>
                  <a:pt x="3710511" y="19234"/>
                </a:lnTo>
                <a:lnTo>
                  <a:pt x="3767690" y="19033"/>
                </a:lnTo>
                <a:lnTo>
                  <a:pt x="3825071" y="19161"/>
                </a:lnTo>
                <a:lnTo>
                  <a:pt x="3882530" y="19623"/>
                </a:lnTo>
                <a:lnTo>
                  <a:pt x="3939946" y="20421"/>
                </a:lnTo>
                <a:lnTo>
                  <a:pt x="3997197" y="21561"/>
                </a:lnTo>
                <a:lnTo>
                  <a:pt x="4054159" y="23046"/>
                </a:lnTo>
                <a:lnTo>
                  <a:pt x="4110711" y="24880"/>
                </a:lnTo>
                <a:lnTo>
                  <a:pt x="4166729" y="27067"/>
                </a:lnTo>
                <a:lnTo>
                  <a:pt x="4222091" y="29612"/>
                </a:lnTo>
                <a:lnTo>
                  <a:pt x="4276676" y="32517"/>
                </a:lnTo>
                <a:lnTo>
                  <a:pt x="4330682" y="35808"/>
                </a:lnTo>
                <a:lnTo>
                  <a:pt x="4382744" y="39428"/>
                </a:lnTo>
                <a:lnTo>
                  <a:pt x="4432746" y="43371"/>
                </a:lnTo>
                <a:lnTo>
                  <a:pt x="4480571" y="47631"/>
                </a:lnTo>
                <a:lnTo>
                  <a:pt x="4526104" y="52202"/>
                </a:lnTo>
                <a:lnTo>
                  <a:pt x="4556078" y="46281"/>
                </a:lnTo>
                <a:lnTo>
                  <a:pt x="4625812" y="35409"/>
                </a:lnTo>
                <a:lnTo>
                  <a:pt x="4665172" y="30473"/>
                </a:lnTo>
                <a:lnTo>
                  <a:pt x="4707263" y="25879"/>
                </a:lnTo>
                <a:lnTo>
                  <a:pt x="4751883" y="21635"/>
                </a:lnTo>
                <a:lnTo>
                  <a:pt x="4798835" y="17748"/>
                </a:lnTo>
                <a:lnTo>
                  <a:pt x="4847917" y="14224"/>
                </a:lnTo>
                <a:lnTo>
                  <a:pt x="4898932" y="11072"/>
                </a:lnTo>
                <a:lnTo>
                  <a:pt x="4951679" y="8299"/>
                </a:lnTo>
                <a:lnTo>
                  <a:pt x="5005959" y="5910"/>
                </a:lnTo>
                <a:lnTo>
                  <a:pt x="5061573" y="3914"/>
                </a:lnTo>
                <a:lnTo>
                  <a:pt x="5118320" y="2318"/>
                </a:lnTo>
                <a:lnTo>
                  <a:pt x="5176002" y="1129"/>
                </a:lnTo>
                <a:lnTo>
                  <a:pt x="5234420" y="354"/>
                </a:lnTo>
                <a:lnTo>
                  <a:pt x="5293372" y="0"/>
                </a:lnTo>
                <a:lnTo>
                  <a:pt x="5352661" y="74"/>
                </a:lnTo>
                <a:lnTo>
                  <a:pt x="5412087" y="583"/>
                </a:lnTo>
                <a:lnTo>
                  <a:pt x="5471450" y="1535"/>
                </a:lnTo>
                <a:lnTo>
                  <a:pt x="5530550" y="2937"/>
                </a:lnTo>
                <a:lnTo>
                  <a:pt x="5589189" y="4795"/>
                </a:lnTo>
                <a:lnTo>
                  <a:pt x="5647166" y="7118"/>
                </a:lnTo>
                <a:lnTo>
                  <a:pt x="5704283" y="9911"/>
                </a:lnTo>
                <a:lnTo>
                  <a:pt x="5763037" y="13335"/>
                </a:lnTo>
                <a:lnTo>
                  <a:pt x="5819011" y="17239"/>
                </a:lnTo>
                <a:lnTo>
                  <a:pt x="5871986" y="21595"/>
                </a:lnTo>
                <a:lnTo>
                  <a:pt x="5921744" y="26374"/>
                </a:lnTo>
                <a:lnTo>
                  <a:pt x="5968067" y="31548"/>
                </a:lnTo>
                <a:lnTo>
                  <a:pt x="6010734" y="37089"/>
                </a:lnTo>
                <a:lnTo>
                  <a:pt x="6050589" y="32352"/>
                </a:lnTo>
                <a:lnTo>
                  <a:pt x="6092505" y="27933"/>
                </a:lnTo>
                <a:lnTo>
                  <a:pt x="6136337" y="23835"/>
                </a:lnTo>
                <a:lnTo>
                  <a:pt x="6181941" y="20059"/>
                </a:lnTo>
                <a:lnTo>
                  <a:pt x="6229173" y="16605"/>
                </a:lnTo>
                <a:lnTo>
                  <a:pt x="6277888" y="13475"/>
                </a:lnTo>
                <a:lnTo>
                  <a:pt x="6327943" y="10671"/>
                </a:lnTo>
                <a:lnTo>
                  <a:pt x="6379193" y="8194"/>
                </a:lnTo>
                <a:lnTo>
                  <a:pt x="6431494" y="6045"/>
                </a:lnTo>
                <a:lnTo>
                  <a:pt x="6484702" y="4224"/>
                </a:lnTo>
                <a:lnTo>
                  <a:pt x="6538673" y="2735"/>
                </a:lnTo>
                <a:lnTo>
                  <a:pt x="6593263" y="1577"/>
                </a:lnTo>
                <a:lnTo>
                  <a:pt x="6648327" y="752"/>
                </a:lnTo>
                <a:lnTo>
                  <a:pt x="6703721" y="262"/>
                </a:lnTo>
                <a:lnTo>
                  <a:pt x="6759301" y="107"/>
                </a:lnTo>
                <a:lnTo>
                  <a:pt x="6814924" y="290"/>
                </a:lnTo>
                <a:lnTo>
                  <a:pt x="6870444" y="810"/>
                </a:lnTo>
                <a:lnTo>
                  <a:pt x="6925717" y="1670"/>
                </a:lnTo>
                <a:lnTo>
                  <a:pt x="6980600" y="2871"/>
                </a:lnTo>
                <a:lnTo>
                  <a:pt x="7034948" y="4414"/>
                </a:lnTo>
                <a:lnTo>
                  <a:pt x="7088618" y="6300"/>
                </a:lnTo>
                <a:lnTo>
                  <a:pt x="7141464" y="8530"/>
                </a:lnTo>
                <a:lnTo>
                  <a:pt x="7193343" y="11107"/>
                </a:lnTo>
                <a:lnTo>
                  <a:pt x="7244110" y="14030"/>
                </a:lnTo>
                <a:lnTo>
                  <a:pt x="7293622" y="17303"/>
                </a:lnTo>
                <a:lnTo>
                  <a:pt x="7341735" y="20924"/>
                </a:lnTo>
                <a:lnTo>
                  <a:pt x="7388303" y="24897"/>
                </a:lnTo>
                <a:lnTo>
                  <a:pt x="7458978" y="32001"/>
                </a:lnTo>
                <a:lnTo>
                  <a:pt x="7522395" y="39768"/>
                </a:lnTo>
                <a:lnTo>
                  <a:pt x="7578201" y="48134"/>
                </a:lnTo>
                <a:lnTo>
                  <a:pt x="7626042" y="57030"/>
                </a:lnTo>
                <a:lnTo>
                  <a:pt x="7665566" y="66390"/>
                </a:lnTo>
                <a:lnTo>
                  <a:pt x="7718249" y="86238"/>
                </a:lnTo>
                <a:lnTo>
                  <a:pt x="7798340" y="88946"/>
                </a:lnTo>
                <a:lnTo>
                  <a:pt x="7875070" y="92257"/>
                </a:lnTo>
                <a:lnTo>
                  <a:pt x="7948273" y="96142"/>
                </a:lnTo>
                <a:lnTo>
                  <a:pt x="8017780" y="100567"/>
                </a:lnTo>
                <a:lnTo>
                  <a:pt x="8083425" y="105502"/>
                </a:lnTo>
                <a:lnTo>
                  <a:pt x="8145040" y="110915"/>
                </a:lnTo>
                <a:lnTo>
                  <a:pt x="8202458" y="116774"/>
                </a:lnTo>
                <a:lnTo>
                  <a:pt x="8255510" y="123048"/>
                </a:lnTo>
                <a:lnTo>
                  <a:pt x="8304031" y="129705"/>
                </a:lnTo>
                <a:lnTo>
                  <a:pt x="8347853" y="136714"/>
                </a:lnTo>
                <a:lnTo>
                  <a:pt x="8386808" y="144042"/>
                </a:lnTo>
                <a:lnTo>
                  <a:pt x="8449448" y="159532"/>
                </a:lnTo>
                <a:lnTo>
                  <a:pt x="8490613" y="175923"/>
                </a:lnTo>
                <a:lnTo>
                  <a:pt x="8509165" y="201644"/>
                </a:lnTo>
                <a:lnTo>
                  <a:pt x="8503161" y="210395"/>
                </a:lnTo>
                <a:lnTo>
                  <a:pt x="8461437" y="231849"/>
                </a:lnTo>
                <a:lnTo>
                  <a:pt x="8422718" y="243083"/>
                </a:lnTo>
                <a:lnTo>
                  <a:pt x="8477090" y="251240"/>
                </a:lnTo>
                <a:lnTo>
                  <a:pt x="8525551" y="259655"/>
                </a:lnTo>
                <a:lnTo>
                  <a:pt x="8568137" y="268299"/>
                </a:lnTo>
                <a:lnTo>
                  <a:pt x="8635837" y="286150"/>
                </a:lnTo>
                <a:lnTo>
                  <a:pt x="8680490" y="304547"/>
                </a:lnTo>
                <a:lnTo>
                  <a:pt x="8704912" y="332630"/>
                </a:lnTo>
                <a:lnTo>
                  <a:pt x="8701854" y="341998"/>
                </a:lnTo>
                <a:lnTo>
                  <a:pt x="8659610" y="369696"/>
                </a:lnTo>
                <a:lnTo>
                  <a:pt x="8604262" y="387515"/>
                </a:lnTo>
                <a:lnTo>
                  <a:pt x="8527517" y="404532"/>
                </a:lnTo>
                <a:lnTo>
                  <a:pt x="8481214" y="412663"/>
                </a:lnTo>
                <a:lnTo>
                  <a:pt x="8429673" y="420501"/>
                </a:lnTo>
                <a:lnTo>
                  <a:pt x="8372934" y="428016"/>
                </a:lnTo>
                <a:lnTo>
                  <a:pt x="8311032" y="435177"/>
                </a:lnTo>
                <a:lnTo>
                  <a:pt x="8244006" y="441954"/>
                </a:lnTo>
                <a:lnTo>
                  <a:pt x="8171893" y="448315"/>
                </a:lnTo>
                <a:lnTo>
                  <a:pt x="8128399" y="451764"/>
                </a:lnTo>
                <a:lnTo>
                  <a:pt x="8083767" y="455017"/>
                </a:lnTo>
                <a:lnTo>
                  <a:pt x="8038057" y="458070"/>
                </a:lnTo>
                <a:lnTo>
                  <a:pt x="7991326" y="460923"/>
                </a:lnTo>
                <a:lnTo>
                  <a:pt x="7943632" y="463572"/>
                </a:lnTo>
                <a:lnTo>
                  <a:pt x="7895032" y="466015"/>
                </a:lnTo>
                <a:lnTo>
                  <a:pt x="7845585" y="468250"/>
                </a:lnTo>
                <a:lnTo>
                  <a:pt x="7795349" y="470273"/>
                </a:lnTo>
                <a:lnTo>
                  <a:pt x="7744381" y="472084"/>
                </a:lnTo>
                <a:lnTo>
                  <a:pt x="7692739" y="473679"/>
                </a:lnTo>
                <a:lnTo>
                  <a:pt x="7640482" y="475055"/>
                </a:lnTo>
                <a:lnTo>
                  <a:pt x="7587667" y="476211"/>
                </a:lnTo>
                <a:lnTo>
                  <a:pt x="7534353" y="477144"/>
                </a:lnTo>
                <a:lnTo>
                  <a:pt x="7531037" y="485691"/>
                </a:lnTo>
                <a:lnTo>
                  <a:pt x="7490317" y="510306"/>
                </a:lnTo>
                <a:lnTo>
                  <a:pt x="7439276" y="525676"/>
                </a:lnTo>
                <a:lnTo>
                  <a:pt x="7370749" y="540042"/>
                </a:lnTo>
                <a:lnTo>
                  <a:pt x="7330365" y="546802"/>
                </a:lnTo>
                <a:lnTo>
                  <a:pt x="7286135" y="553256"/>
                </a:lnTo>
                <a:lnTo>
                  <a:pt x="7238233" y="559385"/>
                </a:lnTo>
                <a:lnTo>
                  <a:pt x="7186833" y="565171"/>
                </a:lnTo>
                <a:lnTo>
                  <a:pt x="7132111" y="570595"/>
                </a:lnTo>
                <a:lnTo>
                  <a:pt x="7074241" y="575638"/>
                </a:lnTo>
                <a:lnTo>
                  <a:pt x="7013399" y="580283"/>
                </a:lnTo>
                <a:lnTo>
                  <a:pt x="6949758" y="584511"/>
                </a:lnTo>
                <a:lnTo>
                  <a:pt x="6883494" y="588303"/>
                </a:lnTo>
                <a:lnTo>
                  <a:pt x="6814781" y="591640"/>
                </a:lnTo>
                <a:lnTo>
                  <a:pt x="6743794" y="594506"/>
                </a:lnTo>
                <a:lnTo>
                  <a:pt x="6670709" y="596880"/>
                </a:lnTo>
                <a:lnTo>
                  <a:pt x="6595699" y="598744"/>
                </a:lnTo>
                <a:lnTo>
                  <a:pt x="6518940" y="600081"/>
                </a:lnTo>
                <a:lnTo>
                  <a:pt x="6440606" y="600871"/>
                </a:lnTo>
                <a:lnTo>
                  <a:pt x="6360873" y="601096"/>
                </a:lnTo>
                <a:lnTo>
                  <a:pt x="6307292" y="600903"/>
                </a:lnTo>
                <a:lnTo>
                  <a:pt x="6253984" y="600453"/>
                </a:lnTo>
                <a:lnTo>
                  <a:pt x="6201027" y="599747"/>
                </a:lnTo>
                <a:lnTo>
                  <a:pt x="6148505" y="598787"/>
                </a:lnTo>
                <a:lnTo>
                  <a:pt x="6096498" y="597574"/>
                </a:lnTo>
                <a:lnTo>
                  <a:pt x="6045087" y="596111"/>
                </a:lnTo>
                <a:lnTo>
                  <a:pt x="5994354" y="594400"/>
                </a:lnTo>
                <a:lnTo>
                  <a:pt x="5944379" y="592441"/>
                </a:lnTo>
                <a:lnTo>
                  <a:pt x="5895243" y="590238"/>
                </a:lnTo>
                <a:lnTo>
                  <a:pt x="5847029" y="587790"/>
                </a:lnTo>
                <a:lnTo>
                  <a:pt x="5799816" y="585102"/>
                </a:lnTo>
                <a:lnTo>
                  <a:pt x="5753686" y="582173"/>
                </a:lnTo>
                <a:lnTo>
                  <a:pt x="5733112" y="588909"/>
                </a:lnTo>
                <a:lnTo>
                  <a:pt x="5683893" y="601837"/>
                </a:lnTo>
                <a:lnTo>
                  <a:pt x="5624504" y="614005"/>
                </a:lnTo>
                <a:lnTo>
                  <a:pt x="5555655" y="625371"/>
                </a:lnTo>
                <a:lnTo>
                  <a:pt x="5517905" y="630742"/>
                </a:lnTo>
                <a:lnTo>
                  <a:pt x="5478056" y="635896"/>
                </a:lnTo>
                <a:lnTo>
                  <a:pt x="5436198" y="640830"/>
                </a:lnTo>
                <a:lnTo>
                  <a:pt x="5392418" y="645538"/>
                </a:lnTo>
                <a:lnTo>
                  <a:pt x="5346806" y="650015"/>
                </a:lnTo>
                <a:lnTo>
                  <a:pt x="5299450" y="654255"/>
                </a:lnTo>
                <a:lnTo>
                  <a:pt x="5250439" y="658255"/>
                </a:lnTo>
                <a:lnTo>
                  <a:pt x="5199862" y="662008"/>
                </a:lnTo>
                <a:lnTo>
                  <a:pt x="5147808" y="665510"/>
                </a:lnTo>
                <a:lnTo>
                  <a:pt x="5094365" y="668755"/>
                </a:lnTo>
                <a:lnTo>
                  <a:pt x="5039623" y="671739"/>
                </a:lnTo>
                <a:lnTo>
                  <a:pt x="4983669" y="674456"/>
                </a:lnTo>
                <a:lnTo>
                  <a:pt x="4926592" y="676900"/>
                </a:lnTo>
                <a:lnTo>
                  <a:pt x="4868483" y="679068"/>
                </a:lnTo>
                <a:lnTo>
                  <a:pt x="4809428" y="680954"/>
                </a:lnTo>
                <a:lnTo>
                  <a:pt x="4749517" y="682552"/>
                </a:lnTo>
                <a:lnTo>
                  <a:pt x="4688839" y="683858"/>
                </a:lnTo>
                <a:lnTo>
                  <a:pt x="4627482" y="684866"/>
                </a:lnTo>
                <a:lnTo>
                  <a:pt x="4565535" y="685572"/>
                </a:lnTo>
                <a:lnTo>
                  <a:pt x="4503088" y="685970"/>
                </a:lnTo>
                <a:lnTo>
                  <a:pt x="4440228" y="686055"/>
                </a:lnTo>
                <a:lnTo>
                  <a:pt x="4377044" y="685822"/>
                </a:lnTo>
                <a:lnTo>
                  <a:pt x="4313626" y="685266"/>
                </a:lnTo>
                <a:lnTo>
                  <a:pt x="4250061" y="684382"/>
                </a:lnTo>
                <a:lnTo>
                  <a:pt x="4186439" y="683165"/>
                </a:lnTo>
                <a:lnTo>
                  <a:pt x="4122849" y="681609"/>
                </a:lnTo>
                <a:lnTo>
                  <a:pt x="4059379" y="679709"/>
                </a:lnTo>
                <a:lnTo>
                  <a:pt x="3999739" y="677609"/>
                </a:lnTo>
                <a:lnTo>
                  <a:pt x="3941269" y="675223"/>
                </a:lnTo>
                <a:lnTo>
                  <a:pt x="3884048" y="672558"/>
                </a:lnTo>
                <a:lnTo>
                  <a:pt x="3828154" y="669621"/>
                </a:lnTo>
                <a:lnTo>
                  <a:pt x="3773666" y="666416"/>
                </a:lnTo>
                <a:lnTo>
                  <a:pt x="3720665" y="662951"/>
                </a:lnTo>
                <a:lnTo>
                  <a:pt x="3669228" y="659231"/>
                </a:lnTo>
                <a:lnTo>
                  <a:pt x="3619434" y="655263"/>
                </a:lnTo>
                <a:lnTo>
                  <a:pt x="3571364" y="651052"/>
                </a:lnTo>
                <a:lnTo>
                  <a:pt x="3525095" y="646604"/>
                </a:lnTo>
                <a:lnTo>
                  <a:pt x="3480706" y="641927"/>
                </a:lnTo>
                <a:lnTo>
                  <a:pt x="3438278" y="637025"/>
                </a:lnTo>
                <a:lnTo>
                  <a:pt x="3397888" y="631905"/>
                </a:lnTo>
                <a:lnTo>
                  <a:pt x="3359616" y="626573"/>
                </a:lnTo>
                <a:lnTo>
                  <a:pt x="3323541" y="621035"/>
                </a:lnTo>
                <a:lnTo>
                  <a:pt x="3270646" y="624312"/>
                </a:lnTo>
                <a:lnTo>
                  <a:pt x="3217064" y="627342"/>
                </a:lnTo>
                <a:lnTo>
                  <a:pt x="3162856" y="630126"/>
                </a:lnTo>
                <a:lnTo>
                  <a:pt x="3108081" y="632665"/>
                </a:lnTo>
                <a:lnTo>
                  <a:pt x="3052798" y="634962"/>
                </a:lnTo>
                <a:lnTo>
                  <a:pt x="2997065" y="637017"/>
                </a:lnTo>
                <a:lnTo>
                  <a:pt x="2940943" y="638832"/>
                </a:lnTo>
                <a:lnTo>
                  <a:pt x="2884491" y="640409"/>
                </a:lnTo>
                <a:lnTo>
                  <a:pt x="2827768" y="641750"/>
                </a:lnTo>
                <a:lnTo>
                  <a:pt x="2770832" y="642856"/>
                </a:lnTo>
                <a:lnTo>
                  <a:pt x="2713744" y="643729"/>
                </a:lnTo>
                <a:lnTo>
                  <a:pt x="2656563" y="644370"/>
                </a:lnTo>
                <a:lnTo>
                  <a:pt x="2599347" y="644781"/>
                </a:lnTo>
                <a:lnTo>
                  <a:pt x="2542157" y="644963"/>
                </a:lnTo>
                <a:lnTo>
                  <a:pt x="2485051" y="644918"/>
                </a:lnTo>
                <a:lnTo>
                  <a:pt x="2428089" y="644648"/>
                </a:lnTo>
                <a:lnTo>
                  <a:pt x="2371329" y="644154"/>
                </a:lnTo>
                <a:lnTo>
                  <a:pt x="2314832" y="643439"/>
                </a:lnTo>
                <a:lnTo>
                  <a:pt x="2258656" y="642502"/>
                </a:lnTo>
                <a:lnTo>
                  <a:pt x="2202860" y="641347"/>
                </a:lnTo>
                <a:lnTo>
                  <a:pt x="2147505" y="639974"/>
                </a:lnTo>
                <a:lnTo>
                  <a:pt x="2092649" y="638385"/>
                </a:lnTo>
                <a:lnTo>
                  <a:pt x="2038351" y="636583"/>
                </a:lnTo>
                <a:lnTo>
                  <a:pt x="1984671" y="634567"/>
                </a:lnTo>
                <a:lnTo>
                  <a:pt x="1931667" y="632341"/>
                </a:lnTo>
                <a:lnTo>
                  <a:pt x="1879400" y="629905"/>
                </a:lnTo>
                <a:lnTo>
                  <a:pt x="1827928" y="627262"/>
                </a:lnTo>
                <a:lnTo>
                  <a:pt x="1777311" y="624412"/>
                </a:lnTo>
                <a:lnTo>
                  <a:pt x="1727608" y="621358"/>
                </a:lnTo>
                <a:lnTo>
                  <a:pt x="1678878" y="618101"/>
                </a:lnTo>
                <a:lnTo>
                  <a:pt x="1631180" y="614642"/>
                </a:lnTo>
                <a:lnTo>
                  <a:pt x="1584574" y="610983"/>
                </a:lnTo>
                <a:lnTo>
                  <a:pt x="1539119" y="607127"/>
                </a:lnTo>
                <a:lnTo>
                  <a:pt x="1494874" y="603073"/>
                </a:lnTo>
                <a:lnTo>
                  <a:pt x="1451899" y="598825"/>
                </a:lnTo>
                <a:lnTo>
                  <a:pt x="1410252" y="594383"/>
                </a:lnTo>
                <a:lnTo>
                  <a:pt x="1369993" y="589749"/>
                </a:lnTo>
                <a:lnTo>
                  <a:pt x="1331182" y="584925"/>
                </a:lnTo>
                <a:lnTo>
                  <a:pt x="1258137" y="574712"/>
                </a:lnTo>
                <a:lnTo>
                  <a:pt x="1191592" y="563758"/>
                </a:lnTo>
                <a:lnTo>
                  <a:pt x="1186004" y="562869"/>
                </a:lnTo>
                <a:lnTo>
                  <a:pt x="1180543" y="561853"/>
                </a:lnTo>
                <a:lnTo>
                  <a:pt x="1175082" y="560837"/>
                </a:lnTo>
                <a:lnTo>
                  <a:pt x="1103274" y="561415"/>
                </a:lnTo>
                <a:lnTo>
                  <a:pt x="1032395" y="561372"/>
                </a:lnTo>
                <a:lnTo>
                  <a:pt x="962698" y="560729"/>
                </a:lnTo>
                <a:lnTo>
                  <a:pt x="894433" y="559507"/>
                </a:lnTo>
                <a:lnTo>
                  <a:pt x="827849" y="557728"/>
                </a:lnTo>
                <a:lnTo>
                  <a:pt x="763199" y="555411"/>
                </a:lnTo>
                <a:lnTo>
                  <a:pt x="700731" y="552579"/>
                </a:lnTo>
                <a:lnTo>
                  <a:pt x="640698" y="549253"/>
                </a:lnTo>
                <a:lnTo>
                  <a:pt x="583349" y="545452"/>
                </a:lnTo>
                <a:lnTo>
                  <a:pt x="528936" y="541200"/>
                </a:lnTo>
                <a:lnTo>
                  <a:pt x="477708" y="536515"/>
                </a:lnTo>
                <a:lnTo>
                  <a:pt x="429917" y="531421"/>
                </a:lnTo>
                <a:lnTo>
                  <a:pt x="385813" y="525937"/>
                </a:lnTo>
                <a:lnTo>
                  <a:pt x="345647" y="520084"/>
                </a:lnTo>
                <a:lnTo>
                  <a:pt x="278129" y="507359"/>
                </a:lnTo>
                <a:lnTo>
                  <a:pt x="229369" y="493413"/>
                </a:lnTo>
                <a:lnTo>
                  <a:pt x="195760" y="464732"/>
                </a:lnTo>
                <a:lnTo>
                  <a:pt x="208616" y="451250"/>
                </a:lnTo>
                <a:lnTo>
                  <a:pt x="239316" y="438171"/>
                </a:lnTo>
                <a:lnTo>
                  <a:pt x="287233" y="425695"/>
                </a:lnTo>
                <a:lnTo>
                  <a:pt x="351744" y="414023"/>
                </a:lnTo>
                <a:lnTo>
                  <a:pt x="432221" y="403357"/>
                </a:lnTo>
                <a:lnTo>
                  <a:pt x="357354" y="398047"/>
                </a:lnTo>
                <a:lnTo>
                  <a:pt x="289131" y="392067"/>
                </a:lnTo>
                <a:lnTo>
                  <a:pt x="227708" y="385481"/>
                </a:lnTo>
                <a:lnTo>
                  <a:pt x="173242" y="378354"/>
                </a:lnTo>
                <a:lnTo>
                  <a:pt x="125892" y="370751"/>
                </a:lnTo>
                <a:lnTo>
                  <a:pt x="85813" y="362736"/>
                </a:lnTo>
                <a:lnTo>
                  <a:pt x="28100" y="345731"/>
                </a:lnTo>
                <a:lnTo>
                  <a:pt x="0" y="318755"/>
                </a:lnTo>
                <a:lnTo>
                  <a:pt x="6853" y="309631"/>
                </a:lnTo>
                <a:lnTo>
                  <a:pt x="45833" y="291572"/>
                </a:lnTo>
                <a:lnTo>
                  <a:pt x="119559" y="274198"/>
                </a:lnTo>
                <a:lnTo>
                  <a:pt x="191800" y="262832"/>
                </a:lnTo>
                <a:lnTo>
                  <a:pt x="233054" y="257658"/>
                </a:lnTo>
                <a:lnTo>
                  <a:pt x="277454" y="252842"/>
                </a:lnTo>
                <a:lnTo>
                  <a:pt x="324793" y="248399"/>
                </a:lnTo>
                <a:lnTo>
                  <a:pt x="374864" y="244343"/>
                </a:lnTo>
                <a:lnTo>
                  <a:pt x="427458" y="240687"/>
                </a:lnTo>
                <a:lnTo>
                  <a:pt x="482369" y="237447"/>
                </a:lnTo>
                <a:lnTo>
                  <a:pt x="539389" y="234636"/>
                </a:lnTo>
                <a:lnTo>
                  <a:pt x="598311" y="232268"/>
                </a:lnTo>
                <a:lnTo>
                  <a:pt x="658928" y="230359"/>
                </a:lnTo>
                <a:lnTo>
                  <a:pt x="721033" y="228921"/>
                </a:lnTo>
                <a:lnTo>
                  <a:pt x="784417" y="227970"/>
                </a:lnTo>
                <a:lnTo>
                  <a:pt x="791745" y="225811"/>
                </a:lnTo>
                <a:close/>
              </a:path>
            </a:pathLst>
          </a:custGeom>
          <a:ln w="38100">
            <a:solidFill>
              <a:srgbClr val="BEBEBE"/>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11" name="object 11"/>
          <p:cNvSpPr/>
          <p:nvPr/>
        </p:nvSpPr>
        <p:spPr>
          <a:xfrm>
            <a:off x="2216303" y="3450845"/>
            <a:ext cx="509905" cy="13335"/>
          </a:xfrm>
          <a:custGeom>
            <a:avLst/>
            <a:gdLst/>
            <a:ahLst/>
            <a:cxnLst/>
            <a:rect l="l" t="t" r="r" b="b"/>
            <a:pathLst>
              <a:path w="509905" h="13335">
                <a:moveTo>
                  <a:pt x="509778" y="12700"/>
                </a:moveTo>
                <a:lnTo>
                  <a:pt x="456431" y="12978"/>
                </a:lnTo>
                <a:lnTo>
                  <a:pt x="403229" y="12903"/>
                </a:lnTo>
                <a:lnTo>
                  <a:pt x="350314" y="12477"/>
                </a:lnTo>
                <a:lnTo>
                  <a:pt x="297831" y="11704"/>
                </a:lnTo>
                <a:lnTo>
                  <a:pt x="245921" y="10588"/>
                </a:lnTo>
                <a:lnTo>
                  <a:pt x="194728" y="9133"/>
                </a:lnTo>
                <a:lnTo>
                  <a:pt x="144397" y="7343"/>
                </a:lnTo>
                <a:lnTo>
                  <a:pt x="95069" y="5222"/>
                </a:lnTo>
                <a:lnTo>
                  <a:pt x="46889" y="2773"/>
                </a:lnTo>
                <a:lnTo>
                  <a:pt x="0" y="0"/>
                </a:lnTo>
              </a:path>
            </a:pathLst>
          </a:custGeom>
          <a:ln w="38099">
            <a:solidFill>
              <a:srgbClr val="BEBEBE"/>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12" name="object 12"/>
          <p:cNvSpPr/>
          <p:nvPr/>
        </p:nvSpPr>
        <p:spPr>
          <a:xfrm>
            <a:off x="2952877" y="3601973"/>
            <a:ext cx="223520" cy="6350"/>
          </a:xfrm>
          <a:custGeom>
            <a:avLst/>
            <a:gdLst/>
            <a:ahLst/>
            <a:cxnLst/>
            <a:rect l="l" t="t" r="r" b="b"/>
            <a:pathLst>
              <a:path w="223519" h="6350">
                <a:moveTo>
                  <a:pt x="223011" y="0"/>
                </a:moveTo>
                <a:lnTo>
                  <a:pt x="168753" y="2095"/>
                </a:lnTo>
                <a:lnTo>
                  <a:pt x="113363" y="3810"/>
                </a:lnTo>
                <a:lnTo>
                  <a:pt x="57044" y="5143"/>
                </a:lnTo>
                <a:lnTo>
                  <a:pt x="0" y="6095"/>
                </a:lnTo>
              </a:path>
            </a:pathLst>
          </a:custGeom>
          <a:ln w="38100">
            <a:solidFill>
              <a:srgbClr val="BEBEBE"/>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13" name="object 13"/>
          <p:cNvSpPr/>
          <p:nvPr/>
        </p:nvSpPr>
        <p:spPr>
          <a:xfrm>
            <a:off x="4963414" y="3640963"/>
            <a:ext cx="134620" cy="27940"/>
          </a:xfrm>
          <a:custGeom>
            <a:avLst/>
            <a:gdLst/>
            <a:ahLst/>
            <a:cxnLst/>
            <a:rect l="l" t="t" r="r" b="b"/>
            <a:pathLst>
              <a:path w="134620" h="27939">
                <a:moveTo>
                  <a:pt x="134365" y="27559"/>
                </a:moveTo>
                <a:lnTo>
                  <a:pt x="95654" y="20966"/>
                </a:lnTo>
                <a:lnTo>
                  <a:pt x="60325" y="14160"/>
                </a:lnTo>
                <a:lnTo>
                  <a:pt x="28424" y="7163"/>
                </a:lnTo>
                <a:lnTo>
                  <a:pt x="0" y="0"/>
                </a:lnTo>
              </a:path>
            </a:pathLst>
          </a:custGeom>
          <a:ln w="38100">
            <a:solidFill>
              <a:srgbClr val="BEBEBE"/>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14" name="object 14"/>
          <p:cNvSpPr/>
          <p:nvPr/>
        </p:nvSpPr>
        <p:spPr>
          <a:xfrm>
            <a:off x="7529322" y="3599688"/>
            <a:ext cx="53975" cy="30480"/>
          </a:xfrm>
          <a:custGeom>
            <a:avLst/>
            <a:gdLst/>
            <a:ahLst/>
            <a:cxnLst/>
            <a:rect l="l" t="t" r="r" b="b"/>
            <a:pathLst>
              <a:path w="53975" h="30479">
                <a:moveTo>
                  <a:pt x="53720" y="0"/>
                </a:moveTo>
                <a:lnTo>
                  <a:pt x="45862" y="7689"/>
                </a:lnTo>
                <a:lnTo>
                  <a:pt x="34289" y="15319"/>
                </a:lnTo>
                <a:lnTo>
                  <a:pt x="19002" y="22877"/>
                </a:lnTo>
                <a:lnTo>
                  <a:pt x="0" y="30353"/>
                </a:lnTo>
              </a:path>
            </a:pathLst>
          </a:custGeom>
          <a:ln w="38100">
            <a:solidFill>
              <a:srgbClr val="BEBEBE"/>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15" name="object 15"/>
          <p:cNvSpPr/>
          <p:nvPr/>
        </p:nvSpPr>
        <p:spPr>
          <a:xfrm>
            <a:off x="8649970" y="3412363"/>
            <a:ext cx="654685" cy="113664"/>
          </a:xfrm>
          <a:custGeom>
            <a:avLst/>
            <a:gdLst/>
            <a:ahLst/>
            <a:cxnLst/>
            <a:rect l="l" t="t" r="r" b="b"/>
            <a:pathLst>
              <a:path w="654684" h="113664">
                <a:moveTo>
                  <a:pt x="0" y="0"/>
                </a:moveTo>
                <a:lnTo>
                  <a:pt x="84116" y="4862"/>
                </a:lnTo>
                <a:lnTo>
                  <a:pt x="163440" y="10387"/>
                </a:lnTo>
                <a:lnTo>
                  <a:pt x="237732" y="16533"/>
                </a:lnTo>
                <a:lnTo>
                  <a:pt x="306753" y="23258"/>
                </a:lnTo>
                <a:lnTo>
                  <a:pt x="370263" y="30521"/>
                </a:lnTo>
                <a:lnTo>
                  <a:pt x="428021" y="38282"/>
                </a:lnTo>
                <a:lnTo>
                  <a:pt x="479790" y="46497"/>
                </a:lnTo>
                <a:lnTo>
                  <a:pt x="525328" y="55127"/>
                </a:lnTo>
                <a:lnTo>
                  <a:pt x="564396" y="64130"/>
                </a:lnTo>
                <a:lnTo>
                  <a:pt x="622165" y="83087"/>
                </a:lnTo>
                <a:lnTo>
                  <a:pt x="651179" y="103038"/>
                </a:lnTo>
                <a:lnTo>
                  <a:pt x="654303" y="113284"/>
                </a:lnTo>
              </a:path>
            </a:pathLst>
          </a:custGeom>
          <a:ln w="38100">
            <a:solidFill>
              <a:srgbClr val="BEBEBE"/>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16" name="object 16"/>
          <p:cNvSpPr/>
          <p:nvPr/>
        </p:nvSpPr>
        <p:spPr>
          <a:xfrm>
            <a:off x="9901936" y="3291714"/>
            <a:ext cx="291465" cy="42545"/>
          </a:xfrm>
          <a:custGeom>
            <a:avLst/>
            <a:gdLst/>
            <a:ahLst/>
            <a:cxnLst/>
            <a:rect l="l" t="t" r="r" b="b"/>
            <a:pathLst>
              <a:path w="291465" h="42545">
                <a:moveTo>
                  <a:pt x="291465" y="0"/>
                </a:moveTo>
                <a:lnTo>
                  <a:pt x="214912" y="15743"/>
                </a:lnTo>
                <a:lnTo>
                  <a:pt x="168592" y="23082"/>
                </a:lnTo>
                <a:lnTo>
                  <a:pt x="117192" y="30019"/>
                </a:lnTo>
                <a:lnTo>
                  <a:pt x="60924" y="36518"/>
                </a:lnTo>
                <a:lnTo>
                  <a:pt x="0" y="42545"/>
                </a:lnTo>
              </a:path>
            </a:pathLst>
          </a:custGeom>
          <a:ln w="38099">
            <a:solidFill>
              <a:srgbClr val="BEBEBE"/>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17" name="object 17"/>
          <p:cNvSpPr/>
          <p:nvPr/>
        </p:nvSpPr>
        <p:spPr>
          <a:xfrm>
            <a:off x="9494267" y="3134105"/>
            <a:ext cx="15875" cy="20320"/>
          </a:xfrm>
          <a:custGeom>
            <a:avLst/>
            <a:gdLst/>
            <a:ahLst/>
            <a:cxnLst/>
            <a:rect l="l" t="t" r="r" b="b"/>
            <a:pathLst>
              <a:path w="15875" h="20319">
                <a:moveTo>
                  <a:pt x="0" y="0"/>
                </a:moveTo>
                <a:lnTo>
                  <a:pt x="7187" y="4974"/>
                </a:lnTo>
                <a:lnTo>
                  <a:pt x="12160" y="9985"/>
                </a:lnTo>
                <a:lnTo>
                  <a:pt x="14894" y="15019"/>
                </a:lnTo>
                <a:lnTo>
                  <a:pt x="15366" y="20066"/>
                </a:lnTo>
              </a:path>
            </a:pathLst>
          </a:custGeom>
          <a:ln w="38100">
            <a:solidFill>
              <a:srgbClr val="BEBEBE"/>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18" name="object 18"/>
          <p:cNvSpPr/>
          <p:nvPr/>
        </p:nvSpPr>
        <p:spPr>
          <a:xfrm>
            <a:off x="7633461" y="3085210"/>
            <a:ext cx="149860" cy="26034"/>
          </a:xfrm>
          <a:custGeom>
            <a:avLst/>
            <a:gdLst/>
            <a:ahLst/>
            <a:cxnLst/>
            <a:rect l="l" t="t" r="r" b="b"/>
            <a:pathLst>
              <a:path w="149860" h="26035">
                <a:moveTo>
                  <a:pt x="0" y="25526"/>
                </a:moveTo>
                <a:lnTo>
                  <a:pt x="30765" y="18698"/>
                </a:lnTo>
                <a:lnTo>
                  <a:pt x="66008" y="12144"/>
                </a:lnTo>
                <a:lnTo>
                  <a:pt x="105584" y="5899"/>
                </a:lnTo>
                <a:lnTo>
                  <a:pt x="149351" y="0"/>
                </a:lnTo>
              </a:path>
            </a:pathLst>
          </a:custGeom>
          <a:ln w="38100">
            <a:solidFill>
              <a:srgbClr val="BEBEBE"/>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19" name="object 19"/>
          <p:cNvSpPr/>
          <p:nvPr/>
        </p:nvSpPr>
        <p:spPr>
          <a:xfrm>
            <a:off x="6237478" y="3100833"/>
            <a:ext cx="72390" cy="22225"/>
          </a:xfrm>
          <a:custGeom>
            <a:avLst/>
            <a:gdLst/>
            <a:ahLst/>
            <a:cxnLst/>
            <a:rect l="l" t="t" r="r" b="b"/>
            <a:pathLst>
              <a:path w="72389" h="22225">
                <a:moveTo>
                  <a:pt x="0" y="22097"/>
                </a:moveTo>
                <a:lnTo>
                  <a:pt x="13255" y="16412"/>
                </a:lnTo>
                <a:lnTo>
                  <a:pt x="29749" y="10810"/>
                </a:lnTo>
                <a:lnTo>
                  <a:pt x="49434" y="5328"/>
                </a:lnTo>
                <a:lnTo>
                  <a:pt x="72262" y="0"/>
                </a:lnTo>
              </a:path>
            </a:pathLst>
          </a:custGeom>
          <a:ln w="38100">
            <a:solidFill>
              <a:srgbClr val="BEBEBE"/>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20" name="object 20"/>
          <p:cNvSpPr/>
          <p:nvPr/>
        </p:nvSpPr>
        <p:spPr>
          <a:xfrm>
            <a:off x="4599051" y="3130423"/>
            <a:ext cx="261620" cy="21590"/>
          </a:xfrm>
          <a:custGeom>
            <a:avLst/>
            <a:gdLst/>
            <a:ahLst/>
            <a:cxnLst/>
            <a:rect l="l" t="t" r="r" b="b"/>
            <a:pathLst>
              <a:path w="261620" h="21589">
                <a:moveTo>
                  <a:pt x="0" y="0"/>
                </a:moveTo>
                <a:lnTo>
                  <a:pt x="56127" y="3731"/>
                </a:lnTo>
                <a:lnTo>
                  <a:pt x="110451" y="7756"/>
                </a:lnTo>
                <a:lnTo>
                  <a:pt x="162872" y="12060"/>
                </a:lnTo>
                <a:lnTo>
                  <a:pt x="213294" y="16633"/>
                </a:lnTo>
                <a:lnTo>
                  <a:pt x="261620" y="21462"/>
                </a:lnTo>
              </a:path>
            </a:pathLst>
          </a:custGeom>
          <a:ln w="38100">
            <a:solidFill>
              <a:srgbClr val="BEBEBE"/>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21" name="object 21"/>
          <p:cNvSpPr/>
          <p:nvPr/>
        </p:nvSpPr>
        <p:spPr>
          <a:xfrm>
            <a:off x="2566517" y="3276091"/>
            <a:ext cx="45720" cy="22860"/>
          </a:xfrm>
          <a:custGeom>
            <a:avLst/>
            <a:gdLst/>
            <a:ahLst/>
            <a:cxnLst/>
            <a:rect l="l" t="t" r="r" b="b"/>
            <a:pathLst>
              <a:path w="45719" h="22860">
                <a:moveTo>
                  <a:pt x="45656" y="22606"/>
                </a:moveTo>
                <a:lnTo>
                  <a:pt x="31137" y="17037"/>
                </a:lnTo>
                <a:lnTo>
                  <a:pt x="18680" y="11398"/>
                </a:lnTo>
                <a:lnTo>
                  <a:pt x="8296" y="5711"/>
                </a:lnTo>
                <a:lnTo>
                  <a:pt x="0" y="0"/>
                </a:lnTo>
              </a:path>
            </a:pathLst>
          </a:custGeom>
          <a:ln w="38100">
            <a:solidFill>
              <a:srgbClr val="BEBEBE"/>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22" name="object 22"/>
          <p:cNvSpPr/>
          <p:nvPr/>
        </p:nvSpPr>
        <p:spPr>
          <a:xfrm>
            <a:off x="4507381" y="1383375"/>
            <a:ext cx="3886200" cy="1934845"/>
          </a:xfrm>
          <a:custGeom>
            <a:avLst/>
            <a:gdLst/>
            <a:ahLst/>
            <a:cxnLst/>
            <a:rect l="l" t="t" r="r" b="b"/>
            <a:pathLst>
              <a:path w="3886200" h="1934845">
                <a:moveTo>
                  <a:pt x="0" y="1934717"/>
                </a:moveTo>
                <a:lnTo>
                  <a:pt x="3886200" y="1934717"/>
                </a:lnTo>
                <a:lnTo>
                  <a:pt x="3886200" y="0"/>
                </a:lnTo>
                <a:lnTo>
                  <a:pt x="0" y="0"/>
                </a:lnTo>
                <a:lnTo>
                  <a:pt x="0" y="1934717"/>
                </a:lnTo>
                <a:close/>
              </a:path>
            </a:pathLst>
          </a:custGeom>
          <a:solidFill>
            <a:srgbClr val="FFFFFF"/>
          </a:solid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23" name="object 23"/>
          <p:cNvSpPr/>
          <p:nvPr/>
        </p:nvSpPr>
        <p:spPr>
          <a:xfrm>
            <a:off x="4495800" y="1371601"/>
            <a:ext cx="3886200" cy="1934845"/>
          </a:xfrm>
          <a:custGeom>
            <a:avLst/>
            <a:gdLst/>
            <a:ahLst/>
            <a:cxnLst/>
            <a:rect l="l" t="t" r="r" b="b"/>
            <a:pathLst>
              <a:path w="3886200" h="1934845">
                <a:moveTo>
                  <a:pt x="0" y="1934717"/>
                </a:moveTo>
                <a:lnTo>
                  <a:pt x="3886200" y="1934717"/>
                </a:lnTo>
                <a:lnTo>
                  <a:pt x="3886200" y="0"/>
                </a:lnTo>
                <a:lnTo>
                  <a:pt x="0" y="0"/>
                </a:lnTo>
                <a:lnTo>
                  <a:pt x="0" y="1934717"/>
                </a:lnTo>
                <a:close/>
              </a:path>
            </a:pathLst>
          </a:custGeom>
          <a:ln w="31750">
            <a:solidFill>
              <a:srgbClr val="4F81BC"/>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24" name="object 24"/>
          <p:cNvSpPr/>
          <p:nvPr/>
        </p:nvSpPr>
        <p:spPr>
          <a:xfrm>
            <a:off x="2133600" y="3853117"/>
            <a:ext cx="1153896" cy="1176083"/>
          </a:xfrm>
          <a:prstGeom prst="rect">
            <a:avLst/>
          </a:prstGeom>
          <a:blipFill>
            <a:blip r:embed="rId7"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25" name="object 25"/>
          <p:cNvSpPr/>
          <p:nvPr/>
        </p:nvSpPr>
        <p:spPr>
          <a:xfrm>
            <a:off x="1665731" y="65531"/>
            <a:ext cx="8936736" cy="935736"/>
          </a:xfrm>
          <a:prstGeom prst="rect">
            <a:avLst/>
          </a:prstGeom>
          <a:blipFill>
            <a:blip r:embed="rId8"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26" name="object 26"/>
          <p:cNvSpPr txBox="1">
            <a:spLocks noGrp="1"/>
          </p:cNvSpPr>
          <p:nvPr>
            <p:ph type="title"/>
          </p:nvPr>
        </p:nvSpPr>
        <p:spPr>
          <a:xfrm>
            <a:off x="4504182" y="217374"/>
            <a:ext cx="3260090" cy="574675"/>
          </a:xfrm>
          <a:prstGeom prst="rect">
            <a:avLst/>
          </a:prstGeom>
        </p:spPr>
        <p:txBody>
          <a:bodyPr vert="horz" wrap="square" lIns="0" tIns="12700" rIns="0" bIns="0" rtlCol="0">
            <a:spAutoFit/>
          </a:bodyPr>
          <a:lstStyle/>
          <a:p>
            <a:pPr marL="12700">
              <a:spcBef>
                <a:spcPts val="100"/>
              </a:spcBef>
            </a:pPr>
            <a:r>
              <a:rPr spc="-5" dirty="0"/>
              <a:t>P3</a:t>
            </a:r>
            <a:r>
              <a:rPr spc="-65" dirty="0"/>
              <a:t> </a:t>
            </a:r>
            <a:r>
              <a:rPr spc="-15" dirty="0"/>
              <a:t>Requirements</a:t>
            </a:r>
          </a:p>
        </p:txBody>
      </p:sp>
      <p:sp>
        <p:nvSpPr>
          <p:cNvPr id="27" name="object 27"/>
          <p:cNvSpPr/>
          <p:nvPr/>
        </p:nvSpPr>
        <p:spPr>
          <a:xfrm>
            <a:off x="1524001" y="5052683"/>
            <a:ext cx="1655191" cy="1195717"/>
          </a:xfrm>
          <a:prstGeom prst="rect">
            <a:avLst/>
          </a:prstGeom>
          <a:blipFill>
            <a:blip r:embed="rId9"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28" name="object 28"/>
          <p:cNvSpPr/>
          <p:nvPr/>
        </p:nvSpPr>
        <p:spPr>
          <a:xfrm>
            <a:off x="8932926" y="4419562"/>
            <a:ext cx="973112" cy="1824608"/>
          </a:xfrm>
          <a:prstGeom prst="rect">
            <a:avLst/>
          </a:prstGeom>
          <a:blipFill>
            <a:blip r:embed="rId10"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29" name="object 29"/>
          <p:cNvSpPr/>
          <p:nvPr/>
        </p:nvSpPr>
        <p:spPr>
          <a:xfrm>
            <a:off x="8994776" y="5031245"/>
            <a:ext cx="835025" cy="555993"/>
          </a:xfrm>
          <a:prstGeom prst="rect">
            <a:avLst/>
          </a:prstGeom>
          <a:blipFill>
            <a:blip r:embed="rId11"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30" name="object 30"/>
          <p:cNvSpPr/>
          <p:nvPr/>
        </p:nvSpPr>
        <p:spPr>
          <a:xfrm>
            <a:off x="8985250" y="5021745"/>
            <a:ext cx="854710" cy="575310"/>
          </a:xfrm>
          <a:custGeom>
            <a:avLst/>
            <a:gdLst/>
            <a:ahLst/>
            <a:cxnLst/>
            <a:rect l="l" t="t" r="r" b="b"/>
            <a:pathLst>
              <a:path w="854709" h="575310">
                <a:moveTo>
                  <a:pt x="0" y="575043"/>
                </a:moveTo>
                <a:lnTo>
                  <a:pt x="854087" y="575043"/>
                </a:lnTo>
                <a:lnTo>
                  <a:pt x="854087" y="0"/>
                </a:lnTo>
                <a:lnTo>
                  <a:pt x="0" y="0"/>
                </a:lnTo>
                <a:lnTo>
                  <a:pt x="0" y="575043"/>
                </a:lnTo>
                <a:close/>
              </a:path>
            </a:pathLst>
          </a:custGeom>
          <a:ln w="19050">
            <a:solidFill>
              <a:srgbClr val="000000"/>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31" name="object 31"/>
          <p:cNvSpPr/>
          <p:nvPr/>
        </p:nvSpPr>
        <p:spPr>
          <a:xfrm>
            <a:off x="1524000" y="4087367"/>
            <a:ext cx="908304" cy="515112"/>
          </a:xfrm>
          <a:prstGeom prst="rect">
            <a:avLst/>
          </a:prstGeom>
          <a:blipFill>
            <a:blip r:embed="rId12"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32" name="object 32"/>
          <p:cNvSpPr/>
          <p:nvPr/>
        </p:nvSpPr>
        <p:spPr>
          <a:xfrm>
            <a:off x="1524000" y="3988309"/>
            <a:ext cx="1053084" cy="746759"/>
          </a:xfrm>
          <a:prstGeom prst="rect">
            <a:avLst/>
          </a:prstGeom>
          <a:blipFill>
            <a:blip r:embed="rId13"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33" name="object 33"/>
          <p:cNvSpPr/>
          <p:nvPr/>
        </p:nvSpPr>
        <p:spPr>
          <a:xfrm>
            <a:off x="1524000" y="4114431"/>
            <a:ext cx="828040" cy="408940"/>
          </a:xfrm>
          <a:custGeom>
            <a:avLst/>
            <a:gdLst/>
            <a:ahLst/>
            <a:cxnLst/>
            <a:rect l="l" t="t" r="r" b="b"/>
            <a:pathLst>
              <a:path w="828040" h="408939">
                <a:moveTo>
                  <a:pt x="0" y="408546"/>
                </a:moveTo>
                <a:lnTo>
                  <a:pt x="827582" y="408546"/>
                </a:lnTo>
                <a:lnTo>
                  <a:pt x="827582" y="0"/>
                </a:lnTo>
                <a:lnTo>
                  <a:pt x="0" y="0"/>
                </a:lnTo>
                <a:lnTo>
                  <a:pt x="0" y="408546"/>
                </a:lnTo>
                <a:close/>
              </a:path>
            </a:pathLst>
          </a:custGeom>
          <a:solidFill>
            <a:srgbClr val="F8F7F3"/>
          </a:solid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34" name="object 34"/>
          <p:cNvSpPr txBox="1"/>
          <p:nvPr/>
        </p:nvSpPr>
        <p:spPr>
          <a:xfrm>
            <a:off x="1616456" y="4075303"/>
            <a:ext cx="641350" cy="391160"/>
          </a:xfrm>
          <a:prstGeom prst="rect">
            <a:avLst/>
          </a:prstGeom>
        </p:spPr>
        <p:txBody>
          <a:bodyPr vert="horz" wrap="square" lIns="0" tIns="12700" rIns="0" bIns="0" rtlCol="0">
            <a:spAutoFit/>
          </a:bodyPr>
          <a:lstStyle/>
          <a:p>
            <a:pPr marL="12700" eaLnBrk="1" fontAlgn="auto" hangingPunct="1">
              <a:spcBef>
                <a:spcPts val="100"/>
              </a:spcBef>
              <a:spcAft>
                <a:spcPts val="0"/>
              </a:spcAft>
              <a:defRPr/>
            </a:pPr>
            <a:r>
              <a:rPr sz="2400" b="1" dirty="0">
                <a:solidFill>
                  <a:prstClr val="black"/>
                </a:solidFill>
                <a:latin typeface="Calibri"/>
                <a:ea typeface="+mn-ea"/>
                <a:cs typeface="Calibri"/>
              </a:rPr>
              <a:t>Alice</a:t>
            </a:r>
            <a:endParaRPr sz="2400">
              <a:solidFill>
                <a:prstClr val="black"/>
              </a:solidFill>
              <a:latin typeface="Calibri"/>
              <a:ea typeface="+mn-ea"/>
              <a:cs typeface="Calibri"/>
            </a:endParaRPr>
          </a:p>
        </p:txBody>
      </p:sp>
      <p:sp>
        <p:nvSpPr>
          <p:cNvPr id="35" name="object 35"/>
          <p:cNvSpPr txBox="1"/>
          <p:nvPr/>
        </p:nvSpPr>
        <p:spPr>
          <a:xfrm>
            <a:off x="3736594" y="4182237"/>
            <a:ext cx="1249680" cy="513715"/>
          </a:xfrm>
          <a:prstGeom prst="rect">
            <a:avLst/>
          </a:prstGeom>
        </p:spPr>
        <p:txBody>
          <a:bodyPr vert="horz" wrap="square" lIns="0" tIns="12700" rIns="0" bIns="0" rtlCol="0">
            <a:spAutoFit/>
          </a:bodyPr>
          <a:lstStyle/>
          <a:p>
            <a:pPr marL="12700" eaLnBrk="1" fontAlgn="auto" hangingPunct="1">
              <a:spcBef>
                <a:spcPts val="100"/>
              </a:spcBef>
              <a:spcAft>
                <a:spcPts val="0"/>
              </a:spcAft>
              <a:defRPr/>
            </a:pPr>
            <a:r>
              <a:rPr sz="3200" b="1" i="1" spc="-5" dirty="0">
                <a:solidFill>
                  <a:srgbClr val="4F81BC"/>
                </a:solidFill>
                <a:latin typeface="Calibri"/>
                <a:ea typeface="+mn-ea"/>
                <a:cs typeface="Calibri"/>
              </a:rPr>
              <a:t>Privacy</a:t>
            </a:r>
            <a:endParaRPr sz="3200" dirty="0">
              <a:solidFill>
                <a:prstClr val="black"/>
              </a:solidFill>
              <a:latin typeface="Calibri"/>
              <a:ea typeface="+mn-ea"/>
              <a:cs typeface="Calibri"/>
            </a:endParaRPr>
          </a:p>
        </p:txBody>
      </p:sp>
      <p:sp>
        <p:nvSpPr>
          <p:cNvPr id="36" name="object 36"/>
          <p:cNvSpPr txBox="1"/>
          <p:nvPr/>
        </p:nvSpPr>
        <p:spPr>
          <a:xfrm>
            <a:off x="5356734" y="3892846"/>
            <a:ext cx="1815464" cy="886781"/>
          </a:xfrm>
          <a:prstGeom prst="rect">
            <a:avLst/>
          </a:prstGeom>
        </p:spPr>
        <p:txBody>
          <a:bodyPr vert="horz" wrap="square" lIns="0" tIns="12065" rIns="0" bIns="0" rtlCol="0">
            <a:spAutoFit/>
          </a:bodyPr>
          <a:lstStyle/>
          <a:p>
            <a:pPr marL="12700" eaLnBrk="1" fontAlgn="auto" hangingPunct="1">
              <a:spcBef>
                <a:spcPts val="95"/>
              </a:spcBef>
              <a:spcAft>
                <a:spcPts val="0"/>
              </a:spcAft>
              <a:defRPr/>
            </a:pPr>
            <a:r>
              <a:rPr lang="en-US" sz="2800" b="1" i="1" spc="-10" dirty="0">
                <a:solidFill>
                  <a:srgbClr val="77923B"/>
                </a:solidFill>
                <a:latin typeface="Calibri"/>
                <a:ea typeface="+mn-ea"/>
                <a:cs typeface="Calibri"/>
              </a:rPr>
              <a:t>Lightweight</a:t>
            </a:r>
          </a:p>
          <a:p>
            <a:pPr marL="12700" eaLnBrk="1" fontAlgn="auto" hangingPunct="1">
              <a:spcBef>
                <a:spcPts val="95"/>
              </a:spcBef>
              <a:spcAft>
                <a:spcPts val="0"/>
              </a:spcAft>
              <a:defRPr/>
            </a:pPr>
            <a:r>
              <a:rPr sz="2800" b="1" i="1" spc="-10" dirty="0">
                <a:solidFill>
                  <a:srgbClr val="77923B"/>
                </a:solidFill>
                <a:latin typeface="Calibri"/>
                <a:ea typeface="+mn-ea"/>
                <a:cs typeface="Calibri"/>
              </a:rPr>
              <a:t>Processing</a:t>
            </a:r>
            <a:endParaRPr sz="2800" dirty="0">
              <a:solidFill>
                <a:prstClr val="black"/>
              </a:solidFill>
              <a:latin typeface="Calibri"/>
              <a:ea typeface="+mn-ea"/>
              <a:cs typeface="Calibri"/>
            </a:endParaRPr>
          </a:p>
        </p:txBody>
      </p:sp>
      <p:sp>
        <p:nvSpPr>
          <p:cNvPr id="37" name="object 37"/>
          <p:cNvSpPr/>
          <p:nvPr/>
        </p:nvSpPr>
        <p:spPr>
          <a:xfrm>
            <a:off x="9587103" y="3556445"/>
            <a:ext cx="1080896" cy="1091755"/>
          </a:xfrm>
          <a:prstGeom prst="rect">
            <a:avLst/>
          </a:prstGeom>
          <a:blipFill>
            <a:blip r:embed="rId14"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38" name="object 38"/>
          <p:cNvSpPr txBox="1"/>
          <p:nvPr/>
        </p:nvSpPr>
        <p:spPr>
          <a:xfrm>
            <a:off x="4451095" y="5204282"/>
            <a:ext cx="1815464" cy="878840"/>
          </a:xfrm>
          <a:prstGeom prst="rect">
            <a:avLst/>
          </a:prstGeom>
        </p:spPr>
        <p:txBody>
          <a:bodyPr vert="horz" wrap="square" lIns="0" tIns="12065" rIns="0" bIns="0" rtlCol="0">
            <a:spAutoFit/>
          </a:bodyPr>
          <a:lstStyle/>
          <a:p>
            <a:pPr marL="12700" marR="5080" indent="2540" eaLnBrk="1" fontAlgn="auto" hangingPunct="1">
              <a:spcBef>
                <a:spcPts val="95"/>
              </a:spcBef>
              <a:spcAft>
                <a:spcPts val="0"/>
              </a:spcAft>
              <a:defRPr/>
            </a:pPr>
            <a:r>
              <a:rPr sz="2800" b="1" i="1" spc="-110" dirty="0">
                <a:solidFill>
                  <a:srgbClr val="8063A1"/>
                </a:solidFill>
                <a:latin typeface="Calibri"/>
                <a:ea typeface="+mn-ea"/>
                <a:cs typeface="Calibri"/>
              </a:rPr>
              <a:t>T</a:t>
            </a:r>
            <a:r>
              <a:rPr sz="2800" b="1" i="1" spc="-10" dirty="0">
                <a:solidFill>
                  <a:srgbClr val="8063A1"/>
                </a:solidFill>
                <a:latin typeface="Calibri"/>
                <a:ea typeface="+mn-ea"/>
                <a:cs typeface="Calibri"/>
              </a:rPr>
              <a:t>ranspar</a:t>
            </a:r>
            <a:r>
              <a:rPr sz="2800" b="1" i="1" spc="-20" dirty="0">
                <a:solidFill>
                  <a:srgbClr val="8063A1"/>
                </a:solidFill>
                <a:latin typeface="Calibri"/>
                <a:ea typeface="+mn-ea"/>
                <a:cs typeface="Calibri"/>
              </a:rPr>
              <a:t>e</a:t>
            </a:r>
            <a:r>
              <a:rPr sz="2800" b="1" i="1" spc="-30" dirty="0">
                <a:solidFill>
                  <a:srgbClr val="8063A1"/>
                </a:solidFill>
                <a:latin typeface="Calibri"/>
                <a:ea typeface="+mn-ea"/>
                <a:cs typeface="Calibri"/>
              </a:rPr>
              <a:t>n</a:t>
            </a:r>
            <a:r>
              <a:rPr sz="2800" b="1" i="1" spc="-5" dirty="0">
                <a:solidFill>
                  <a:srgbClr val="8063A1"/>
                </a:solidFill>
                <a:latin typeface="Calibri"/>
                <a:ea typeface="+mn-ea"/>
                <a:cs typeface="Calibri"/>
              </a:rPr>
              <a:t>t  </a:t>
            </a:r>
            <a:r>
              <a:rPr sz="2800" b="1" i="1" spc="-10" dirty="0">
                <a:solidFill>
                  <a:srgbClr val="8063A1"/>
                </a:solidFill>
                <a:latin typeface="Calibri"/>
                <a:ea typeface="+mn-ea"/>
                <a:cs typeface="Calibri"/>
              </a:rPr>
              <a:t>Depl</a:t>
            </a:r>
            <a:r>
              <a:rPr sz="2800" b="1" i="1" spc="-35" dirty="0">
                <a:solidFill>
                  <a:srgbClr val="8063A1"/>
                </a:solidFill>
                <a:latin typeface="Calibri"/>
                <a:ea typeface="+mn-ea"/>
                <a:cs typeface="Calibri"/>
              </a:rPr>
              <a:t>o</a:t>
            </a:r>
            <a:r>
              <a:rPr sz="2800" b="1" i="1" spc="-10" dirty="0">
                <a:solidFill>
                  <a:srgbClr val="8063A1"/>
                </a:solidFill>
                <a:latin typeface="Calibri"/>
                <a:ea typeface="+mn-ea"/>
                <a:cs typeface="Calibri"/>
              </a:rPr>
              <a:t>yme</a:t>
            </a:r>
            <a:r>
              <a:rPr sz="2800" b="1" i="1" spc="-35" dirty="0">
                <a:solidFill>
                  <a:srgbClr val="8063A1"/>
                </a:solidFill>
                <a:latin typeface="Calibri"/>
                <a:ea typeface="+mn-ea"/>
                <a:cs typeface="Calibri"/>
              </a:rPr>
              <a:t>n</a:t>
            </a:r>
            <a:r>
              <a:rPr sz="2800" b="1" i="1" spc="-5" dirty="0">
                <a:solidFill>
                  <a:srgbClr val="8063A1"/>
                </a:solidFill>
                <a:latin typeface="Calibri"/>
                <a:ea typeface="+mn-ea"/>
                <a:cs typeface="Calibri"/>
              </a:rPr>
              <a:t>t</a:t>
            </a:r>
            <a:endParaRPr sz="2800" dirty="0">
              <a:solidFill>
                <a:prstClr val="black"/>
              </a:solidFill>
              <a:latin typeface="Calibri"/>
              <a:ea typeface="+mn-ea"/>
              <a:cs typeface="Calibri"/>
            </a:endParaRPr>
          </a:p>
        </p:txBody>
      </p:sp>
      <p:sp>
        <p:nvSpPr>
          <p:cNvPr id="39" name="object 39"/>
          <p:cNvSpPr txBox="1"/>
          <p:nvPr/>
        </p:nvSpPr>
        <p:spPr>
          <a:xfrm>
            <a:off x="4541901" y="811681"/>
            <a:ext cx="3627754" cy="557204"/>
          </a:xfrm>
          <a:prstGeom prst="rect">
            <a:avLst/>
          </a:prstGeom>
        </p:spPr>
        <p:txBody>
          <a:bodyPr vert="horz" wrap="square" lIns="0" tIns="125095" rIns="0" bIns="0" rtlCol="0">
            <a:spAutoFit/>
          </a:bodyPr>
          <a:lstStyle/>
          <a:p>
            <a:pPr marL="12700" eaLnBrk="1" fontAlgn="auto" hangingPunct="1">
              <a:spcBef>
                <a:spcPts val="985"/>
              </a:spcBef>
              <a:spcAft>
                <a:spcPts val="0"/>
              </a:spcAft>
              <a:defRPr/>
            </a:pPr>
            <a:r>
              <a:rPr sz="2800" b="1" spc="-15" dirty="0">
                <a:solidFill>
                  <a:prstClr val="black"/>
                </a:solidFill>
                <a:latin typeface="Calibri"/>
                <a:ea typeface="+mn-ea"/>
                <a:cs typeface="Calibri"/>
              </a:rPr>
              <a:t>PSPs</a:t>
            </a:r>
            <a:r>
              <a:rPr sz="2400" b="1" i="1" dirty="0">
                <a:solidFill>
                  <a:srgbClr val="4AACC5"/>
                </a:solidFill>
                <a:latin typeface="Calibri"/>
                <a:ea typeface="+mn-ea"/>
                <a:cs typeface="Calibri"/>
              </a:rPr>
              <a:t>	</a:t>
            </a:r>
            <a:endParaRPr sz="2400" dirty="0">
              <a:solidFill>
                <a:prstClr val="black"/>
              </a:solidFill>
              <a:latin typeface="Calibri"/>
              <a:ea typeface="+mn-ea"/>
              <a:cs typeface="Calibri"/>
            </a:endParaRPr>
          </a:p>
        </p:txBody>
      </p:sp>
      <p:sp>
        <p:nvSpPr>
          <p:cNvPr id="44" name="object 44"/>
          <p:cNvSpPr txBox="1"/>
          <p:nvPr/>
        </p:nvSpPr>
        <p:spPr>
          <a:xfrm>
            <a:off x="4320033" y="3276041"/>
            <a:ext cx="3527425" cy="514350"/>
          </a:xfrm>
          <a:prstGeom prst="rect">
            <a:avLst/>
          </a:prstGeom>
        </p:spPr>
        <p:txBody>
          <a:bodyPr vert="horz" wrap="square" lIns="0" tIns="13335" rIns="0" bIns="0" rtlCol="0">
            <a:spAutoFit/>
          </a:bodyPr>
          <a:lstStyle/>
          <a:p>
            <a:pPr marL="12700" eaLnBrk="1" fontAlgn="auto" hangingPunct="1">
              <a:spcBef>
                <a:spcPts val="105"/>
              </a:spcBef>
              <a:spcAft>
                <a:spcPts val="0"/>
              </a:spcAft>
              <a:defRPr/>
            </a:pPr>
            <a:r>
              <a:rPr sz="3200" spc="-10" dirty="0">
                <a:solidFill>
                  <a:srgbClr val="FFFFFF"/>
                </a:solidFill>
                <a:latin typeface="Calibri"/>
                <a:ea typeface="+mn-ea"/>
                <a:cs typeface="Calibri"/>
              </a:rPr>
              <a:t>collectively </a:t>
            </a:r>
            <a:r>
              <a:rPr sz="3200" spc="-5" dirty="0">
                <a:solidFill>
                  <a:srgbClr val="FFFFFF"/>
                </a:solidFill>
                <a:latin typeface="Calibri"/>
                <a:ea typeface="+mn-ea"/>
                <a:cs typeface="Calibri"/>
              </a:rPr>
              <a:t>called</a:t>
            </a:r>
            <a:r>
              <a:rPr sz="3200" spc="-50" dirty="0">
                <a:solidFill>
                  <a:srgbClr val="FFFFFF"/>
                </a:solidFill>
                <a:latin typeface="Calibri"/>
                <a:ea typeface="+mn-ea"/>
                <a:cs typeface="Calibri"/>
              </a:rPr>
              <a:t> </a:t>
            </a:r>
            <a:r>
              <a:rPr sz="3200" dirty="0">
                <a:solidFill>
                  <a:srgbClr val="FFFFFF"/>
                </a:solidFill>
                <a:latin typeface="Calibri"/>
                <a:ea typeface="+mn-ea"/>
                <a:cs typeface="Calibri"/>
              </a:rPr>
              <a:t>P3,</a:t>
            </a:r>
            <a:endParaRPr sz="3200">
              <a:solidFill>
                <a:prstClr val="black"/>
              </a:solidFill>
              <a:latin typeface="Calibri"/>
              <a:ea typeface="+mn-ea"/>
              <a:cs typeface="Calibri"/>
            </a:endParaRPr>
          </a:p>
        </p:txBody>
      </p:sp>
      <p:sp>
        <p:nvSpPr>
          <p:cNvPr id="47" name="Rectangle 46">
            <a:extLst>
              <a:ext uri="{FF2B5EF4-FFF2-40B4-BE49-F238E27FC236}">
                <a16:creationId xmlns:a16="http://schemas.microsoft.com/office/drawing/2014/main" id="{CA0835BB-599B-41E3-87C1-BC81B3361B92}"/>
              </a:ext>
            </a:extLst>
          </p:cNvPr>
          <p:cNvSpPr/>
          <p:nvPr/>
        </p:nvSpPr>
        <p:spPr>
          <a:xfrm>
            <a:off x="5482387" y="1885954"/>
            <a:ext cx="1717521" cy="584775"/>
          </a:xfrm>
          <a:prstGeom prst="rect">
            <a:avLst/>
          </a:prstGeom>
        </p:spPr>
        <p:txBody>
          <a:bodyPr wrap="none">
            <a:spAutoFit/>
          </a:bodyPr>
          <a:lstStyle/>
          <a:p>
            <a:pPr marL="215265" algn="ctr" eaLnBrk="1" fontAlgn="auto" hangingPunct="1">
              <a:spcBef>
                <a:spcPts val="1025"/>
              </a:spcBef>
              <a:spcAft>
                <a:spcPts val="0"/>
              </a:spcAft>
              <a:defRPr/>
            </a:pPr>
            <a:r>
              <a:rPr lang="en-US" sz="3200" b="1" i="1" spc="-10" dirty="0">
                <a:solidFill>
                  <a:srgbClr val="C0504D"/>
                </a:solidFill>
                <a:latin typeface="Calibri"/>
                <a:ea typeface="+mn-ea"/>
                <a:cs typeface="Calibri"/>
              </a:rPr>
              <a:t>Storage</a:t>
            </a:r>
          </a:p>
        </p:txBody>
      </p:sp>
      <p:grpSp>
        <p:nvGrpSpPr>
          <p:cNvPr id="58" name="Group 57">
            <a:extLst>
              <a:ext uri="{FF2B5EF4-FFF2-40B4-BE49-F238E27FC236}">
                <a16:creationId xmlns:a16="http://schemas.microsoft.com/office/drawing/2014/main" id="{F43B2113-F675-4506-8423-004D7E90D2DB}"/>
              </a:ext>
            </a:extLst>
          </p:cNvPr>
          <p:cNvGrpSpPr/>
          <p:nvPr/>
        </p:nvGrpSpPr>
        <p:grpSpPr>
          <a:xfrm>
            <a:off x="3534615" y="2904194"/>
            <a:ext cx="5673090" cy="1797050"/>
            <a:chOff x="1676019" y="3198407"/>
            <a:chExt cx="5673090" cy="1797050"/>
          </a:xfrm>
        </p:grpSpPr>
        <p:grpSp>
          <p:nvGrpSpPr>
            <p:cNvPr id="56" name="Group 55">
              <a:extLst>
                <a:ext uri="{FF2B5EF4-FFF2-40B4-BE49-F238E27FC236}">
                  <a16:creationId xmlns:a16="http://schemas.microsoft.com/office/drawing/2014/main" id="{2E510FF6-6542-4BA9-A726-F3722760BAD1}"/>
                </a:ext>
              </a:extLst>
            </p:cNvPr>
            <p:cNvGrpSpPr/>
            <p:nvPr/>
          </p:nvGrpSpPr>
          <p:grpSpPr>
            <a:xfrm>
              <a:off x="1676019" y="3198407"/>
              <a:ext cx="5673090" cy="1797050"/>
              <a:chOff x="1723389" y="2699004"/>
              <a:chExt cx="5673090" cy="1797050"/>
            </a:xfrm>
          </p:grpSpPr>
          <p:sp>
            <p:nvSpPr>
              <p:cNvPr id="52" name="object 41">
                <a:extLst>
                  <a:ext uri="{FF2B5EF4-FFF2-40B4-BE49-F238E27FC236}">
                    <a16:creationId xmlns:a16="http://schemas.microsoft.com/office/drawing/2014/main" id="{F2D5C97E-8576-43BF-921C-2E3D4AE0787E}"/>
                  </a:ext>
                </a:extLst>
              </p:cNvPr>
              <p:cNvSpPr/>
              <p:nvPr/>
            </p:nvSpPr>
            <p:spPr>
              <a:xfrm>
                <a:off x="1723389" y="2699004"/>
                <a:ext cx="5673090" cy="1797050"/>
              </a:xfrm>
              <a:custGeom>
                <a:avLst/>
                <a:gdLst/>
                <a:ahLst/>
                <a:cxnLst/>
                <a:rect l="l" t="t" r="r" b="b"/>
                <a:pathLst>
                  <a:path w="5673090" h="1797050">
                    <a:moveTo>
                      <a:pt x="5373496" y="0"/>
                    </a:moveTo>
                    <a:lnTo>
                      <a:pt x="299466" y="0"/>
                    </a:lnTo>
                    <a:lnTo>
                      <a:pt x="250869" y="3920"/>
                    </a:lnTo>
                    <a:lnTo>
                      <a:pt x="204776" y="15270"/>
                    </a:lnTo>
                    <a:lnTo>
                      <a:pt x="161804" y="33432"/>
                    </a:lnTo>
                    <a:lnTo>
                      <a:pt x="122566" y="57790"/>
                    </a:lnTo>
                    <a:lnTo>
                      <a:pt x="87677" y="87725"/>
                    </a:lnTo>
                    <a:lnTo>
                      <a:pt x="57753" y="122621"/>
                    </a:lnTo>
                    <a:lnTo>
                      <a:pt x="33408" y="161860"/>
                    </a:lnTo>
                    <a:lnTo>
                      <a:pt x="15258" y="204825"/>
                    </a:lnTo>
                    <a:lnTo>
                      <a:pt x="3917" y="250899"/>
                    </a:lnTo>
                    <a:lnTo>
                      <a:pt x="0" y="299466"/>
                    </a:lnTo>
                    <a:lnTo>
                      <a:pt x="0" y="1497330"/>
                    </a:lnTo>
                    <a:lnTo>
                      <a:pt x="3917" y="1545896"/>
                    </a:lnTo>
                    <a:lnTo>
                      <a:pt x="15258" y="1591970"/>
                    </a:lnTo>
                    <a:lnTo>
                      <a:pt x="33408" y="1634935"/>
                    </a:lnTo>
                    <a:lnTo>
                      <a:pt x="57753" y="1674174"/>
                    </a:lnTo>
                    <a:lnTo>
                      <a:pt x="87677" y="1709070"/>
                    </a:lnTo>
                    <a:lnTo>
                      <a:pt x="122566" y="1739005"/>
                    </a:lnTo>
                    <a:lnTo>
                      <a:pt x="161804" y="1763363"/>
                    </a:lnTo>
                    <a:lnTo>
                      <a:pt x="204776" y="1781525"/>
                    </a:lnTo>
                    <a:lnTo>
                      <a:pt x="250869" y="1792875"/>
                    </a:lnTo>
                    <a:lnTo>
                      <a:pt x="299466" y="1796796"/>
                    </a:lnTo>
                    <a:lnTo>
                      <a:pt x="5373496" y="1796796"/>
                    </a:lnTo>
                    <a:lnTo>
                      <a:pt x="5422063" y="1792875"/>
                    </a:lnTo>
                    <a:lnTo>
                      <a:pt x="5468137" y="1781525"/>
                    </a:lnTo>
                    <a:lnTo>
                      <a:pt x="5511102" y="1763363"/>
                    </a:lnTo>
                    <a:lnTo>
                      <a:pt x="5550341" y="1739005"/>
                    </a:lnTo>
                    <a:lnTo>
                      <a:pt x="5585237" y="1709070"/>
                    </a:lnTo>
                    <a:lnTo>
                      <a:pt x="5615172" y="1674174"/>
                    </a:lnTo>
                    <a:lnTo>
                      <a:pt x="5639530" y="1634935"/>
                    </a:lnTo>
                    <a:lnTo>
                      <a:pt x="5657692" y="1591970"/>
                    </a:lnTo>
                    <a:lnTo>
                      <a:pt x="5669042" y="1545896"/>
                    </a:lnTo>
                    <a:lnTo>
                      <a:pt x="5672963" y="1497330"/>
                    </a:lnTo>
                    <a:lnTo>
                      <a:pt x="5672963" y="299466"/>
                    </a:lnTo>
                    <a:lnTo>
                      <a:pt x="5669042" y="250899"/>
                    </a:lnTo>
                    <a:lnTo>
                      <a:pt x="5657692" y="204825"/>
                    </a:lnTo>
                    <a:lnTo>
                      <a:pt x="5639530" y="161860"/>
                    </a:lnTo>
                    <a:lnTo>
                      <a:pt x="5615172" y="122621"/>
                    </a:lnTo>
                    <a:lnTo>
                      <a:pt x="5585237" y="87725"/>
                    </a:lnTo>
                    <a:lnTo>
                      <a:pt x="5550341" y="57790"/>
                    </a:lnTo>
                    <a:lnTo>
                      <a:pt x="5511102" y="33432"/>
                    </a:lnTo>
                    <a:lnTo>
                      <a:pt x="5468137" y="15270"/>
                    </a:lnTo>
                    <a:lnTo>
                      <a:pt x="5422063" y="3920"/>
                    </a:lnTo>
                    <a:lnTo>
                      <a:pt x="5373496" y="0"/>
                    </a:lnTo>
                    <a:close/>
                  </a:path>
                </a:pathLst>
              </a:custGeom>
              <a:solidFill>
                <a:srgbClr val="2146AF"/>
              </a:solid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53" name="object 43">
                <a:extLst>
                  <a:ext uri="{FF2B5EF4-FFF2-40B4-BE49-F238E27FC236}">
                    <a16:creationId xmlns:a16="http://schemas.microsoft.com/office/drawing/2014/main" id="{51CC8A58-3822-4581-B120-4336D6EA0499}"/>
                  </a:ext>
                </a:extLst>
              </p:cNvPr>
              <p:cNvSpPr txBox="1"/>
              <p:nvPr/>
            </p:nvSpPr>
            <p:spPr>
              <a:xfrm>
                <a:off x="2360167" y="2788412"/>
                <a:ext cx="4400550" cy="513715"/>
              </a:xfrm>
              <a:prstGeom prst="rect">
                <a:avLst/>
              </a:prstGeom>
            </p:spPr>
            <p:txBody>
              <a:bodyPr vert="horz" wrap="square" lIns="0" tIns="13335" rIns="0" bIns="0" rtlCol="0">
                <a:spAutoFit/>
              </a:bodyPr>
              <a:lstStyle/>
              <a:p>
                <a:pPr marL="12700" eaLnBrk="1" fontAlgn="auto" hangingPunct="1">
                  <a:spcBef>
                    <a:spcPts val="105"/>
                  </a:spcBef>
                  <a:spcAft>
                    <a:spcPts val="0"/>
                  </a:spcAft>
                </a:pPr>
                <a:r>
                  <a:rPr sz="3200" spc="-5" dirty="0">
                    <a:solidFill>
                      <a:srgbClr val="FFFFFF"/>
                    </a:solidFill>
                    <a:latin typeface="Calibri"/>
                    <a:ea typeface="+mn-ea"/>
                    <a:cs typeface="Calibri"/>
                  </a:rPr>
                  <a:t>Our algorithm </a:t>
                </a:r>
                <a:r>
                  <a:rPr sz="3200" dirty="0">
                    <a:solidFill>
                      <a:srgbClr val="FFFFFF"/>
                    </a:solidFill>
                    <a:latin typeface="Calibri"/>
                    <a:ea typeface="+mn-ea"/>
                    <a:cs typeface="Calibri"/>
                  </a:rPr>
                  <a:t>and</a:t>
                </a:r>
                <a:r>
                  <a:rPr sz="3200" spc="-30" dirty="0">
                    <a:solidFill>
                      <a:srgbClr val="FFFFFF"/>
                    </a:solidFill>
                    <a:latin typeface="Calibri"/>
                    <a:ea typeface="+mn-ea"/>
                    <a:cs typeface="Calibri"/>
                  </a:rPr>
                  <a:t> </a:t>
                </a:r>
                <a:r>
                  <a:rPr sz="3200" spc="-25" dirty="0">
                    <a:solidFill>
                      <a:srgbClr val="FFFFFF"/>
                    </a:solidFill>
                    <a:latin typeface="Calibri"/>
                    <a:ea typeface="+mn-ea"/>
                    <a:cs typeface="Calibri"/>
                  </a:rPr>
                  <a:t>system,</a:t>
                </a:r>
                <a:endParaRPr sz="3200" dirty="0">
                  <a:solidFill>
                    <a:prstClr val="black"/>
                  </a:solidFill>
                  <a:latin typeface="Calibri"/>
                  <a:ea typeface="+mn-ea"/>
                  <a:cs typeface="Calibri"/>
                </a:endParaRPr>
              </a:p>
            </p:txBody>
          </p:sp>
          <p:sp>
            <p:nvSpPr>
              <p:cNvPr id="54" name="object 44">
                <a:extLst>
                  <a:ext uri="{FF2B5EF4-FFF2-40B4-BE49-F238E27FC236}">
                    <a16:creationId xmlns:a16="http://schemas.microsoft.com/office/drawing/2014/main" id="{863A1009-0971-499D-AD49-FC0D904E6EFC}"/>
                  </a:ext>
                </a:extLst>
              </p:cNvPr>
              <p:cNvSpPr txBox="1"/>
              <p:nvPr/>
            </p:nvSpPr>
            <p:spPr>
              <a:xfrm>
                <a:off x="2796032" y="3276041"/>
                <a:ext cx="3527425" cy="514350"/>
              </a:xfrm>
              <a:prstGeom prst="rect">
                <a:avLst/>
              </a:prstGeom>
            </p:spPr>
            <p:txBody>
              <a:bodyPr vert="horz" wrap="square" lIns="0" tIns="13335" rIns="0" bIns="0" rtlCol="0">
                <a:spAutoFit/>
              </a:bodyPr>
              <a:lstStyle/>
              <a:p>
                <a:pPr marL="12700" eaLnBrk="1" fontAlgn="auto" hangingPunct="1">
                  <a:spcBef>
                    <a:spcPts val="105"/>
                  </a:spcBef>
                  <a:spcAft>
                    <a:spcPts val="0"/>
                  </a:spcAft>
                </a:pPr>
                <a:r>
                  <a:rPr sz="3200" spc="-10" dirty="0">
                    <a:solidFill>
                      <a:srgbClr val="FFFFFF"/>
                    </a:solidFill>
                    <a:latin typeface="Calibri"/>
                    <a:ea typeface="+mn-ea"/>
                    <a:cs typeface="Calibri"/>
                  </a:rPr>
                  <a:t>collectively </a:t>
                </a:r>
                <a:r>
                  <a:rPr sz="3200" spc="-5" dirty="0">
                    <a:solidFill>
                      <a:srgbClr val="FFFFFF"/>
                    </a:solidFill>
                    <a:latin typeface="Calibri"/>
                    <a:ea typeface="+mn-ea"/>
                    <a:cs typeface="Calibri"/>
                  </a:rPr>
                  <a:t>called</a:t>
                </a:r>
                <a:r>
                  <a:rPr sz="3200" spc="-50" dirty="0">
                    <a:solidFill>
                      <a:srgbClr val="FFFFFF"/>
                    </a:solidFill>
                    <a:latin typeface="Calibri"/>
                    <a:ea typeface="+mn-ea"/>
                    <a:cs typeface="Calibri"/>
                  </a:rPr>
                  <a:t> </a:t>
                </a:r>
                <a:r>
                  <a:rPr sz="3200" dirty="0">
                    <a:solidFill>
                      <a:srgbClr val="FFFFFF"/>
                    </a:solidFill>
                    <a:latin typeface="Calibri"/>
                    <a:ea typeface="+mn-ea"/>
                    <a:cs typeface="Calibri"/>
                  </a:rPr>
                  <a:t>P3,</a:t>
                </a:r>
                <a:endParaRPr sz="3200" dirty="0">
                  <a:solidFill>
                    <a:prstClr val="black"/>
                  </a:solidFill>
                  <a:latin typeface="Calibri"/>
                  <a:ea typeface="+mn-ea"/>
                  <a:cs typeface="Calibri"/>
                </a:endParaRPr>
              </a:p>
            </p:txBody>
          </p:sp>
        </p:grpSp>
        <p:sp>
          <p:nvSpPr>
            <p:cNvPr id="57" name="object 44">
              <a:extLst>
                <a:ext uri="{FF2B5EF4-FFF2-40B4-BE49-F238E27FC236}">
                  <a16:creationId xmlns:a16="http://schemas.microsoft.com/office/drawing/2014/main" id="{A417FC36-78E1-4DFB-9FDE-94206D2B38A1}"/>
                </a:ext>
              </a:extLst>
            </p:cNvPr>
            <p:cNvSpPr txBox="1"/>
            <p:nvPr/>
          </p:nvSpPr>
          <p:spPr>
            <a:xfrm>
              <a:off x="2497040" y="4343144"/>
              <a:ext cx="4257365" cy="505908"/>
            </a:xfrm>
            <a:prstGeom prst="rect">
              <a:avLst/>
            </a:prstGeom>
          </p:spPr>
          <p:txBody>
            <a:bodyPr vert="horz" wrap="square" lIns="0" tIns="13335" rIns="0" bIns="0" rtlCol="0">
              <a:spAutoFit/>
            </a:bodyPr>
            <a:lstStyle/>
            <a:p>
              <a:pPr marL="12700" eaLnBrk="1" fontAlgn="auto" hangingPunct="1">
                <a:spcBef>
                  <a:spcPts val="105"/>
                </a:spcBef>
                <a:spcAft>
                  <a:spcPts val="0"/>
                </a:spcAft>
              </a:pPr>
              <a:r>
                <a:rPr lang="en-US" sz="3200" spc="-10" dirty="0">
                  <a:solidFill>
                    <a:srgbClr val="FFFFFF"/>
                  </a:solidFill>
                  <a:latin typeface="Calibri"/>
                  <a:ea typeface="+mn-ea"/>
                  <a:cs typeface="Calibri"/>
                </a:rPr>
                <a:t>realizes these capabilities</a:t>
              </a:r>
              <a:endParaRPr sz="3200" dirty="0">
                <a:solidFill>
                  <a:prstClr val="black"/>
                </a:solidFill>
                <a:latin typeface="Calibri"/>
                <a:ea typeface="+mn-ea"/>
                <a:cs typeface="Calibri"/>
              </a:endParaRPr>
            </a:p>
          </p:txBody>
        </p:sp>
      </p:grpSp>
    </p:spTree>
    <p:extLst>
      <p:ext uri="{BB962C8B-B14F-4D97-AF65-F5344CB8AC3E}">
        <p14:creationId xmlns:p14="http://schemas.microsoft.com/office/powerpoint/2010/main" val="47120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8" grpId="0"/>
      <p:bldP spid="4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122407" y="0"/>
            <a:ext cx="545592" cy="466344"/>
          </a:xfrm>
          <a:prstGeom prst="rect">
            <a:avLst/>
          </a:prstGeom>
          <a:blipFill>
            <a:blip r:embed="rId2"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3" name="object 3"/>
          <p:cNvSpPr txBox="1"/>
          <p:nvPr/>
        </p:nvSpPr>
        <p:spPr>
          <a:xfrm>
            <a:off x="10291065" y="0"/>
            <a:ext cx="257175" cy="299720"/>
          </a:xfrm>
          <a:prstGeom prst="rect">
            <a:avLst/>
          </a:prstGeom>
        </p:spPr>
        <p:txBody>
          <a:bodyPr vert="horz" wrap="square" lIns="0" tIns="12700" rIns="0" bIns="0" rtlCol="0">
            <a:spAutoFit/>
          </a:bodyPr>
          <a:lstStyle/>
          <a:p>
            <a:pPr marL="12700" eaLnBrk="1" fontAlgn="auto" hangingPunct="1">
              <a:spcBef>
                <a:spcPts val="100"/>
              </a:spcBef>
              <a:spcAft>
                <a:spcPts val="0"/>
              </a:spcAft>
              <a:defRPr/>
            </a:pPr>
            <a:r>
              <a:rPr b="1" spc="-5" dirty="0">
                <a:solidFill>
                  <a:srgbClr val="161616"/>
                </a:solidFill>
                <a:latin typeface="Calibri"/>
                <a:ea typeface="+mn-ea"/>
                <a:cs typeface="Calibri"/>
              </a:rPr>
              <a:t>11</a:t>
            </a:r>
            <a:endParaRPr>
              <a:solidFill>
                <a:prstClr val="black"/>
              </a:solidFill>
              <a:latin typeface="Calibri"/>
              <a:ea typeface="+mn-ea"/>
              <a:cs typeface="Calibri"/>
            </a:endParaRPr>
          </a:p>
        </p:txBody>
      </p:sp>
      <p:sp>
        <p:nvSpPr>
          <p:cNvPr id="4" name="object 4"/>
          <p:cNvSpPr/>
          <p:nvPr/>
        </p:nvSpPr>
        <p:spPr>
          <a:xfrm>
            <a:off x="1665731" y="65531"/>
            <a:ext cx="8936736" cy="935736"/>
          </a:xfrm>
          <a:prstGeom prst="rect">
            <a:avLst/>
          </a:prstGeom>
          <a:blipFill>
            <a:blip r:embed="rId3"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5" name="object 5"/>
          <p:cNvSpPr txBox="1">
            <a:spLocks noGrp="1"/>
          </p:cNvSpPr>
          <p:nvPr>
            <p:ph type="title"/>
          </p:nvPr>
        </p:nvSpPr>
        <p:spPr>
          <a:xfrm>
            <a:off x="3487293" y="217374"/>
            <a:ext cx="5293995" cy="574675"/>
          </a:xfrm>
          <a:prstGeom prst="rect">
            <a:avLst/>
          </a:prstGeom>
        </p:spPr>
        <p:txBody>
          <a:bodyPr vert="horz" wrap="square" lIns="0" tIns="12700" rIns="0" bIns="0" rtlCol="0">
            <a:spAutoFit/>
          </a:bodyPr>
          <a:lstStyle/>
          <a:p>
            <a:pPr marL="12700">
              <a:spcBef>
                <a:spcPts val="100"/>
              </a:spcBef>
            </a:pPr>
            <a:r>
              <a:rPr spc="-5" dirty="0"/>
              <a:t>P3 Algorithm: </a:t>
            </a:r>
            <a:r>
              <a:rPr spc="-25" dirty="0"/>
              <a:t>Why </a:t>
            </a:r>
            <a:r>
              <a:rPr dirty="0"/>
              <a:t>It</a:t>
            </a:r>
            <a:r>
              <a:rPr spc="-45" dirty="0"/>
              <a:t> </a:t>
            </a:r>
            <a:r>
              <a:rPr spc="-35" dirty="0"/>
              <a:t>Works</a:t>
            </a:r>
          </a:p>
        </p:txBody>
      </p:sp>
      <p:sp>
        <p:nvSpPr>
          <p:cNvPr id="6" name="object 6"/>
          <p:cNvSpPr txBox="1"/>
          <p:nvPr/>
        </p:nvSpPr>
        <p:spPr>
          <a:xfrm>
            <a:off x="2136141" y="1042161"/>
            <a:ext cx="7319009" cy="391160"/>
          </a:xfrm>
          <a:prstGeom prst="rect">
            <a:avLst/>
          </a:prstGeom>
        </p:spPr>
        <p:txBody>
          <a:bodyPr vert="horz" wrap="square" lIns="0" tIns="12700" rIns="0" bIns="0" rtlCol="0">
            <a:spAutoFit/>
          </a:bodyPr>
          <a:lstStyle/>
          <a:p>
            <a:pPr marL="355600" indent="-342900" eaLnBrk="1" fontAlgn="auto" hangingPunct="1">
              <a:spcBef>
                <a:spcPts val="100"/>
              </a:spcBef>
              <a:spcAft>
                <a:spcPts val="0"/>
              </a:spcAft>
              <a:buFont typeface="Wingdings"/>
              <a:buChar char=""/>
              <a:tabLst>
                <a:tab pos="354965" algn="l"/>
                <a:tab pos="355600" algn="l"/>
              </a:tabLst>
              <a:defRPr/>
            </a:pPr>
            <a:r>
              <a:rPr sz="2400" spc="-5" dirty="0">
                <a:solidFill>
                  <a:prstClr val="black"/>
                </a:solidFill>
                <a:latin typeface="Calibri"/>
                <a:ea typeface="+mn-ea"/>
                <a:cs typeface="Calibri"/>
              </a:rPr>
              <a:t>Exploiting </a:t>
            </a:r>
            <a:r>
              <a:rPr sz="2400" dirty="0">
                <a:solidFill>
                  <a:prstClr val="black"/>
                </a:solidFill>
                <a:latin typeface="Calibri"/>
                <a:ea typeface="+mn-ea"/>
                <a:cs typeface="Calibri"/>
              </a:rPr>
              <a:t>the </a:t>
            </a:r>
            <a:r>
              <a:rPr sz="2400" spc="-10" dirty="0">
                <a:solidFill>
                  <a:prstClr val="black"/>
                </a:solidFill>
                <a:latin typeface="Calibri"/>
                <a:ea typeface="+mn-ea"/>
                <a:cs typeface="Calibri"/>
              </a:rPr>
              <a:t>characteristics </a:t>
            </a:r>
            <a:r>
              <a:rPr sz="2400" spc="-5" dirty="0">
                <a:solidFill>
                  <a:prstClr val="black"/>
                </a:solidFill>
                <a:latin typeface="Calibri"/>
                <a:ea typeface="+mn-ea"/>
                <a:cs typeface="Calibri"/>
              </a:rPr>
              <a:t>of </a:t>
            </a:r>
            <a:r>
              <a:rPr sz="2400" dirty="0">
                <a:solidFill>
                  <a:prstClr val="black"/>
                </a:solidFill>
                <a:latin typeface="Calibri"/>
                <a:ea typeface="+mn-ea"/>
                <a:cs typeface="Calibri"/>
              </a:rPr>
              <a:t>DCT </a:t>
            </a:r>
            <a:r>
              <a:rPr sz="2400" spc="-15" dirty="0">
                <a:solidFill>
                  <a:prstClr val="black"/>
                </a:solidFill>
                <a:latin typeface="Calibri"/>
                <a:ea typeface="+mn-ea"/>
                <a:cs typeface="Calibri"/>
              </a:rPr>
              <a:t>coefficients </a:t>
            </a:r>
            <a:r>
              <a:rPr sz="2400" dirty="0">
                <a:solidFill>
                  <a:prstClr val="black"/>
                </a:solidFill>
                <a:latin typeface="Calibri"/>
                <a:ea typeface="+mn-ea"/>
                <a:cs typeface="Calibri"/>
              </a:rPr>
              <a:t>in</a:t>
            </a:r>
            <a:r>
              <a:rPr sz="2400" spc="5" dirty="0">
                <a:solidFill>
                  <a:prstClr val="black"/>
                </a:solidFill>
                <a:latin typeface="Calibri"/>
                <a:ea typeface="+mn-ea"/>
                <a:cs typeface="Calibri"/>
              </a:rPr>
              <a:t> </a:t>
            </a:r>
            <a:r>
              <a:rPr sz="2400" spc="-10" dirty="0">
                <a:solidFill>
                  <a:prstClr val="black"/>
                </a:solidFill>
                <a:latin typeface="Calibri"/>
                <a:ea typeface="+mn-ea"/>
                <a:cs typeface="Calibri"/>
              </a:rPr>
              <a:t>JPEG.</a:t>
            </a:r>
            <a:endParaRPr sz="2400">
              <a:solidFill>
                <a:prstClr val="black"/>
              </a:solidFill>
              <a:latin typeface="Calibri"/>
              <a:ea typeface="+mn-ea"/>
              <a:cs typeface="Calibri"/>
            </a:endParaRPr>
          </a:p>
        </p:txBody>
      </p:sp>
      <p:sp>
        <p:nvSpPr>
          <p:cNvPr id="7" name="object 7"/>
          <p:cNvSpPr/>
          <p:nvPr/>
        </p:nvSpPr>
        <p:spPr>
          <a:xfrm>
            <a:off x="1822451" y="1686686"/>
            <a:ext cx="4554855" cy="3816350"/>
          </a:xfrm>
          <a:prstGeom prst="rect">
            <a:avLst/>
          </a:prstGeom>
          <a:blipFill>
            <a:blip r:embed="rId4"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8" name="object 8"/>
          <p:cNvSpPr/>
          <p:nvPr/>
        </p:nvSpPr>
        <p:spPr>
          <a:xfrm>
            <a:off x="6737984" y="1755140"/>
            <a:ext cx="3627120" cy="3671697"/>
          </a:xfrm>
          <a:prstGeom prst="rect">
            <a:avLst/>
          </a:prstGeom>
          <a:blipFill>
            <a:blip r:embed="rId5"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9" name="object 9"/>
          <p:cNvSpPr txBox="1"/>
          <p:nvPr/>
        </p:nvSpPr>
        <p:spPr>
          <a:xfrm>
            <a:off x="1775561" y="5677611"/>
            <a:ext cx="8559800" cy="258404"/>
          </a:xfrm>
          <a:prstGeom prst="rect">
            <a:avLst/>
          </a:prstGeom>
        </p:spPr>
        <p:txBody>
          <a:bodyPr vert="horz" wrap="square" lIns="0" tIns="12065" rIns="0" bIns="0" rtlCol="0">
            <a:spAutoFit/>
          </a:bodyPr>
          <a:lstStyle/>
          <a:p>
            <a:pPr marL="12700" eaLnBrk="1" fontAlgn="auto" hangingPunct="1">
              <a:spcBef>
                <a:spcPts val="95"/>
              </a:spcBef>
              <a:spcAft>
                <a:spcPts val="0"/>
              </a:spcAft>
              <a:defRPr/>
            </a:pPr>
            <a:r>
              <a:rPr sz="1600" i="1" spc="-10" dirty="0">
                <a:solidFill>
                  <a:prstClr val="black"/>
                </a:solidFill>
                <a:latin typeface="Calibri"/>
                <a:ea typeface="+mn-ea"/>
                <a:cs typeface="Calibri"/>
              </a:rPr>
              <a:t>Lam and Goodman, </a:t>
            </a:r>
            <a:r>
              <a:rPr sz="1600" i="1" spc="-70" dirty="0">
                <a:solidFill>
                  <a:prstClr val="black"/>
                </a:solidFill>
                <a:latin typeface="Calibri"/>
                <a:ea typeface="+mn-ea"/>
                <a:cs typeface="Calibri"/>
              </a:rPr>
              <a:t>“A </a:t>
            </a:r>
            <a:r>
              <a:rPr sz="1600" i="1" spc="-5" dirty="0">
                <a:solidFill>
                  <a:prstClr val="black"/>
                </a:solidFill>
                <a:latin typeface="Calibri"/>
                <a:ea typeface="+mn-ea"/>
                <a:cs typeface="Calibri"/>
              </a:rPr>
              <a:t>Mathematical Analysis of the DCT Coefficient Distributions </a:t>
            </a:r>
            <a:r>
              <a:rPr sz="1600" i="1" spc="-10" dirty="0">
                <a:solidFill>
                  <a:prstClr val="black"/>
                </a:solidFill>
                <a:latin typeface="Calibri"/>
                <a:ea typeface="+mn-ea"/>
                <a:cs typeface="Calibri"/>
              </a:rPr>
              <a:t>for </a:t>
            </a:r>
            <a:r>
              <a:rPr sz="1600" i="1" spc="-25" dirty="0">
                <a:solidFill>
                  <a:prstClr val="black"/>
                </a:solidFill>
                <a:latin typeface="Calibri"/>
                <a:ea typeface="+mn-ea"/>
                <a:cs typeface="Calibri"/>
              </a:rPr>
              <a:t>Images”, </a:t>
            </a:r>
            <a:r>
              <a:rPr sz="1600" i="1" spc="-5" dirty="0">
                <a:solidFill>
                  <a:prstClr val="black"/>
                </a:solidFill>
                <a:latin typeface="Calibri"/>
                <a:ea typeface="+mn-ea"/>
                <a:cs typeface="Calibri"/>
              </a:rPr>
              <a:t>ITIP</a:t>
            </a:r>
            <a:r>
              <a:rPr sz="1600" i="1" spc="280" dirty="0">
                <a:solidFill>
                  <a:prstClr val="black"/>
                </a:solidFill>
                <a:latin typeface="Calibri"/>
                <a:ea typeface="+mn-ea"/>
                <a:cs typeface="Calibri"/>
              </a:rPr>
              <a:t> </a:t>
            </a:r>
            <a:r>
              <a:rPr sz="1600" i="1" spc="-10" dirty="0">
                <a:solidFill>
                  <a:prstClr val="black"/>
                </a:solidFill>
                <a:latin typeface="Calibri"/>
                <a:ea typeface="+mn-ea"/>
                <a:cs typeface="Calibri"/>
              </a:rPr>
              <a:t>2000</a:t>
            </a:r>
            <a:endParaRPr sz="1600">
              <a:solidFill>
                <a:prstClr val="black"/>
              </a:solidFill>
              <a:latin typeface="Calibri"/>
              <a:ea typeface="+mn-ea"/>
              <a:cs typeface="Calibri"/>
            </a:endParaRPr>
          </a:p>
        </p:txBody>
      </p:sp>
      <p:sp>
        <p:nvSpPr>
          <p:cNvPr id="10" name="object 10"/>
          <p:cNvSpPr/>
          <p:nvPr/>
        </p:nvSpPr>
        <p:spPr>
          <a:xfrm>
            <a:off x="1828800" y="1769237"/>
            <a:ext cx="530860" cy="499745"/>
          </a:xfrm>
          <a:custGeom>
            <a:avLst/>
            <a:gdLst/>
            <a:ahLst/>
            <a:cxnLst/>
            <a:rect l="l" t="t" r="r" b="b"/>
            <a:pathLst>
              <a:path w="530860" h="499744">
                <a:moveTo>
                  <a:pt x="0" y="249809"/>
                </a:moveTo>
                <a:lnTo>
                  <a:pt x="4275" y="204917"/>
                </a:lnTo>
                <a:lnTo>
                  <a:pt x="16602" y="162660"/>
                </a:lnTo>
                <a:lnTo>
                  <a:pt x="36230" y="123745"/>
                </a:lnTo>
                <a:lnTo>
                  <a:pt x="62411" y="88878"/>
                </a:lnTo>
                <a:lnTo>
                  <a:pt x="94396" y="58766"/>
                </a:lnTo>
                <a:lnTo>
                  <a:pt x="131434" y="34115"/>
                </a:lnTo>
                <a:lnTo>
                  <a:pt x="172777" y="15633"/>
                </a:lnTo>
                <a:lnTo>
                  <a:pt x="217675" y="4026"/>
                </a:lnTo>
                <a:lnTo>
                  <a:pt x="265379" y="0"/>
                </a:lnTo>
                <a:lnTo>
                  <a:pt x="313079" y="4026"/>
                </a:lnTo>
                <a:lnTo>
                  <a:pt x="357974" y="15633"/>
                </a:lnTo>
                <a:lnTo>
                  <a:pt x="399314" y="34115"/>
                </a:lnTo>
                <a:lnTo>
                  <a:pt x="436351" y="58766"/>
                </a:lnTo>
                <a:lnTo>
                  <a:pt x="468334" y="88878"/>
                </a:lnTo>
                <a:lnTo>
                  <a:pt x="494515" y="123745"/>
                </a:lnTo>
                <a:lnTo>
                  <a:pt x="514143" y="162660"/>
                </a:lnTo>
                <a:lnTo>
                  <a:pt x="526470" y="204917"/>
                </a:lnTo>
                <a:lnTo>
                  <a:pt x="530745" y="249809"/>
                </a:lnTo>
                <a:lnTo>
                  <a:pt x="526470" y="294696"/>
                </a:lnTo>
                <a:lnTo>
                  <a:pt x="514143" y="336941"/>
                </a:lnTo>
                <a:lnTo>
                  <a:pt x="494515" y="375840"/>
                </a:lnTo>
                <a:lnTo>
                  <a:pt x="468334" y="410686"/>
                </a:lnTo>
                <a:lnTo>
                  <a:pt x="436351" y="440777"/>
                </a:lnTo>
                <a:lnTo>
                  <a:pt x="399314" y="465407"/>
                </a:lnTo>
                <a:lnTo>
                  <a:pt x="357974" y="483873"/>
                </a:lnTo>
                <a:lnTo>
                  <a:pt x="313079" y="495469"/>
                </a:lnTo>
                <a:lnTo>
                  <a:pt x="265379" y="499490"/>
                </a:lnTo>
                <a:lnTo>
                  <a:pt x="217675" y="495469"/>
                </a:lnTo>
                <a:lnTo>
                  <a:pt x="172777" y="483873"/>
                </a:lnTo>
                <a:lnTo>
                  <a:pt x="131434" y="465407"/>
                </a:lnTo>
                <a:lnTo>
                  <a:pt x="94396" y="440777"/>
                </a:lnTo>
                <a:lnTo>
                  <a:pt x="62411" y="410686"/>
                </a:lnTo>
                <a:lnTo>
                  <a:pt x="36230" y="375840"/>
                </a:lnTo>
                <a:lnTo>
                  <a:pt x="16602" y="336941"/>
                </a:lnTo>
                <a:lnTo>
                  <a:pt x="4275" y="294696"/>
                </a:lnTo>
                <a:lnTo>
                  <a:pt x="0" y="249809"/>
                </a:lnTo>
                <a:close/>
              </a:path>
            </a:pathLst>
          </a:custGeom>
          <a:ln w="50800">
            <a:solidFill>
              <a:srgbClr val="FF0000"/>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11" name="object 11"/>
          <p:cNvSpPr/>
          <p:nvPr/>
        </p:nvSpPr>
        <p:spPr>
          <a:xfrm>
            <a:off x="6553200" y="1997836"/>
            <a:ext cx="3996690" cy="0"/>
          </a:xfrm>
          <a:custGeom>
            <a:avLst/>
            <a:gdLst/>
            <a:ahLst/>
            <a:cxnLst/>
            <a:rect l="l" t="t" r="r" b="b"/>
            <a:pathLst>
              <a:path w="3996690">
                <a:moveTo>
                  <a:pt x="0" y="0"/>
                </a:moveTo>
                <a:lnTo>
                  <a:pt x="3996690" y="0"/>
                </a:lnTo>
              </a:path>
            </a:pathLst>
          </a:custGeom>
          <a:ln w="9525">
            <a:solidFill>
              <a:srgbClr val="0000F6"/>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12" name="object 12"/>
          <p:cNvSpPr/>
          <p:nvPr/>
        </p:nvSpPr>
        <p:spPr>
          <a:xfrm>
            <a:off x="6553200" y="2226436"/>
            <a:ext cx="3996690" cy="0"/>
          </a:xfrm>
          <a:custGeom>
            <a:avLst/>
            <a:gdLst/>
            <a:ahLst/>
            <a:cxnLst/>
            <a:rect l="l" t="t" r="r" b="b"/>
            <a:pathLst>
              <a:path w="3996690">
                <a:moveTo>
                  <a:pt x="0" y="0"/>
                </a:moveTo>
                <a:lnTo>
                  <a:pt x="3996690" y="0"/>
                </a:lnTo>
              </a:path>
            </a:pathLst>
          </a:custGeom>
          <a:ln w="9525">
            <a:solidFill>
              <a:srgbClr val="0000F6"/>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13" name="object 13"/>
          <p:cNvSpPr/>
          <p:nvPr/>
        </p:nvSpPr>
        <p:spPr>
          <a:xfrm>
            <a:off x="6553200" y="2455036"/>
            <a:ext cx="3996690" cy="0"/>
          </a:xfrm>
          <a:custGeom>
            <a:avLst/>
            <a:gdLst/>
            <a:ahLst/>
            <a:cxnLst/>
            <a:rect l="l" t="t" r="r" b="b"/>
            <a:pathLst>
              <a:path w="3996690">
                <a:moveTo>
                  <a:pt x="0" y="0"/>
                </a:moveTo>
                <a:lnTo>
                  <a:pt x="3996690" y="0"/>
                </a:lnTo>
              </a:path>
            </a:pathLst>
          </a:custGeom>
          <a:ln w="9525">
            <a:solidFill>
              <a:srgbClr val="0000F6"/>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14" name="object 14"/>
          <p:cNvSpPr/>
          <p:nvPr/>
        </p:nvSpPr>
        <p:spPr>
          <a:xfrm>
            <a:off x="6553200" y="2683636"/>
            <a:ext cx="3996690" cy="0"/>
          </a:xfrm>
          <a:custGeom>
            <a:avLst/>
            <a:gdLst/>
            <a:ahLst/>
            <a:cxnLst/>
            <a:rect l="l" t="t" r="r" b="b"/>
            <a:pathLst>
              <a:path w="3996690">
                <a:moveTo>
                  <a:pt x="0" y="0"/>
                </a:moveTo>
                <a:lnTo>
                  <a:pt x="3996690" y="0"/>
                </a:lnTo>
              </a:path>
            </a:pathLst>
          </a:custGeom>
          <a:ln w="9525">
            <a:solidFill>
              <a:srgbClr val="0000F6"/>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15" name="object 15"/>
          <p:cNvSpPr/>
          <p:nvPr/>
        </p:nvSpPr>
        <p:spPr>
          <a:xfrm>
            <a:off x="6553200" y="2912236"/>
            <a:ext cx="3996690" cy="0"/>
          </a:xfrm>
          <a:custGeom>
            <a:avLst/>
            <a:gdLst/>
            <a:ahLst/>
            <a:cxnLst/>
            <a:rect l="l" t="t" r="r" b="b"/>
            <a:pathLst>
              <a:path w="3996690">
                <a:moveTo>
                  <a:pt x="0" y="0"/>
                </a:moveTo>
                <a:lnTo>
                  <a:pt x="3996690" y="0"/>
                </a:lnTo>
              </a:path>
            </a:pathLst>
          </a:custGeom>
          <a:ln w="9525">
            <a:solidFill>
              <a:srgbClr val="0000F6"/>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16" name="object 16"/>
          <p:cNvSpPr/>
          <p:nvPr/>
        </p:nvSpPr>
        <p:spPr>
          <a:xfrm>
            <a:off x="6553200" y="3140836"/>
            <a:ext cx="3996690" cy="0"/>
          </a:xfrm>
          <a:custGeom>
            <a:avLst/>
            <a:gdLst/>
            <a:ahLst/>
            <a:cxnLst/>
            <a:rect l="l" t="t" r="r" b="b"/>
            <a:pathLst>
              <a:path w="3996690">
                <a:moveTo>
                  <a:pt x="0" y="0"/>
                </a:moveTo>
                <a:lnTo>
                  <a:pt x="3996690" y="0"/>
                </a:lnTo>
              </a:path>
            </a:pathLst>
          </a:custGeom>
          <a:ln w="9525">
            <a:solidFill>
              <a:srgbClr val="0000F6"/>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17" name="object 17"/>
          <p:cNvSpPr/>
          <p:nvPr/>
        </p:nvSpPr>
        <p:spPr>
          <a:xfrm>
            <a:off x="6553200" y="3369436"/>
            <a:ext cx="3996690" cy="0"/>
          </a:xfrm>
          <a:custGeom>
            <a:avLst/>
            <a:gdLst/>
            <a:ahLst/>
            <a:cxnLst/>
            <a:rect l="l" t="t" r="r" b="b"/>
            <a:pathLst>
              <a:path w="3996690">
                <a:moveTo>
                  <a:pt x="0" y="0"/>
                </a:moveTo>
                <a:lnTo>
                  <a:pt x="3996690" y="0"/>
                </a:lnTo>
              </a:path>
            </a:pathLst>
          </a:custGeom>
          <a:ln w="9525">
            <a:solidFill>
              <a:srgbClr val="0000F6"/>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18" name="object 18"/>
          <p:cNvSpPr/>
          <p:nvPr/>
        </p:nvSpPr>
        <p:spPr>
          <a:xfrm>
            <a:off x="6553200" y="3598036"/>
            <a:ext cx="3996690" cy="0"/>
          </a:xfrm>
          <a:custGeom>
            <a:avLst/>
            <a:gdLst/>
            <a:ahLst/>
            <a:cxnLst/>
            <a:rect l="l" t="t" r="r" b="b"/>
            <a:pathLst>
              <a:path w="3996690">
                <a:moveTo>
                  <a:pt x="0" y="0"/>
                </a:moveTo>
                <a:lnTo>
                  <a:pt x="3996690" y="0"/>
                </a:lnTo>
              </a:path>
            </a:pathLst>
          </a:custGeom>
          <a:ln w="9525">
            <a:solidFill>
              <a:srgbClr val="0000F6"/>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19" name="object 19"/>
          <p:cNvSpPr/>
          <p:nvPr/>
        </p:nvSpPr>
        <p:spPr>
          <a:xfrm>
            <a:off x="6553200" y="3826636"/>
            <a:ext cx="3996690" cy="0"/>
          </a:xfrm>
          <a:custGeom>
            <a:avLst/>
            <a:gdLst/>
            <a:ahLst/>
            <a:cxnLst/>
            <a:rect l="l" t="t" r="r" b="b"/>
            <a:pathLst>
              <a:path w="3996690">
                <a:moveTo>
                  <a:pt x="0" y="0"/>
                </a:moveTo>
                <a:lnTo>
                  <a:pt x="3996690" y="0"/>
                </a:lnTo>
              </a:path>
            </a:pathLst>
          </a:custGeom>
          <a:ln w="9525">
            <a:solidFill>
              <a:srgbClr val="0000F6"/>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20" name="object 20"/>
          <p:cNvSpPr/>
          <p:nvPr/>
        </p:nvSpPr>
        <p:spPr>
          <a:xfrm>
            <a:off x="6553200" y="4055236"/>
            <a:ext cx="3996690" cy="0"/>
          </a:xfrm>
          <a:custGeom>
            <a:avLst/>
            <a:gdLst/>
            <a:ahLst/>
            <a:cxnLst/>
            <a:rect l="l" t="t" r="r" b="b"/>
            <a:pathLst>
              <a:path w="3996690">
                <a:moveTo>
                  <a:pt x="0" y="0"/>
                </a:moveTo>
                <a:lnTo>
                  <a:pt x="3996690" y="0"/>
                </a:lnTo>
              </a:path>
            </a:pathLst>
          </a:custGeom>
          <a:ln w="9525">
            <a:solidFill>
              <a:srgbClr val="0000F6"/>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21" name="object 21"/>
          <p:cNvSpPr/>
          <p:nvPr/>
        </p:nvSpPr>
        <p:spPr>
          <a:xfrm>
            <a:off x="6553200" y="4283836"/>
            <a:ext cx="3996690" cy="0"/>
          </a:xfrm>
          <a:custGeom>
            <a:avLst/>
            <a:gdLst/>
            <a:ahLst/>
            <a:cxnLst/>
            <a:rect l="l" t="t" r="r" b="b"/>
            <a:pathLst>
              <a:path w="3996690">
                <a:moveTo>
                  <a:pt x="0" y="0"/>
                </a:moveTo>
                <a:lnTo>
                  <a:pt x="3996690" y="0"/>
                </a:lnTo>
              </a:path>
            </a:pathLst>
          </a:custGeom>
          <a:ln w="9525">
            <a:solidFill>
              <a:srgbClr val="0000F6"/>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22" name="object 22"/>
          <p:cNvSpPr/>
          <p:nvPr/>
        </p:nvSpPr>
        <p:spPr>
          <a:xfrm>
            <a:off x="6553200" y="4512436"/>
            <a:ext cx="3996690" cy="0"/>
          </a:xfrm>
          <a:custGeom>
            <a:avLst/>
            <a:gdLst/>
            <a:ahLst/>
            <a:cxnLst/>
            <a:rect l="l" t="t" r="r" b="b"/>
            <a:pathLst>
              <a:path w="3996690">
                <a:moveTo>
                  <a:pt x="0" y="0"/>
                </a:moveTo>
                <a:lnTo>
                  <a:pt x="3996690" y="0"/>
                </a:lnTo>
              </a:path>
            </a:pathLst>
          </a:custGeom>
          <a:ln w="9525">
            <a:solidFill>
              <a:srgbClr val="0000F6"/>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23" name="object 23"/>
          <p:cNvSpPr/>
          <p:nvPr/>
        </p:nvSpPr>
        <p:spPr>
          <a:xfrm>
            <a:off x="6553200" y="4741036"/>
            <a:ext cx="3996690" cy="0"/>
          </a:xfrm>
          <a:custGeom>
            <a:avLst/>
            <a:gdLst/>
            <a:ahLst/>
            <a:cxnLst/>
            <a:rect l="l" t="t" r="r" b="b"/>
            <a:pathLst>
              <a:path w="3996690">
                <a:moveTo>
                  <a:pt x="0" y="0"/>
                </a:moveTo>
                <a:lnTo>
                  <a:pt x="3996690" y="0"/>
                </a:lnTo>
              </a:path>
            </a:pathLst>
          </a:custGeom>
          <a:ln w="9525">
            <a:solidFill>
              <a:srgbClr val="0000F6"/>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24" name="object 24"/>
          <p:cNvSpPr/>
          <p:nvPr/>
        </p:nvSpPr>
        <p:spPr>
          <a:xfrm>
            <a:off x="6553200" y="4969636"/>
            <a:ext cx="3996690" cy="0"/>
          </a:xfrm>
          <a:custGeom>
            <a:avLst/>
            <a:gdLst/>
            <a:ahLst/>
            <a:cxnLst/>
            <a:rect l="l" t="t" r="r" b="b"/>
            <a:pathLst>
              <a:path w="3996690">
                <a:moveTo>
                  <a:pt x="0" y="0"/>
                </a:moveTo>
                <a:lnTo>
                  <a:pt x="3996690" y="0"/>
                </a:lnTo>
              </a:path>
            </a:pathLst>
          </a:custGeom>
          <a:ln w="9525">
            <a:solidFill>
              <a:srgbClr val="0000F6"/>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25" name="object 25"/>
          <p:cNvSpPr/>
          <p:nvPr/>
        </p:nvSpPr>
        <p:spPr>
          <a:xfrm>
            <a:off x="6553200" y="5198236"/>
            <a:ext cx="3996690" cy="0"/>
          </a:xfrm>
          <a:custGeom>
            <a:avLst/>
            <a:gdLst/>
            <a:ahLst/>
            <a:cxnLst/>
            <a:rect l="l" t="t" r="r" b="b"/>
            <a:pathLst>
              <a:path w="3996690">
                <a:moveTo>
                  <a:pt x="0" y="0"/>
                </a:moveTo>
                <a:lnTo>
                  <a:pt x="3996690" y="0"/>
                </a:lnTo>
              </a:path>
            </a:pathLst>
          </a:custGeom>
          <a:ln w="9525">
            <a:solidFill>
              <a:srgbClr val="0000F6"/>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26" name="object 26"/>
          <p:cNvSpPr/>
          <p:nvPr/>
        </p:nvSpPr>
        <p:spPr>
          <a:xfrm>
            <a:off x="6959600" y="1631189"/>
            <a:ext cx="0" cy="3948429"/>
          </a:xfrm>
          <a:custGeom>
            <a:avLst/>
            <a:gdLst/>
            <a:ahLst/>
            <a:cxnLst/>
            <a:rect l="l" t="t" r="r" b="b"/>
            <a:pathLst>
              <a:path h="3948429">
                <a:moveTo>
                  <a:pt x="0" y="3948049"/>
                </a:moveTo>
                <a:lnTo>
                  <a:pt x="0" y="0"/>
                </a:lnTo>
              </a:path>
            </a:pathLst>
          </a:custGeom>
          <a:ln w="9525">
            <a:solidFill>
              <a:srgbClr val="0000F6"/>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27" name="object 27"/>
          <p:cNvSpPr/>
          <p:nvPr/>
        </p:nvSpPr>
        <p:spPr>
          <a:xfrm>
            <a:off x="7188200" y="1616837"/>
            <a:ext cx="0" cy="3948429"/>
          </a:xfrm>
          <a:custGeom>
            <a:avLst/>
            <a:gdLst/>
            <a:ahLst/>
            <a:cxnLst/>
            <a:rect l="l" t="t" r="r" b="b"/>
            <a:pathLst>
              <a:path h="3948429">
                <a:moveTo>
                  <a:pt x="0" y="3948176"/>
                </a:moveTo>
                <a:lnTo>
                  <a:pt x="0" y="0"/>
                </a:lnTo>
              </a:path>
            </a:pathLst>
          </a:custGeom>
          <a:ln w="9525">
            <a:solidFill>
              <a:srgbClr val="0000F6"/>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28" name="object 28"/>
          <p:cNvSpPr/>
          <p:nvPr/>
        </p:nvSpPr>
        <p:spPr>
          <a:xfrm>
            <a:off x="7416800" y="1616837"/>
            <a:ext cx="0" cy="3948429"/>
          </a:xfrm>
          <a:custGeom>
            <a:avLst/>
            <a:gdLst/>
            <a:ahLst/>
            <a:cxnLst/>
            <a:rect l="l" t="t" r="r" b="b"/>
            <a:pathLst>
              <a:path h="3948429">
                <a:moveTo>
                  <a:pt x="0" y="3948176"/>
                </a:moveTo>
                <a:lnTo>
                  <a:pt x="0" y="0"/>
                </a:lnTo>
              </a:path>
            </a:pathLst>
          </a:custGeom>
          <a:ln w="9525">
            <a:solidFill>
              <a:srgbClr val="0000F6"/>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29" name="object 29"/>
          <p:cNvSpPr/>
          <p:nvPr/>
        </p:nvSpPr>
        <p:spPr>
          <a:xfrm>
            <a:off x="7645400" y="1616837"/>
            <a:ext cx="0" cy="3948429"/>
          </a:xfrm>
          <a:custGeom>
            <a:avLst/>
            <a:gdLst/>
            <a:ahLst/>
            <a:cxnLst/>
            <a:rect l="l" t="t" r="r" b="b"/>
            <a:pathLst>
              <a:path h="3948429">
                <a:moveTo>
                  <a:pt x="0" y="3948176"/>
                </a:moveTo>
                <a:lnTo>
                  <a:pt x="0" y="0"/>
                </a:lnTo>
              </a:path>
            </a:pathLst>
          </a:custGeom>
          <a:ln w="9525">
            <a:solidFill>
              <a:srgbClr val="0000F6"/>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30" name="object 30"/>
          <p:cNvSpPr/>
          <p:nvPr/>
        </p:nvSpPr>
        <p:spPr>
          <a:xfrm>
            <a:off x="7874000" y="1616837"/>
            <a:ext cx="0" cy="3948429"/>
          </a:xfrm>
          <a:custGeom>
            <a:avLst/>
            <a:gdLst/>
            <a:ahLst/>
            <a:cxnLst/>
            <a:rect l="l" t="t" r="r" b="b"/>
            <a:pathLst>
              <a:path h="3948429">
                <a:moveTo>
                  <a:pt x="0" y="3948176"/>
                </a:moveTo>
                <a:lnTo>
                  <a:pt x="0" y="0"/>
                </a:lnTo>
              </a:path>
            </a:pathLst>
          </a:custGeom>
          <a:ln w="9525">
            <a:solidFill>
              <a:srgbClr val="0000F6"/>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31" name="object 31"/>
          <p:cNvSpPr/>
          <p:nvPr/>
        </p:nvSpPr>
        <p:spPr>
          <a:xfrm>
            <a:off x="8102600" y="1616837"/>
            <a:ext cx="0" cy="3948429"/>
          </a:xfrm>
          <a:custGeom>
            <a:avLst/>
            <a:gdLst/>
            <a:ahLst/>
            <a:cxnLst/>
            <a:rect l="l" t="t" r="r" b="b"/>
            <a:pathLst>
              <a:path h="3948429">
                <a:moveTo>
                  <a:pt x="0" y="3948176"/>
                </a:moveTo>
                <a:lnTo>
                  <a:pt x="0" y="0"/>
                </a:lnTo>
              </a:path>
            </a:pathLst>
          </a:custGeom>
          <a:ln w="9525">
            <a:solidFill>
              <a:srgbClr val="0000F6"/>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32" name="object 32"/>
          <p:cNvSpPr/>
          <p:nvPr/>
        </p:nvSpPr>
        <p:spPr>
          <a:xfrm>
            <a:off x="8331200" y="1616837"/>
            <a:ext cx="0" cy="3948429"/>
          </a:xfrm>
          <a:custGeom>
            <a:avLst/>
            <a:gdLst/>
            <a:ahLst/>
            <a:cxnLst/>
            <a:rect l="l" t="t" r="r" b="b"/>
            <a:pathLst>
              <a:path h="3948429">
                <a:moveTo>
                  <a:pt x="0" y="3948176"/>
                </a:moveTo>
                <a:lnTo>
                  <a:pt x="0" y="0"/>
                </a:lnTo>
              </a:path>
            </a:pathLst>
          </a:custGeom>
          <a:ln w="9525">
            <a:solidFill>
              <a:srgbClr val="0000F6"/>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33" name="object 33"/>
          <p:cNvSpPr/>
          <p:nvPr/>
        </p:nvSpPr>
        <p:spPr>
          <a:xfrm>
            <a:off x="8559800" y="1616837"/>
            <a:ext cx="0" cy="3948429"/>
          </a:xfrm>
          <a:custGeom>
            <a:avLst/>
            <a:gdLst/>
            <a:ahLst/>
            <a:cxnLst/>
            <a:rect l="l" t="t" r="r" b="b"/>
            <a:pathLst>
              <a:path h="3948429">
                <a:moveTo>
                  <a:pt x="0" y="3948176"/>
                </a:moveTo>
                <a:lnTo>
                  <a:pt x="0" y="0"/>
                </a:lnTo>
              </a:path>
            </a:pathLst>
          </a:custGeom>
          <a:ln w="9525">
            <a:solidFill>
              <a:srgbClr val="0000F6"/>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34" name="object 34"/>
          <p:cNvSpPr/>
          <p:nvPr/>
        </p:nvSpPr>
        <p:spPr>
          <a:xfrm>
            <a:off x="8788400" y="1616837"/>
            <a:ext cx="0" cy="3948429"/>
          </a:xfrm>
          <a:custGeom>
            <a:avLst/>
            <a:gdLst/>
            <a:ahLst/>
            <a:cxnLst/>
            <a:rect l="l" t="t" r="r" b="b"/>
            <a:pathLst>
              <a:path h="3948429">
                <a:moveTo>
                  <a:pt x="0" y="3948176"/>
                </a:moveTo>
                <a:lnTo>
                  <a:pt x="0" y="0"/>
                </a:lnTo>
              </a:path>
            </a:pathLst>
          </a:custGeom>
          <a:ln w="9525">
            <a:solidFill>
              <a:srgbClr val="0000F6"/>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35" name="object 35"/>
          <p:cNvSpPr/>
          <p:nvPr/>
        </p:nvSpPr>
        <p:spPr>
          <a:xfrm>
            <a:off x="9017000" y="1616837"/>
            <a:ext cx="0" cy="3948429"/>
          </a:xfrm>
          <a:custGeom>
            <a:avLst/>
            <a:gdLst/>
            <a:ahLst/>
            <a:cxnLst/>
            <a:rect l="l" t="t" r="r" b="b"/>
            <a:pathLst>
              <a:path h="3948429">
                <a:moveTo>
                  <a:pt x="0" y="3948176"/>
                </a:moveTo>
                <a:lnTo>
                  <a:pt x="0" y="0"/>
                </a:lnTo>
              </a:path>
            </a:pathLst>
          </a:custGeom>
          <a:ln w="9525">
            <a:solidFill>
              <a:srgbClr val="0000F6"/>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36" name="object 36"/>
          <p:cNvSpPr/>
          <p:nvPr/>
        </p:nvSpPr>
        <p:spPr>
          <a:xfrm>
            <a:off x="9245600" y="1616837"/>
            <a:ext cx="0" cy="3948429"/>
          </a:xfrm>
          <a:custGeom>
            <a:avLst/>
            <a:gdLst/>
            <a:ahLst/>
            <a:cxnLst/>
            <a:rect l="l" t="t" r="r" b="b"/>
            <a:pathLst>
              <a:path h="3948429">
                <a:moveTo>
                  <a:pt x="0" y="3948176"/>
                </a:moveTo>
                <a:lnTo>
                  <a:pt x="0" y="0"/>
                </a:lnTo>
              </a:path>
            </a:pathLst>
          </a:custGeom>
          <a:ln w="9525">
            <a:solidFill>
              <a:srgbClr val="0000F6"/>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37" name="object 37"/>
          <p:cNvSpPr/>
          <p:nvPr/>
        </p:nvSpPr>
        <p:spPr>
          <a:xfrm>
            <a:off x="9474200" y="1616837"/>
            <a:ext cx="0" cy="3948429"/>
          </a:xfrm>
          <a:custGeom>
            <a:avLst/>
            <a:gdLst/>
            <a:ahLst/>
            <a:cxnLst/>
            <a:rect l="l" t="t" r="r" b="b"/>
            <a:pathLst>
              <a:path h="3948429">
                <a:moveTo>
                  <a:pt x="0" y="3948176"/>
                </a:moveTo>
                <a:lnTo>
                  <a:pt x="0" y="0"/>
                </a:lnTo>
              </a:path>
            </a:pathLst>
          </a:custGeom>
          <a:ln w="9525">
            <a:solidFill>
              <a:srgbClr val="0000F6"/>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38" name="object 38"/>
          <p:cNvSpPr/>
          <p:nvPr/>
        </p:nvSpPr>
        <p:spPr>
          <a:xfrm>
            <a:off x="9702800" y="1616837"/>
            <a:ext cx="0" cy="3948429"/>
          </a:xfrm>
          <a:custGeom>
            <a:avLst/>
            <a:gdLst/>
            <a:ahLst/>
            <a:cxnLst/>
            <a:rect l="l" t="t" r="r" b="b"/>
            <a:pathLst>
              <a:path h="3948429">
                <a:moveTo>
                  <a:pt x="0" y="3948176"/>
                </a:moveTo>
                <a:lnTo>
                  <a:pt x="0" y="0"/>
                </a:lnTo>
              </a:path>
            </a:pathLst>
          </a:custGeom>
          <a:ln w="9525">
            <a:solidFill>
              <a:srgbClr val="0000F6"/>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39" name="object 39"/>
          <p:cNvSpPr/>
          <p:nvPr/>
        </p:nvSpPr>
        <p:spPr>
          <a:xfrm>
            <a:off x="9931400" y="1616837"/>
            <a:ext cx="0" cy="3948429"/>
          </a:xfrm>
          <a:custGeom>
            <a:avLst/>
            <a:gdLst/>
            <a:ahLst/>
            <a:cxnLst/>
            <a:rect l="l" t="t" r="r" b="b"/>
            <a:pathLst>
              <a:path h="3948429">
                <a:moveTo>
                  <a:pt x="0" y="3948176"/>
                </a:moveTo>
                <a:lnTo>
                  <a:pt x="0" y="0"/>
                </a:lnTo>
              </a:path>
            </a:pathLst>
          </a:custGeom>
          <a:ln w="9525">
            <a:solidFill>
              <a:srgbClr val="0000F6"/>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40" name="object 40"/>
          <p:cNvSpPr/>
          <p:nvPr/>
        </p:nvSpPr>
        <p:spPr>
          <a:xfrm>
            <a:off x="10160000" y="1616837"/>
            <a:ext cx="0" cy="3948429"/>
          </a:xfrm>
          <a:custGeom>
            <a:avLst/>
            <a:gdLst/>
            <a:ahLst/>
            <a:cxnLst/>
            <a:rect l="l" t="t" r="r" b="b"/>
            <a:pathLst>
              <a:path h="3948429">
                <a:moveTo>
                  <a:pt x="0" y="3948176"/>
                </a:moveTo>
                <a:lnTo>
                  <a:pt x="0" y="0"/>
                </a:lnTo>
              </a:path>
            </a:pathLst>
          </a:custGeom>
          <a:ln w="9525">
            <a:solidFill>
              <a:srgbClr val="0000F6"/>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41" name="object 41"/>
          <p:cNvSpPr/>
          <p:nvPr/>
        </p:nvSpPr>
        <p:spPr>
          <a:xfrm>
            <a:off x="2057400" y="6134100"/>
            <a:ext cx="2209800" cy="495300"/>
          </a:xfrm>
          <a:custGeom>
            <a:avLst/>
            <a:gdLst/>
            <a:ahLst/>
            <a:cxnLst/>
            <a:rect l="l" t="t" r="r" b="b"/>
            <a:pathLst>
              <a:path w="2209800" h="495300">
                <a:moveTo>
                  <a:pt x="2127250" y="0"/>
                </a:moveTo>
                <a:lnTo>
                  <a:pt x="82550" y="0"/>
                </a:lnTo>
                <a:lnTo>
                  <a:pt x="50417" y="6486"/>
                </a:lnTo>
                <a:lnTo>
                  <a:pt x="24177" y="24177"/>
                </a:lnTo>
                <a:lnTo>
                  <a:pt x="6486" y="50417"/>
                </a:lnTo>
                <a:lnTo>
                  <a:pt x="0" y="82550"/>
                </a:lnTo>
                <a:lnTo>
                  <a:pt x="0" y="412750"/>
                </a:lnTo>
                <a:lnTo>
                  <a:pt x="6486" y="444882"/>
                </a:lnTo>
                <a:lnTo>
                  <a:pt x="24177" y="471122"/>
                </a:lnTo>
                <a:lnTo>
                  <a:pt x="50417" y="488813"/>
                </a:lnTo>
                <a:lnTo>
                  <a:pt x="82550" y="495300"/>
                </a:lnTo>
                <a:lnTo>
                  <a:pt x="2127250" y="495300"/>
                </a:lnTo>
                <a:lnTo>
                  <a:pt x="2159382" y="488813"/>
                </a:lnTo>
                <a:lnTo>
                  <a:pt x="2185622" y="471122"/>
                </a:lnTo>
                <a:lnTo>
                  <a:pt x="2203313" y="444882"/>
                </a:lnTo>
                <a:lnTo>
                  <a:pt x="2209800" y="412750"/>
                </a:lnTo>
                <a:lnTo>
                  <a:pt x="2209800" y="82550"/>
                </a:lnTo>
                <a:lnTo>
                  <a:pt x="2203313" y="50417"/>
                </a:lnTo>
                <a:lnTo>
                  <a:pt x="2185622" y="24177"/>
                </a:lnTo>
                <a:lnTo>
                  <a:pt x="2159382" y="6486"/>
                </a:lnTo>
                <a:lnTo>
                  <a:pt x="2127250" y="0"/>
                </a:lnTo>
                <a:close/>
              </a:path>
            </a:pathLst>
          </a:custGeom>
          <a:solidFill>
            <a:srgbClr val="4F81BC"/>
          </a:solid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42" name="object 42"/>
          <p:cNvSpPr/>
          <p:nvPr/>
        </p:nvSpPr>
        <p:spPr>
          <a:xfrm>
            <a:off x="2057400" y="6134100"/>
            <a:ext cx="2209800" cy="495300"/>
          </a:xfrm>
          <a:custGeom>
            <a:avLst/>
            <a:gdLst/>
            <a:ahLst/>
            <a:cxnLst/>
            <a:rect l="l" t="t" r="r" b="b"/>
            <a:pathLst>
              <a:path w="2209800" h="495300">
                <a:moveTo>
                  <a:pt x="0" y="82550"/>
                </a:moveTo>
                <a:lnTo>
                  <a:pt x="6486" y="50417"/>
                </a:lnTo>
                <a:lnTo>
                  <a:pt x="24177" y="24177"/>
                </a:lnTo>
                <a:lnTo>
                  <a:pt x="50417" y="6486"/>
                </a:lnTo>
                <a:lnTo>
                  <a:pt x="82550" y="0"/>
                </a:lnTo>
                <a:lnTo>
                  <a:pt x="2127250" y="0"/>
                </a:lnTo>
                <a:lnTo>
                  <a:pt x="2159382" y="6486"/>
                </a:lnTo>
                <a:lnTo>
                  <a:pt x="2185622" y="24177"/>
                </a:lnTo>
                <a:lnTo>
                  <a:pt x="2203313" y="50417"/>
                </a:lnTo>
                <a:lnTo>
                  <a:pt x="2209800" y="82550"/>
                </a:lnTo>
                <a:lnTo>
                  <a:pt x="2209800" y="412750"/>
                </a:lnTo>
                <a:lnTo>
                  <a:pt x="2203313" y="444882"/>
                </a:lnTo>
                <a:lnTo>
                  <a:pt x="2185622" y="471122"/>
                </a:lnTo>
                <a:lnTo>
                  <a:pt x="2159382" y="488813"/>
                </a:lnTo>
                <a:lnTo>
                  <a:pt x="2127250" y="495300"/>
                </a:lnTo>
                <a:lnTo>
                  <a:pt x="82550" y="495300"/>
                </a:lnTo>
                <a:lnTo>
                  <a:pt x="50417" y="488813"/>
                </a:lnTo>
                <a:lnTo>
                  <a:pt x="24177" y="471122"/>
                </a:lnTo>
                <a:lnTo>
                  <a:pt x="6486" y="444882"/>
                </a:lnTo>
                <a:lnTo>
                  <a:pt x="0" y="412750"/>
                </a:lnTo>
                <a:lnTo>
                  <a:pt x="0" y="82550"/>
                </a:lnTo>
                <a:close/>
              </a:path>
            </a:pathLst>
          </a:custGeom>
          <a:ln w="25400">
            <a:solidFill>
              <a:srgbClr val="385D89"/>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43" name="object 43"/>
          <p:cNvSpPr txBox="1"/>
          <p:nvPr/>
        </p:nvSpPr>
        <p:spPr>
          <a:xfrm>
            <a:off x="2468677" y="6139078"/>
            <a:ext cx="1387475" cy="391160"/>
          </a:xfrm>
          <a:prstGeom prst="rect">
            <a:avLst/>
          </a:prstGeom>
        </p:spPr>
        <p:txBody>
          <a:bodyPr vert="horz" wrap="square" lIns="0" tIns="12700" rIns="0" bIns="0" rtlCol="0">
            <a:spAutoFit/>
          </a:bodyPr>
          <a:lstStyle/>
          <a:p>
            <a:pPr marL="12700" eaLnBrk="1" fontAlgn="auto" hangingPunct="1">
              <a:spcBef>
                <a:spcPts val="100"/>
              </a:spcBef>
              <a:spcAft>
                <a:spcPts val="0"/>
              </a:spcAft>
              <a:defRPr/>
            </a:pPr>
            <a:r>
              <a:rPr sz="2400" i="1" spc="-5" dirty="0">
                <a:solidFill>
                  <a:srgbClr val="FFFFFF"/>
                </a:solidFill>
                <a:latin typeface="Calibri"/>
                <a:ea typeface="+mn-ea"/>
                <a:cs typeface="Calibri"/>
              </a:rPr>
              <a:t>Sparseness</a:t>
            </a:r>
            <a:endParaRPr sz="2400">
              <a:solidFill>
                <a:prstClr val="black"/>
              </a:solidFill>
              <a:latin typeface="Calibri"/>
              <a:ea typeface="+mn-ea"/>
              <a:cs typeface="Calibri"/>
            </a:endParaRPr>
          </a:p>
        </p:txBody>
      </p:sp>
      <p:sp>
        <p:nvSpPr>
          <p:cNvPr id="44" name="object 44"/>
          <p:cNvSpPr/>
          <p:nvPr/>
        </p:nvSpPr>
        <p:spPr>
          <a:xfrm>
            <a:off x="4876800" y="6150774"/>
            <a:ext cx="2209800" cy="495300"/>
          </a:xfrm>
          <a:custGeom>
            <a:avLst/>
            <a:gdLst/>
            <a:ahLst/>
            <a:cxnLst/>
            <a:rect l="l" t="t" r="r" b="b"/>
            <a:pathLst>
              <a:path w="2209800" h="495300">
                <a:moveTo>
                  <a:pt x="2127250" y="0"/>
                </a:moveTo>
                <a:lnTo>
                  <a:pt x="82550" y="0"/>
                </a:lnTo>
                <a:lnTo>
                  <a:pt x="50417" y="6488"/>
                </a:lnTo>
                <a:lnTo>
                  <a:pt x="24177" y="24183"/>
                </a:lnTo>
                <a:lnTo>
                  <a:pt x="6486" y="50427"/>
                </a:lnTo>
                <a:lnTo>
                  <a:pt x="0" y="82562"/>
                </a:lnTo>
                <a:lnTo>
                  <a:pt x="0" y="412750"/>
                </a:lnTo>
                <a:lnTo>
                  <a:pt x="6486" y="444882"/>
                </a:lnTo>
                <a:lnTo>
                  <a:pt x="24177" y="471122"/>
                </a:lnTo>
                <a:lnTo>
                  <a:pt x="50417" y="488813"/>
                </a:lnTo>
                <a:lnTo>
                  <a:pt x="82550" y="495300"/>
                </a:lnTo>
                <a:lnTo>
                  <a:pt x="2127250" y="495300"/>
                </a:lnTo>
                <a:lnTo>
                  <a:pt x="2159382" y="488813"/>
                </a:lnTo>
                <a:lnTo>
                  <a:pt x="2185622" y="471122"/>
                </a:lnTo>
                <a:lnTo>
                  <a:pt x="2203313" y="444882"/>
                </a:lnTo>
                <a:lnTo>
                  <a:pt x="2209800" y="412750"/>
                </a:lnTo>
                <a:lnTo>
                  <a:pt x="2209800" y="82562"/>
                </a:lnTo>
                <a:lnTo>
                  <a:pt x="2203313" y="50427"/>
                </a:lnTo>
                <a:lnTo>
                  <a:pt x="2185622" y="24183"/>
                </a:lnTo>
                <a:lnTo>
                  <a:pt x="2159382" y="6488"/>
                </a:lnTo>
                <a:lnTo>
                  <a:pt x="2127250" y="0"/>
                </a:lnTo>
                <a:close/>
              </a:path>
            </a:pathLst>
          </a:custGeom>
          <a:solidFill>
            <a:srgbClr val="C0504D"/>
          </a:solid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45" name="object 45"/>
          <p:cNvSpPr/>
          <p:nvPr/>
        </p:nvSpPr>
        <p:spPr>
          <a:xfrm>
            <a:off x="4876800" y="6150774"/>
            <a:ext cx="2209800" cy="495300"/>
          </a:xfrm>
          <a:custGeom>
            <a:avLst/>
            <a:gdLst/>
            <a:ahLst/>
            <a:cxnLst/>
            <a:rect l="l" t="t" r="r" b="b"/>
            <a:pathLst>
              <a:path w="2209800" h="495300">
                <a:moveTo>
                  <a:pt x="0" y="82562"/>
                </a:moveTo>
                <a:lnTo>
                  <a:pt x="6486" y="50427"/>
                </a:lnTo>
                <a:lnTo>
                  <a:pt x="24177" y="24183"/>
                </a:lnTo>
                <a:lnTo>
                  <a:pt x="50417" y="6488"/>
                </a:lnTo>
                <a:lnTo>
                  <a:pt x="82550" y="0"/>
                </a:lnTo>
                <a:lnTo>
                  <a:pt x="2127250" y="0"/>
                </a:lnTo>
                <a:lnTo>
                  <a:pt x="2159382" y="6488"/>
                </a:lnTo>
                <a:lnTo>
                  <a:pt x="2185622" y="24183"/>
                </a:lnTo>
                <a:lnTo>
                  <a:pt x="2203313" y="50427"/>
                </a:lnTo>
                <a:lnTo>
                  <a:pt x="2209800" y="82562"/>
                </a:lnTo>
                <a:lnTo>
                  <a:pt x="2209800" y="412750"/>
                </a:lnTo>
                <a:lnTo>
                  <a:pt x="2203313" y="444882"/>
                </a:lnTo>
                <a:lnTo>
                  <a:pt x="2185622" y="471122"/>
                </a:lnTo>
                <a:lnTo>
                  <a:pt x="2159382" y="488813"/>
                </a:lnTo>
                <a:lnTo>
                  <a:pt x="2127250" y="495300"/>
                </a:lnTo>
                <a:lnTo>
                  <a:pt x="82550" y="495300"/>
                </a:lnTo>
                <a:lnTo>
                  <a:pt x="50417" y="488813"/>
                </a:lnTo>
                <a:lnTo>
                  <a:pt x="24177" y="471122"/>
                </a:lnTo>
                <a:lnTo>
                  <a:pt x="6486" y="444882"/>
                </a:lnTo>
                <a:lnTo>
                  <a:pt x="0" y="412750"/>
                </a:lnTo>
                <a:lnTo>
                  <a:pt x="0" y="82562"/>
                </a:lnTo>
                <a:close/>
              </a:path>
            </a:pathLst>
          </a:custGeom>
          <a:ln w="25400">
            <a:solidFill>
              <a:srgbClr val="8B3836"/>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46" name="object 46"/>
          <p:cNvSpPr/>
          <p:nvPr/>
        </p:nvSpPr>
        <p:spPr>
          <a:xfrm>
            <a:off x="7696200" y="6150774"/>
            <a:ext cx="2209800" cy="495300"/>
          </a:xfrm>
          <a:custGeom>
            <a:avLst/>
            <a:gdLst/>
            <a:ahLst/>
            <a:cxnLst/>
            <a:rect l="l" t="t" r="r" b="b"/>
            <a:pathLst>
              <a:path w="2209800" h="495300">
                <a:moveTo>
                  <a:pt x="2127250" y="0"/>
                </a:moveTo>
                <a:lnTo>
                  <a:pt x="82550" y="0"/>
                </a:lnTo>
                <a:lnTo>
                  <a:pt x="50417" y="6488"/>
                </a:lnTo>
                <a:lnTo>
                  <a:pt x="24177" y="24183"/>
                </a:lnTo>
                <a:lnTo>
                  <a:pt x="6486" y="50427"/>
                </a:lnTo>
                <a:lnTo>
                  <a:pt x="0" y="82562"/>
                </a:lnTo>
                <a:lnTo>
                  <a:pt x="0" y="412750"/>
                </a:lnTo>
                <a:lnTo>
                  <a:pt x="6486" y="444882"/>
                </a:lnTo>
                <a:lnTo>
                  <a:pt x="24177" y="471122"/>
                </a:lnTo>
                <a:lnTo>
                  <a:pt x="50417" y="488813"/>
                </a:lnTo>
                <a:lnTo>
                  <a:pt x="82550" y="495300"/>
                </a:lnTo>
                <a:lnTo>
                  <a:pt x="2127250" y="495300"/>
                </a:lnTo>
                <a:lnTo>
                  <a:pt x="2159382" y="488813"/>
                </a:lnTo>
                <a:lnTo>
                  <a:pt x="2185622" y="471122"/>
                </a:lnTo>
                <a:lnTo>
                  <a:pt x="2203313" y="444882"/>
                </a:lnTo>
                <a:lnTo>
                  <a:pt x="2209800" y="412750"/>
                </a:lnTo>
                <a:lnTo>
                  <a:pt x="2209800" y="82562"/>
                </a:lnTo>
                <a:lnTo>
                  <a:pt x="2203313" y="50427"/>
                </a:lnTo>
                <a:lnTo>
                  <a:pt x="2185622" y="24183"/>
                </a:lnTo>
                <a:lnTo>
                  <a:pt x="2159382" y="6488"/>
                </a:lnTo>
                <a:lnTo>
                  <a:pt x="2127250" y="0"/>
                </a:lnTo>
                <a:close/>
              </a:path>
            </a:pathLst>
          </a:custGeom>
          <a:solidFill>
            <a:srgbClr val="77923B"/>
          </a:solid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47" name="object 47"/>
          <p:cNvSpPr/>
          <p:nvPr/>
        </p:nvSpPr>
        <p:spPr>
          <a:xfrm>
            <a:off x="7696200" y="6150774"/>
            <a:ext cx="2209800" cy="495300"/>
          </a:xfrm>
          <a:custGeom>
            <a:avLst/>
            <a:gdLst/>
            <a:ahLst/>
            <a:cxnLst/>
            <a:rect l="l" t="t" r="r" b="b"/>
            <a:pathLst>
              <a:path w="2209800" h="495300">
                <a:moveTo>
                  <a:pt x="0" y="82562"/>
                </a:moveTo>
                <a:lnTo>
                  <a:pt x="6486" y="50427"/>
                </a:lnTo>
                <a:lnTo>
                  <a:pt x="24177" y="24183"/>
                </a:lnTo>
                <a:lnTo>
                  <a:pt x="50417" y="6488"/>
                </a:lnTo>
                <a:lnTo>
                  <a:pt x="82550" y="0"/>
                </a:lnTo>
                <a:lnTo>
                  <a:pt x="2127250" y="0"/>
                </a:lnTo>
                <a:lnTo>
                  <a:pt x="2159382" y="6488"/>
                </a:lnTo>
                <a:lnTo>
                  <a:pt x="2185622" y="24183"/>
                </a:lnTo>
                <a:lnTo>
                  <a:pt x="2203313" y="50427"/>
                </a:lnTo>
                <a:lnTo>
                  <a:pt x="2209800" y="82562"/>
                </a:lnTo>
                <a:lnTo>
                  <a:pt x="2209800" y="412750"/>
                </a:lnTo>
                <a:lnTo>
                  <a:pt x="2203313" y="444882"/>
                </a:lnTo>
                <a:lnTo>
                  <a:pt x="2185622" y="471122"/>
                </a:lnTo>
                <a:lnTo>
                  <a:pt x="2159382" y="488813"/>
                </a:lnTo>
                <a:lnTo>
                  <a:pt x="2127250" y="495300"/>
                </a:lnTo>
                <a:lnTo>
                  <a:pt x="82550" y="495300"/>
                </a:lnTo>
                <a:lnTo>
                  <a:pt x="50417" y="488813"/>
                </a:lnTo>
                <a:lnTo>
                  <a:pt x="24177" y="471122"/>
                </a:lnTo>
                <a:lnTo>
                  <a:pt x="6486" y="444882"/>
                </a:lnTo>
                <a:lnTo>
                  <a:pt x="0" y="412750"/>
                </a:lnTo>
                <a:lnTo>
                  <a:pt x="0" y="82562"/>
                </a:lnTo>
                <a:close/>
              </a:path>
            </a:pathLst>
          </a:custGeom>
          <a:ln w="25400">
            <a:solidFill>
              <a:srgbClr val="4F6128"/>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48" name="object 48"/>
          <p:cNvSpPr txBox="1"/>
          <p:nvPr/>
        </p:nvSpPr>
        <p:spPr>
          <a:xfrm>
            <a:off x="5709284" y="6155537"/>
            <a:ext cx="3786504" cy="391160"/>
          </a:xfrm>
          <a:prstGeom prst="rect">
            <a:avLst/>
          </a:prstGeom>
        </p:spPr>
        <p:txBody>
          <a:bodyPr vert="horz" wrap="square" lIns="0" tIns="12700" rIns="0" bIns="0" rtlCol="0">
            <a:spAutoFit/>
          </a:bodyPr>
          <a:lstStyle/>
          <a:p>
            <a:pPr marL="12700" eaLnBrk="1" fontAlgn="auto" hangingPunct="1">
              <a:spcBef>
                <a:spcPts val="100"/>
              </a:spcBef>
              <a:spcAft>
                <a:spcPts val="0"/>
              </a:spcAft>
              <a:tabLst>
                <a:tab pos="2409825" algn="l"/>
              </a:tabLst>
              <a:defRPr/>
            </a:pPr>
            <a:r>
              <a:rPr sz="2400" i="1" spc="-5" dirty="0">
                <a:solidFill>
                  <a:srgbClr val="FFFFFF"/>
                </a:solidFill>
                <a:latin typeface="Calibri"/>
                <a:ea typeface="+mn-ea"/>
                <a:cs typeface="Calibri"/>
              </a:rPr>
              <a:t>Sig</a:t>
            </a:r>
            <a:r>
              <a:rPr sz="2400" i="1" dirty="0">
                <a:solidFill>
                  <a:srgbClr val="FFFFFF"/>
                </a:solidFill>
                <a:latin typeface="Calibri"/>
                <a:ea typeface="+mn-ea"/>
                <a:cs typeface="Calibri"/>
              </a:rPr>
              <a:t>n	Magnitude</a:t>
            </a:r>
            <a:endParaRPr sz="2400">
              <a:solidFill>
                <a:prstClr val="black"/>
              </a:solidFill>
              <a:latin typeface="Calibri"/>
              <a:ea typeface="+mn-ea"/>
              <a:cs typeface="Calibri"/>
            </a:endParaRPr>
          </a:p>
        </p:txBody>
      </p:sp>
      <p:sp>
        <p:nvSpPr>
          <p:cNvPr id="49" name="object 49"/>
          <p:cNvSpPr/>
          <p:nvPr/>
        </p:nvSpPr>
        <p:spPr>
          <a:xfrm>
            <a:off x="6959600" y="1997836"/>
            <a:ext cx="228600" cy="228600"/>
          </a:xfrm>
          <a:custGeom>
            <a:avLst/>
            <a:gdLst/>
            <a:ahLst/>
            <a:cxnLst/>
            <a:rect l="l" t="t" r="r" b="b"/>
            <a:pathLst>
              <a:path w="228600" h="228600">
                <a:moveTo>
                  <a:pt x="0" y="228600"/>
                </a:moveTo>
                <a:lnTo>
                  <a:pt x="228600" y="228600"/>
                </a:lnTo>
                <a:lnTo>
                  <a:pt x="228600" y="0"/>
                </a:lnTo>
                <a:lnTo>
                  <a:pt x="0" y="0"/>
                </a:lnTo>
                <a:lnTo>
                  <a:pt x="0" y="228600"/>
                </a:lnTo>
                <a:close/>
              </a:path>
            </a:pathLst>
          </a:custGeom>
          <a:ln w="63500">
            <a:solidFill>
              <a:srgbClr val="FF0000"/>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50" name="object 50"/>
          <p:cNvSpPr/>
          <p:nvPr/>
        </p:nvSpPr>
        <p:spPr>
          <a:xfrm>
            <a:off x="6370829" y="2049003"/>
            <a:ext cx="592455" cy="227329"/>
          </a:xfrm>
          <a:custGeom>
            <a:avLst/>
            <a:gdLst/>
            <a:ahLst/>
            <a:cxnLst/>
            <a:rect l="l" t="t" r="r" b="b"/>
            <a:pathLst>
              <a:path w="592454" h="227330">
                <a:moveTo>
                  <a:pt x="192976" y="0"/>
                </a:moveTo>
                <a:lnTo>
                  <a:pt x="183264" y="613"/>
                </a:lnTo>
                <a:lnTo>
                  <a:pt x="174244" y="5095"/>
                </a:lnTo>
                <a:lnTo>
                  <a:pt x="0" y="139334"/>
                </a:lnTo>
                <a:lnTo>
                  <a:pt x="202692" y="224932"/>
                </a:lnTo>
                <a:lnTo>
                  <a:pt x="212534" y="226935"/>
                </a:lnTo>
                <a:lnTo>
                  <a:pt x="222091" y="225044"/>
                </a:lnTo>
                <a:lnTo>
                  <a:pt x="230266" y="219700"/>
                </a:lnTo>
                <a:lnTo>
                  <a:pt x="235966" y="211343"/>
                </a:lnTo>
                <a:lnTo>
                  <a:pt x="237968" y="201501"/>
                </a:lnTo>
                <a:lnTo>
                  <a:pt x="236077" y="191944"/>
                </a:lnTo>
                <a:lnTo>
                  <a:pt x="230733" y="183769"/>
                </a:lnTo>
                <a:lnTo>
                  <a:pt x="222376" y="178069"/>
                </a:lnTo>
                <a:lnTo>
                  <a:pt x="175114" y="158130"/>
                </a:lnTo>
                <a:lnTo>
                  <a:pt x="53212" y="158130"/>
                </a:lnTo>
                <a:lnTo>
                  <a:pt x="46736" y="107711"/>
                </a:lnTo>
                <a:lnTo>
                  <a:pt x="140001" y="95641"/>
                </a:lnTo>
                <a:lnTo>
                  <a:pt x="205232" y="45354"/>
                </a:lnTo>
                <a:lnTo>
                  <a:pt x="211822" y="37707"/>
                </a:lnTo>
                <a:lnTo>
                  <a:pt x="214899" y="28463"/>
                </a:lnTo>
                <a:lnTo>
                  <a:pt x="214286" y="18744"/>
                </a:lnTo>
                <a:lnTo>
                  <a:pt x="209804" y="9667"/>
                </a:lnTo>
                <a:lnTo>
                  <a:pt x="202211" y="3077"/>
                </a:lnTo>
                <a:lnTo>
                  <a:pt x="192976" y="0"/>
                </a:lnTo>
                <a:close/>
              </a:path>
              <a:path w="592454" h="227330">
                <a:moveTo>
                  <a:pt x="140001" y="95641"/>
                </a:moveTo>
                <a:lnTo>
                  <a:pt x="46736" y="107711"/>
                </a:lnTo>
                <a:lnTo>
                  <a:pt x="53212" y="158130"/>
                </a:lnTo>
                <a:lnTo>
                  <a:pt x="92474" y="153050"/>
                </a:lnTo>
                <a:lnTo>
                  <a:pt x="65532" y="153050"/>
                </a:lnTo>
                <a:lnTo>
                  <a:pt x="59817" y="109489"/>
                </a:lnTo>
                <a:lnTo>
                  <a:pt x="122038" y="109489"/>
                </a:lnTo>
                <a:lnTo>
                  <a:pt x="140001" y="95641"/>
                </a:lnTo>
                <a:close/>
              </a:path>
              <a:path w="592454" h="227330">
                <a:moveTo>
                  <a:pt x="146502" y="146060"/>
                </a:moveTo>
                <a:lnTo>
                  <a:pt x="53212" y="158130"/>
                </a:lnTo>
                <a:lnTo>
                  <a:pt x="175114" y="158130"/>
                </a:lnTo>
                <a:lnTo>
                  <a:pt x="146502" y="146060"/>
                </a:lnTo>
                <a:close/>
              </a:path>
              <a:path w="592454" h="227330">
                <a:moveTo>
                  <a:pt x="59817" y="109489"/>
                </a:moveTo>
                <a:lnTo>
                  <a:pt x="65532" y="153050"/>
                </a:lnTo>
                <a:lnTo>
                  <a:pt x="100031" y="126455"/>
                </a:lnTo>
                <a:lnTo>
                  <a:pt x="59817" y="109489"/>
                </a:lnTo>
                <a:close/>
              </a:path>
              <a:path w="592454" h="227330">
                <a:moveTo>
                  <a:pt x="100031" y="126455"/>
                </a:moveTo>
                <a:lnTo>
                  <a:pt x="65532" y="153050"/>
                </a:lnTo>
                <a:lnTo>
                  <a:pt x="92474" y="153050"/>
                </a:lnTo>
                <a:lnTo>
                  <a:pt x="146502" y="146060"/>
                </a:lnTo>
                <a:lnTo>
                  <a:pt x="100031" y="126455"/>
                </a:lnTo>
                <a:close/>
              </a:path>
              <a:path w="592454" h="227330">
                <a:moveTo>
                  <a:pt x="585470" y="37988"/>
                </a:moveTo>
                <a:lnTo>
                  <a:pt x="140001" y="95641"/>
                </a:lnTo>
                <a:lnTo>
                  <a:pt x="100031" y="126455"/>
                </a:lnTo>
                <a:lnTo>
                  <a:pt x="146502" y="146060"/>
                </a:lnTo>
                <a:lnTo>
                  <a:pt x="592074" y="88407"/>
                </a:lnTo>
                <a:lnTo>
                  <a:pt x="585470" y="37988"/>
                </a:lnTo>
                <a:close/>
              </a:path>
              <a:path w="592454" h="227330">
                <a:moveTo>
                  <a:pt x="122038" y="109489"/>
                </a:moveTo>
                <a:lnTo>
                  <a:pt x="59817" y="109489"/>
                </a:lnTo>
                <a:lnTo>
                  <a:pt x="100031" y="126455"/>
                </a:lnTo>
                <a:lnTo>
                  <a:pt x="122038" y="109489"/>
                </a:lnTo>
                <a:close/>
              </a:path>
            </a:pathLst>
          </a:custGeom>
          <a:solidFill>
            <a:srgbClr val="FF0000"/>
          </a:solid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51" name="object 51"/>
          <p:cNvSpPr/>
          <p:nvPr/>
        </p:nvSpPr>
        <p:spPr>
          <a:xfrm>
            <a:off x="5481829" y="1591055"/>
            <a:ext cx="111251" cy="4096512"/>
          </a:xfrm>
          <a:prstGeom prst="rect">
            <a:avLst/>
          </a:prstGeom>
          <a:blipFill>
            <a:blip r:embed="rId6"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52" name="object 52"/>
          <p:cNvSpPr/>
          <p:nvPr/>
        </p:nvSpPr>
        <p:spPr>
          <a:xfrm>
            <a:off x="5537834" y="1614424"/>
            <a:ext cx="0" cy="4010660"/>
          </a:xfrm>
          <a:custGeom>
            <a:avLst/>
            <a:gdLst/>
            <a:ahLst/>
            <a:cxnLst/>
            <a:rect l="l" t="t" r="r" b="b"/>
            <a:pathLst>
              <a:path h="4010660">
                <a:moveTo>
                  <a:pt x="0" y="4010113"/>
                </a:moveTo>
                <a:lnTo>
                  <a:pt x="0" y="0"/>
                </a:lnTo>
              </a:path>
            </a:pathLst>
          </a:custGeom>
          <a:ln w="25400">
            <a:solidFill>
              <a:srgbClr val="4F81BC"/>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53" name="object 53"/>
          <p:cNvSpPr/>
          <p:nvPr/>
        </p:nvSpPr>
        <p:spPr>
          <a:xfrm>
            <a:off x="4338828" y="1653539"/>
            <a:ext cx="111251" cy="4034028"/>
          </a:xfrm>
          <a:prstGeom prst="rect">
            <a:avLst/>
          </a:prstGeom>
          <a:blipFill>
            <a:blip r:embed="rId7"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54" name="object 54"/>
          <p:cNvSpPr/>
          <p:nvPr/>
        </p:nvSpPr>
        <p:spPr>
          <a:xfrm>
            <a:off x="4394835" y="1676401"/>
            <a:ext cx="0" cy="3948429"/>
          </a:xfrm>
          <a:custGeom>
            <a:avLst/>
            <a:gdLst/>
            <a:ahLst/>
            <a:cxnLst/>
            <a:rect l="l" t="t" r="r" b="b"/>
            <a:pathLst>
              <a:path h="3948429">
                <a:moveTo>
                  <a:pt x="0" y="3948137"/>
                </a:moveTo>
                <a:lnTo>
                  <a:pt x="0" y="0"/>
                </a:lnTo>
              </a:path>
            </a:pathLst>
          </a:custGeom>
          <a:ln w="25400">
            <a:solidFill>
              <a:srgbClr val="4F81BC"/>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55" name="object 55"/>
          <p:cNvSpPr/>
          <p:nvPr/>
        </p:nvSpPr>
        <p:spPr>
          <a:xfrm>
            <a:off x="3767328" y="1653539"/>
            <a:ext cx="109727" cy="4034028"/>
          </a:xfrm>
          <a:prstGeom prst="rect">
            <a:avLst/>
          </a:prstGeom>
          <a:blipFill>
            <a:blip r:embed="rId8"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56" name="object 56"/>
          <p:cNvSpPr/>
          <p:nvPr/>
        </p:nvSpPr>
        <p:spPr>
          <a:xfrm>
            <a:off x="3822319" y="1676401"/>
            <a:ext cx="0" cy="3948429"/>
          </a:xfrm>
          <a:custGeom>
            <a:avLst/>
            <a:gdLst/>
            <a:ahLst/>
            <a:cxnLst/>
            <a:rect l="l" t="t" r="r" b="b"/>
            <a:pathLst>
              <a:path h="3948429">
                <a:moveTo>
                  <a:pt x="0" y="3948137"/>
                </a:moveTo>
                <a:lnTo>
                  <a:pt x="0" y="0"/>
                </a:lnTo>
              </a:path>
            </a:pathLst>
          </a:custGeom>
          <a:ln w="25400">
            <a:solidFill>
              <a:srgbClr val="4F81BC"/>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57" name="object 57"/>
          <p:cNvSpPr/>
          <p:nvPr/>
        </p:nvSpPr>
        <p:spPr>
          <a:xfrm>
            <a:off x="3195828" y="1653539"/>
            <a:ext cx="111251" cy="4034028"/>
          </a:xfrm>
          <a:prstGeom prst="rect">
            <a:avLst/>
          </a:prstGeom>
          <a:blipFill>
            <a:blip r:embed="rId7"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58" name="object 58"/>
          <p:cNvSpPr/>
          <p:nvPr/>
        </p:nvSpPr>
        <p:spPr>
          <a:xfrm>
            <a:off x="3251835" y="1676401"/>
            <a:ext cx="0" cy="3948429"/>
          </a:xfrm>
          <a:custGeom>
            <a:avLst/>
            <a:gdLst/>
            <a:ahLst/>
            <a:cxnLst/>
            <a:rect l="l" t="t" r="r" b="b"/>
            <a:pathLst>
              <a:path h="3948429">
                <a:moveTo>
                  <a:pt x="0" y="3948137"/>
                </a:moveTo>
                <a:lnTo>
                  <a:pt x="0" y="0"/>
                </a:lnTo>
              </a:path>
            </a:pathLst>
          </a:custGeom>
          <a:ln w="25400">
            <a:solidFill>
              <a:srgbClr val="4F81BC"/>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59" name="object 59"/>
          <p:cNvSpPr/>
          <p:nvPr/>
        </p:nvSpPr>
        <p:spPr>
          <a:xfrm>
            <a:off x="2612136" y="1653539"/>
            <a:ext cx="109728" cy="4034028"/>
          </a:xfrm>
          <a:prstGeom prst="rect">
            <a:avLst/>
          </a:prstGeom>
          <a:blipFill>
            <a:blip r:embed="rId9"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60" name="object 60"/>
          <p:cNvSpPr/>
          <p:nvPr/>
        </p:nvSpPr>
        <p:spPr>
          <a:xfrm>
            <a:off x="2667000" y="1676401"/>
            <a:ext cx="0" cy="3948429"/>
          </a:xfrm>
          <a:custGeom>
            <a:avLst/>
            <a:gdLst/>
            <a:ahLst/>
            <a:cxnLst/>
            <a:rect l="l" t="t" r="r" b="b"/>
            <a:pathLst>
              <a:path h="3948429">
                <a:moveTo>
                  <a:pt x="0" y="3948137"/>
                </a:moveTo>
                <a:lnTo>
                  <a:pt x="0" y="0"/>
                </a:lnTo>
              </a:path>
            </a:pathLst>
          </a:custGeom>
          <a:ln w="25400">
            <a:solidFill>
              <a:srgbClr val="4F81BC"/>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61" name="object 61"/>
          <p:cNvSpPr/>
          <p:nvPr/>
        </p:nvSpPr>
        <p:spPr>
          <a:xfrm>
            <a:off x="2066544" y="1653539"/>
            <a:ext cx="109728" cy="4034028"/>
          </a:xfrm>
          <a:prstGeom prst="rect">
            <a:avLst/>
          </a:prstGeom>
          <a:blipFill>
            <a:blip r:embed="rId10"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62" name="object 62"/>
          <p:cNvSpPr/>
          <p:nvPr/>
        </p:nvSpPr>
        <p:spPr>
          <a:xfrm>
            <a:off x="2121242" y="1676401"/>
            <a:ext cx="0" cy="3948429"/>
          </a:xfrm>
          <a:custGeom>
            <a:avLst/>
            <a:gdLst/>
            <a:ahLst/>
            <a:cxnLst/>
            <a:rect l="l" t="t" r="r" b="b"/>
            <a:pathLst>
              <a:path h="3948429">
                <a:moveTo>
                  <a:pt x="0" y="3948137"/>
                </a:moveTo>
                <a:lnTo>
                  <a:pt x="0" y="0"/>
                </a:lnTo>
              </a:path>
            </a:pathLst>
          </a:custGeom>
          <a:ln w="25400">
            <a:solidFill>
              <a:srgbClr val="4F81BC"/>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63" name="object 63"/>
          <p:cNvSpPr/>
          <p:nvPr/>
        </p:nvSpPr>
        <p:spPr>
          <a:xfrm>
            <a:off x="4898136" y="1653539"/>
            <a:ext cx="109727" cy="4034028"/>
          </a:xfrm>
          <a:prstGeom prst="rect">
            <a:avLst/>
          </a:prstGeom>
          <a:blipFill>
            <a:blip r:embed="rId9"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64" name="object 64"/>
          <p:cNvSpPr/>
          <p:nvPr/>
        </p:nvSpPr>
        <p:spPr>
          <a:xfrm>
            <a:off x="4953000" y="1676401"/>
            <a:ext cx="0" cy="3948429"/>
          </a:xfrm>
          <a:custGeom>
            <a:avLst/>
            <a:gdLst/>
            <a:ahLst/>
            <a:cxnLst/>
            <a:rect l="l" t="t" r="r" b="b"/>
            <a:pathLst>
              <a:path h="3948429">
                <a:moveTo>
                  <a:pt x="0" y="3948137"/>
                </a:moveTo>
                <a:lnTo>
                  <a:pt x="0" y="0"/>
                </a:lnTo>
              </a:path>
            </a:pathLst>
          </a:custGeom>
          <a:ln w="25400">
            <a:solidFill>
              <a:srgbClr val="4F81BC"/>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65" name="object 65"/>
          <p:cNvSpPr/>
          <p:nvPr/>
        </p:nvSpPr>
        <p:spPr>
          <a:xfrm>
            <a:off x="6056377" y="1577339"/>
            <a:ext cx="111251" cy="4094988"/>
          </a:xfrm>
          <a:prstGeom prst="rect">
            <a:avLst/>
          </a:prstGeom>
          <a:blipFill>
            <a:blip r:embed="rId11"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66" name="object 66"/>
          <p:cNvSpPr/>
          <p:nvPr/>
        </p:nvSpPr>
        <p:spPr>
          <a:xfrm>
            <a:off x="6111747" y="1600200"/>
            <a:ext cx="0" cy="4010660"/>
          </a:xfrm>
          <a:custGeom>
            <a:avLst/>
            <a:gdLst/>
            <a:ahLst/>
            <a:cxnLst/>
            <a:rect l="l" t="t" r="r" b="b"/>
            <a:pathLst>
              <a:path h="4010660">
                <a:moveTo>
                  <a:pt x="0" y="4010088"/>
                </a:moveTo>
                <a:lnTo>
                  <a:pt x="0" y="0"/>
                </a:lnTo>
              </a:path>
            </a:pathLst>
          </a:custGeom>
          <a:ln w="25400">
            <a:solidFill>
              <a:srgbClr val="4F81BC"/>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67" name="object 67"/>
          <p:cNvSpPr/>
          <p:nvPr/>
        </p:nvSpPr>
        <p:spPr>
          <a:xfrm>
            <a:off x="2500452" y="2195703"/>
            <a:ext cx="1275080" cy="1169035"/>
          </a:xfrm>
          <a:custGeom>
            <a:avLst/>
            <a:gdLst/>
            <a:ahLst/>
            <a:cxnLst/>
            <a:rect l="l" t="t" r="r" b="b"/>
            <a:pathLst>
              <a:path w="1275080" h="1169035">
                <a:moveTo>
                  <a:pt x="926783" y="529336"/>
                </a:moveTo>
                <a:lnTo>
                  <a:pt x="207594" y="529336"/>
                </a:lnTo>
                <a:lnTo>
                  <a:pt x="983792" y="1168654"/>
                </a:lnTo>
                <a:lnTo>
                  <a:pt x="1274495" y="815721"/>
                </a:lnTo>
                <a:lnTo>
                  <a:pt x="926783" y="529336"/>
                </a:lnTo>
                <a:close/>
              </a:path>
              <a:path w="1275080" h="1169035">
                <a:moveTo>
                  <a:pt x="643559" y="0"/>
                </a:moveTo>
                <a:lnTo>
                  <a:pt x="0" y="62230"/>
                </a:lnTo>
                <a:lnTo>
                  <a:pt x="62268" y="705738"/>
                </a:lnTo>
                <a:lnTo>
                  <a:pt x="207594" y="529336"/>
                </a:lnTo>
                <a:lnTo>
                  <a:pt x="926783" y="529336"/>
                </a:lnTo>
                <a:lnTo>
                  <a:pt x="498271" y="176402"/>
                </a:lnTo>
                <a:lnTo>
                  <a:pt x="643559" y="0"/>
                </a:lnTo>
                <a:close/>
              </a:path>
            </a:pathLst>
          </a:custGeom>
          <a:solidFill>
            <a:srgbClr val="4F81BC">
              <a:alpha val="49018"/>
            </a:srgbClr>
          </a:solid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68" name="object 68"/>
          <p:cNvSpPr/>
          <p:nvPr/>
        </p:nvSpPr>
        <p:spPr>
          <a:xfrm>
            <a:off x="2500452" y="2195703"/>
            <a:ext cx="1275080" cy="1169035"/>
          </a:xfrm>
          <a:custGeom>
            <a:avLst/>
            <a:gdLst/>
            <a:ahLst/>
            <a:cxnLst/>
            <a:rect l="l" t="t" r="r" b="b"/>
            <a:pathLst>
              <a:path w="1275080" h="1169035">
                <a:moveTo>
                  <a:pt x="983792" y="1168654"/>
                </a:moveTo>
                <a:lnTo>
                  <a:pt x="207594" y="529336"/>
                </a:lnTo>
                <a:lnTo>
                  <a:pt x="62268" y="705738"/>
                </a:lnTo>
                <a:lnTo>
                  <a:pt x="0" y="62230"/>
                </a:lnTo>
                <a:lnTo>
                  <a:pt x="643559" y="0"/>
                </a:lnTo>
                <a:lnTo>
                  <a:pt x="498271" y="176402"/>
                </a:lnTo>
                <a:lnTo>
                  <a:pt x="1274495" y="815721"/>
                </a:lnTo>
                <a:lnTo>
                  <a:pt x="983792" y="1168654"/>
                </a:lnTo>
                <a:close/>
              </a:path>
            </a:pathLst>
          </a:custGeom>
          <a:ln w="25400">
            <a:solidFill>
              <a:srgbClr val="375F92"/>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69" name="object 69"/>
          <p:cNvSpPr/>
          <p:nvPr/>
        </p:nvSpPr>
        <p:spPr>
          <a:xfrm>
            <a:off x="2057400" y="3048000"/>
            <a:ext cx="1181100" cy="810260"/>
          </a:xfrm>
          <a:custGeom>
            <a:avLst/>
            <a:gdLst/>
            <a:ahLst/>
            <a:cxnLst/>
            <a:rect l="l" t="t" r="r" b="b"/>
            <a:pathLst>
              <a:path w="1181100" h="810260">
                <a:moveTo>
                  <a:pt x="1045591" y="0"/>
                </a:moveTo>
                <a:lnTo>
                  <a:pt x="134975" y="0"/>
                </a:lnTo>
                <a:lnTo>
                  <a:pt x="92311" y="6883"/>
                </a:lnTo>
                <a:lnTo>
                  <a:pt x="55259" y="26050"/>
                </a:lnTo>
                <a:lnTo>
                  <a:pt x="26041" y="55275"/>
                </a:lnTo>
                <a:lnTo>
                  <a:pt x="6880" y="92334"/>
                </a:lnTo>
                <a:lnTo>
                  <a:pt x="0" y="135000"/>
                </a:lnTo>
                <a:lnTo>
                  <a:pt x="0" y="674877"/>
                </a:lnTo>
                <a:lnTo>
                  <a:pt x="6880" y="717544"/>
                </a:lnTo>
                <a:lnTo>
                  <a:pt x="26041" y="754603"/>
                </a:lnTo>
                <a:lnTo>
                  <a:pt x="55259" y="783828"/>
                </a:lnTo>
                <a:lnTo>
                  <a:pt x="92311" y="802995"/>
                </a:lnTo>
                <a:lnTo>
                  <a:pt x="134975" y="809879"/>
                </a:lnTo>
                <a:lnTo>
                  <a:pt x="1045591" y="809879"/>
                </a:lnTo>
                <a:lnTo>
                  <a:pt x="1088257" y="802995"/>
                </a:lnTo>
                <a:lnTo>
                  <a:pt x="1125316" y="783828"/>
                </a:lnTo>
                <a:lnTo>
                  <a:pt x="1154541" y="754603"/>
                </a:lnTo>
                <a:lnTo>
                  <a:pt x="1173708" y="717544"/>
                </a:lnTo>
                <a:lnTo>
                  <a:pt x="1180592" y="674877"/>
                </a:lnTo>
                <a:lnTo>
                  <a:pt x="1180592" y="135000"/>
                </a:lnTo>
                <a:lnTo>
                  <a:pt x="1173708" y="92334"/>
                </a:lnTo>
                <a:lnTo>
                  <a:pt x="1154541" y="55275"/>
                </a:lnTo>
                <a:lnTo>
                  <a:pt x="1125316" y="26050"/>
                </a:lnTo>
                <a:lnTo>
                  <a:pt x="1088257" y="6883"/>
                </a:lnTo>
                <a:lnTo>
                  <a:pt x="1045591" y="0"/>
                </a:lnTo>
                <a:close/>
              </a:path>
            </a:pathLst>
          </a:custGeom>
          <a:solidFill>
            <a:srgbClr val="4F81BC"/>
          </a:solid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70" name="object 70"/>
          <p:cNvSpPr/>
          <p:nvPr/>
        </p:nvSpPr>
        <p:spPr>
          <a:xfrm>
            <a:off x="2057400" y="3048000"/>
            <a:ext cx="1181100" cy="810260"/>
          </a:xfrm>
          <a:custGeom>
            <a:avLst/>
            <a:gdLst/>
            <a:ahLst/>
            <a:cxnLst/>
            <a:rect l="l" t="t" r="r" b="b"/>
            <a:pathLst>
              <a:path w="1181100" h="810260">
                <a:moveTo>
                  <a:pt x="0" y="135000"/>
                </a:moveTo>
                <a:lnTo>
                  <a:pt x="6880" y="92334"/>
                </a:lnTo>
                <a:lnTo>
                  <a:pt x="26041" y="55275"/>
                </a:lnTo>
                <a:lnTo>
                  <a:pt x="55259" y="26050"/>
                </a:lnTo>
                <a:lnTo>
                  <a:pt x="92311" y="6883"/>
                </a:lnTo>
                <a:lnTo>
                  <a:pt x="134975" y="0"/>
                </a:lnTo>
                <a:lnTo>
                  <a:pt x="1045591" y="0"/>
                </a:lnTo>
                <a:lnTo>
                  <a:pt x="1088257" y="6883"/>
                </a:lnTo>
                <a:lnTo>
                  <a:pt x="1125316" y="26050"/>
                </a:lnTo>
                <a:lnTo>
                  <a:pt x="1154541" y="55275"/>
                </a:lnTo>
                <a:lnTo>
                  <a:pt x="1173708" y="92334"/>
                </a:lnTo>
                <a:lnTo>
                  <a:pt x="1180592" y="135000"/>
                </a:lnTo>
                <a:lnTo>
                  <a:pt x="1180592" y="674877"/>
                </a:lnTo>
                <a:lnTo>
                  <a:pt x="1173708" y="717544"/>
                </a:lnTo>
                <a:lnTo>
                  <a:pt x="1154541" y="754603"/>
                </a:lnTo>
                <a:lnTo>
                  <a:pt x="1125316" y="783828"/>
                </a:lnTo>
                <a:lnTo>
                  <a:pt x="1088257" y="802995"/>
                </a:lnTo>
                <a:lnTo>
                  <a:pt x="1045591" y="809879"/>
                </a:lnTo>
                <a:lnTo>
                  <a:pt x="134975" y="809879"/>
                </a:lnTo>
                <a:lnTo>
                  <a:pt x="92311" y="802995"/>
                </a:lnTo>
                <a:lnTo>
                  <a:pt x="55259" y="783828"/>
                </a:lnTo>
                <a:lnTo>
                  <a:pt x="26041" y="754603"/>
                </a:lnTo>
                <a:lnTo>
                  <a:pt x="6880" y="717544"/>
                </a:lnTo>
                <a:lnTo>
                  <a:pt x="0" y="674877"/>
                </a:lnTo>
                <a:lnTo>
                  <a:pt x="0" y="135000"/>
                </a:lnTo>
                <a:close/>
              </a:path>
            </a:pathLst>
          </a:custGeom>
          <a:ln w="25400">
            <a:solidFill>
              <a:srgbClr val="385D89"/>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71" name="object 71"/>
          <p:cNvSpPr txBox="1"/>
          <p:nvPr/>
        </p:nvSpPr>
        <p:spPr>
          <a:xfrm>
            <a:off x="2299817" y="3026409"/>
            <a:ext cx="693420" cy="391160"/>
          </a:xfrm>
          <a:prstGeom prst="rect">
            <a:avLst/>
          </a:prstGeom>
        </p:spPr>
        <p:txBody>
          <a:bodyPr vert="horz" wrap="square" lIns="0" tIns="12700" rIns="0" bIns="0" rtlCol="0">
            <a:spAutoFit/>
          </a:bodyPr>
          <a:lstStyle/>
          <a:p>
            <a:pPr marL="12700" eaLnBrk="1" fontAlgn="auto" hangingPunct="1">
              <a:spcBef>
                <a:spcPts val="100"/>
              </a:spcBef>
              <a:spcAft>
                <a:spcPts val="0"/>
              </a:spcAft>
              <a:defRPr/>
            </a:pPr>
            <a:r>
              <a:rPr sz="2400" i="1" dirty="0">
                <a:solidFill>
                  <a:srgbClr val="FFFFFF"/>
                </a:solidFill>
                <a:latin typeface="Calibri"/>
                <a:ea typeface="+mn-ea"/>
                <a:cs typeface="Calibri"/>
              </a:rPr>
              <a:t>Mo</a:t>
            </a:r>
            <a:r>
              <a:rPr sz="2400" i="1" spc="5" dirty="0">
                <a:solidFill>
                  <a:srgbClr val="FFFFFF"/>
                </a:solidFill>
                <a:latin typeface="Calibri"/>
                <a:ea typeface="+mn-ea"/>
                <a:cs typeface="Calibri"/>
              </a:rPr>
              <a:t>r</a:t>
            </a:r>
            <a:r>
              <a:rPr sz="2400" i="1" dirty="0">
                <a:solidFill>
                  <a:srgbClr val="FFFFFF"/>
                </a:solidFill>
                <a:latin typeface="Calibri"/>
                <a:ea typeface="+mn-ea"/>
                <a:cs typeface="Calibri"/>
              </a:rPr>
              <a:t>e</a:t>
            </a:r>
            <a:endParaRPr sz="2400">
              <a:solidFill>
                <a:prstClr val="black"/>
              </a:solidFill>
              <a:latin typeface="Calibri"/>
              <a:ea typeface="+mn-ea"/>
              <a:cs typeface="Calibri"/>
            </a:endParaRPr>
          </a:p>
        </p:txBody>
      </p:sp>
      <p:sp>
        <p:nvSpPr>
          <p:cNvPr id="72" name="object 72"/>
          <p:cNvSpPr/>
          <p:nvPr/>
        </p:nvSpPr>
        <p:spPr>
          <a:xfrm>
            <a:off x="2045462" y="2859023"/>
            <a:ext cx="8078470" cy="1341120"/>
          </a:xfrm>
          <a:custGeom>
            <a:avLst/>
            <a:gdLst/>
            <a:ahLst/>
            <a:cxnLst/>
            <a:rect l="l" t="t" r="r" b="b"/>
            <a:pathLst>
              <a:path w="8078470" h="1341120">
                <a:moveTo>
                  <a:pt x="7854823" y="0"/>
                </a:moveTo>
                <a:lnTo>
                  <a:pt x="223532" y="0"/>
                </a:lnTo>
                <a:lnTo>
                  <a:pt x="178482" y="4541"/>
                </a:lnTo>
                <a:lnTo>
                  <a:pt x="136522" y="17565"/>
                </a:lnTo>
                <a:lnTo>
                  <a:pt x="98552" y="38174"/>
                </a:lnTo>
                <a:lnTo>
                  <a:pt x="65470" y="65468"/>
                </a:lnTo>
                <a:lnTo>
                  <a:pt x="38175" y="98549"/>
                </a:lnTo>
                <a:lnTo>
                  <a:pt x="17565" y="136517"/>
                </a:lnTo>
                <a:lnTo>
                  <a:pt x="4541" y="178473"/>
                </a:lnTo>
                <a:lnTo>
                  <a:pt x="0" y="223520"/>
                </a:lnTo>
                <a:lnTo>
                  <a:pt x="0" y="1117600"/>
                </a:lnTo>
                <a:lnTo>
                  <a:pt x="4541" y="1162646"/>
                </a:lnTo>
                <a:lnTo>
                  <a:pt x="17565" y="1204602"/>
                </a:lnTo>
                <a:lnTo>
                  <a:pt x="38175" y="1242570"/>
                </a:lnTo>
                <a:lnTo>
                  <a:pt x="65470" y="1275651"/>
                </a:lnTo>
                <a:lnTo>
                  <a:pt x="98552" y="1302945"/>
                </a:lnTo>
                <a:lnTo>
                  <a:pt x="136522" y="1323554"/>
                </a:lnTo>
                <a:lnTo>
                  <a:pt x="178482" y="1336578"/>
                </a:lnTo>
                <a:lnTo>
                  <a:pt x="223532" y="1341120"/>
                </a:lnTo>
                <a:lnTo>
                  <a:pt x="7854823" y="1341120"/>
                </a:lnTo>
                <a:lnTo>
                  <a:pt x="7899869" y="1336578"/>
                </a:lnTo>
                <a:lnTo>
                  <a:pt x="7941825" y="1323554"/>
                </a:lnTo>
                <a:lnTo>
                  <a:pt x="7979793" y="1302945"/>
                </a:lnTo>
                <a:lnTo>
                  <a:pt x="8012874" y="1275651"/>
                </a:lnTo>
                <a:lnTo>
                  <a:pt x="8040168" y="1242570"/>
                </a:lnTo>
                <a:lnTo>
                  <a:pt x="8060777" y="1204602"/>
                </a:lnTo>
                <a:lnTo>
                  <a:pt x="8073801" y="1162646"/>
                </a:lnTo>
                <a:lnTo>
                  <a:pt x="8078342" y="1117600"/>
                </a:lnTo>
                <a:lnTo>
                  <a:pt x="8078342" y="223520"/>
                </a:lnTo>
                <a:lnTo>
                  <a:pt x="8073801" y="178473"/>
                </a:lnTo>
                <a:lnTo>
                  <a:pt x="8060777" y="136517"/>
                </a:lnTo>
                <a:lnTo>
                  <a:pt x="8040168" y="98549"/>
                </a:lnTo>
                <a:lnTo>
                  <a:pt x="8012874" y="65468"/>
                </a:lnTo>
                <a:lnTo>
                  <a:pt x="7979793" y="38174"/>
                </a:lnTo>
                <a:lnTo>
                  <a:pt x="7941825" y="17565"/>
                </a:lnTo>
                <a:lnTo>
                  <a:pt x="7899869" y="4541"/>
                </a:lnTo>
                <a:lnTo>
                  <a:pt x="7854823" y="0"/>
                </a:lnTo>
                <a:close/>
              </a:path>
            </a:pathLst>
          </a:custGeom>
          <a:solidFill>
            <a:srgbClr val="2146AF"/>
          </a:solid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73" name="object 73"/>
          <p:cNvSpPr/>
          <p:nvPr/>
        </p:nvSpPr>
        <p:spPr>
          <a:xfrm>
            <a:off x="2045462" y="2859023"/>
            <a:ext cx="8078470" cy="1341120"/>
          </a:xfrm>
          <a:custGeom>
            <a:avLst/>
            <a:gdLst/>
            <a:ahLst/>
            <a:cxnLst/>
            <a:rect l="l" t="t" r="r" b="b"/>
            <a:pathLst>
              <a:path w="8078470" h="1341120">
                <a:moveTo>
                  <a:pt x="0" y="223520"/>
                </a:moveTo>
                <a:lnTo>
                  <a:pt x="4541" y="178473"/>
                </a:lnTo>
                <a:lnTo>
                  <a:pt x="17565" y="136517"/>
                </a:lnTo>
                <a:lnTo>
                  <a:pt x="38175" y="98549"/>
                </a:lnTo>
                <a:lnTo>
                  <a:pt x="65470" y="65468"/>
                </a:lnTo>
                <a:lnTo>
                  <a:pt x="98552" y="38174"/>
                </a:lnTo>
                <a:lnTo>
                  <a:pt x="136522" y="17565"/>
                </a:lnTo>
                <a:lnTo>
                  <a:pt x="178482" y="4541"/>
                </a:lnTo>
                <a:lnTo>
                  <a:pt x="223532" y="0"/>
                </a:lnTo>
                <a:lnTo>
                  <a:pt x="7854823" y="0"/>
                </a:lnTo>
                <a:lnTo>
                  <a:pt x="7899869" y="4541"/>
                </a:lnTo>
                <a:lnTo>
                  <a:pt x="7941825" y="17565"/>
                </a:lnTo>
                <a:lnTo>
                  <a:pt x="7979793" y="38174"/>
                </a:lnTo>
                <a:lnTo>
                  <a:pt x="8012874" y="65468"/>
                </a:lnTo>
                <a:lnTo>
                  <a:pt x="8040168" y="98549"/>
                </a:lnTo>
                <a:lnTo>
                  <a:pt x="8060777" y="136517"/>
                </a:lnTo>
                <a:lnTo>
                  <a:pt x="8073801" y="178473"/>
                </a:lnTo>
                <a:lnTo>
                  <a:pt x="8078342" y="223520"/>
                </a:lnTo>
                <a:lnTo>
                  <a:pt x="8078342" y="1117600"/>
                </a:lnTo>
                <a:lnTo>
                  <a:pt x="8073801" y="1162646"/>
                </a:lnTo>
                <a:lnTo>
                  <a:pt x="8060777" y="1204602"/>
                </a:lnTo>
                <a:lnTo>
                  <a:pt x="8040168" y="1242570"/>
                </a:lnTo>
                <a:lnTo>
                  <a:pt x="8012874" y="1275651"/>
                </a:lnTo>
                <a:lnTo>
                  <a:pt x="7979793" y="1302945"/>
                </a:lnTo>
                <a:lnTo>
                  <a:pt x="7941825" y="1323554"/>
                </a:lnTo>
                <a:lnTo>
                  <a:pt x="7899869" y="1336578"/>
                </a:lnTo>
                <a:lnTo>
                  <a:pt x="7854823" y="1341120"/>
                </a:lnTo>
                <a:lnTo>
                  <a:pt x="223532" y="1341120"/>
                </a:lnTo>
                <a:lnTo>
                  <a:pt x="178482" y="1336578"/>
                </a:lnTo>
                <a:lnTo>
                  <a:pt x="136522" y="1323554"/>
                </a:lnTo>
                <a:lnTo>
                  <a:pt x="98552" y="1302945"/>
                </a:lnTo>
                <a:lnTo>
                  <a:pt x="65470" y="1275651"/>
                </a:lnTo>
                <a:lnTo>
                  <a:pt x="38175" y="1242570"/>
                </a:lnTo>
                <a:lnTo>
                  <a:pt x="17565" y="1204602"/>
                </a:lnTo>
                <a:lnTo>
                  <a:pt x="4541" y="1162646"/>
                </a:lnTo>
                <a:lnTo>
                  <a:pt x="0" y="1117600"/>
                </a:lnTo>
                <a:lnTo>
                  <a:pt x="0" y="223520"/>
                </a:lnTo>
                <a:close/>
              </a:path>
            </a:pathLst>
          </a:custGeom>
          <a:ln w="25400">
            <a:solidFill>
              <a:srgbClr val="385D89"/>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74" name="object 74"/>
          <p:cNvSpPr txBox="1"/>
          <p:nvPr/>
        </p:nvSpPr>
        <p:spPr>
          <a:xfrm>
            <a:off x="4014342" y="2964562"/>
            <a:ext cx="4142740" cy="513715"/>
          </a:xfrm>
          <a:prstGeom prst="rect">
            <a:avLst/>
          </a:prstGeom>
        </p:spPr>
        <p:txBody>
          <a:bodyPr vert="horz" wrap="square" lIns="0" tIns="13335" rIns="0" bIns="0" rtlCol="0">
            <a:spAutoFit/>
          </a:bodyPr>
          <a:lstStyle/>
          <a:p>
            <a:pPr marL="12700" eaLnBrk="1" fontAlgn="auto" hangingPunct="1">
              <a:spcBef>
                <a:spcPts val="105"/>
              </a:spcBef>
              <a:spcAft>
                <a:spcPts val="0"/>
              </a:spcAft>
              <a:defRPr/>
            </a:pPr>
            <a:r>
              <a:rPr sz="3200" dirty="0">
                <a:solidFill>
                  <a:srgbClr val="FFFFFF"/>
                </a:solidFill>
                <a:latin typeface="Calibri"/>
                <a:ea typeface="+mn-ea"/>
                <a:cs typeface="Calibri"/>
              </a:rPr>
              <a:t>P3 </a:t>
            </a:r>
            <a:r>
              <a:rPr sz="3200" spc="-10" dirty="0">
                <a:solidFill>
                  <a:srgbClr val="FFFFFF"/>
                </a:solidFill>
                <a:latin typeface="Calibri"/>
                <a:ea typeface="+mn-ea"/>
                <a:cs typeface="Calibri"/>
              </a:rPr>
              <a:t>exploits </a:t>
            </a:r>
            <a:r>
              <a:rPr sz="3200" dirty="0">
                <a:solidFill>
                  <a:srgbClr val="FFFFFF"/>
                </a:solidFill>
                <a:latin typeface="Calibri"/>
                <a:ea typeface="+mn-ea"/>
                <a:cs typeface="Calibri"/>
              </a:rPr>
              <a:t>all </a:t>
            </a:r>
            <a:r>
              <a:rPr sz="3200" spc="-10" dirty="0">
                <a:solidFill>
                  <a:srgbClr val="FFFFFF"/>
                </a:solidFill>
                <a:latin typeface="Calibri"/>
                <a:ea typeface="+mn-ea"/>
                <a:cs typeface="Calibri"/>
              </a:rPr>
              <a:t>three</a:t>
            </a:r>
            <a:r>
              <a:rPr sz="3200" spc="-65" dirty="0">
                <a:solidFill>
                  <a:srgbClr val="FFFFFF"/>
                </a:solidFill>
                <a:latin typeface="Calibri"/>
                <a:ea typeface="+mn-ea"/>
                <a:cs typeface="Calibri"/>
              </a:rPr>
              <a:t> </a:t>
            </a:r>
            <a:r>
              <a:rPr sz="3200" spc="-15" dirty="0">
                <a:solidFill>
                  <a:srgbClr val="FFFFFF"/>
                </a:solidFill>
                <a:latin typeface="Calibri"/>
                <a:ea typeface="+mn-ea"/>
                <a:cs typeface="Calibri"/>
              </a:rPr>
              <a:t>facts</a:t>
            </a:r>
            <a:endParaRPr sz="3200">
              <a:solidFill>
                <a:prstClr val="black"/>
              </a:solidFill>
              <a:latin typeface="Calibri"/>
              <a:ea typeface="+mn-ea"/>
              <a:cs typeface="Calibri"/>
            </a:endParaRPr>
          </a:p>
        </p:txBody>
      </p:sp>
      <p:sp>
        <p:nvSpPr>
          <p:cNvPr id="75" name="object 75"/>
          <p:cNvSpPr txBox="1"/>
          <p:nvPr/>
        </p:nvSpPr>
        <p:spPr>
          <a:xfrm>
            <a:off x="2211425" y="3452241"/>
            <a:ext cx="7491730" cy="513715"/>
          </a:xfrm>
          <a:prstGeom prst="rect">
            <a:avLst/>
          </a:prstGeom>
        </p:spPr>
        <p:txBody>
          <a:bodyPr vert="horz" wrap="square" lIns="0" tIns="13335" rIns="0" bIns="0" rtlCol="0">
            <a:spAutoFit/>
          </a:bodyPr>
          <a:lstStyle/>
          <a:p>
            <a:pPr marL="12700" eaLnBrk="1" fontAlgn="auto" hangingPunct="1">
              <a:spcBef>
                <a:spcPts val="105"/>
              </a:spcBef>
              <a:spcAft>
                <a:spcPts val="0"/>
              </a:spcAft>
              <a:tabLst>
                <a:tab pos="1031875" algn="l"/>
              </a:tabLst>
              <a:defRPr/>
            </a:pPr>
            <a:r>
              <a:rPr sz="3600" i="1" spc="-892" baseline="30092" dirty="0">
                <a:solidFill>
                  <a:srgbClr val="FFFFFF"/>
                </a:solidFill>
                <a:latin typeface="Calibri"/>
                <a:ea typeface="+mn-ea"/>
                <a:cs typeface="Calibri"/>
              </a:rPr>
              <a:t>En</a:t>
            </a:r>
            <a:r>
              <a:rPr sz="3200" spc="-595" dirty="0">
                <a:solidFill>
                  <a:srgbClr val="FFFFFF"/>
                </a:solidFill>
                <a:latin typeface="Calibri"/>
                <a:ea typeface="+mn-ea"/>
                <a:cs typeface="Calibri"/>
              </a:rPr>
              <a:t>t</a:t>
            </a:r>
            <a:r>
              <a:rPr sz="3600" i="1" spc="-892" baseline="30092" dirty="0">
                <a:solidFill>
                  <a:srgbClr val="FFFFFF"/>
                </a:solidFill>
                <a:latin typeface="Calibri"/>
                <a:ea typeface="+mn-ea"/>
                <a:cs typeface="Calibri"/>
              </a:rPr>
              <a:t>e</a:t>
            </a:r>
            <a:r>
              <a:rPr sz="3200" spc="-595" dirty="0">
                <a:solidFill>
                  <a:srgbClr val="FFFFFF"/>
                </a:solidFill>
                <a:latin typeface="Calibri"/>
                <a:ea typeface="+mn-ea"/>
                <a:cs typeface="Calibri"/>
              </a:rPr>
              <a:t>o</a:t>
            </a:r>
            <a:r>
              <a:rPr sz="3600" i="1" spc="-892" baseline="30092" dirty="0">
                <a:solidFill>
                  <a:srgbClr val="FFFFFF"/>
                </a:solidFill>
                <a:latin typeface="Calibri"/>
                <a:ea typeface="+mn-ea"/>
                <a:cs typeface="Calibri"/>
              </a:rPr>
              <a:t>rg</a:t>
            </a:r>
            <a:r>
              <a:rPr sz="3200" spc="-595" dirty="0">
                <a:solidFill>
                  <a:srgbClr val="FFFFFF"/>
                </a:solidFill>
                <a:latin typeface="Calibri"/>
                <a:ea typeface="+mn-ea"/>
                <a:cs typeface="Calibri"/>
              </a:rPr>
              <a:t>m</a:t>
            </a:r>
            <a:r>
              <a:rPr sz="3600" i="1" spc="-892" baseline="30092" dirty="0">
                <a:solidFill>
                  <a:srgbClr val="FFFFFF"/>
                </a:solidFill>
                <a:latin typeface="Calibri"/>
                <a:ea typeface="+mn-ea"/>
                <a:cs typeface="Calibri"/>
              </a:rPr>
              <a:t>y	</a:t>
            </a:r>
            <a:r>
              <a:rPr sz="3200" spc="-40" dirty="0">
                <a:solidFill>
                  <a:srgbClr val="FFFFFF"/>
                </a:solidFill>
                <a:latin typeface="Calibri"/>
                <a:ea typeface="+mn-ea"/>
                <a:cs typeface="Calibri"/>
              </a:rPr>
              <a:t>ake </a:t>
            </a:r>
            <a:r>
              <a:rPr sz="3200" dirty="0">
                <a:solidFill>
                  <a:srgbClr val="FFFFFF"/>
                </a:solidFill>
                <a:latin typeface="Calibri"/>
                <a:ea typeface="+mn-ea"/>
                <a:cs typeface="Calibri"/>
              </a:rPr>
              <a:t>a </a:t>
            </a:r>
            <a:r>
              <a:rPr sz="3200" spc="-5" dirty="0">
                <a:solidFill>
                  <a:srgbClr val="FFFFFF"/>
                </a:solidFill>
                <a:latin typeface="Calibri"/>
                <a:ea typeface="+mn-ea"/>
                <a:cs typeface="Calibri"/>
              </a:rPr>
              <a:t>public part </a:t>
            </a:r>
            <a:r>
              <a:rPr sz="3200" dirty="0">
                <a:solidFill>
                  <a:srgbClr val="FFFFFF"/>
                </a:solidFill>
                <a:latin typeface="Calibri"/>
                <a:ea typeface="+mn-ea"/>
                <a:cs typeface="Calibri"/>
              </a:rPr>
              <a:t>much less</a:t>
            </a:r>
            <a:r>
              <a:rPr sz="3200" spc="60" dirty="0">
                <a:solidFill>
                  <a:srgbClr val="FFFFFF"/>
                </a:solidFill>
                <a:latin typeface="Calibri"/>
                <a:ea typeface="+mn-ea"/>
                <a:cs typeface="Calibri"/>
              </a:rPr>
              <a:t> </a:t>
            </a:r>
            <a:r>
              <a:rPr sz="3200" spc="-20" dirty="0">
                <a:solidFill>
                  <a:srgbClr val="FFFFFF"/>
                </a:solidFill>
                <a:latin typeface="Calibri"/>
                <a:ea typeface="+mn-ea"/>
                <a:cs typeface="Calibri"/>
              </a:rPr>
              <a:t>informative</a:t>
            </a:r>
            <a:endParaRPr sz="3200">
              <a:solidFill>
                <a:prstClr val="black"/>
              </a:solidFill>
              <a:latin typeface="Calibri"/>
              <a:ea typeface="+mn-ea"/>
              <a:cs typeface="Calibri"/>
            </a:endParaRPr>
          </a:p>
        </p:txBody>
      </p:sp>
    </p:spTree>
    <p:extLst>
      <p:ext uri="{BB962C8B-B14F-4D97-AF65-F5344CB8AC3E}">
        <p14:creationId xmlns:p14="http://schemas.microsoft.com/office/powerpoint/2010/main" val="2793032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122407" y="0"/>
            <a:ext cx="545592" cy="466344"/>
          </a:xfrm>
          <a:prstGeom prst="rect">
            <a:avLst/>
          </a:prstGeom>
          <a:blipFill>
            <a:blip r:embed="rId2"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3" name="object 3"/>
          <p:cNvSpPr txBox="1"/>
          <p:nvPr/>
        </p:nvSpPr>
        <p:spPr>
          <a:xfrm>
            <a:off x="10291065" y="0"/>
            <a:ext cx="257175" cy="299720"/>
          </a:xfrm>
          <a:prstGeom prst="rect">
            <a:avLst/>
          </a:prstGeom>
        </p:spPr>
        <p:txBody>
          <a:bodyPr vert="horz" wrap="square" lIns="0" tIns="12700" rIns="0" bIns="0" rtlCol="0">
            <a:spAutoFit/>
          </a:bodyPr>
          <a:lstStyle/>
          <a:p>
            <a:pPr marL="12700" eaLnBrk="1" fontAlgn="auto" hangingPunct="1">
              <a:spcBef>
                <a:spcPts val="100"/>
              </a:spcBef>
              <a:spcAft>
                <a:spcPts val="0"/>
              </a:spcAft>
              <a:defRPr/>
            </a:pPr>
            <a:r>
              <a:rPr b="1" spc="-5" dirty="0">
                <a:solidFill>
                  <a:srgbClr val="161616"/>
                </a:solidFill>
                <a:latin typeface="Calibri"/>
                <a:ea typeface="+mn-ea"/>
                <a:cs typeface="Calibri"/>
              </a:rPr>
              <a:t>12</a:t>
            </a:r>
            <a:endParaRPr>
              <a:solidFill>
                <a:prstClr val="black"/>
              </a:solidFill>
              <a:latin typeface="Calibri"/>
              <a:ea typeface="+mn-ea"/>
              <a:cs typeface="Calibri"/>
            </a:endParaRPr>
          </a:p>
        </p:txBody>
      </p:sp>
      <p:sp>
        <p:nvSpPr>
          <p:cNvPr id="4" name="object 4"/>
          <p:cNvSpPr/>
          <p:nvPr/>
        </p:nvSpPr>
        <p:spPr>
          <a:xfrm>
            <a:off x="3630615" y="1670505"/>
            <a:ext cx="1663332" cy="1249113"/>
          </a:xfrm>
          <a:prstGeom prst="rect">
            <a:avLst/>
          </a:prstGeom>
          <a:blipFill>
            <a:blip r:embed="rId3"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5" name="object 5"/>
          <p:cNvSpPr/>
          <p:nvPr/>
        </p:nvSpPr>
        <p:spPr>
          <a:xfrm>
            <a:off x="4276345" y="2706623"/>
            <a:ext cx="425195" cy="1048512"/>
          </a:xfrm>
          <a:prstGeom prst="rect">
            <a:avLst/>
          </a:prstGeom>
          <a:blipFill>
            <a:blip r:embed="rId4"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6" name="object 6"/>
          <p:cNvSpPr/>
          <p:nvPr/>
        </p:nvSpPr>
        <p:spPr>
          <a:xfrm>
            <a:off x="4403673" y="2895474"/>
            <a:ext cx="171450" cy="794385"/>
          </a:xfrm>
          <a:custGeom>
            <a:avLst/>
            <a:gdLst/>
            <a:ahLst/>
            <a:cxnLst/>
            <a:rect l="l" t="t" r="r" b="b"/>
            <a:pathLst>
              <a:path w="171450" h="794385">
                <a:moveTo>
                  <a:pt x="104699" y="680085"/>
                </a:moveTo>
                <a:lnTo>
                  <a:pt x="66599" y="680085"/>
                </a:lnTo>
                <a:lnTo>
                  <a:pt x="66599" y="794384"/>
                </a:lnTo>
                <a:lnTo>
                  <a:pt x="104699" y="794384"/>
                </a:lnTo>
                <a:lnTo>
                  <a:pt x="104699" y="680085"/>
                </a:lnTo>
                <a:close/>
              </a:path>
              <a:path w="171450" h="794385">
                <a:moveTo>
                  <a:pt x="104699" y="527685"/>
                </a:moveTo>
                <a:lnTo>
                  <a:pt x="66599" y="527685"/>
                </a:lnTo>
                <a:lnTo>
                  <a:pt x="66599" y="641985"/>
                </a:lnTo>
                <a:lnTo>
                  <a:pt x="104699" y="641985"/>
                </a:lnTo>
                <a:lnTo>
                  <a:pt x="104699" y="527685"/>
                </a:lnTo>
                <a:close/>
              </a:path>
              <a:path w="171450" h="794385">
                <a:moveTo>
                  <a:pt x="104699" y="375285"/>
                </a:moveTo>
                <a:lnTo>
                  <a:pt x="66599" y="375285"/>
                </a:lnTo>
                <a:lnTo>
                  <a:pt x="66599" y="489585"/>
                </a:lnTo>
                <a:lnTo>
                  <a:pt x="104699" y="489585"/>
                </a:lnTo>
                <a:lnTo>
                  <a:pt x="104699" y="375285"/>
                </a:lnTo>
                <a:close/>
              </a:path>
              <a:path w="171450" h="794385">
                <a:moveTo>
                  <a:pt x="104699" y="222885"/>
                </a:moveTo>
                <a:lnTo>
                  <a:pt x="66599" y="222885"/>
                </a:lnTo>
                <a:lnTo>
                  <a:pt x="66599" y="337185"/>
                </a:lnTo>
                <a:lnTo>
                  <a:pt x="104699" y="337185"/>
                </a:lnTo>
                <a:lnTo>
                  <a:pt x="104699" y="222885"/>
                </a:lnTo>
                <a:close/>
              </a:path>
              <a:path w="171450" h="794385">
                <a:moveTo>
                  <a:pt x="85586" y="75692"/>
                </a:moveTo>
                <a:lnTo>
                  <a:pt x="66599" y="108240"/>
                </a:lnTo>
                <a:lnTo>
                  <a:pt x="66599" y="184785"/>
                </a:lnTo>
                <a:lnTo>
                  <a:pt x="104699" y="184785"/>
                </a:lnTo>
                <a:lnTo>
                  <a:pt x="104572" y="108240"/>
                </a:lnTo>
                <a:lnTo>
                  <a:pt x="85586" y="75692"/>
                </a:lnTo>
                <a:close/>
              </a:path>
              <a:path w="171450" h="794385">
                <a:moveTo>
                  <a:pt x="85649" y="0"/>
                </a:moveTo>
                <a:lnTo>
                  <a:pt x="2464" y="142493"/>
                </a:lnTo>
                <a:lnTo>
                  <a:pt x="0" y="149689"/>
                </a:lnTo>
                <a:lnTo>
                  <a:pt x="464" y="157003"/>
                </a:lnTo>
                <a:lnTo>
                  <a:pt x="3643" y="163603"/>
                </a:lnTo>
                <a:lnTo>
                  <a:pt x="9322" y="168655"/>
                </a:lnTo>
                <a:lnTo>
                  <a:pt x="16498" y="171049"/>
                </a:lnTo>
                <a:lnTo>
                  <a:pt x="66472" y="108458"/>
                </a:lnTo>
                <a:lnTo>
                  <a:pt x="66599" y="70485"/>
                </a:lnTo>
                <a:lnTo>
                  <a:pt x="82548" y="70485"/>
                </a:lnTo>
                <a:lnTo>
                  <a:pt x="69139" y="47498"/>
                </a:lnTo>
                <a:lnTo>
                  <a:pt x="113335" y="47498"/>
                </a:lnTo>
                <a:lnTo>
                  <a:pt x="85649" y="0"/>
                </a:lnTo>
                <a:close/>
              </a:path>
              <a:path w="171450" h="794385">
                <a:moveTo>
                  <a:pt x="126734" y="70485"/>
                </a:moveTo>
                <a:lnTo>
                  <a:pt x="104699" y="70485"/>
                </a:lnTo>
                <a:lnTo>
                  <a:pt x="104699" y="108458"/>
                </a:lnTo>
                <a:lnTo>
                  <a:pt x="135814" y="161798"/>
                </a:lnTo>
                <a:lnTo>
                  <a:pt x="140864" y="167405"/>
                </a:lnTo>
                <a:lnTo>
                  <a:pt x="147450" y="170561"/>
                </a:lnTo>
                <a:lnTo>
                  <a:pt x="154727" y="171049"/>
                </a:lnTo>
                <a:lnTo>
                  <a:pt x="161849" y="168655"/>
                </a:lnTo>
                <a:lnTo>
                  <a:pt x="167528" y="163603"/>
                </a:lnTo>
                <a:lnTo>
                  <a:pt x="170707" y="157003"/>
                </a:lnTo>
                <a:lnTo>
                  <a:pt x="171172" y="149689"/>
                </a:lnTo>
                <a:lnTo>
                  <a:pt x="168707" y="142493"/>
                </a:lnTo>
                <a:lnTo>
                  <a:pt x="126734" y="70485"/>
                </a:lnTo>
                <a:close/>
              </a:path>
              <a:path w="171450" h="794385">
                <a:moveTo>
                  <a:pt x="113335" y="47498"/>
                </a:moveTo>
                <a:lnTo>
                  <a:pt x="102032" y="47498"/>
                </a:lnTo>
                <a:lnTo>
                  <a:pt x="85586" y="75692"/>
                </a:lnTo>
                <a:lnTo>
                  <a:pt x="104699" y="108458"/>
                </a:lnTo>
                <a:lnTo>
                  <a:pt x="104699" y="70485"/>
                </a:lnTo>
                <a:lnTo>
                  <a:pt x="126734" y="70485"/>
                </a:lnTo>
                <a:lnTo>
                  <a:pt x="113335" y="47498"/>
                </a:lnTo>
                <a:close/>
              </a:path>
              <a:path w="171450" h="794385">
                <a:moveTo>
                  <a:pt x="82548" y="70485"/>
                </a:moveTo>
                <a:lnTo>
                  <a:pt x="66599" y="70485"/>
                </a:lnTo>
                <a:lnTo>
                  <a:pt x="66599" y="108240"/>
                </a:lnTo>
                <a:lnTo>
                  <a:pt x="85586" y="75692"/>
                </a:lnTo>
                <a:lnTo>
                  <a:pt x="82548" y="70485"/>
                </a:lnTo>
                <a:close/>
              </a:path>
              <a:path w="171450" h="794385">
                <a:moveTo>
                  <a:pt x="102032" y="47498"/>
                </a:moveTo>
                <a:lnTo>
                  <a:pt x="69139" y="47498"/>
                </a:lnTo>
                <a:lnTo>
                  <a:pt x="85586" y="75692"/>
                </a:lnTo>
                <a:lnTo>
                  <a:pt x="102032" y="47498"/>
                </a:lnTo>
                <a:close/>
              </a:path>
            </a:pathLst>
          </a:custGeom>
          <a:solidFill>
            <a:srgbClr val="C00000"/>
          </a:solid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7" name="object 7"/>
          <p:cNvSpPr/>
          <p:nvPr/>
        </p:nvSpPr>
        <p:spPr>
          <a:xfrm>
            <a:off x="3355848" y="1089660"/>
            <a:ext cx="2318004" cy="551688"/>
          </a:xfrm>
          <a:prstGeom prst="rect">
            <a:avLst/>
          </a:prstGeom>
          <a:blipFill>
            <a:blip r:embed="rId5"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8" name="object 8"/>
          <p:cNvSpPr/>
          <p:nvPr/>
        </p:nvSpPr>
        <p:spPr>
          <a:xfrm>
            <a:off x="3403346" y="1117219"/>
            <a:ext cx="2222373" cy="457200"/>
          </a:xfrm>
          <a:prstGeom prst="rect">
            <a:avLst/>
          </a:prstGeom>
          <a:blipFill>
            <a:blip r:embed="rId6"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9" name="object 9"/>
          <p:cNvSpPr/>
          <p:nvPr/>
        </p:nvSpPr>
        <p:spPr>
          <a:xfrm>
            <a:off x="3403345" y="1117219"/>
            <a:ext cx="2222500" cy="457200"/>
          </a:xfrm>
          <a:custGeom>
            <a:avLst/>
            <a:gdLst/>
            <a:ahLst/>
            <a:cxnLst/>
            <a:rect l="l" t="t" r="r" b="b"/>
            <a:pathLst>
              <a:path w="2222500" h="457200">
                <a:moveTo>
                  <a:pt x="0" y="76200"/>
                </a:moveTo>
                <a:lnTo>
                  <a:pt x="5994" y="46559"/>
                </a:lnTo>
                <a:lnTo>
                  <a:pt x="22336" y="22336"/>
                </a:lnTo>
                <a:lnTo>
                  <a:pt x="46559" y="5994"/>
                </a:lnTo>
                <a:lnTo>
                  <a:pt x="76200" y="0"/>
                </a:lnTo>
                <a:lnTo>
                  <a:pt x="2146173" y="0"/>
                </a:lnTo>
                <a:lnTo>
                  <a:pt x="2175867" y="5994"/>
                </a:lnTo>
                <a:lnTo>
                  <a:pt x="2200084" y="22336"/>
                </a:lnTo>
                <a:lnTo>
                  <a:pt x="2216396" y="46559"/>
                </a:lnTo>
                <a:lnTo>
                  <a:pt x="2222373" y="76200"/>
                </a:lnTo>
                <a:lnTo>
                  <a:pt x="2222373" y="381000"/>
                </a:lnTo>
                <a:lnTo>
                  <a:pt x="2216396" y="410640"/>
                </a:lnTo>
                <a:lnTo>
                  <a:pt x="2200084" y="434863"/>
                </a:lnTo>
                <a:lnTo>
                  <a:pt x="2175867" y="451205"/>
                </a:lnTo>
                <a:lnTo>
                  <a:pt x="2146173" y="457200"/>
                </a:lnTo>
                <a:lnTo>
                  <a:pt x="76200" y="457200"/>
                </a:lnTo>
                <a:lnTo>
                  <a:pt x="46559" y="451205"/>
                </a:lnTo>
                <a:lnTo>
                  <a:pt x="22336" y="434863"/>
                </a:lnTo>
                <a:lnTo>
                  <a:pt x="5994" y="410640"/>
                </a:lnTo>
                <a:lnTo>
                  <a:pt x="0" y="381000"/>
                </a:lnTo>
                <a:lnTo>
                  <a:pt x="0" y="76200"/>
                </a:lnTo>
                <a:close/>
              </a:path>
            </a:pathLst>
          </a:custGeom>
          <a:ln w="9525">
            <a:solidFill>
              <a:srgbClr val="000000"/>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10" name="object 10"/>
          <p:cNvSpPr txBox="1"/>
          <p:nvPr/>
        </p:nvSpPr>
        <p:spPr>
          <a:xfrm>
            <a:off x="3543680" y="1112342"/>
            <a:ext cx="1891664" cy="391795"/>
          </a:xfrm>
          <a:prstGeom prst="rect">
            <a:avLst/>
          </a:prstGeom>
        </p:spPr>
        <p:txBody>
          <a:bodyPr vert="horz" wrap="square" lIns="0" tIns="12700" rIns="0" bIns="0" rtlCol="0">
            <a:spAutoFit/>
          </a:bodyPr>
          <a:lstStyle/>
          <a:p>
            <a:pPr marL="12700" eaLnBrk="1" fontAlgn="auto" hangingPunct="1">
              <a:spcBef>
                <a:spcPts val="100"/>
              </a:spcBef>
              <a:spcAft>
                <a:spcPts val="0"/>
              </a:spcAft>
              <a:defRPr/>
            </a:pPr>
            <a:r>
              <a:rPr sz="2400" b="1" spc="-15" dirty="0">
                <a:solidFill>
                  <a:prstClr val="black"/>
                </a:solidFill>
                <a:latin typeface="Calibri"/>
                <a:ea typeface="+mn-ea"/>
                <a:cs typeface="Calibri"/>
              </a:rPr>
              <a:t>AC</a:t>
            </a:r>
            <a:r>
              <a:rPr sz="2400" b="1" spc="-50" dirty="0">
                <a:solidFill>
                  <a:prstClr val="black"/>
                </a:solidFill>
                <a:latin typeface="Calibri"/>
                <a:ea typeface="+mn-ea"/>
                <a:cs typeface="Calibri"/>
              </a:rPr>
              <a:t> </a:t>
            </a:r>
            <a:r>
              <a:rPr sz="2400" b="1" spc="-10" dirty="0">
                <a:solidFill>
                  <a:prstClr val="black"/>
                </a:solidFill>
                <a:latin typeface="Calibri"/>
                <a:ea typeface="+mn-ea"/>
                <a:cs typeface="Calibri"/>
              </a:rPr>
              <a:t>coefficients</a:t>
            </a:r>
            <a:endParaRPr sz="2400">
              <a:solidFill>
                <a:prstClr val="black"/>
              </a:solidFill>
              <a:latin typeface="Calibri"/>
              <a:ea typeface="+mn-ea"/>
              <a:cs typeface="Calibri"/>
            </a:endParaRPr>
          </a:p>
        </p:txBody>
      </p:sp>
      <p:sp>
        <p:nvSpPr>
          <p:cNvPr id="11" name="object 11"/>
          <p:cNvSpPr/>
          <p:nvPr/>
        </p:nvSpPr>
        <p:spPr>
          <a:xfrm>
            <a:off x="1665731" y="65531"/>
            <a:ext cx="8936736" cy="935736"/>
          </a:xfrm>
          <a:prstGeom prst="rect">
            <a:avLst/>
          </a:prstGeom>
          <a:blipFill>
            <a:blip r:embed="rId7"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12" name="object 12"/>
          <p:cNvSpPr txBox="1">
            <a:spLocks noGrp="1"/>
          </p:cNvSpPr>
          <p:nvPr>
            <p:ph type="title"/>
          </p:nvPr>
        </p:nvSpPr>
        <p:spPr>
          <a:xfrm>
            <a:off x="2255927" y="217374"/>
            <a:ext cx="7757159" cy="574675"/>
          </a:xfrm>
          <a:prstGeom prst="rect">
            <a:avLst/>
          </a:prstGeom>
        </p:spPr>
        <p:txBody>
          <a:bodyPr vert="horz" wrap="square" lIns="0" tIns="12700" rIns="0" bIns="0" rtlCol="0">
            <a:spAutoFit/>
          </a:bodyPr>
          <a:lstStyle/>
          <a:p>
            <a:pPr marL="12700">
              <a:spcBef>
                <a:spcPts val="100"/>
              </a:spcBef>
            </a:pPr>
            <a:r>
              <a:rPr spc="-5" dirty="0"/>
              <a:t>P3 Algorithm: </a:t>
            </a:r>
            <a:r>
              <a:rPr spc="-10" dirty="0"/>
              <a:t>How </a:t>
            </a:r>
            <a:r>
              <a:rPr dirty="0"/>
              <a:t>the </a:t>
            </a:r>
            <a:r>
              <a:rPr spc="-5" dirty="0"/>
              <a:t>encryption</a:t>
            </a:r>
            <a:r>
              <a:rPr spc="15" dirty="0"/>
              <a:t> </a:t>
            </a:r>
            <a:r>
              <a:rPr spc="-10" dirty="0"/>
              <a:t>works</a:t>
            </a:r>
          </a:p>
        </p:txBody>
      </p:sp>
      <p:sp>
        <p:nvSpPr>
          <p:cNvPr id="13" name="object 13"/>
          <p:cNvSpPr/>
          <p:nvPr/>
        </p:nvSpPr>
        <p:spPr>
          <a:xfrm>
            <a:off x="1524000" y="3329304"/>
            <a:ext cx="1447800" cy="1447800"/>
          </a:xfrm>
          <a:prstGeom prst="rect">
            <a:avLst/>
          </a:prstGeom>
          <a:blipFill>
            <a:blip r:embed="rId8"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14" name="object 14"/>
          <p:cNvSpPr txBox="1"/>
          <p:nvPr/>
        </p:nvSpPr>
        <p:spPr>
          <a:xfrm>
            <a:off x="9530842" y="4724528"/>
            <a:ext cx="675640" cy="330835"/>
          </a:xfrm>
          <a:prstGeom prst="rect">
            <a:avLst/>
          </a:prstGeom>
        </p:spPr>
        <p:txBody>
          <a:bodyPr vert="horz" wrap="square" lIns="0" tIns="12700" rIns="0" bIns="0" rtlCol="0">
            <a:spAutoFit/>
          </a:bodyPr>
          <a:lstStyle/>
          <a:p>
            <a:pPr marL="12700" eaLnBrk="1" fontAlgn="auto" hangingPunct="1">
              <a:spcBef>
                <a:spcPts val="100"/>
              </a:spcBef>
              <a:spcAft>
                <a:spcPts val="0"/>
              </a:spcAft>
              <a:defRPr/>
            </a:pPr>
            <a:r>
              <a:rPr sz="2000" b="1" i="1" spc="-5" dirty="0">
                <a:solidFill>
                  <a:prstClr val="black"/>
                </a:solidFill>
                <a:latin typeface="Calibri"/>
                <a:ea typeface="+mn-ea"/>
                <a:cs typeface="Calibri"/>
              </a:rPr>
              <a:t>Se</a:t>
            </a:r>
            <a:r>
              <a:rPr sz="2000" b="1" i="1" dirty="0">
                <a:solidFill>
                  <a:prstClr val="black"/>
                </a:solidFill>
                <a:latin typeface="Calibri"/>
                <a:ea typeface="+mn-ea"/>
                <a:cs typeface="Calibri"/>
              </a:rPr>
              <a:t>c</a:t>
            </a:r>
            <a:r>
              <a:rPr sz="2000" b="1" i="1" spc="-5" dirty="0">
                <a:solidFill>
                  <a:prstClr val="black"/>
                </a:solidFill>
                <a:latin typeface="Calibri"/>
                <a:ea typeface="+mn-ea"/>
                <a:cs typeface="Calibri"/>
              </a:rPr>
              <a:t>r</a:t>
            </a:r>
            <a:r>
              <a:rPr sz="2000" b="1" i="1" spc="-15" dirty="0">
                <a:solidFill>
                  <a:prstClr val="black"/>
                </a:solidFill>
                <a:latin typeface="Calibri"/>
                <a:ea typeface="+mn-ea"/>
                <a:cs typeface="Calibri"/>
              </a:rPr>
              <a:t>e</a:t>
            </a:r>
            <a:r>
              <a:rPr sz="2000" b="1" i="1" dirty="0">
                <a:solidFill>
                  <a:prstClr val="black"/>
                </a:solidFill>
                <a:latin typeface="Calibri"/>
                <a:ea typeface="+mn-ea"/>
                <a:cs typeface="Calibri"/>
              </a:rPr>
              <a:t>t</a:t>
            </a:r>
            <a:endParaRPr sz="2000">
              <a:solidFill>
                <a:prstClr val="black"/>
              </a:solidFill>
              <a:latin typeface="Calibri"/>
              <a:ea typeface="+mn-ea"/>
              <a:cs typeface="Calibri"/>
            </a:endParaRPr>
          </a:p>
        </p:txBody>
      </p:sp>
      <p:sp>
        <p:nvSpPr>
          <p:cNvPr id="15" name="object 15"/>
          <p:cNvSpPr/>
          <p:nvPr/>
        </p:nvSpPr>
        <p:spPr>
          <a:xfrm>
            <a:off x="9082405" y="5120005"/>
            <a:ext cx="1585594" cy="1585595"/>
          </a:xfrm>
          <a:prstGeom prst="rect">
            <a:avLst/>
          </a:prstGeom>
          <a:blipFill>
            <a:blip r:embed="rId9"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16" name="object 16"/>
          <p:cNvSpPr/>
          <p:nvPr/>
        </p:nvSpPr>
        <p:spPr>
          <a:xfrm>
            <a:off x="5582411" y="5722620"/>
            <a:ext cx="3712464" cy="425196"/>
          </a:xfrm>
          <a:prstGeom prst="rect">
            <a:avLst/>
          </a:prstGeom>
          <a:blipFill>
            <a:blip r:embed="rId10"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17" name="object 17"/>
          <p:cNvSpPr/>
          <p:nvPr/>
        </p:nvSpPr>
        <p:spPr>
          <a:xfrm>
            <a:off x="5625719" y="5827532"/>
            <a:ext cx="3456940" cy="171450"/>
          </a:xfrm>
          <a:custGeom>
            <a:avLst/>
            <a:gdLst/>
            <a:ahLst/>
            <a:cxnLst/>
            <a:rect l="l" t="t" r="r" b="b"/>
            <a:pathLst>
              <a:path w="3456940" h="171450">
                <a:moveTo>
                  <a:pt x="114300" y="73255"/>
                </a:moveTo>
                <a:lnTo>
                  <a:pt x="0" y="73497"/>
                </a:lnTo>
                <a:lnTo>
                  <a:pt x="126" y="111597"/>
                </a:lnTo>
                <a:lnTo>
                  <a:pt x="114426" y="111355"/>
                </a:lnTo>
                <a:lnTo>
                  <a:pt x="114300" y="73255"/>
                </a:lnTo>
                <a:close/>
              </a:path>
              <a:path w="3456940" h="171450">
                <a:moveTo>
                  <a:pt x="266700" y="72938"/>
                </a:moveTo>
                <a:lnTo>
                  <a:pt x="152400" y="73179"/>
                </a:lnTo>
                <a:lnTo>
                  <a:pt x="152526" y="111279"/>
                </a:lnTo>
                <a:lnTo>
                  <a:pt x="266826" y="111038"/>
                </a:lnTo>
                <a:lnTo>
                  <a:pt x="266700" y="72938"/>
                </a:lnTo>
                <a:close/>
              </a:path>
              <a:path w="3456940" h="171450">
                <a:moveTo>
                  <a:pt x="419100" y="72608"/>
                </a:moveTo>
                <a:lnTo>
                  <a:pt x="304800" y="72849"/>
                </a:lnTo>
                <a:lnTo>
                  <a:pt x="304926" y="110949"/>
                </a:lnTo>
                <a:lnTo>
                  <a:pt x="419226" y="110708"/>
                </a:lnTo>
                <a:lnTo>
                  <a:pt x="419100" y="72608"/>
                </a:lnTo>
                <a:close/>
              </a:path>
              <a:path w="3456940" h="171450">
                <a:moveTo>
                  <a:pt x="571500" y="72290"/>
                </a:moveTo>
                <a:lnTo>
                  <a:pt x="457200" y="72532"/>
                </a:lnTo>
                <a:lnTo>
                  <a:pt x="457326" y="110632"/>
                </a:lnTo>
                <a:lnTo>
                  <a:pt x="571626" y="110390"/>
                </a:lnTo>
                <a:lnTo>
                  <a:pt x="571500" y="72290"/>
                </a:lnTo>
                <a:close/>
              </a:path>
              <a:path w="3456940" h="171450">
                <a:moveTo>
                  <a:pt x="723900" y="71973"/>
                </a:moveTo>
                <a:lnTo>
                  <a:pt x="609600" y="72214"/>
                </a:lnTo>
                <a:lnTo>
                  <a:pt x="609726" y="110314"/>
                </a:lnTo>
                <a:lnTo>
                  <a:pt x="724026" y="110073"/>
                </a:lnTo>
                <a:lnTo>
                  <a:pt x="723900" y="71973"/>
                </a:lnTo>
                <a:close/>
              </a:path>
              <a:path w="3456940" h="171450">
                <a:moveTo>
                  <a:pt x="876300" y="71643"/>
                </a:moveTo>
                <a:lnTo>
                  <a:pt x="762000" y="71884"/>
                </a:lnTo>
                <a:lnTo>
                  <a:pt x="762126" y="109984"/>
                </a:lnTo>
                <a:lnTo>
                  <a:pt x="876426" y="109743"/>
                </a:lnTo>
                <a:lnTo>
                  <a:pt x="876300" y="71643"/>
                </a:lnTo>
                <a:close/>
              </a:path>
              <a:path w="3456940" h="171450">
                <a:moveTo>
                  <a:pt x="1028700" y="71325"/>
                </a:moveTo>
                <a:lnTo>
                  <a:pt x="914400" y="71566"/>
                </a:lnTo>
                <a:lnTo>
                  <a:pt x="914526" y="109666"/>
                </a:lnTo>
                <a:lnTo>
                  <a:pt x="1028826" y="109425"/>
                </a:lnTo>
                <a:lnTo>
                  <a:pt x="1028700" y="71325"/>
                </a:lnTo>
                <a:close/>
              </a:path>
              <a:path w="3456940" h="171450">
                <a:moveTo>
                  <a:pt x="1181100" y="71008"/>
                </a:moveTo>
                <a:lnTo>
                  <a:pt x="1066800" y="71249"/>
                </a:lnTo>
                <a:lnTo>
                  <a:pt x="1066927" y="109349"/>
                </a:lnTo>
                <a:lnTo>
                  <a:pt x="1181227" y="109108"/>
                </a:lnTo>
                <a:lnTo>
                  <a:pt x="1181100" y="71008"/>
                </a:lnTo>
                <a:close/>
              </a:path>
              <a:path w="3456940" h="171450">
                <a:moveTo>
                  <a:pt x="1333500" y="70690"/>
                </a:moveTo>
                <a:lnTo>
                  <a:pt x="1219200" y="70919"/>
                </a:lnTo>
                <a:lnTo>
                  <a:pt x="1219327" y="109019"/>
                </a:lnTo>
                <a:lnTo>
                  <a:pt x="1333627" y="108777"/>
                </a:lnTo>
                <a:lnTo>
                  <a:pt x="1333500" y="70690"/>
                </a:lnTo>
                <a:close/>
              </a:path>
              <a:path w="3456940" h="171450">
                <a:moveTo>
                  <a:pt x="1485900" y="70360"/>
                </a:moveTo>
                <a:lnTo>
                  <a:pt x="1371600" y="70601"/>
                </a:lnTo>
                <a:lnTo>
                  <a:pt x="1371727" y="108701"/>
                </a:lnTo>
                <a:lnTo>
                  <a:pt x="1486027" y="108460"/>
                </a:lnTo>
                <a:lnTo>
                  <a:pt x="1485900" y="70360"/>
                </a:lnTo>
                <a:close/>
              </a:path>
              <a:path w="3456940" h="171450">
                <a:moveTo>
                  <a:pt x="1638300" y="70042"/>
                </a:moveTo>
                <a:lnTo>
                  <a:pt x="1524000" y="70284"/>
                </a:lnTo>
                <a:lnTo>
                  <a:pt x="1524127" y="108384"/>
                </a:lnTo>
                <a:lnTo>
                  <a:pt x="1638427" y="108142"/>
                </a:lnTo>
                <a:lnTo>
                  <a:pt x="1638300" y="70042"/>
                </a:lnTo>
                <a:close/>
              </a:path>
              <a:path w="3456940" h="171450">
                <a:moveTo>
                  <a:pt x="1790700" y="69725"/>
                </a:moveTo>
                <a:lnTo>
                  <a:pt x="1676400" y="69966"/>
                </a:lnTo>
                <a:lnTo>
                  <a:pt x="1676527" y="108066"/>
                </a:lnTo>
                <a:lnTo>
                  <a:pt x="1790827" y="107825"/>
                </a:lnTo>
                <a:lnTo>
                  <a:pt x="1790700" y="69725"/>
                </a:lnTo>
                <a:close/>
              </a:path>
              <a:path w="3456940" h="171450">
                <a:moveTo>
                  <a:pt x="1943100" y="69395"/>
                </a:moveTo>
                <a:lnTo>
                  <a:pt x="1828800" y="69636"/>
                </a:lnTo>
                <a:lnTo>
                  <a:pt x="1828927" y="107736"/>
                </a:lnTo>
                <a:lnTo>
                  <a:pt x="1943227" y="107495"/>
                </a:lnTo>
                <a:lnTo>
                  <a:pt x="1943100" y="69395"/>
                </a:lnTo>
                <a:close/>
              </a:path>
              <a:path w="3456940" h="171450">
                <a:moveTo>
                  <a:pt x="2095500" y="69077"/>
                </a:moveTo>
                <a:lnTo>
                  <a:pt x="1981200" y="69318"/>
                </a:lnTo>
                <a:lnTo>
                  <a:pt x="1981327" y="107418"/>
                </a:lnTo>
                <a:lnTo>
                  <a:pt x="2095627" y="107177"/>
                </a:lnTo>
                <a:lnTo>
                  <a:pt x="2095500" y="69077"/>
                </a:lnTo>
                <a:close/>
              </a:path>
              <a:path w="3456940" h="171450">
                <a:moveTo>
                  <a:pt x="2247900" y="68760"/>
                </a:moveTo>
                <a:lnTo>
                  <a:pt x="2133600" y="69001"/>
                </a:lnTo>
                <a:lnTo>
                  <a:pt x="2133727" y="107101"/>
                </a:lnTo>
                <a:lnTo>
                  <a:pt x="2248027" y="106860"/>
                </a:lnTo>
                <a:lnTo>
                  <a:pt x="2247900" y="68760"/>
                </a:lnTo>
                <a:close/>
              </a:path>
              <a:path w="3456940" h="171450">
                <a:moveTo>
                  <a:pt x="2400300" y="68429"/>
                </a:moveTo>
                <a:lnTo>
                  <a:pt x="2286000" y="68671"/>
                </a:lnTo>
                <a:lnTo>
                  <a:pt x="2286127" y="106771"/>
                </a:lnTo>
                <a:lnTo>
                  <a:pt x="2400427" y="106529"/>
                </a:lnTo>
                <a:lnTo>
                  <a:pt x="2400300" y="68429"/>
                </a:lnTo>
                <a:close/>
              </a:path>
              <a:path w="3456940" h="171450">
                <a:moveTo>
                  <a:pt x="2552700" y="68112"/>
                </a:moveTo>
                <a:lnTo>
                  <a:pt x="2438400" y="68353"/>
                </a:lnTo>
                <a:lnTo>
                  <a:pt x="2438527" y="106453"/>
                </a:lnTo>
                <a:lnTo>
                  <a:pt x="2552827" y="106212"/>
                </a:lnTo>
                <a:lnTo>
                  <a:pt x="2552700" y="68112"/>
                </a:lnTo>
                <a:close/>
              </a:path>
              <a:path w="3456940" h="171450">
                <a:moveTo>
                  <a:pt x="2705100" y="67794"/>
                </a:moveTo>
                <a:lnTo>
                  <a:pt x="2590800" y="68036"/>
                </a:lnTo>
                <a:lnTo>
                  <a:pt x="2590927" y="106136"/>
                </a:lnTo>
                <a:lnTo>
                  <a:pt x="2705227" y="105894"/>
                </a:lnTo>
                <a:lnTo>
                  <a:pt x="2705100" y="67794"/>
                </a:lnTo>
                <a:close/>
              </a:path>
              <a:path w="3456940" h="171450">
                <a:moveTo>
                  <a:pt x="2857500" y="67464"/>
                </a:moveTo>
                <a:lnTo>
                  <a:pt x="2743200" y="67706"/>
                </a:lnTo>
                <a:lnTo>
                  <a:pt x="2743327" y="105806"/>
                </a:lnTo>
                <a:lnTo>
                  <a:pt x="2857627" y="105564"/>
                </a:lnTo>
                <a:lnTo>
                  <a:pt x="2857500" y="67464"/>
                </a:lnTo>
                <a:close/>
              </a:path>
              <a:path w="3456940" h="171450">
                <a:moveTo>
                  <a:pt x="3009900" y="67147"/>
                </a:moveTo>
                <a:lnTo>
                  <a:pt x="2895600" y="67388"/>
                </a:lnTo>
                <a:lnTo>
                  <a:pt x="2895727" y="105488"/>
                </a:lnTo>
                <a:lnTo>
                  <a:pt x="3010027" y="105247"/>
                </a:lnTo>
                <a:lnTo>
                  <a:pt x="3009900" y="67147"/>
                </a:lnTo>
                <a:close/>
              </a:path>
              <a:path w="3456940" h="171450">
                <a:moveTo>
                  <a:pt x="3162300" y="66829"/>
                </a:moveTo>
                <a:lnTo>
                  <a:pt x="3048000" y="67071"/>
                </a:lnTo>
                <a:lnTo>
                  <a:pt x="3048127" y="105171"/>
                </a:lnTo>
                <a:lnTo>
                  <a:pt x="3162427" y="104929"/>
                </a:lnTo>
                <a:lnTo>
                  <a:pt x="3162300" y="66829"/>
                </a:lnTo>
                <a:close/>
              </a:path>
              <a:path w="3456940" h="171450">
                <a:moveTo>
                  <a:pt x="3352918" y="101953"/>
                </a:moveTo>
                <a:lnTo>
                  <a:pt x="3295141" y="135816"/>
                </a:lnTo>
                <a:lnTo>
                  <a:pt x="3289534" y="140858"/>
                </a:lnTo>
                <a:lnTo>
                  <a:pt x="3286379" y="147443"/>
                </a:lnTo>
                <a:lnTo>
                  <a:pt x="3285890" y="154732"/>
                </a:lnTo>
                <a:lnTo>
                  <a:pt x="3288283" y="161889"/>
                </a:lnTo>
                <a:lnTo>
                  <a:pt x="3293336" y="167524"/>
                </a:lnTo>
                <a:lnTo>
                  <a:pt x="3299936" y="170682"/>
                </a:lnTo>
                <a:lnTo>
                  <a:pt x="3307250" y="171142"/>
                </a:lnTo>
                <a:lnTo>
                  <a:pt x="3314446" y="168683"/>
                </a:lnTo>
                <a:lnTo>
                  <a:pt x="3423838" y="104523"/>
                </a:lnTo>
                <a:lnTo>
                  <a:pt x="3352927" y="104523"/>
                </a:lnTo>
                <a:lnTo>
                  <a:pt x="3352918" y="101953"/>
                </a:lnTo>
                <a:close/>
              </a:path>
              <a:path w="3456940" h="171450">
                <a:moveTo>
                  <a:pt x="3314700" y="66512"/>
                </a:moveTo>
                <a:lnTo>
                  <a:pt x="3200400" y="66753"/>
                </a:lnTo>
                <a:lnTo>
                  <a:pt x="3200527" y="104853"/>
                </a:lnTo>
                <a:lnTo>
                  <a:pt x="3314827" y="104612"/>
                </a:lnTo>
                <a:lnTo>
                  <a:pt x="3314700" y="66512"/>
                </a:lnTo>
                <a:close/>
              </a:path>
              <a:path w="3456940" h="171450">
                <a:moveTo>
                  <a:pt x="3381110" y="85430"/>
                </a:moveTo>
                <a:lnTo>
                  <a:pt x="3352918" y="101953"/>
                </a:lnTo>
                <a:lnTo>
                  <a:pt x="3352927" y="104523"/>
                </a:lnTo>
                <a:lnTo>
                  <a:pt x="3418966" y="104383"/>
                </a:lnTo>
                <a:lnTo>
                  <a:pt x="3418966" y="101805"/>
                </a:lnTo>
                <a:lnTo>
                  <a:pt x="3409314" y="101805"/>
                </a:lnTo>
                <a:lnTo>
                  <a:pt x="3381110" y="85430"/>
                </a:lnTo>
                <a:close/>
              </a:path>
              <a:path w="3456940" h="171450">
                <a:moveTo>
                  <a:pt x="3424015" y="66283"/>
                </a:moveTo>
                <a:lnTo>
                  <a:pt x="3418966" y="66283"/>
                </a:lnTo>
                <a:lnTo>
                  <a:pt x="3418966" y="104383"/>
                </a:lnTo>
                <a:lnTo>
                  <a:pt x="3352927" y="104523"/>
                </a:lnTo>
                <a:lnTo>
                  <a:pt x="3423838" y="104523"/>
                </a:lnTo>
                <a:lnTo>
                  <a:pt x="3456685" y="85257"/>
                </a:lnTo>
                <a:lnTo>
                  <a:pt x="3424015" y="66283"/>
                </a:lnTo>
                <a:close/>
              </a:path>
              <a:path w="3456940" h="171450">
                <a:moveTo>
                  <a:pt x="3352808" y="68999"/>
                </a:moveTo>
                <a:lnTo>
                  <a:pt x="3352918" y="101953"/>
                </a:lnTo>
                <a:lnTo>
                  <a:pt x="3381110" y="85430"/>
                </a:lnTo>
                <a:lnTo>
                  <a:pt x="3352808" y="68999"/>
                </a:lnTo>
                <a:close/>
              </a:path>
              <a:path w="3456940" h="171450">
                <a:moveTo>
                  <a:pt x="3409314" y="68899"/>
                </a:moveTo>
                <a:lnTo>
                  <a:pt x="3381110" y="85430"/>
                </a:lnTo>
                <a:lnTo>
                  <a:pt x="3409314" y="101805"/>
                </a:lnTo>
                <a:lnTo>
                  <a:pt x="3409314" y="68899"/>
                </a:lnTo>
                <a:close/>
              </a:path>
              <a:path w="3456940" h="171450">
                <a:moveTo>
                  <a:pt x="3418966" y="68899"/>
                </a:moveTo>
                <a:lnTo>
                  <a:pt x="3409314" y="68899"/>
                </a:lnTo>
                <a:lnTo>
                  <a:pt x="3409314" y="101805"/>
                </a:lnTo>
                <a:lnTo>
                  <a:pt x="3418966" y="101805"/>
                </a:lnTo>
                <a:lnTo>
                  <a:pt x="3418966" y="68899"/>
                </a:lnTo>
                <a:close/>
              </a:path>
              <a:path w="3456940" h="171450">
                <a:moveTo>
                  <a:pt x="3418966" y="66283"/>
                </a:moveTo>
                <a:lnTo>
                  <a:pt x="3352800" y="66423"/>
                </a:lnTo>
                <a:lnTo>
                  <a:pt x="3352808" y="68999"/>
                </a:lnTo>
                <a:lnTo>
                  <a:pt x="3381110" y="85430"/>
                </a:lnTo>
                <a:lnTo>
                  <a:pt x="3409314" y="68899"/>
                </a:lnTo>
                <a:lnTo>
                  <a:pt x="3418966" y="68899"/>
                </a:lnTo>
                <a:lnTo>
                  <a:pt x="3418966" y="66283"/>
                </a:lnTo>
                <a:close/>
              </a:path>
              <a:path w="3456940" h="171450">
                <a:moveTo>
                  <a:pt x="3306889" y="0"/>
                </a:moveTo>
                <a:lnTo>
                  <a:pt x="3299618" y="491"/>
                </a:lnTo>
                <a:lnTo>
                  <a:pt x="3293062" y="3678"/>
                </a:lnTo>
                <a:lnTo>
                  <a:pt x="3288029" y="9336"/>
                </a:lnTo>
                <a:lnTo>
                  <a:pt x="3285583" y="16505"/>
                </a:lnTo>
                <a:lnTo>
                  <a:pt x="3286077" y="23792"/>
                </a:lnTo>
                <a:lnTo>
                  <a:pt x="3289262" y="30360"/>
                </a:lnTo>
                <a:lnTo>
                  <a:pt x="3294887" y="35371"/>
                </a:lnTo>
                <a:lnTo>
                  <a:pt x="3352808" y="68999"/>
                </a:lnTo>
                <a:lnTo>
                  <a:pt x="3352800" y="66423"/>
                </a:lnTo>
                <a:lnTo>
                  <a:pt x="3424015" y="66283"/>
                </a:lnTo>
                <a:lnTo>
                  <a:pt x="3314064" y="2428"/>
                </a:lnTo>
                <a:lnTo>
                  <a:pt x="3306889" y="0"/>
                </a:lnTo>
                <a:close/>
              </a:path>
            </a:pathLst>
          </a:custGeom>
          <a:solidFill>
            <a:srgbClr val="C00000"/>
          </a:solid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18" name="object 18"/>
          <p:cNvSpPr txBox="1"/>
          <p:nvPr/>
        </p:nvSpPr>
        <p:spPr>
          <a:xfrm>
            <a:off x="1799031" y="4818126"/>
            <a:ext cx="787400" cy="574040"/>
          </a:xfrm>
          <a:prstGeom prst="rect">
            <a:avLst/>
          </a:prstGeom>
        </p:spPr>
        <p:txBody>
          <a:bodyPr vert="horz" wrap="square" lIns="0" tIns="12700" rIns="0" bIns="0" rtlCol="0">
            <a:spAutoFit/>
          </a:bodyPr>
          <a:lstStyle/>
          <a:p>
            <a:pPr marL="94615" marR="5080" indent="-82550" eaLnBrk="1" fontAlgn="auto" hangingPunct="1">
              <a:spcBef>
                <a:spcPts val="100"/>
              </a:spcBef>
              <a:spcAft>
                <a:spcPts val="0"/>
              </a:spcAft>
              <a:defRPr/>
            </a:pPr>
            <a:r>
              <a:rPr b="1" i="1" spc="-5" dirty="0">
                <a:solidFill>
                  <a:prstClr val="black"/>
                </a:solidFill>
                <a:latin typeface="Calibri"/>
                <a:ea typeface="+mn-ea"/>
                <a:cs typeface="Calibri"/>
              </a:rPr>
              <a:t>Original  </a:t>
            </a:r>
            <a:r>
              <a:rPr b="1" i="1" dirty="0">
                <a:solidFill>
                  <a:prstClr val="black"/>
                </a:solidFill>
                <a:latin typeface="Calibri"/>
                <a:ea typeface="+mn-ea"/>
                <a:cs typeface="Calibri"/>
              </a:rPr>
              <a:t>Image</a:t>
            </a:r>
            <a:endParaRPr>
              <a:solidFill>
                <a:prstClr val="black"/>
              </a:solidFill>
              <a:latin typeface="Calibri"/>
              <a:ea typeface="+mn-ea"/>
              <a:cs typeface="Calibri"/>
            </a:endParaRPr>
          </a:p>
        </p:txBody>
      </p:sp>
      <p:sp>
        <p:nvSpPr>
          <p:cNvPr id="19" name="object 19"/>
          <p:cNvSpPr/>
          <p:nvPr/>
        </p:nvSpPr>
        <p:spPr>
          <a:xfrm>
            <a:off x="4276345" y="4567428"/>
            <a:ext cx="425195" cy="1168908"/>
          </a:xfrm>
          <a:prstGeom prst="rect">
            <a:avLst/>
          </a:prstGeom>
          <a:blipFill>
            <a:blip r:embed="rId11"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20" name="object 20"/>
          <p:cNvSpPr/>
          <p:nvPr/>
        </p:nvSpPr>
        <p:spPr>
          <a:xfrm>
            <a:off x="4403691" y="4586604"/>
            <a:ext cx="171450" cy="914400"/>
          </a:xfrm>
          <a:custGeom>
            <a:avLst/>
            <a:gdLst/>
            <a:ahLst/>
            <a:cxnLst/>
            <a:rect l="l" t="t" r="r" b="b"/>
            <a:pathLst>
              <a:path w="171450" h="914400">
                <a:moveTo>
                  <a:pt x="104681" y="0"/>
                </a:moveTo>
                <a:lnTo>
                  <a:pt x="66581" y="0"/>
                </a:lnTo>
                <a:lnTo>
                  <a:pt x="66581" y="114300"/>
                </a:lnTo>
                <a:lnTo>
                  <a:pt x="104681" y="114300"/>
                </a:lnTo>
                <a:lnTo>
                  <a:pt x="104681" y="0"/>
                </a:lnTo>
                <a:close/>
              </a:path>
              <a:path w="171450" h="914400">
                <a:moveTo>
                  <a:pt x="104681" y="152400"/>
                </a:moveTo>
                <a:lnTo>
                  <a:pt x="66581" y="152400"/>
                </a:lnTo>
                <a:lnTo>
                  <a:pt x="66581" y="266700"/>
                </a:lnTo>
                <a:lnTo>
                  <a:pt x="104681" y="266700"/>
                </a:lnTo>
                <a:lnTo>
                  <a:pt x="104681" y="152400"/>
                </a:lnTo>
                <a:close/>
              </a:path>
              <a:path w="171450" h="914400">
                <a:moveTo>
                  <a:pt x="104681" y="304800"/>
                </a:moveTo>
                <a:lnTo>
                  <a:pt x="66581" y="304800"/>
                </a:lnTo>
                <a:lnTo>
                  <a:pt x="66581" y="419100"/>
                </a:lnTo>
                <a:lnTo>
                  <a:pt x="104681" y="419100"/>
                </a:lnTo>
                <a:lnTo>
                  <a:pt x="104681" y="304800"/>
                </a:lnTo>
                <a:close/>
              </a:path>
              <a:path w="171450" h="914400">
                <a:moveTo>
                  <a:pt x="104681" y="457200"/>
                </a:moveTo>
                <a:lnTo>
                  <a:pt x="66581" y="457200"/>
                </a:lnTo>
                <a:lnTo>
                  <a:pt x="66581" y="571500"/>
                </a:lnTo>
                <a:lnTo>
                  <a:pt x="104681" y="571500"/>
                </a:lnTo>
                <a:lnTo>
                  <a:pt x="104681" y="457200"/>
                </a:lnTo>
                <a:close/>
              </a:path>
              <a:path w="171450" h="914400">
                <a:moveTo>
                  <a:pt x="104681" y="609600"/>
                </a:moveTo>
                <a:lnTo>
                  <a:pt x="66581" y="609600"/>
                </a:lnTo>
                <a:lnTo>
                  <a:pt x="66581" y="723900"/>
                </a:lnTo>
                <a:lnTo>
                  <a:pt x="104681" y="723900"/>
                </a:lnTo>
                <a:lnTo>
                  <a:pt x="104681" y="609600"/>
                </a:lnTo>
                <a:close/>
              </a:path>
              <a:path w="171450" h="914400">
                <a:moveTo>
                  <a:pt x="16480" y="743424"/>
                </a:moveTo>
                <a:lnTo>
                  <a:pt x="9304" y="745871"/>
                </a:lnTo>
                <a:lnTo>
                  <a:pt x="3679" y="750921"/>
                </a:lnTo>
                <a:lnTo>
                  <a:pt x="494" y="757507"/>
                </a:lnTo>
                <a:lnTo>
                  <a:pt x="0" y="764784"/>
                </a:lnTo>
                <a:lnTo>
                  <a:pt x="2446" y="771906"/>
                </a:lnTo>
                <a:lnTo>
                  <a:pt x="85631" y="914400"/>
                </a:lnTo>
                <a:lnTo>
                  <a:pt x="107839" y="876300"/>
                </a:lnTo>
                <a:lnTo>
                  <a:pt x="66581" y="876300"/>
                </a:lnTo>
                <a:lnTo>
                  <a:pt x="66581" y="806286"/>
                </a:lnTo>
                <a:lnTo>
                  <a:pt x="35339" y="752729"/>
                </a:lnTo>
                <a:lnTo>
                  <a:pt x="30307" y="747103"/>
                </a:lnTo>
                <a:lnTo>
                  <a:pt x="23750" y="743918"/>
                </a:lnTo>
                <a:lnTo>
                  <a:pt x="16480" y="743424"/>
                </a:lnTo>
                <a:close/>
              </a:path>
              <a:path w="171450" h="914400">
                <a:moveTo>
                  <a:pt x="66581" y="806286"/>
                </a:moveTo>
                <a:lnTo>
                  <a:pt x="66581" y="876300"/>
                </a:lnTo>
                <a:lnTo>
                  <a:pt x="104681" y="876300"/>
                </a:lnTo>
                <a:lnTo>
                  <a:pt x="104681" y="867029"/>
                </a:lnTo>
                <a:lnTo>
                  <a:pt x="69121" y="867029"/>
                </a:lnTo>
                <a:lnTo>
                  <a:pt x="85568" y="838835"/>
                </a:lnTo>
                <a:lnTo>
                  <a:pt x="66581" y="806286"/>
                </a:lnTo>
                <a:close/>
              </a:path>
              <a:path w="171450" h="914400">
                <a:moveTo>
                  <a:pt x="154709" y="743424"/>
                </a:moveTo>
                <a:lnTo>
                  <a:pt x="147433" y="743918"/>
                </a:lnTo>
                <a:lnTo>
                  <a:pt x="140846" y="747103"/>
                </a:lnTo>
                <a:lnTo>
                  <a:pt x="135796" y="752729"/>
                </a:lnTo>
                <a:lnTo>
                  <a:pt x="104681" y="806069"/>
                </a:lnTo>
                <a:lnTo>
                  <a:pt x="104681" y="876300"/>
                </a:lnTo>
                <a:lnTo>
                  <a:pt x="107839" y="876300"/>
                </a:lnTo>
                <a:lnTo>
                  <a:pt x="168689" y="771906"/>
                </a:lnTo>
                <a:lnTo>
                  <a:pt x="171154" y="764784"/>
                </a:lnTo>
                <a:lnTo>
                  <a:pt x="170689" y="757507"/>
                </a:lnTo>
                <a:lnTo>
                  <a:pt x="167511" y="750921"/>
                </a:lnTo>
                <a:lnTo>
                  <a:pt x="161831" y="745871"/>
                </a:lnTo>
                <a:lnTo>
                  <a:pt x="154709" y="743424"/>
                </a:lnTo>
                <a:close/>
              </a:path>
              <a:path w="171450" h="914400">
                <a:moveTo>
                  <a:pt x="85568" y="838835"/>
                </a:moveTo>
                <a:lnTo>
                  <a:pt x="69121" y="867029"/>
                </a:lnTo>
                <a:lnTo>
                  <a:pt x="102014" y="867029"/>
                </a:lnTo>
                <a:lnTo>
                  <a:pt x="85568" y="838835"/>
                </a:lnTo>
                <a:close/>
              </a:path>
              <a:path w="171450" h="914400">
                <a:moveTo>
                  <a:pt x="104681" y="806069"/>
                </a:moveTo>
                <a:lnTo>
                  <a:pt x="85568" y="838835"/>
                </a:lnTo>
                <a:lnTo>
                  <a:pt x="102014" y="867029"/>
                </a:lnTo>
                <a:lnTo>
                  <a:pt x="104681" y="867029"/>
                </a:lnTo>
                <a:lnTo>
                  <a:pt x="104681" y="806069"/>
                </a:lnTo>
                <a:close/>
              </a:path>
              <a:path w="171450" h="914400">
                <a:moveTo>
                  <a:pt x="104681" y="762000"/>
                </a:moveTo>
                <a:lnTo>
                  <a:pt x="66581" y="762000"/>
                </a:lnTo>
                <a:lnTo>
                  <a:pt x="66581" y="806286"/>
                </a:lnTo>
                <a:lnTo>
                  <a:pt x="85568" y="838835"/>
                </a:lnTo>
                <a:lnTo>
                  <a:pt x="104681" y="806069"/>
                </a:lnTo>
                <a:lnTo>
                  <a:pt x="104681" y="762000"/>
                </a:lnTo>
                <a:close/>
              </a:path>
            </a:pathLst>
          </a:custGeom>
          <a:solidFill>
            <a:srgbClr val="C00000"/>
          </a:solid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21" name="object 21"/>
          <p:cNvSpPr/>
          <p:nvPr/>
        </p:nvSpPr>
        <p:spPr>
          <a:xfrm>
            <a:off x="3352800" y="5500979"/>
            <a:ext cx="2273300" cy="838200"/>
          </a:xfrm>
          <a:custGeom>
            <a:avLst/>
            <a:gdLst/>
            <a:ahLst/>
            <a:cxnLst/>
            <a:rect l="l" t="t" r="r" b="b"/>
            <a:pathLst>
              <a:path w="2273300" h="838200">
                <a:moveTo>
                  <a:pt x="0" y="838199"/>
                </a:moveTo>
                <a:lnTo>
                  <a:pt x="2272919" y="838199"/>
                </a:lnTo>
                <a:lnTo>
                  <a:pt x="2272919" y="0"/>
                </a:lnTo>
                <a:lnTo>
                  <a:pt x="0" y="0"/>
                </a:lnTo>
                <a:lnTo>
                  <a:pt x="0" y="838199"/>
                </a:lnTo>
                <a:close/>
              </a:path>
            </a:pathLst>
          </a:custGeom>
          <a:ln w="25400">
            <a:solidFill>
              <a:srgbClr val="000000"/>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22" name="object 22"/>
          <p:cNvSpPr txBox="1"/>
          <p:nvPr/>
        </p:nvSpPr>
        <p:spPr>
          <a:xfrm>
            <a:off x="3756025" y="5582793"/>
            <a:ext cx="1469390" cy="671195"/>
          </a:xfrm>
          <a:prstGeom prst="rect">
            <a:avLst/>
          </a:prstGeom>
        </p:spPr>
        <p:txBody>
          <a:bodyPr vert="horz" wrap="square" lIns="0" tIns="0" rIns="0" bIns="0" rtlCol="0">
            <a:spAutoFit/>
          </a:bodyPr>
          <a:lstStyle/>
          <a:p>
            <a:pPr algn="ctr" eaLnBrk="1" fontAlgn="auto" hangingPunct="1">
              <a:lnSpc>
                <a:spcPts val="2280"/>
              </a:lnSpc>
              <a:spcBef>
                <a:spcPts val="0"/>
              </a:spcBef>
              <a:spcAft>
                <a:spcPts val="0"/>
              </a:spcAft>
              <a:defRPr/>
            </a:pPr>
            <a:r>
              <a:rPr sz="2400" b="1" i="1" spc="-5" dirty="0">
                <a:solidFill>
                  <a:prstClr val="black"/>
                </a:solidFill>
                <a:latin typeface="Calibri"/>
                <a:ea typeface="+mn-ea"/>
                <a:cs typeface="Calibri"/>
              </a:rPr>
              <a:t>DC</a:t>
            </a:r>
            <a:endParaRPr sz="2400">
              <a:solidFill>
                <a:prstClr val="black"/>
              </a:solidFill>
              <a:latin typeface="Calibri"/>
              <a:ea typeface="+mn-ea"/>
              <a:cs typeface="Calibri"/>
            </a:endParaRPr>
          </a:p>
          <a:p>
            <a:pPr algn="ctr" eaLnBrk="1" fontAlgn="auto" hangingPunct="1">
              <a:spcBef>
                <a:spcPts val="0"/>
              </a:spcBef>
              <a:spcAft>
                <a:spcPts val="0"/>
              </a:spcAft>
              <a:defRPr/>
            </a:pPr>
            <a:r>
              <a:rPr sz="2400" b="1" i="1" dirty="0">
                <a:solidFill>
                  <a:prstClr val="black"/>
                </a:solidFill>
                <a:latin typeface="Calibri"/>
                <a:ea typeface="+mn-ea"/>
                <a:cs typeface="Calibri"/>
              </a:rPr>
              <a:t>Coeffici</a:t>
            </a:r>
            <a:r>
              <a:rPr sz="2400" b="1" i="1" spc="-10" dirty="0">
                <a:solidFill>
                  <a:prstClr val="black"/>
                </a:solidFill>
                <a:latin typeface="Calibri"/>
                <a:ea typeface="+mn-ea"/>
                <a:cs typeface="Calibri"/>
              </a:rPr>
              <a:t>e</a:t>
            </a:r>
            <a:r>
              <a:rPr sz="2400" b="1" i="1" spc="-30" dirty="0">
                <a:solidFill>
                  <a:prstClr val="black"/>
                </a:solidFill>
                <a:latin typeface="Calibri"/>
                <a:ea typeface="+mn-ea"/>
                <a:cs typeface="Calibri"/>
              </a:rPr>
              <a:t>n</a:t>
            </a:r>
            <a:r>
              <a:rPr sz="2400" b="1" i="1" dirty="0">
                <a:solidFill>
                  <a:prstClr val="black"/>
                </a:solidFill>
                <a:latin typeface="Calibri"/>
                <a:ea typeface="+mn-ea"/>
                <a:cs typeface="Calibri"/>
              </a:rPr>
              <a:t>ts</a:t>
            </a:r>
            <a:endParaRPr sz="2400">
              <a:solidFill>
                <a:prstClr val="black"/>
              </a:solidFill>
              <a:latin typeface="Calibri"/>
              <a:ea typeface="+mn-ea"/>
              <a:cs typeface="Calibri"/>
            </a:endParaRPr>
          </a:p>
        </p:txBody>
      </p:sp>
      <p:sp>
        <p:nvSpPr>
          <p:cNvPr id="23" name="object 23"/>
          <p:cNvSpPr/>
          <p:nvPr/>
        </p:nvSpPr>
        <p:spPr>
          <a:xfrm>
            <a:off x="6491653" y="1550337"/>
            <a:ext cx="2091865" cy="1622305"/>
          </a:xfrm>
          <a:prstGeom prst="rect">
            <a:avLst/>
          </a:prstGeom>
          <a:blipFill>
            <a:blip r:embed="rId12"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24" name="object 24"/>
          <p:cNvSpPr/>
          <p:nvPr/>
        </p:nvSpPr>
        <p:spPr>
          <a:xfrm>
            <a:off x="5443728" y="2071116"/>
            <a:ext cx="1321308" cy="425196"/>
          </a:xfrm>
          <a:prstGeom prst="rect">
            <a:avLst/>
          </a:prstGeom>
          <a:blipFill>
            <a:blip r:embed="rId13"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25" name="object 25"/>
          <p:cNvSpPr/>
          <p:nvPr/>
        </p:nvSpPr>
        <p:spPr>
          <a:xfrm>
            <a:off x="5486401" y="2174640"/>
            <a:ext cx="1067435" cy="171450"/>
          </a:xfrm>
          <a:custGeom>
            <a:avLst/>
            <a:gdLst/>
            <a:ahLst/>
            <a:cxnLst/>
            <a:rect l="l" t="t" r="r" b="b"/>
            <a:pathLst>
              <a:path w="1067435" h="171450">
                <a:moveTo>
                  <a:pt x="114300" y="66528"/>
                </a:moveTo>
                <a:lnTo>
                  <a:pt x="0" y="66528"/>
                </a:lnTo>
                <a:lnTo>
                  <a:pt x="0" y="104628"/>
                </a:lnTo>
                <a:lnTo>
                  <a:pt x="114300" y="104628"/>
                </a:lnTo>
                <a:lnTo>
                  <a:pt x="114300" y="66528"/>
                </a:lnTo>
                <a:close/>
              </a:path>
              <a:path w="1067435" h="171450">
                <a:moveTo>
                  <a:pt x="266700" y="66528"/>
                </a:moveTo>
                <a:lnTo>
                  <a:pt x="152400" y="66528"/>
                </a:lnTo>
                <a:lnTo>
                  <a:pt x="152400" y="104628"/>
                </a:lnTo>
                <a:lnTo>
                  <a:pt x="266700" y="104628"/>
                </a:lnTo>
                <a:lnTo>
                  <a:pt x="266700" y="66528"/>
                </a:lnTo>
                <a:close/>
              </a:path>
              <a:path w="1067435" h="171450">
                <a:moveTo>
                  <a:pt x="419100" y="66528"/>
                </a:moveTo>
                <a:lnTo>
                  <a:pt x="304800" y="66528"/>
                </a:lnTo>
                <a:lnTo>
                  <a:pt x="304800" y="104628"/>
                </a:lnTo>
                <a:lnTo>
                  <a:pt x="419100" y="104628"/>
                </a:lnTo>
                <a:lnTo>
                  <a:pt x="419100" y="66528"/>
                </a:lnTo>
                <a:close/>
              </a:path>
              <a:path w="1067435" h="171450">
                <a:moveTo>
                  <a:pt x="571500" y="66528"/>
                </a:moveTo>
                <a:lnTo>
                  <a:pt x="457200" y="66528"/>
                </a:lnTo>
                <a:lnTo>
                  <a:pt x="457200" y="104628"/>
                </a:lnTo>
                <a:lnTo>
                  <a:pt x="571500" y="104628"/>
                </a:lnTo>
                <a:lnTo>
                  <a:pt x="571500" y="66528"/>
                </a:lnTo>
                <a:close/>
              </a:path>
              <a:path w="1067435" h="171450">
                <a:moveTo>
                  <a:pt x="723900" y="66528"/>
                </a:moveTo>
                <a:lnTo>
                  <a:pt x="609600" y="66528"/>
                </a:lnTo>
                <a:lnTo>
                  <a:pt x="609600" y="104628"/>
                </a:lnTo>
                <a:lnTo>
                  <a:pt x="723900" y="104628"/>
                </a:lnTo>
                <a:lnTo>
                  <a:pt x="723900" y="66528"/>
                </a:lnTo>
                <a:close/>
              </a:path>
              <a:path w="1067435" h="171450">
                <a:moveTo>
                  <a:pt x="876300" y="66528"/>
                </a:moveTo>
                <a:lnTo>
                  <a:pt x="762000" y="66528"/>
                </a:lnTo>
                <a:lnTo>
                  <a:pt x="762000" y="104628"/>
                </a:lnTo>
                <a:lnTo>
                  <a:pt x="876300" y="104628"/>
                </a:lnTo>
                <a:lnTo>
                  <a:pt x="876300" y="66528"/>
                </a:lnTo>
                <a:close/>
              </a:path>
              <a:path w="1067435" h="171450">
                <a:moveTo>
                  <a:pt x="991235" y="85514"/>
                </a:moveTo>
                <a:lnTo>
                  <a:pt x="905128" y="135743"/>
                </a:lnTo>
                <a:lnTo>
                  <a:pt x="899521" y="140793"/>
                </a:lnTo>
                <a:lnTo>
                  <a:pt x="896365" y="147379"/>
                </a:lnTo>
                <a:lnTo>
                  <a:pt x="895877" y="154656"/>
                </a:lnTo>
                <a:lnTo>
                  <a:pt x="898271" y="161778"/>
                </a:lnTo>
                <a:lnTo>
                  <a:pt x="903323" y="167457"/>
                </a:lnTo>
                <a:lnTo>
                  <a:pt x="909923" y="170636"/>
                </a:lnTo>
                <a:lnTo>
                  <a:pt x="917237" y="171100"/>
                </a:lnTo>
                <a:lnTo>
                  <a:pt x="924433" y="168636"/>
                </a:lnTo>
                <a:lnTo>
                  <a:pt x="1034244" y="104628"/>
                </a:lnTo>
                <a:lnTo>
                  <a:pt x="1028700" y="104628"/>
                </a:lnTo>
                <a:lnTo>
                  <a:pt x="1028700" y="101961"/>
                </a:lnTo>
                <a:lnTo>
                  <a:pt x="1019428" y="101961"/>
                </a:lnTo>
                <a:lnTo>
                  <a:pt x="991235" y="85514"/>
                </a:lnTo>
                <a:close/>
              </a:path>
              <a:path w="1067435" h="171450">
                <a:moveTo>
                  <a:pt x="958686" y="66528"/>
                </a:moveTo>
                <a:lnTo>
                  <a:pt x="914400" y="66528"/>
                </a:lnTo>
                <a:lnTo>
                  <a:pt x="914400" y="104628"/>
                </a:lnTo>
                <a:lnTo>
                  <a:pt x="958468" y="104628"/>
                </a:lnTo>
                <a:lnTo>
                  <a:pt x="991235" y="85514"/>
                </a:lnTo>
                <a:lnTo>
                  <a:pt x="958686" y="66528"/>
                </a:lnTo>
                <a:close/>
              </a:path>
              <a:path w="1067435" h="171450">
                <a:moveTo>
                  <a:pt x="1034294" y="66528"/>
                </a:moveTo>
                <a:lnTo>
                  <a:pt x="1028700" y="66528"/>
                </a:lnTo>
                <a:lnTo>
                  <a:pt x="1028700" y="104628"/>
                </a:lnTo>
                <a:lnTo>
                  <a:pt x="1034244" y="104628"/>
                </a:lnTo>
                <a:lnTo>
                  <a:pt x="1066927" y="85578"/>
                </a:lnTo>
                <a:lnTo>
                  <a:pt x="1034294" y="66528"/>
                </a:lnTo>
                <a:close/>
              </a:path>
              <a:path w="1067435" h="171450">
                <a:moveTo>
                  <a:pt x="1019428" y="69068"/>
                </a:moveTo>
                <a:lnTo>
                  <a:pt x="991235" y="85514"/>
                </a:lnTo>
                <a:lnTo>
                  <a:pt x="1019428" y="101961"/>
                </a:lnTo>
                <a:lnTo>
                  <a:pt x="1019428" y="69068"/>
                </a:lnTo>
                <a:close/>
              </a:path>
              <a:path w="1067435" h="171450">
                <a:moveTo>
                  <a:pt x="1028700" y="69068"/>
                </a:moveTo>
                <a:lnTo>
                  <a:pt x="1019428" y="69068"/>
                </a:lnTo>
                <a:lnTo>
                  <a:pt x="1019428" y="101961"/>
                </a:lnTo>
                <a:lnTo>
                  <a:pt x="1028700" y="101961"/>
                </a:lnTo>
                <a:lnTo>
                  <a:pt x="1028700" y="69068"/>
                </a:lnTo>
                <a:close/>
              </a:path>
              <a:path w="1067435" h="171450">
                <a:moveTo>
                  <a:pt x="917237" y="0"/>
                </a:moveTo>
                <a:lnTo>
                  <a:pt x="909923" y="488"/>
                </a:lnTo>
                <a:lnTo>
                  <a:pt x="903323" y="3643"/>
                </a:lnTo>
                <a:lnTo>
                  <a:pt x="898271" y="9251"/>
                </a:lnTo>
                <a:lnTo>
                  <a:pt x="895877" y="16444"/>
                </a:lnTo>
                <a:lnTo>
                  <a:pt x="896366" y="23745"/>
                </a:lnTo>
                <a:lnTo>
                  <a:pt x="899521" y="30307"/>
                </a:lnTo>
                <a:lnTo>
                  <a:pt x="905128" y="35286"/>
                </a:lnTo>
                <a:lnTo>
                  <a:pt x="991235" y="85514"/>
                </a:lnTo>
                <a:lnTo>
                  <a:pt x="1019428" y="69068"/>
                </a:lnTo>
                <a:lnTo>
                  <a:pt x="1028700" y="69068"/>
                </a:lnTo>
                <a:lnTo>
                  <a:pt x="1028700" y="66528"/>
                </a:lnTo>
                <a:lnTo>
                  <a:pt x="1034294" y="66528"/>
                </a:lnTo>
                <a:lnTo>
                  <a:pt x="924433" y="2393"/>
                </a:lnTo>
                <a:lnTo>
                  <a:pt x="917237" y="0"/>
                </a:lnTo>
                <a:close/>
              </a:path>
            </a:pathLst>
          </a:custGeom>
          <a:solidFill>
            <a:srgbClr val="C00000"/>
          </a:solid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26" name="object 26"/>
          <p:cNvSpPr/>
          <p:nvPr/>
        </p:nvSpPr>
        <p:spPr>
          <a:xfrm>
            <a:off x="6495310" y="3650613"/>
            <a:ext cx="2088111" cy="1620078"/>
          </a:xfrm>
          <a:prstGeom prst="rect">
            <a:avLst/>
          </a:prstGeom>
          <a:blipFill>
            <a:blip r:embed="rId14"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27" name="object 27"/>
          <p:cNvSpPr/>
          <p:nvPr/>
        </p:nvSpPr>
        <p:spPr>
          <a:xfrm>
            <a:off x="6053328" y="4262629"/>
            <a:ext cx="711708" cy="425195"/>
          </a:xfrm>
          <a:prstGeom prst="rect">
            <a:avLst/>
          </a:prstGeom>
          <a:blipFill>
            <a:blip r:embed="rId15"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28" name="object 28"/>
          <p:cNvSpPr/>
          <p:nvPr/>
        </p:nvSpPr>
        <p:spPr>
          <a:xfrm>
            <a:off x="6096000" y="4366335"/>
            <a:ext cx="457834" cy="171450"/>
          </a:xfrm>
          <a:custGeom>
            <a:avLst/>
            <a:gdLst/>
            <a:ahLst/>
            <a:cxnLst/>
            <a:rect l="l" t="t" r="r" b="b"/>
            <a:pathLst>
              <a:path w="457835" h="171450">
                <a:moveTo>
                  <a:pt x="114300" y="66472"/>
                </a:moveTo>
                <a:lnTo>
                  <a:pt x="0" y="66472"/>
                </a:lnTo>
                <a:lnTo>
                  <a:pt x="0" y="104572"/>
                </a:lnTo>
                <a:lnTo>
                  <a:pt x="114300" y="104572"/>
                </a:lnTo>
                <a:lnTo>
                  <a:pt x="114300" y="66472"/>
                </a:lnTo>
                <a:close/>
              </a:path>
              <a:path w="457835" h="171450">
                <a:moveTo>
                  <a:pt x="266700" y="66472"/>
                </a:moveTo>
                <a:lnTo>
                  <a:pt x="152400" y="66472"/>
                </a:lnTo>
                <a:lnTo>
                  <a:pt x="152400" y="104572"/>
                </a:lnTo>
                <a:lnTo>
                  <a:pt x="266700" y="104572"/>
                </a:lnTo>
                <a:lnTo>
                  <a:pt x="266700" y="66472"/>
                </a:lnTo>
                <a:close/>
              </a:path>
              <a:path w="457835" h="171450">
                <a:moveTo>
                  <a:pt x="381634" y="85586"/>
                </a:moveTo>
                <a:lnTo>
                  <a:pt x="295528" y="135814"/>
                </a:lnTo>
                <a:lnTo>
                  <a:pt x="289921" y="140846"/>
                </a:lnTo>
                <a:lnTo>
                  <a:pt x="286765" y="147403"/>
                </a:lnTo>
                <a:lnTo>
                  <a:pt x="286277" y="154674"/>
                </a:lnTo>
                <a:lnTo>
                  <a:pt x="288671" y="161849"/>
                </a:lnTo>
                <a:lnTo>
                  <a:pt x="293723" y="167528"/>
                </a:lnTo>
                <a:lnTo>
                  <a:pt x="300323" y="170707"/>
                </a:lnTo>
                <a:lnTo>
                  <a:pt x="307637" y="171172"/>
                </a:lnTo>
                <a:lnTo>
                  <a:pt x="314833" y="168707"/>
                </a:lnTo>
                <a:lnTo>
                  <a:pt x="424694" y="104572"/>
                </a:lnTo>
                <a:lnTo>
                  <a:pt x="419100" y="104572"/>
                </a:lnTo>
                <a:lnTo>
                  <a:pt x="419100" y="102032"/>
                </a:lnTo>
                <a:lnTo>
                  <a:pt x="409828" y="102032"/>
                </a:lnTo>
                <a:lnTo>
                  <a:pt x="381634" y="85586"/>
                </a:lnTo>
                <a:close/>
              </a:path>
              <a:path w="457835" h="171450">
                <a:moveTo>
                  <a:pt x="348868" y="66472"/>
                </a:moveTo>
                <a:lnTo>
                  <a:pt x="304800" y="66472"/>
                </a:lnTo>
                <a:lnTo>
                  <a:pt x="304800" y="104572"/>
                </a:lnTo>
                <a:lnTo>
                  <a:pt x="349086" y="104572"/>
                </a:lnTo>
                <a:lnTo>
                  <a:pt x="381634" y="85586"/>
                </a:lnTo>
                <a:lnTo>
                  <a:pt x="348868" y="66472"/>
                </a:lnTo>
                <a:close/>
              </a:path>
              <a:path w="457835" h="171450">
                <a:moveTo>
                  <a:pt x="424644" y="66472"/>
                </a:moveTo>
                <a:lnTo>
                  <a:pt x="419100" y="66472"/>
                </a:lnTo>
                <a:lnTo>
                  <a:pt x="419100" y="104572"/>
                </a:lnTo>
                <a:lnTo>
                  <a:pt x="424694" y="104572"/>
                </a:lnTo>
                <a:lnTo>
                  <a:pt x="457326" y="85522"/>
                </a:lnTo>
                <a:lnTo>
                  <a:pt x="424644" y="66472"/>
                </a:lnTo>
                <a:close/>
              </a:path>
              <a:path w="457835" h="171450">
                <a:moveTo>
                  <a:pt x="409828" y="69139"/>
                </a:moveTo>
                <a:lnTo>
                  <a:pt x="381634" y="85586"/>
                </a:lnTo>
                <a:lnTo>
                  <a:pt x="409828" y="102032"/>
                </a:lnTo>
                <a:lnTo>
                  <a:pt x="409828" y="69139"/>
                </a:lnTo>
                <a:close/>
              </a:path>
              <a:path w="457835" h="171450">
                <a:moveTo>
                  <a:pt x="419100" y="69139"/>
                </a:moveTo>
                <a:lnTo>
                  <a:pt x="409828" y="69139"/>
                </a:lnTo>
                <a:lnTo>
                  <a:pt x="409828" y="102032"/>
                </a:lnTo>
                <a:lnTo>
                  <a:pt x="419100" y="102032"/>
                </a:lnTo>
                <a:lnTo>
                  <a:pt x="419100" y="69139"/>
                </a:lnTo>
                <a:close/>
              </a:path>
              <a:path w="457835" h="171450">
                <a:moveTo>
                  <a:pt x="307637" y="0"/>
                </a:moveTo>
                <a:lnTo>
                  <a:pt x="300323" y="464"/>
                </a:lnTo>
                <a:lnTo>
                  <a:pt x="293723" y="3643"/>
                </a:lnTo>
                <a:lnTo>
                  <a:pt x="288671" y="9322"/>
                </a:lnTo>
                <a:lnTo>
                  <a:pt x="286277" y="16444"/>
                </a:lnTo>
                <a:lnTo>
                  <a:pt x="286766" y="23721"/>
                </a:lnTo>
                <a:lnTo>
                  <a:pt x="289921" y="30307"/>
                </a:lnTo>
                <a:lnTo>
                  <a:pt x="295528" y="35357"/>
                </a:lnTo>
                <a:lnTo>
                  <a:pt x="381634" y="85586"/>
                </a:lnTo>
                <a:lnTo>
                  <a:pt x="409828" y="69139"/>
                </a:lnTo>
                <a:lnTo>
                  <a:pt x="419100" y="69139"/>
                </a:lnTo>
                <a:lnTo>
                  <a:pt x="419100" y="66472"/>
                </a:lnTo>
                <a:lnTo>
                  <a:pt x="424644" y="66472"/>
                </a:lnTo>
                <a:lnTo>
                  <a:pt x="314833" y="2464"/>
                </a:lnTo>
                <a:lnTo>
                  <a:pt x="307637" y="0"/>
                </a:lnTo>
                <a:close/>
              </a:path>
            </a:pathLst>
          </a:custGeom>
          <a:solidFill>
            <a:srgbClr val="C00000"/>
          </a:solid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29" name="object 29"/>
          <p:cNvSpPr/>
          <p:nvPr/>
        </p:nvSpPr>
        <p:spPr>
          <a:xfrm>
            <a:off x="6092444" y="2260219"/>
            <a:ext cx="3810" cy="2192020"/>
          </a:xfrm>
          <a:custGeom>
            <a:avLst/>
            <a:gdLst/>
            <a:ahLst/>
            <a:cxnLst/>
            <a:rect l="l" t="t" r="r" b="b"/>
            <a:pathLst>
              <a:path w="3810" h="2192020">
                <a:moveTo>
                  <a:pt x="0" y="0"/>
                </a:moveTo>
                <a:lnTo>
                  <a:pt x="3555" y="2191638"/>
                </a:lnTo>
              </a:path>
            </a:pathLst>
          </a:custGeom>
          <a:ln w="38100">
            <a:solidFill>
              <a:srgbClr val="C00000"/>
            </a:solidFill>
            <a:prstDash val="lgDash"/>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30" name="object 30"/>
          <p:cNvSpPr/>
          <p:nvPr/>
        </p:nvSpPr>
        <p:spPr>
          <a:xfrm>
            <a:off x="7331964" y="5233416"/>
            <a:ext cx="423672" cy="922019"/>
          </a:xfrm>
          <a:prstGeom prst="rect">
            <a:avLst/>
          </a:prstGeom>
          <a:blipFill>
            <a:blip r:embed="rId16"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31" name="object 31"/>
          <p:cNvSpPr/>
          <p:nvPr/>
        </p:nvSpPr>
        <p:spPr>
          <a:xfrm>
            <a:off x="7458221" y="5253355"/>
            <a:ext cx="171450" cy="667385"/>
          </a:xfrm>
          <a:custGeom>
            <a:avLst/>
            <a:gdLst/>
            <a:ahLst/>
            <a:cxnLst/>
            <a:rect l="l" t="t" r="r" b="b"/>
            <a:pathLst>
              <a:path w="171450" h="667385">
                <a:moveTo>
                  <a:pt x="104628" y="0"/>
                </a:moveTo>
                <a:lnTo>
                  <a:pt x="66528" y="0"/>
                </a:lnTo>
                <a:lnTo>
                  <a:pt x="66528" y="114300"/>
                </a:lnTo>
                <a:lnTo>
                  <a:pt x="104628" y="114300"/>
                </a:lnTo>
                <a:lnTo>
                  <a:pt x="104628" y="0"/>
                </a:lnTo>
                <a:close/>
              </a:path>
              <a:path w="171450" h="667385">
                <a:moveTo>
                  <a:pt x="104628" y="152400"/>
                </a:moveTo>
                <a:lnTo>
                  <a:pt x="66528" y="152400"/>
                </a:lnTo>
                <a:lnTo>
                  <a:pt x="66528" y="266700"/>
                </a:lnTo>
                <a:lnTo>
                  <a:pt x="104628" y="266700"/>
                </a:lnTo>
                <a:lnTo>
                  <a:pt x="104628" y="152400"/>
                </a:lnTo>
                <a:close/>
              </a:path>
              <a:path w="171450" h="667385">
                <a:moveTo>
                  <a:pt x="104628" y="304800"/>
                </a:moveTo>
                <a:lnTo>
                  <a:pt x="66528" y="304800"/>
                </a:lnTo>
                <a:lnTo>
                  <a:pt x="66528" y="419074"/>
                </a:lnTo>
                <a:lnTo>
                  <a:pt x="104628" y="419074"/>
                </a:lnTo>
                <a:lnTo>
                  <a:pt x="104628" y="304800"/>
                </a:lnTo>
                <a:close/>
              </a:path>
              <a:path w="171450" h="667385">
                <a:moveTo>
                  <a:pt x="16446" y="495805"/>
                </a:moveTo>
                <a:lnTo>
                  <a:pt x="9251" y="498246"/>
                </a:lnTo>
                <a:lnTo>
                  <a:pt x="3643" y="503273"/>
                </a:lnTo>
                <a:lnTo>
                  <a:pt x="488" y="509852"/>
                </a:lnTo>
                <a:lnTo>
                  <a:pt x="0" y="517143"/>
                </a:lnTo>
                <a:lnTo>
                  <a:pt x="2393" y="524306"/>
                </a:lnTo>
                <a:lnTo>
                  <a:pt x="85578" y="666813"/>
                </a:lnTo>
                <a:lnTo>
                  <a:pt x="107647" y="629005"/>
                </a:lnTo>
                <a:lnTo>
                  <a:pt x="66528" y="629005"/>
                </a:lnTo>
                <a:lnTo>
                  <a:pt x="66528" y="609574"/>
                </a:lnTo>
                <a:lnTo>
                  <a:pt x="74802" y="609574"/>
                </a:lnTo>
                <a:lnTo>
                  <a:pt x="85578" y="591101"/>
                </a:lnTo>
                <a:lnTo>
                  <a:pt x="74129" y="571474"/>
                </a:lnTo>
                <a:lnTo>
                  <a:pt x="66528" y="571474"/>
                </a:lnTo>
                <a:lnTo>
                  <a:pt x="66528" y="558444"/>
                </a:lnTo>
                <a:lnTo>
                  <a:pt x="35413" y="505104"/>
                </a:lnTo>
                <a:lnTo>
                  <a:pt x="30360" y="499451"/>
                </a:lnTo>
                <a:lnTo>
                  <a:pt x="23760" y="496279"/>
                </a:lnTo>
                <a:lnTo>
                  <a:pt x="16446" y="495805"/>
                </a:lnTo>
                <a:close/>
              </a:path>
              <a:path w="171450" h="667385">
                <a:moveTo>
                  <a:pt x="74802" y="609574"/>
                </a:moveTo>
                <a:lnTo>
                  <a:pt x="66528" y="609574"/>
                </a:lnTo>
                <a:lnTo>
                  <a:pt x="66528" y="629005"/>
                </a:lnTo>
                <a:lnTo>
                  <a:pt x="104628" y="629005"/>
                </a:lnTo>
                <a:lnTo>
                  <a:pt x="104628" y="619404"/>
                </a:lnTo>
                <a:lnTo>
                  <a:pt x="69068" y="619404"/>
                </a:lnTo>
                <a:lnTo>
                  <a:pt x="74802" y="609574"/>
                </a:lnTo>
                <a:close/>
              </a:path>
              <a:path w="171450" h="667385">
                <a:moveTo>
                  <a:pt x="118990" y="609574"/>
                </a:moveTo>
                <a:lnTo>
                  <a:pt x="104628" y="609574"/>
                </a:lnTo>
                <a:lnTo>
                  <a:pt x="104628" y="629005"/>
                </a:lnTo>
                <a:lnTo>
                  <a:pt x="107647" y="629005"/>
                </a:lnTo>
                <a:lnTo>
                  <a:pt x="118990" y="609574"/>
                </a:lnTo>
                <a:close/>
              </a:path>
              <a:path w="171450" h="667385">
                <a:moveTo>
                  <a:pt x="85578" y="591101"/>
                </a:moveTo>
                <a:lnTo>
                  <a:pt x="69068" y="619404"/>
                </a:lnTo>
                <a:lnTo>
                  <a:pt x="102088" y="619404"/>
                </a:lnTo>
                <a:lnTo>
                  <a:pt x="85578" y="591101"/>
                </a:lnTo>
                <a:close/>
              </a:path>
              <a:path w="171450" h="667385">
                <a:moveTo>
                  <a:pt x="104628" y="558444"/>
                </a:moveTo>
                <a:lnTo>
                  <a:pt x="85578" y="591101"/>
                </a:lnTo>
                <a:lnTo>
                  <a:pt x="102088" y="619404"/>
                </a:lnTo>
                <a:lnTo>
                  <a:pt x="104628" y="619404"/>
                </a:lnTo>
                <a:lnTo>
                  <a:pt x="104628" y="609574"/>
                </a:lnTo>
                <a:lnTo>
                  <a:pt x="118990" y="609574"/>
                </a:lnTo>
                <a:lnTo>
                  <a:pt x="141230" y="571474"/>
                </a:lnTo>
                <a:lnTo>
                  <a:pt x="104628" y="571474"/>
                </a:lnTo>
                <a:lnTo>
                  <a:pt x="104628" y="558444"/>
                </a:lnTo>
                <a:close/>
              </a:path>
              <a:path w="171450" h="667385">
                <a:moveTo>
                  <a:pt x="66528" y="558444"/>
                </a:moveTo>
                <a:lnTo>
                  <a:pt x="66528" y="571474"/>
                </a:lnTo>
                <a:lnTo>
                  <a:pt x="74129" y="571474"/>
                </a:lnTo>
                <a:lnTo>
                  <a:pt x="66528" y="558444"/>
                </a:lnTo>
                <a:close/>
              </a:path>
              <a:path w="171450" h="667385">
                <a:moveTo>
                  <a:pt x="104628" y="457174"/>
                </a:moveTo>
                <a:lnTo>
                  <a:pt x="66528" y="457174"/>
                </a:lnTo>
                <a:lnTo>
                  <a:pt x="66528" y="558444"/>
                </a:lnTo>
                <a:lnTo>
                  <a:pt x="74129" y="571474"/>
                </a:lnTo>
                <a:lnTo>
                  <a:pt x="97027" y="571474"/>
                </a:lnTo>
                <a:lnTo>
                  <a:pt x="104628" y="558444"/>
                </a:lnTo>
                <a:lnTo>
                  <a:pt x="104628" y="457174"/>
                </a:lnTo>
                <a:close/>
              </a:path>
              <a:path w="171450" h="667385">
                <a:moveTo>
                  <a:pt x="154709" y="495805"/>
                </a:moveTo>
                <a:lnTo>
                  <a:pt x="147395" y="496279"/>
                </a:lnTo>
                <a:lnTo>
                  <a:pt x="140795" y="499451"/>
                </a:lnTo>
                <a:lnTo>
                  <a:pt x="135743" y="505104"/>
                </a:lnTo>
                <a:lnTo>
                  <a:pt x="104628" y="558444"/>
                </a:lnTo>
                <a:lnTo>
                  <a:pt x="104628" y="571474"/>
                </a:lnTo>
                <a:lnTo>
                  <a:pt x="141230" y="571474"/>
                </a:lnTo>
                <a:lnTo>
                  <a:pt x="168763" y="524306"/>
                </a:lnTo>
                <a:lnTo>
                  <a:pt x="171156" y="517143"/>
                </a:lnTo>
                <a:lnTo>
                  <a:pt x="170668" y="509852"/>
                </a:lnTo>
                <a:lnTo>
                  <a:pt x="167512" y="503273"/>
                </a:lnTo>
                <a:lnTo>
                  <a:pt x="161905" y="498246"/>
                </a:lnTo>
                <a:lnTo>
                  <a:pt x="154709" y="495805"/>
                </a:lnTo>
                <a:close/>
              </a:path>
            </a:pathLst>
          </a:custGeom>
          <a:solidFill>
            <a:srgbClr val="C00000"/>
          </a:solid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32" name="object 32"/>
          <p:cNvSpPr/>
          <p:nvPr/>
        </p:nvSpPr>
        <p:spPr>
          <a:xfrm>
            <a:off x="2971800" y="4108958"/>
            <a:ext cx="381000" cy="0"/>
          </a:xfrm>
          <a:custGeom>
            <a:avLst/>
            <a:gdLst/>
            <a:ahLst/>
            <a:cxnLst/>
            <a:rect l="l" t="t" r="r" b="b"/>
            <a:pathLst>
              <a:path w="381000">
                <a:moveTo>
                  <a:pt x="0" y="0"/>
                </a:moveTo>
                <a:lnTo>
                  <a:pt x="381000" y="0"/>
                </a:lnTo>
              </a:path>
            </a:pathLst>
          </a:custGeom>
          <a:ln w="38100">
            <a:solidFill>
              <a:srgbClr val="C00000"/>
            </a:solidFill>
            <a:prstDash val="lgDash"/>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33" name="object 33"/>
          <p:cNvSpPr/>
          <p:nvPr/>
        </p:nvSpPr>
        <p:spPr>
          <a:xfrm>
            <a:off x="3352800" y="3689935"/>
            <a:ext cx="2273300" cy="897255"/>
          </a:xfrm>
          <a:custGeom>
            <a:avLst/>
            <a:gdLst/>
            <a:ahLst/>
            <a:cxnLst/>
            <a:rect l="l" t="t" r="r" b="b"/>
            <a:pathLst>
              <a:path w="2273300" h="897254">
                <a:moveTo>
                  <a:pt x="0" y="896670"/>
                </a:moveTo>
                <a:lnTo>
                  <a:pt x="2272919" y="896670"/>
                </a:lnTo>
                <a:lnTo>
                  <a:pt x="2272919" y="0"/>
                </a:lnTo>
                <a:lnTo>
                  <a:pt x="0" y="0"/>
                </a:lnTo>
                <a:lnTo>
                  <a:pt x="0" y="896670"/>
                </a:lnTo>
                <a:close/>
              </a:path>
            </a:pathLst>
          </a:custGeom>
          <a:ln w="25400">
            <a:solidFill>
              <a:srgbClr val="000000"/>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34" name="object 34"/>
          <p:cNvSpPr txBox="1"/>
          <p:nvPr/>
        </p:nvSpPr>
        <p:spPr>
          <a:xfrm>
            <a:off x="3352800" y="3689935"/>
            <a:ext cx="2273300" cy="773289"/>
          </a:xfrm>
          <a:prstGeom prst="rect">
            <a:avLst/>
          </a:prstGeom>
          <a:ln w="25400">
            <a:solidFill>
              <a:srgbClr val="000000"/>
            </a:solidFill>
          </a:ln>
        </p:spPr>
        <p:txBody>
          <a:bodyPr vert="horz" wrap="square" lIns="0" tIns="34290" rIns="0" bIns="0" rtlCol="0">
            <a:spAutoFit/>
          </a:bodyPr>
          <a:lstStyle/>
          <a:p>
            <a:pPr marL="403225" marR="392430" indent="86360" eaLnBrk="1" fontAlgn="auto" hangingPunct="1">
              <a:spcBef>
                <a:spcPts val="270"/>
              </a:spcBef>
              <a:spcAft>
                <a:spcPts val="0"/>
              </a:spcAft>
              <a:defRPr/>
            </a:pPr>
            <a:r>
              <a:rPr sz="2400" b="1" i="1" spc="-10" dirty="0">
                <a:solidFill>
                  <a:prstClr val="black"/>
                </a:solidFill>
                <a:latin typeface="Calibri"/>
                <a:ea typeface="+mn-ea"/>
                <a:cs typeface="Calibri"/>
              </a:rPr>
              <a:t>Quantized  </a:t>
            </a:r>
            <a:r>
              <a:rPr sz="2400" b="1" i="1" dirty="0">
                <a:solidFill>
                  <a:prstClr val="black"/>
                </a:solidFill>
                <a:latin typeface="Calibri"/>
                <a:ea typeface="+mn-ea"/>
                <a:cs typeface="Calibri"/>
              </a:rPr>
              <a:t>Coeffici</a:t>
            </a:r>
            <a:r>
              <a:rPr sz="2400" b="1" i="1" spc="-10" dirty="0">
                <a:solidFill>
                  <a:prstClr val="black"/>
                </a:solidFill>
                <a:latin typeface="Calibri"/>
                <a:ea typeface="+mn-ea"/>
                <a:cs typeface="Calibri"/>
              </a:rPr>
              <a:t>e</a:t>
            </a:r>
            <a:r>
              <a:rPr sz="2400" b="1" i="1" spc="-30" dirty="0">
                <a:solidFill>
                  <a:prstClr val="black"/>
                </a:solidFill>
                <a:latin typeface="Calibri"/>
                <a:ea typeface="+mn-ea"/>
                <a:cs typeface="Calibri"/>
              </a:rPr>
              <a:t>n</a:t>
            </a:r>
            <a:r>
              <a:rPr sz="2400" b="1" i="1" dirty="0">
                <a:solidFill>
                  <a:prstClr val="black"/>
                </a:solidFill>
                <a:latin typeface="Calibri"/>
                <a:ea typeface="+mn-ea"/>
                <a:cs typeface="Calibri"/>
              </a:rPr>
              <a:t>ts</a:t>
            </a:r>
            <a:endParaRPr sz="2400">
              <a:solidFill>
                <a:prstClr val="black"/>
              </a:solidFill>
              <a:latin typeface="Calibri"/>
              <a:ea typeface="+mn-ea"/>
              <a:cs typeface="Calibri"/>
            </a:endParaRPr>
          </a:p>
        </p:txBody>
      </p:sp>
      <p:sp>
        <p:nvSpPr>
          <p:cNvPr id="35" name="object 35"/>
          <p:cNvSpPr/>
          <p:nvPr/>
        </p:nvSpPr>
        <p:spPr>
          <a:xfrm>
            <a:off x="8498968" y="6051347"/>
            <a:ext cx="654253" cy="654253"/>
          </a:xfrm>
          <a:prstGeom prst="rect">
            <a:avLst/>
          </a:prstGeom>
          <a:blipFill>
            <a:blip r:embed="rId17"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36" name="object 36"/>
          <p:cNvSpPr/>
          <p:nvPr/>
        </p:nvSpPr>
        <p:spPr>
          <a:xfrm>
            <a:off x="9082406" y="5105400"/>
            <a:ext cx="1585595" cy="1600200"/>
          </a:xfrm>
          <a:prstGeom prst="rect">
            <a:avLst/>
          </a:prstGeom>
          <a:blipFill>
            <a:blip r:embed="rId18"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37" name="object 37"/>
          <p:cNvSpPr/>
          <p:nvPr/>
        </p:nvSpPr>
        <p:spPr>
          <a:xfrm>
            <a:off x="9082406" y="5105400"/>
            <a:ext cx="1585595" cy="1600200"/>
          </a:xfrm>
          <a:custGeom>
            <a:avLst/>
            <a:gdLst/>
            <a:ahLst/>
            <a:cxnLst/>
            <a:rect l="l" t="t" r="r" b="b"/>
            <a:pathLst>
              <a:path w="1585595" h="1600200">
                <a:moveTo>
                  <a:pt x="0" y="1600200"/>
                </a:moveTo>
                <a:lnTo>
                  <a:pt x="1585595" y="1600200"/>
                </a:lnTo>
                <a:lnTo>
                  <a:pt x="1585595" y="0"/>
                </a:lnTo>
                <a:lnTo>
                  <a:pt x="0" y="0"/>
                </a:lnTo>
                <a:lnTo>
                  <a:pt x="0" y="1600200"/>
                </a:lnTo>
                <a:close/>
              </a:path>
            </a:pathLst>
          </a:custGeom>
          <a:ln w="25400">
            <a:solidFill>
              <a:srgbClr val="385D89"/>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38" name="object 38"/>
          <p:cNvSpPr txBox="1"/>
          <p:nvPr/>
        </p:nvSpPr>
        <p:spPr>
          <a:xfrm>
            <a:off x="9538461" y="3075559"/>
            <a:ext cx="659130" cy="330835"/>
          </a:xfrm>
          <a:prstGeom prst="rect">
            <a:avLst/>
          </a:prstGeom>
        </p:spPr>
        <p:txBody>
          <a:bodyPr vert="horz" wrap="square" lIns="0" tIns="13335" rIns="0" bIns="0" rtlCol="0">
            <a:spAutoFit/>
          </a:bodyPr>
          <a:lstStyle/>
          <a:p>
            <a:pPr marL="12700" eaLnBrk="1" fontAlgn="auto" hangingPunct="1">
              <a:spcBef>
                <a:spcPts val="105"/>
              </a:spcBef>
              <a:spcAft>
                <a:spcPts val="0"/>
              </a:spcAft>
              <a:defRPr/>
            </a:pPr>
            <a:r>
              <a:rPr sz="2000" b="1" i="1" spc="-5" dirty="0">
                <a:solidFill>
                  <a:prstClr val="black"/>
                </a:solidFill>
                <a:latin typeface="Calibri"/>
                <a:ea typeface="+mn-ea"/>
                <a:cs typeface="Calibri"/>
              </a:rPr>
              <a:t>Public</a:t>
            </a:r>
            <a:endParaRPr sz="2000">
              <a:solidFill>
                <a:prstClr val="black"/>
              </a:solidFill>
              <a:latin typeface="Calibri"/>
              <a:ea typeface="+mn-ea"/>
              <a:cs typeface="Calibri"/>
            </a:endParaRPr>
          </a:p>
        </p:txBody>
      </p:sp>
      <p:sp>
        <p:nvSpPr>
          <p:cNvPr id="39" name="object 39"/>
          <p:cNvSpPr/>
          <p:nvPr/>
        </p:nvSpPr>
        <p:spPr>
          <a:xfrm>
            <a:off x="9075801" y="1498220"/>
            <a:ext cx="1592198" cy="1592199"/>
          </a:xfrm>
          <a:prstGeom prst="rect">
            <a:avLst/>
          </a:prstGeom>
          <a:blipFill>
            <a:blip r:embed="rId19"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40" name="object 40"/>
          <p:cNvSpPr/>
          <p:nvPr/>
        </p:nvSpPr>
        <p:spPr>
          <a:xfrm>
            <a:off x="8604505" y="2101595"/>
            <a:ext cx="675131" cy="423672"/>
          </a:xfrm>
          <a:prstGeom prst="rect">
            <a:avLst/>
          </a:prstGeom>
          <a:blipFill>
            <a:blip r:embed="rId20"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41" name="object 41"/>
          <p:cNvSpPr/>
          <p:nvPr/>
        </p:nvSpPr>
        <p:spPr>
          <a:xfrm>
            <a:off x="8647304" y="2204795"/>
            <a:ext cx="421005" cy="171450"/>
          </a:xfrm>
          <a:custGeom>
            <a:avLst/>
            <a:gdLst/>
            <a:ahLst/>
            <a:cxnLst/>
            <a:rect l="l" t="t" r="r" b="b"/>
            <a:pathLst>
              <a:path w="421004" h="171450">
                <a:moveTo>
                  <a:pt x="114300" y="66472"/>
                </a:moveTo>
                <a:lnTo>
                  <a:pt x="0" y="66472"/>
                </a:lnTo>
                <a:lnTo>
                  <a:pt x="0" y="104572"/>
                </a:lnTo>
                <a:lnTo>
                  <a:pt x="114300" y="104572"/>
                </a:lnTo>
                <a:lnTo>
                  <a:pt x="114300" y="66472"/>
                </a:lnTo>
                <a:close/>
              </a:path>
              <a:path w="421004" h="171450">
                <a:moveTo>
                  <a:pt x="344931" y="85586"/>
                </a:moveTo>
                <a:lnTo>
                  <a:pt x="258825" y="135814"/>
                </a:lnTo>
                <a:lnTo>
                  <a:pt x="253218" y="140846"/>
                </a:lnTo>
                <a:lnTo>
                  <a:pt x="250063" y="147403"/>
                </a:lnTo>
                <a:lnTo>
                  <a:pt x="249574" y="154674"/>
                </a:lnTo>
                <a:lnTo>
                  <a:pt x="251968" y="161849"/>
                </a:lnTo>
                <a:lnTo>
                  <a:pt x="257020" y="167528"/>
                </a:lnTo>
                <a:lnTo>
                  <a:pt x="263620" y="170707"/>
                </a:lnTo>
                <a:lnTo>
                  <a:pt x="270934" y="171172"/>
                </a:lnTo>
                <a:lnTo>
                  <a:pt x="278129" y="168707"/>
                </a:lnTo>
                <a:lnTo>
                  <a:pt x="387991" y="104572"/>
                </a:lnTo>
                <a:lnTo>
                  <a:pt x="382777" y="104572"/>
                </a:lnTo>
                <a:lnTo>
                  <a:pt x="382777" y="102032"/>
                </a:lnTo>
                <a:lnTo>
                  <a:pt x="373125" y="102032"/>
                </a:lnTo>
                <a:lnTo>
                  <a:pt x="344931" y="85586"/>
                </a:lnTo>
                <a:close/>
              </a:path>
              <a:path w="421004" h="171450">
                <a:moveTo>
                  <a:pt x="266700" y="66472"/>
                </a:moveTo>
                <a:lnTo>
                  <a:pt x="152400" y="66472"/>
                </a:lnTo>
                <a:lnTo>
                  <a:pt x="152400" y="104572"/>
                </a:lnTo>
                <a:lnTo>
                  <a:pt x="266700" y="104572"/>
                </a:lnTo>
                <a:lnTo>
                  <a:pt x="266700" y="66472"/>
                </a:lnTo>
                <a:close/>
              </a:path>
              <a:path w="421004" h="171450">
                <a:moveTo>
                  <a:pt x="312165" y="66472"/>
                </a:moveTo>
                <a:lnTo>
                  <a:pt x="304800" y="66472"/>
                </a:lnTo>
                <a:lnTo>
                  <a:pt x="304800" y="104572"/>
                </a:lnTo>
                <a:lnTo>
                  <a:pt x="312383" y="104572"/>
                </a:lnTo>
                <a:lnTo>
                  <a:pt x="344931" y="85586"/>
                </a:lnTo>
                <a:lnTo>
                  <a:pt x="312165" y="66472"/>
                </a:lnTo>
                <a:close/>
              </a:path>
              <a:path w="421004" h="171450">
                <a:moveTo>
                  <a:pt x="387941" y="66472"/>
                </a:moveTo>
                <a:lnTo>
                  <a:pt x="382777" y="66472"/>
                </a:lnTo>
                <a:lnTo>
                  <a:pt x="382777" y="104572"/>
                </a:lnTo>
                <a:lnTo>
                  <a:pt x="387991" y="104572"/>
                </a:lnTo>
                <a:lnTo>
                  <a:pt x="420624" y="85522"/>
                </a:lnTo>
                <a:lnTo>
                  <a:pt x="387941" y="66472"/>
                </a:lnTo>
                <a:close/>
              </a:path>
              <a:path w="421004" h="171450">
                <a:moveTo>
                  <a:pt x="373125" y="69139"/>
                </a:moveTo>
                <a:lnTo>
                  <a:pt x="344931" y="85586"/>
                </a:lnTo>
                <a:lnTo>
                  <a:pt x="373125" y="102032"/>
                </a:lnTo>
                <a:lnTo>
                  <a:pt x="373125" y="69139"/>
                </a:lnTo>
                <a:close/>
              </a:path>
              <a:path w="421004" h="171450">
                <a:moveTo>
                  <a:pt x="382777" y="69139"/>
                </a:moveTo>
                <a:lnTo>
                  <a:pt x="373125" y="69139"/>
                </a:lnTo>
                <a:lnTo>
                  <a:pt x="373125" y="102032"/>
                </a:lnTo>
                <a:lnTo>
                  <a:pt x="382777" y="102032"/>
                </a:lnTo>
                <a:lnTo>
                  <a:pt x="382777" y="69139"/>
                </a:lnTo>
                <a:close/>
              </a:path>
              <a:path w="421004" h="171450">
                <a:moveTo>
                  <a:pt x="270934" y="0"/>
                </a:moveTo>
                <a:lnTo>
                  <a:pt x="263620" y="464"/>
                </a:lnTo>
                <a:lnTo>
                  <a:pt x="257020" y="3643"/>
                </a:lnTo>
                <a:lnTo>
                  <a:pt x="251968" y="9322"/>
                </a:lnTo>
                <a:lnTo>
                  <a:pt x="249574" y="16444"/>
                </a:lnTo>
                <a:lnTo>
                  <a:pt x="250062" y="23721"/>
                </a:lnTo>
                <a:lnTo>
                  <a:pt x="253218" y="30307"/>
                </a:lnTo>
                <a:lnTo>
                  <a:pt x="258825" y="35357"/>
                </a:lnTo>
                <a:lnTo>
                  <a:pt x="344931" y="85586"/>
                </a:lnTo>
                <a:lnTo>
                  <a:pt x="373125" y="69139"/>
                </a:lnTo>
                <a:lnTo>
                  <a:pt x="382777" y="69139"/>
                </a:lnTo>
                <a:lnTo>
                  <a:pt x="382777" y="66472"/>
                </a:lnTo>
                <a:lnTo>
                  <a:pt x="387941" y="66472"/>
                </a:lnTo>
                <a:lnTo>
                  <a:pt x="278129" y="2464"/>
                </a:lnTo>
                <a:lnTo>
                  <a:pt x="270934" y="0"/>
                </a:lnTo>
                <a:close/>
              </a:path>
            </a:pathLst>
          </a:custGeom>
          <a:solidFill>
            <a:srgbClr val="C00000"/>
          </a:solid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42" name="object 42"/>
          <p:cNvSpPr/>
          <p:nvPr/>
        </p:nvSpPr>
        <p:spPr>
          <a:xfrm>
            <a:off x="6601967" y="1242060"/>
            <a:ext cx="1903476" cy="551688"/>
          </a:xfrm>
          <a:prstGeom prst="rect">
            <a:avLst/>
          </a:prstGeom>
          <a:blipFill>
            <a:blip r:embed="rId21"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43" name="object 43"/>
          <p:cNvSpPr/>
          <p:nvPr/>
        </p:nvSpPr>
        <p:spPr>
          <a:xfrm>
            <a:off x="6648703" y="1269619"/>
            <a:ext cx="1809496" cy="457200"/>
          </a:xfrm>
          <a:prstGeom prst="rect">
            <a:avLst/>
          </a:prstGeom>
          <a:blipFill>
            <a:blip r:embed="rId22"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44" name="object 44"/>
          <p:cNvSpPr/>
          <p:nvPr/>
        </p:nvSpPr>
        <p:spPr>
          <a:xfrm>
            <a:off x="6648703" y="1269619"/>
            <a:ext cx="1809750" cy="457200"/>
          </a:xfrm>
          <a:custGeom>
            <a:avLst/>
            <a:gdLst/>
            <a:ahLst/>
            <a:cxnLst/>
            <a:rect l="l" t="t" r="r" b="b"/>
            <a:pathLst>
              <a:path w="1809750" h="457200">
                <a:moveTo>
                  <a:pt x="0" y="76200"/>
                </a:moveTo>
                <a:lnTo>
                  <a:pt x="5976" y="46559"/>
                </a:lnTo>
                <a:lnTo>
                  <a:pt x="22288" y="22336"/>
                </a:lnTo>
                <a:lnTo>
                  <a:pt x="46505" y="5994"/>
                </a:lnTo>
                <a:lnTo>
                  <a:pt x="76200" y="0"/>
                </a:lnTo>
                <a:lnTo>
                  <a:pt x="1733296" y="0"/>
                </a:lnTo>
                <a:lnTo>
                  <a:pt x="1762936" y="5994"/>
                </a:lnTo>
                <a:lnTo>
                  <a:pt x="1787159" y="22336"/>
                </a:lnTo>
                <a:lnTo>
                  <a:pt x="1803501" y="46559"/>
                </a:lnTo>
                <a:lnTo>
                  <a:pt x="1809496" y="76200"/>
                </a:lnTo>
                <a:lnTo>
                  <a:pt x="1809496" y="381000"/>
                </a:lnTo>
                <a:lnTo>
                  <a:pt x="1803501" y="410640"/>
                </a:lnTo>
                <a:lnTo>
                  <a:pt x="1787159" y="434863"/>
                </a:lnTo>
                <a:lnTo>
                  <a:pt x="1762936" y="451205"/>
                </a:lnTo>
                <a:lnTo>
                  <a:pt x="1733296" y="457200"/>
                </a:lnTo>
                <a:lnTo>
                  <a:pt x="76200" y="457200"/>
                </a:lnTo>
                <a:lnTo>
                  <a:pt x="46505" y="451205"/>
                </a:lnTo>
                <a:lnTo>
                  <a:pt x="22288" y="434863"/>
                </a:lnTo>
                <a:lnTo>
                  <a:pt x="5976" y="410640"/>
                </a:lnTo>
                <a:lnTo>
                  <a:pt x="0" y="381000"/>
                </a:lnTo>
                <a:lnTo>
                  <a:pt x="0" y="76200"/>
                </a:lnTo>
                <a:close/>
              </a:path>
            </a:pathLst>
          </a:custGeom>
          <a:ln w="9525">
            <a:solidFill>
              <a:srgbClr val="000000"/>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45" name="object 45"/>
          <p:cNvSpPr txBox="1"/>
          <p:nvPr/>
        </p:nvSpPr>
        <p:spPr>
          <a:xfrm>
            <a:off x="6830060" y="1264742"/>
            <a:ext cx="1447165" cy="391795"/>
          </a:xfrm>
          <a:prstGeom prst="rect">
            <a:avLst/>
          </a:prstGeom>
        </p:spPr>
        <p:txBody>
          <a:bodyPr vert="horz" wrap="square" lIns="0" tIns="12700" rIns="0" bIns="0" rtlCol="0">
            <a:spAutoFit/>
          </a:bodyPr>
          <a:lstStyle/>
          <a:p>
            <a:pPr marL="12700" eaLnBrk="1" fontAlgn="auto" hangingPunct="1">
              <a:spcBef>
                <a:spcPts val="100"/>
              </a:spcBef>
              <a:spcAft>
                <a:spcPts val="0"/>
              </a:spcAft>
              <a:defRPr/>
            </a:pPr>
            <a:r>
              <a:rPr sz="2400" b="1" spc="-25" dirty="0">
                <a:solidFill>
                  <a:prstClr val="black"/>
                </a:solidFill>
                <a:latin typeface="Calibri"/>
                <a:ea typeface="+mn-ea"/>
                <a:cs typeface="Calibri"/>
              </a:rPr>
              <a:t>Values </a:t>
            </a:r>
            <a:r>
              <a:rPr sz="2400" b="1" spc="-5" dirty="0">
                <a:solidFill>
                  <a:prstClr val="black"/>
                </a:solidFill>
                <a:latin typeface="Calibri"/>
                <a:ea typeface="+mn-ea"/>
                <a:cs typeface="Calibri"/>
              </a:rPr>
              <a:t>&lt;=</a:t>
            </a:r>
            <a:r>
              <a:rPr sz="2400" b="1" spc="-45" dirty="0">
                <a:solidFill>
                  <a:prstClr val="black"/>
                </a:solidFill>
                <a:latin typeface="Calibri"/>
                <a:ea typeface="+mn-ea"/>
                <a:cs typeface="Calibri"/>
              </a:rPr>
              <a:t> </a:t>
            </a:r>
            <a:r>
              <a:rPr sz="2400" b="1" dirty="0">
                <a:solidFill>
                  <a:prstClr val="black"/>
                </a:solidFill>
                <a:latin typeface="Calibri"/>
                <a:ea typeface="+mn-ea"/>
                <a:cs typeface="Calibri"/>
              </a:rPr>
              <a:t>T</a:t>
            </a:r>
            <a:endParaRPr sz="2400">
              <a:solidFill>
                <a:prstClr val="black"/>
              </a:solidFill>
              <a:latin typeface="Calibri"/>
              <a:ea typeface="+mn-ea"/>
              <a:cs typeface="Calibri"/>
            </a:endParaRPr>
          </a:p>
        </p:txBody>
      </p:sp>
      <p:sp>
        <p:nvSpPr>
          <p:cNvPr id="46" name="object 46"/>
          <p:cNvSpPr/>
          <p:nvPr/>
        </p:nvSpPr>
        <p:spPr>
          <a:xfrm>
            <a:off x="6582155" y="3451860"/>
            <a:ext cx="1923288" cy="498347"/>
          </a:xfrm>
          <a:prstGeom prst="rect">
            <a:avLst/>
          </a:prstGeom>
          <a:blipFill>
            <a:blip r:embed="rId23"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47" name="object 47"/>
          <p:cNvSpPr/>
          <p:nvPr/>
        </p:nvSpPr>
        <p:spPr>
          <a:xfrm>
            <a:off x="6629400" y="3479420"/>
            <a:ext cx="1828800" cy="403605"/>
          </a:xfrm>
          <a:prstGeom prst="rect">
            <a:avLst/>
          </a:prstGeom>
          <a:blipFill>
            <a:blip r:embed="rId24"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48" name="object 48"/>
          <p:cNvSpPr/>
          <p:nvPr/>
        </p:nvSpPr>
        <p:spPr>
          <a:xfrm>
            <a:off x="6629400" y="3479419"/>
            <a:ext cx="1828800" cy="403860"/>
          </a:xfrm>
          <a:custGeom>
            <a:avLst/>
            <a:gdLst/>
            <a:ahLst/>
            <a:cxnLst/>
            <a:rect l="l" t="t" r="r" b="b"/>
            <a:pathLst>
              <a:path w="1828800" h="403860">
                <a:moveTo>
                  <a:pt x="0" y="67309"/>
                </a:moveTo>
                <a:lnTo>
                  <a:pt x="5284" y="41094"/>
                </a:lnTo>
                <a:lnTo>
                  <a:pt x="19700" y="19700"/>
                </a:lnTo>
                <a:lnTo>
                  <a:pt x="41094" y="5284"/>
                </a:lnTo>
                <a:lnTo>
                  <a:pt x="67310" y="0"/>
                </a:lnTo>
                <a:lnTo>
                  <a:pt x="1761490" y="0"/>
                </a:lnTo>
                <a:lnTo>
                  <a:pt x="1787705" y="5284"/>
                </a:lnTo>
                <a:lnTo>
                  <a:pt x="1809099" y="19700"/>
                </a:lnTo>
                <a:lnTo>
                  <a:pt x="1823515" y="41094"/>
                </a:lnTo>
                <a:lnTo>
                  <a:pt x="1828800" y="67309"/>
                </a:lnTo>
                <a:lnTo>
                  <a:pt x="1828800" y="336295"/>
                </a:lnTo>
                <a:lnTo>
                  <a:pt x="1823515" y="362457"/>
                </a:lnTo>
                <a:lnTo>
                  <a:pt x="1809099" y="383857"/>
                </a:lnTo>
                <a:lnTo>
                  <a:pt x="1787705" y="398303"/>
                </a:lnTo>
                <a:lnTo>
                  <a:pt x="1761490" y="403605"/>
                </a:lnTo>
                <a:lnTo>
                  <a:pt x="67310" y="403605"/>
                </a:lnTo>
                <a:lnTo>
                  <a:pt x="41094" y="398303"/>
                </a:lnTo>
                <a:lnTo>
                  <a:pt x="19700" y="383857"/>
                </a:lnTo>
                <a:lnTo>
                  <a:pt x="5284" y="362457"/>
                </a:lnTo>
                <a:lnTo>
                  <a:pt x="0" y="336295"/>
                </a:lnTo>
                <a:lnTo>
                  <a:pt x="0" y="67309"/>
                </a:lnTo>
                <a:close/>
              </a:path>
            </a:pathLst>
          </a:custGeom>
          <a:ln w="9525">
            <a:solidFill>
              <a:srgbClr val="000000"/>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49" name="object 49"/>
          <p:cNvSpPr txBox="1"/>
          <p:nvPr/>
        </p:nvSpPr>
        <p:spPr>
          <a:xfrm>
            <a:off x="6896228" y="3448304"/>
            <a:ext cx="1296035" cy="391160"/>
          </a:xfrm>
          <a:prstGeom prst="rect">
            <a:avLst/>
          </a:prstGeom>
        </p:spPr>
        <p:txBody>
          <a:bodyPr vert="horz" wrap="square" lIns="0" tIns="12700" rIns="0" bIns="0" rtlCol="0">
            <a:spAutoFit/>
          </a:bodyPr>
          <a:lstStyle/>
          <a:p>
            <a:pPr marL="12700" eaLnBrk="1" fontAlgn="auto" hangingPunct="1">
              <a:spcBef>
                <a:spcPts val="100"/>
              </a:spcBef>
              <a:spcAft>
                <a:spcPts val="0"/>
              </a:spcAft>
              <a:defRPr/>
            </a:pPr>
            <a:r>
              <a:rPr sz="2400" b="1" spc="-25" dirty="0">
                <a:solidFill>
                  <a:prstClr val="black"/>
                </a:solidFill>
                <a:latin typeface="Calibri"/>
                <a:ea typeface="+mn-ea"/>
                <a:cs typeface="Calibri"/>
              </a:rPr>
              <a:t>Values </a:t>
            </a:r>
            <a:r>
              <a:rPr sz="2400" b="1" dirty="0">
                <a:solidFill>
                  <a:prstClr val="black"/>
                </a:solidFill>
                <a:latin typeface="Calibri"/>
                <a:ea typeface="+mn-ea"/>
                <a:cs typeface="Calibri"/>
              </a:rPr>
              <a:t>&gt;</a:t>
            </a:r>
            <a:r>
              <a:rPr sz="2400" b="1" spc="-45" dirty="0">
                <a:solidFill>
                  <a:prstClr val="black"/>
                </a:solidFill>
                <a:latin typeface="Calibri"/>
                <a:ea typeface="+mn-ea"/>
                <a:cs typeface="Calibri"/>
              </a:rPr>
              <a:t> </a:t>
            </a:r>
            <a:r>
              <a:rPr sz="2400" b="1" dirty="0">
                <a:solidFill>
                  <a:prstClr val="black"/>
                </a:solidFill>
                <a:latin typeface="Calibri"/>
                <a:ea typeface="+mn-ea"/>
                <a:cs typeface="Calibri"/>
              </a:rPr>
              <a:t>T</a:t>
            </a:r>
            <a:endParaRPr sz="2400">
              <a:solidFill>
                <a:prstClr val="black"/>
              </a:solidFill>
              <a:latin typeface="Calibri"/>
              <a:ea typeface="+mn-ea"/>
              <a:cs typeface="Calibri"/>
            </a:endParaRPr>
          </a:p>
        </p:txBody>
      </p:sp>
      <p:sp>
        <p:nvSpPr>
          <p:cNvPr id="50" name="object 50"/>
          <p:cNvSpPr/>
          <p:nvPr/>
        </p:nvSpPr>
        <p:spPr>
          <a:xfrm>
            <a:off x="3479546" y="5523358"/>
            <a:ext cx="2083435" cy="877569"/>
          </a:xfrm>
          <a:custGeom>
            <a:avLst/>
            <a:gdLst/>
            <a:ahLst/>
            <a:cxnLst/>
            <a:rect l="l" t="t" r="r" b="b"/>
            <a:pathLst>
              <a:path w="2083435" h="877570">
                <a:moveTo>
                  <a:pt x="0" y="438696"/>
                </a:moveTo>
                <a:lnTo>
                  <a:pt x="8115" y="383660"/>
                </a:lnTo>
                <a:lnTo>
                  <a:pt x="31811" y="330667"/>
                </a:lnTo>
                <a:lnTo>
                  <a:pt x="70111" y="280126"/>
                </a:lnTo>
                <a:lnTo>
                  <a:pt x="122038" y="232449"/>
                </a:lnTo>
                <a:lnTo>
                  <a:pt x="152807" y="209812"/>
                </a:lnTo>
                <a:lnTo>
                  <a:pt x="186616" y="188046"/>
                </a:lnTo>
                <a:lnTo>
                  <a:pt x="223345" y="167200"/>
                </a:lnTo>
                <a:lnTo>
                  <a:pt x="262870" y="147328"/>
                </a:lnTo>
                <a:lnTo>
                  <a:pt x="305069" y="128479"/>
                </a:lnTo>
                <a:lnTo>
                  <a:pt x="349822" y="110706"/>
                </a:lnTo>
                <a:lnTo>
                  <a:pt x="397004" y="94059"/>
                </a:lnTo>
                <a:lnTo>
                  <a:pt x="446496" y="78591"/>
                </a:lnTo>
                <a:lnTo>
                  <a:pt x="498173" y="64352"/>
                </a:lnTo>
                <a:lnTo>
                  <a:pt x="551916" y="51394"/>
                </a:lnTo>
                <a:lnTo>
                  <a:pt x="607600" y="39768"/>
                </a:lnTo>
                <a:lnTo>
                  <a:pt x="665105" y="29525"/>
                </a:lnTo>
                <a:lnTo>
                  <a:pt x="724308" y="20717"/>
                </a:lnTo>
                <a:lnTo>
                  <a:pt x="785087" y="13396"/>
                </a:lnTo>
                <a:lnTo>
                  <a:pt x="847321" y="7612"/>
                </a:lnTo>
                <a:lnTo>
                  <a:pt x="910887" y="3417"/>
                </a:lnTo>
                <a:lnTo>
                  <a:pt x="975663" y="862"/>
                </a:lnTo>
                <a:lnTo>
                  <a:pt x="1041527" y="0"/>
                </a:lnTo>
                <a:lnTo>
                  <a:pt x="1107390" y="862"/>
                </a:lnTo>
                <a:lnTo>
                  <a:pt x="1172166" y="3417"/>
                </a:lnTo>
                <a:lnTo>
                  <a:pt x="1235732" y="7612"/>
                </a:lnTo>
                <a:lnTo>
                  <a:pt x="1297966" y="13396"/>
                </a:lnTo>
                <a:lnTo>
                  <a:pt x="1358745" y="20717"/>
                </a:lnTo>
                <a:lnTo>
                  <a:pt x="1417948" y="29525"/>
                </a:lnTo>
                <a:lnTo>
                  <a:pt x="1475453" y="39768"/>
                </a:lnTo>
                <a:lnTo>
                  <a:pt x="1531137" y="51394"/>
                </a:lnTo>
                <a:lnTo>
                  <a:pt x="1584880" y="64352"/>
                </a:lnTo>
                <a:lnTo>
                  <a:pt x="1636557" y="78591"/>
                </a:lnTo>
                <a:lnTo>
                  <a:pt x="1686049" y="94059"/>
                </a:lnTo>
                <a:lnTo>
                  <a:pt x="1733231" y="110706"/>
                </a:lnTo>
                <a:lnTo>
                  <a:pt x="1777984" y="128479"/>
                </a:lnTo>
                <a:lnTo>
                  <a:pt x="1820183" y="147328"/>
                </a:lnTo>
                <a:lnTo>
                  <a:pt x="1859708" y="167200"/>
                </a:lnTo>
                <a:lnTo>
                  <a:pt x="1896437" y="188046"/>
                </a:lnTo>
                <a:lnTo>
                  <a:pt x="1930246" y="209812"/>
                </a:lnTo>
                <a:lnTo>
                  <a:pt x="1961015" y="232449"/>
                </a:lnTo>
                <a:lnTo>
                  <a:pt x="2012942" y="280126"/>
                </a:lnTo>
                <a:lnTo>
                  <a:pt x="2051242" y="330667"/>
                </a:lnTo>
                <a:lnTo>
                  <a:pt x="2074938" y="383660"/>
                </a:lnTo>
                <a:lnTo>
                  <a:pt x="2083054" y="438696"/>
                </a:lnTo>
                <a:lnTo>
                  <a:pt x="2081004" y="466443"/>
                </a:lnTo>
                <a:lnTo>
                  <a:pt x="2064977" y="520510"/>
                </a:lnTo>
                <a:lnTo>
                  <a:pt x="2033857" y="572332"/>
                </a:lnTo>
                <a:lnTo>
                  <a:pt x="1988621" y="621496"/>
                </a:lnTo>
                <a:lnTo>
                  <a:pt x="1930246" y="667593"/>
                </a:lnTo>
                <a:lnTo>
                  <a:pt x="1896437" y="689362"/>
                </a:lnTo>
                <a:lnTo>
                  <a:pt x="1859708" y="710210"/>
                </a:lnTo>
                <a:lnTo>
                  <a:pt x="1820183" y="730086"/>
                </a:lnTo>
                <a:lnTo>
                  <a:pt x="1777984" y="748938"/>
                </a:lnTo>
                <a:lnTo>
                  <a:pt x="1733231" y="766714"/>
                </a:lnTo>
                <a:lnTo>
                  <a:pt x="1686049" y="783363"/>
                </a:lnTo>
                <a:lnTo>
                  <a:pt x="1636557" y="798834"/>
                </a:lnTo>
                <a:lnTo>
                  <a:pt x="1584880" y="813076"/>
                </a:lnTo>
                <a:lnTo>
                  <a:pt x="1531137" y="826037"/>
                </a:lnTo>
                <a:lnTo>
                  <a:pt x="1475453" y="837665"/>
                </a:lnTo>
                <a:lnTo>
                  <a:pt x="1417948" y="847910"/>
                </a:lnTo>
                <a:lnTo>
                  <a:pt x="1358745" y="856720"/>
                </a:lnTo>
                <a:lnTo>
                  <a:pt x="1297966" y="864043"/>
                </a:lnTo>
                <a:lnTo>
                  <a:pt x="1235732" y="869828"/>
                </a:lnTo>
                <a:lnTo>
                  <a:pt x="1172166" y="874024"/>
                </a:lnTo>
                <a:lnTo>
                  <a:pt x="1107390" y="876579"/>
                </a:lnTo>
                <a:lnTo>
                  <a:pt x="1041527" y="877443"/>
                </a:lnTo>
                <a:lnTo>
                  <a:pt x="975663" y="876579"/>
                </a:lnTo>
                <a:lnTo>
                  <a:pt x="910887" y="874024"/>
                </a:lnTo>
                <a:lnTo>
                  <a:pt x="847321" y="869828"/>
                </a:lnTo>
                <a:lnTo>
                  <a:pt x="785087" y="864043"/>
                </a:lnTo>
                <a:lnTo>
                  <a:pt x="724308" y="856720"/>
                </a:lnTo>
                <a:lnTo>
                  <a:pt x="665105" y="847910"/>
                </a:lnTo>
                <a:lnTo>
                  <a:pt x="607600" y="837665"/>
                </a:lnTo>
                <a:lnTo>
                  <a:pt x="551916" y="826037"/>
                </a:lnTo>
                <a:lnTo>
                  <a:pt x="498173" y="813076"/>
                </a:lnTo>
                <a:lnTo>
                  <a:pt x="446496" y="798834"/>
                </a:lnTo>
                <a:lnTo>
                  <a:pt x="397004" y="783363"/>
                </a:lnTo>
                <a:lnTo>
                  <a:pt x="349822" y="766714"/>
                </a:lnTo>
                <a:lnTo>
                  <a:pt x="305069" y="748938"/>
                </a:lnTo>
                <a:lnTo>
                  <a:pt x="262870" y="730086"/>
                </a:lnTo>
                <a:lnTo>
                  <a:pt x="223345" y="710210"/>
                </a:lnTo>
                <a:lnTo>
                  <a:pt x="186616" y="689362"/>
                </a:lnTo>
                <a:lnTo>
                  <a:pt x="152807" y="667593"/>
                </a:lnTo>
                <a:lnTo>
                  <a:pt x="122038" y="644954"/>
                </a:lnTo>
                <a:lnTo>
                  <a:pt x="70111" y="597272"/>
                </a:lnTo>
                <a:lnTo>
                  <a:pt x="31811" y="546727"/>
                </a:lnTo>
                <a:lnTo>
                  <a:pt x="8115" y="493732"/>
                </a:lnTo>
                <a:lnTo>
                  <a:pt x="0" y="438696"/>
                </a:lnTo>
                <a:close/>
              </a:path>
            </a:pathLst>
          </a:custGeom>
          <a:ln w="63500">
            <a:solidFill>
              <a:srgbClr val="FF0000"/>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51" name="object 51"/>
          <p:cNvSpPr/>
          <p:nvPr/>
        </p:nvSpPr>
        <p:spPr>
          <a:xfrm>
            <a:off x="3048000" y="1865758"/>
            <a:ext cx="2819400" cy="877569"/>
          </a:xfrm>
          <a:custGeom>
            <a:avLst/>
            <a:gdLst/>
            <a:ahLst/>
            <a:cxnLst/>
            <a:rect l="l" t="t" r="r" b="b"/>
            <a:pathLst>
              <a:path w="2819400" h="877569">
                <a:moveTo>
                  <a:pt x="0" y="438657"/>
                </a:moveTo>
                <a:lnTo>
                  <a:pt x="6847" y="395140"/>
                </a:lnTo>
                <a:lnTo>
                  <a:pt x="26959" y="352837"/>
                </a:lnTo>
                <a:lnTo>
                  <a:pt x="59689" y="311948"/>
                </a:lnTo>
                <a:lnTo>
                  <a:pt x="104390" y="272676"/>
                </a:lnTo>
                <a:lnTo>
                  <a:pt x="160417" y="235219"/>
                </a:lnTo>
                <a:lnTo>
                  <a:pt x="227122" y="199781"/>
                </a:lnTo>
                <a:lnTo>
                  <a:pt x="264278" y="182881"/>
                </a:lnTo>
                <a:lnTo>
                  <a:pt x="303861" y="166560"/>
                </a:lnTo>
                <a:lnTo>
                  <a:pt x="345791" y="150845"/>
                </a:lnTo>
                <a:lnTo>
                  <a:pt x="389986" y="135759"/>
                </a:lnTo>
                <a:lnTo>
                  <a:pt x="436367" y="121328"/>
                </a:lnTo>
                <a:lnTo>
                  <a:pt x="484851" y="107577"/>
                </a:lnTo>
                <a:lnTo>
                  <a:pt x="535360" y="94532"/>
                </a:lnTo>
                <a:lnTo>
                  <a:pt x="587811" y="82217"/>
                </a:lnTo>
                <a:lnTo>
                  <a:pt x="642123" y="70657"/>
                </a:lnTo>
                <a:lnTo>
                  <a:pt x="698217" y="59878"/>
                </a:lnTo>
                <a:lnTo>
                  <a:pt x="756012" y="49904"/>
                </a:lnTo>
                <a:lnTo>
                  <a:pt x="815425" y="40761"/>
                </a:lnTo>
                <a:lnTo>
                  <a:pt x="876378" y="32474"/>
                </a:lnTo>
                <a:lnTo>
                  <a:pt x="938789" y="25068"/>
                </a:lnTo>
                <a:lnTo>
                  <a:pt x="1002576" y="18568"/>
                </a:lnTo>
                <a:lnTo>
                  <a:pt x="1067660" y="12999"/>
                </a:lnTo>
                <a:lnTo>
                  <a:pt x="1133960" y="8386"/>
                </a:lnTo>
                <a:lnTo>
                  <a:pt x="1201395" y="4755"/>
                </a:lnTo>
                <a:lnTo>
                  <a:pt x="1269883" y="2130"/>
                </a:lnTo>
                <a:lnTo>
                  <a:pt x="1339345" y="536"/>
                </a:lnTo>
                <a:lnTo>
                  <a:pt x="1409700" y="0"/>
                </a:lnTo>
                <a:lnTo>
                  <a:pt x="1480054" y="536"/>
                </a:lnTo>
                <a:lnTo>
                  <a:pt x="1549516" y="2130"/>
                </a:lnTo>
                <a:lnTo>
                  <a:pt x="1618004" y="4755"/>
                </a:lnTo>
                <a:lnTo>
                  <a:pt x="1685439" y="8386"/>
                </a:lnTo>
                <a:lnTo>
                  <a:pt x="1751739" y="12999"/>
                </a:lnTo>
                <a:lnTo>
                  <a:pt x="1816823" y="18568"/>
                </a:lnTo>
                <a:lnTo>
                  <a:pt x="1880610" y="25068"/>
                </a:lnTo>
                <a:lnTo>
                  <a:pt x="1943021" y="32474"/>
                </a:lnTo>
                <a:lnTo>
                  <a:pt x="2003974" y="40761"/>
                </a:lnTo>
                <a:lnTo>
                  <a:pt x="2063387" y="49904"/>
                </a:lnTo>
                <a:lnTo>
                  <a:pt x="2121182" y="59878"/>
                </a:lnTo>
                <a:lnTo>
                  <a:pt x="2177276" y="70657"/>
                </a:lnTo>
                <a:lnTo>
                  <a:pt x="2231588" y="82217"/>
                </a:lnTo>
                <a:lnTo>
                  <a:pt x="2284039" y="94532"/>
                </a:lnTo>
                <a:lnTo>
                  <a:pt x="2334548" y="107577"/>
                </a:lnTo>
                <a:lnTo>
                  <a:pt x="2383032" y="121328"/>
                </a:lnTo>
                <a:lnTo>
                  <a:pt x="2429413" y="135759"/>
                </a:lnTo>
                <a:lnTo>
                  <a:pt x="2473608" y="150845"/>
                </a:lnTo>
                <a:lnTo>
                  <a:pt x="2515538" y="166560"/>
                </a:lnTo>
                <a:lnTo>
                  <a:pt x="2555121" y="182881"/>
                </a:lnTo>
                <a:lnTo>
                  <a:pt x="2592277" y="199781"/>
                </a:lnTo>
                <a:lnTo>
                  <a:pt x="2626924" y="217235"/>
                </a:lnTo>
                <a:lnTo>
                  <a:pt x="2688371" y="253708"/>
                </a:lnTo>
                <a:lnTo>
                  <a:pt x="2738816" y="292097"/>
                </a:lnTo>
                <a:lnTo>
                  <a:pt x="2777612" y="332203"/>
                </a:lnTo>
                <a:lnTo>
                  <a:pt x="2804114" y="373824"/>
                </a:lnTo>
                <a:lnTo>
                  <a:pt x="2817674" y="416760"/>
                </a:lnTo>
                <a:lnTo>
                  <a:pt x="2819400" y="438657"/>
                </a:lnTo>
                <a:lnTo>
                  <a:pt x="2817674" y="460556"/>
                </a:lnTo>
                <a:lnTo>
                  <a:pt x="2804114" y="503494"/>
                </a:lnTo>
                <a:lnTo>
                  <a:pt x="2777612" y="545120"/>
                </a:lnTo>
                <a:lnTo>
                  <a:pt x="2738816" y="585232"/>
                </a:lnTo>
                <a:lnTo>
                  <a:pt x="2688371" y="623630"/>
                </a:lnTo>
                <a:lnTo>
                  <a:pt x="2626924" y="660113"/>
                </a:lnTo>
                <a:lnTo>
                  <a:pt x="2592277" y="677572"/>
                </a:lnTo>
                <a:lnTo>
                  <a:pt x="2555121" y="694478"/>
                </a:lnTo>
                <a:lnTo>
                  <a:pt x="2515538" y="710804"/>
                </a:lnTo>
                <a:lnTo>
                  <a:pt x="2473608" y="726525"/>
                </a:lnTo>
                <a:lnTo>
                  <a:pt x="2429413" y="741617"/>
                </a:lnTo>
                <a:lnTo>
                  <a:pt x="2383032" y="756053"/>
                </a:lnTo>
                <a:lnTo>
                  <a:pt x="2334548" y="769810"/>
                </a:lnTo>
                <a:lnTo>
                  <a:pt x="2284039" y="782861"/>
                </a:lnTo>
                <a:lnTo>
                  <a:pt x="2231588" y="795182"/>
                </a:lnTo>
                <a:lnTo>
                  <a:pt x="2177276" y="806747"/>
                </a:lnTo>
                <a:lnTo>
                  <a:pt x="2121182" y="817531"/>
                </a:lnTo>
                <a:lnTo>
                  <a:pt x="2063387" y="827510"/>
                </a:lnTo>
                <a:lnTo>
                  <a:pt x="2003974" y="836658"/>
                </a:lnTo>
                <a:lnTo>
                  <a:pt x="1943021" y="844949"/>
                </a:lnTo>
                <a:lnTo>
                  <a:pt x="1880610" y="852359"/>
                </a:lnTo>
                <a:lnTo>
                  <a:pt x="1816823" y="858863"/>
                </a:lnTo>
                <a:lnTo>
                  <a:pt x="1751739" y="864435"/>
                </a:lnTo>
                <a:lnTo>
                  <a:pt x="1685439" y="869051"/>
                </a:lnTo>
                <a:lnTo>
                  <a:pt x="1618004" y="872685"/>
                </a:lnTo>
                <a:lnTo>
                  <a:pt x="1549516" y="875311"/>
                </a:lnTo>
                <a:lnTo>
                  <a:pt x="1480054" y="876905"/>
                </a:lnTo>
                <a:lnTo>
                  <a:pt x="1409700" y="877442"/>
                </a:lnTo>
                <a:lnTo>
                  <a:pt x="1339345" y="876905"/>
                </a:lnTo>
                <a:lnTo>
                  <a:pt x="1269883" y="875311"/>
                </a:lnTo>
                <a:lnTo>
                  <a:pt x="1201395" y="872685"/>
                </a:lnTo>
                <a:lnTo>
                  <a:pt x="1133960" y="869051"/>
                </a:lnTo>
                <a:lnTo>
                  <a:pt x="1067660" y="864435"/>
                </a:lnTo>
                <a:lnTo>
                  <a:pt x="1002576" y="858863"/>
                </a:lnTo>
                <a:lnTo>
                  <a:pt x="938789" y="852359"/>
                </a:lnTo>
                <a:lnTo>
                  <a:pt x="876378" y="844949"/>
                </a:lnTo>
                <a:lnTo>
                  <a:pt x="815425" y="836658"/>
                </a:lnTo>
                <a:lnTo>
                  <a:pt x="756012" y="827510"/>
                </a:lnTo>
                <a:lnTo>
                  <a:pt x="698217" y="817531"/>
                </a:lnTo>
                <a:lnTo>
                  <a:pt x="642123" y="806747"/>
                </a:lnTo>
                <a:lnTo>
                  <a:pt x="587811" y="795182"/>
                </a:lnTo>
                <a:lnTo>
                  <a:pt x="535360" y="782861"/>
                </a:lnTo>
                <a:lnTo>
                  <a:pt x="484851" y="769810"/>
                </a:lnTo>
                <a:lnTo>
                  <a:pt x="436367" y="756053"/>
                </a:lnTo>
                <a:lnTo>
                  <a:pt x="389986" y="741617"/>
                </a:lnTo>
                <a:lnTo>
                  <a:pt x="345791" y="726525"/>
                </a:lnTo>
                <a:lnTo>
                  <a:pt x="303861" y="710804"/>
                </a:lnTo>
                <a:lnTo>
                  <a:pt x="264278" y="694478"/>
                </a:lnTo>
                <a:lnTo>
                  <a:pt x="227122" y="677572"/>
                </a:lnTo>
                <a:lnTo>
                  <a:pt x="192475" y="660113"/>
                </a:lnTo>
                <a:lnTo>
                  <a:pt x="131028" y="623630"/>
                </a:lnTo>
                <a:lnTo>
                  <a:pt x="80583" y="585232"/>
                </a:lnTo>
                <a:lnTo>
                  <a:pt x="41787" y="545120"/>
                </a:lnTo>
                <a:lnTo>
                  <a:pt x="15285" y="503494"/>
                </a:lnTo>
                <a:lnTo>
                  <a:pt x="1725" y="460556"/>
                </a:lnTo>
                <a:lnTo>
                  <a:pt x="0" y="438657"/>
                </a:lnTo>
                <a:close/>
              </a:path>
            </a:pathLst>
          </a:custGeom>
          <a:ln w="63500">
            <a:solidFill>
              <a:srgbClr val="FF0000"/>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52" name="object 52"/>
          <p:cNvSpPr/>
          <p:nvPr/>
        </p:nvSpPr>
        <p:spPr>
          <a:xfrm>
            <a:off x="6629401" y="3861434"/>
            <a:ext cx="1870075" cy="1068070"/>
          </a:xfrm>
          <a:custGeom>
            <a:avLst/>
            <a:gdLst/>
            <a:ahLst/>
            <a:cxnLst/>
            <a:rect l="l" t="t" r="r" b="b"/>
            <a:pathLst>
              <a:path w="1870075" h="1068070">
                <a:moveTo>
                  <a:pt x="0" y="534034"/>
                </a:moveTo>
                <a:lnTo>
                  <a:pt x="7872" y="464424"/>
                </a:lnTo>
                <a:lnTo>
                  <a:pt x="30833" y="397518"/>
                </a:lnTo>
                <a:lnTo>
                  <a:pt x="67896" y="333880"/>
                </a:lnTo>
                <a:lnTo>
                  <a:pt x="91407" y="303462"/>
                </a:lnTo>
                <a:lnTo>
                  <a:pt x="118075" y="274073"/>
                </a:lnTo>
                <a:lnTo>
                  <a:pt x="147775" y="245782"/>
                </a:lnTo>
                <a:lnTo>
                  <a:pt x="180384" y="218660"/>
                </a:lnTo>
                <a:lnTo>
                  <a:pt x="215780" y="192777"/>
                </a:lnTo>
                <a:lnTo>
                  <a:pt x="253838" y="168205"/>
                </a:lnTo>
                <a:lnTo>
                  <a:pt x="294436" y="145013"/>
                </a:lnTo>
                <a:lnTo>
                  <a:pt x="337451" y="123271"/>
                </a:lnTo>
                <a:lnTo>
                  <a:pt x="382758" y="103050"/>
                </a:lnTo>
                <a:lnTo>
                  <a:pt x="430236" y="84421"/>
                </a:lnTo>
                <a:lnTo>
                  <a:pt x="479760" y="67454"/>
                </a:lnTo>
                <a:lnTo>
                  <a:pt x="531208" y="52220"/>
                </a:lnTo>
                <a:lnTo>
                  <a:pt x="584456" y="38788"/>
                </a:lnTo>
                <a:lnTo>
                  <a:pt x="639380" y="27229"/>
                </a:lnTo>
                <a:lnTo>
                  <a:pt x="695859" y="17614"/>
                </a:lnTo>
                <a:lnTo>
                  <a:pt x="753768" y="10013"/>
                </a:lnTo>
                <a:lnTo>
                  <a:pt x="812985" y="4497"/>
                </a:lnTo>
                <a:lnTo>
                  <a:pt x="873385" y="1136"/>
                </a:lnTo>
                <a:lnTo>
                  <a:pt x="934847" y="0"/>
                </a:lnTo>
                <a:lnTo>
                  <a:pt x="996307" y="1136"/>
                </a:lnTo>
                <a:lnTo>
                  <a:pt x="1056706" y="4497"/>
                </a:lnTo>
                <a:lnTo>
                  <a:pt x="1115920" y="10013"/>
                </a:lnTo>
                <a:lnTo>
                  <a:pt x="1173825" y="17614"/>
                </a:lnTo>
                <a:lnTo>
                  <a:pt x="1230299" y="27229"/>
                </a:lnTo>
                <a:lnTo>
                  <a:pt x="1285219" y="38788"/>
                </a:lnTo>
                <a:lnTo>
                  <a:pt x="1338461" y="52220"/>
                </a:lnTo>
                <a:lnTo>
                  <a:pt x="1389902" y="67454"/>
                </a:lnTo>
                <a:lnTo>
                  <a:pt x="1439420" y="84421"/>
                </a:lnTo>
                <a:lnTo>
                  <a:pt x="1486890" y="103050"/>
                </a:lnTo>
                <a:lnTo>
                  <a:pt x="1532190" y="123271"/>
                </a:lnTo>
                <a:lnTo>
                  <a:pt x="1575197" y="145013"/>
                </a:lnTo>
                <a:lnTo>
                  <a:pt x="1615788" y="168205"/>
                </a:lnTo>
                <a:lnTo>
                  <a:pt x="1653838" y="192777"/>
                </a:lnTo>
                <a:lnTo>
                  <a:pt x="1689227" y="218660"/>
                </a:lnTo>
                <a:lnTo>
                  <a:pt x="1721829" y="245782"/>
                </a:lnTo>
                <a:lnTo>
                  <a:pt x="1751522" y="274073"/>
                </a:lnTo>
                <a:lnTo>
                  <a:pt x="1778183" y="303462"/>
                </a:lnTo>
                <a:lnTo>
                  <a:pt x="1801689" y="333880"/>
                </a:lnTo>
                <a:lnTo>
                  <a:pt x="1838742" y="397518"/>
                </a:lnTo>
                <a:lnTo>
                  <a:pt x="1861696" y="464424"/>
                </a:lnTo>
                <a:lnTo>
                  <a:pt x="1869567" y="534034"/>
                </a:lnTo>
                <a:lnTo>
                  <a:pt x="1867578" y="569142"/>
                </a:lnTo>
                <a:lnTo>
                  <a:pt x="1852043" y="637471"/>
                </a:lnTo>
                <a:lnTo>
                  <a:pt x="1821916" y="702813"/>
                </a:lnTo>
                <a:lnTo>
                  <a:pt x="1778183" y="764607"/>
                </a:lnTo>
                <a:lnTo>
                  <a:pt x="1751522" y="793996"/>
                </a:lnTo>
                <a:lnTo>
                  <a:pt x="1721829" y="822287"/>
                </a:lnTo>
                <a:lnTo>
                  <a:pt x="1689227" y="849409"/>
                </a:lnTo>
                <a:lnTo>
                  <a:pt x="1653838" y="875292"/>
                </a:lnTo>
                <a:lnTo>
                  <a:pt x="1615788" y="899864"/>
                </a:lnTo>
                <a:lnTo>
                  <a:pt x="1575197" y="923056"/>
                </a:lnTo>
                <a:lnTo>
                  <a:pt x="1532190" y="944798"/>
                </a:lnTo>
                <a:lnTo>
                  <a:pt x="1486890" y="965019"/>
                </a:lnTo>
                <a:lnTo>
                  <a:pt x="1439420" y="983648"/>
                </a:lnTo>
                <a:lnTo>
                  <a:pt x="1389902" y="1000615"/>
                </a:lnTo>
                <a:lnTo>
                  <a:pt x="1338461" y="1015849"/>
                </a:lnTo>
                <a:lnTo>
                  <a:pt x="1285219" y="1029281"/>
                </a:lnTo>
                <a:lnTo>
                  <a:pt x="1230299" y="1040840"/>
                </a:lnTo>
                <a:lnTo>
                  <a:pt x="1173825" y="1050455"/>
                </a:lnTo>
                <a:lnTo>
                  <a:pt x="1115920" y="1058056"/>
                </a:lnTo>
                <a:lnTo>
                  <a:pt x="1056706" y="1063572"/>
                </a:lnTo>
                <a:lnTo>
                  <a:pt x="996307" y="1066933"/>
                </a:lnTo>
                <a:lnTo>
                  <a:pt x="934847" y="1068070"/>
                </a:lnTo>
                <a:lnTo>
                  <a:pt x="873385" y="1066933"/>
                </a:lnTo>
                <a:lnTo>
                  <a:pt x="812985" y="1063572"/>
                </a:lnTo>
                <a:lnTo>
                  <a:pt x="753768" y="1058056"/>
                </a:lnTo>
                <a:lnTo>
                  <a:pt x="695859" y="1050455"/>
                </a:lnTo>
                <a:lnTo>
                  <a:pt x="639380" y="1040840"/>
                </a:lnTo>
                <a:lnTo>
                  <a:pt x="584456" y="1029281"/>
                </a:lnTo>
                <a:lnTo>
                  <a:pt x="531208" y="1015849"/>
                </a:lnTo>
                <a:lnTo>
                  <a:pt x="479760" y="1000615"/>
                </a:lnTo>
                <a:lnTo>
                  <a:pt x="430236" y="983648"/>
                </a:lnTo>
                <a:lnTo>
                  <a:pt x="382758" y="965019"/>
                </a:lnTo>
                <a:lnTo>
                  <a:pt x="337451" y="944798"/>
                </a:lnTo>
                <a:lnTo>
                  <a:pt x="294436" y="923056"/>
                </a:lnTo>
                <a:lnTo>
                  <a:pt x="253838" y="899864"/>
                </a:lnTo>
                <a:lnTo>
                  <a:pt x="215780" y="875292"/>
                </a:lnTo>
                <a:lnTo>
                  <a:pt x="180384" y="849409"/>
                </a:lnTo>
                <a:lnTo>
                  <a:pt x="147775" y="822287"/>
                </a:lnTo>
                <a:lnTo>
                  <a:pt x="118075" y="793996"/>
                </a:lnTo>
                <a:lnTo>
                  <a:pt x="91407" y="764607"/>
                </a:lnTo>
                <a:lnTo>
                  <a:pt x="67896" y="734189"/>
                </a:lnTo>
                <a:lnTo>
                  <a:pt x="30833" y="670551"/>
                </a:lnTo>
                <a:lnTo>
                  <a:pt x="7872" y="603645"/>
                </a:lnTo>
                <a:lnTo>
                  <a:pt x="0" y="534034"/>
                </a:lnTo>
                <a:close/>
              </a:path>
            </a:pathLst>
          </a:custGeom>
          <a:ln w="63500">
            <a:solidFill>
              <a:srgbClr val="FF0000"/>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53" name="object 53"/>
          <p:cNvSpPr txBox="1"/>
          <p:nvPr/>
        </p:nvSpPr>
        <p:spPr>
          <a:xfrm>
            <a:off x="2998089" y="1770127"/>
            <a:ext cx="269875" cy="1010285"/>
          </a:xfrm>
          <a:prstGeom prst="rect">
            <a:avLst/>
          </a:prstGeom>
        </p:spPr>
        <p:txBody>
          <a:bodyPr vert="horz" wrap="square" lIns="0" tIns="12700" rIns="0" bIns="0" rtlCol="0">
            <a:spAutoFit/>
          </a:bodyPr>
          <a:lstStyle/>
          <a:p>
            <a:pPr marL="53340" eaLnBrk="1" fontAlgn="auto" hangingPunct="1">
              <a:spcBef>
                <a:spcPts val="100"/>
              </a:spcBef>
              <a:spcAft>
                <a:spcPts val="0"/>
              </a:spcAft>
              <a:defRPr/>
            </a:pPr>
            <a:r>
              <a:rPr sz="2400" b="1" dirty="0">
                <a:solidFill>
                  <a:srgbClr val="00AF50"/>
                </a:solidFill>
                <a:latin typeface="Calibri"/>
                <a:ea typeface="+mn-ea"/>
                <a:cs typeface="Calibri"/>
              </a:rPr>
              <a:t>T</a:t>
            </a:r>
            <a:endParaRPr sz="2400">
              <a:solidFill>
                <a:prstClr val="black"/>
              </a:solidFill>
              <a:latin typeface="Calibri"/>
              <a:ea typeface="+mn-ea"/>
              <a:cs typeface="Calibri"/>
            </a:endParaRPr>
          </a:p>
          <a:p>
            <a:pPr marL="12700" eaLnBrk="1" fontAlgn="auto" hangingPunct="1">
              <a:spcBef>
                <a:spcPts val="1989"/>
              </a:spcBef>
              <a:spcAft>
                <a:spcPts val="0"/>
              </a:spcAft>
              <a:defRPr/>
            </a:pPr>
            <a:r>
              <a:rPr sz="2400" b="1" spc="-5" dirty="0">
                <a:solidFill>
                  <a:srgbClr val="00AF50"/>
                </a:solidFill>
                <a:latin typeface="Calibri"/>
                <a:ea typeface="+mn-ea"/>
                <a:cs typeface="Calibri"/>
              </a:rPr>
              <a:t>-</a:t>
            </a:r>
            <a:r>
              <a:rPr sz="2400" b="1" dirty="0">
                <a:solidFill>
                  <a:srgbClr val="00AF50"/>
                </a:solidFill>
                <a:latin typeface="Calibri"/>
                <a:ea typeface="+mn-ea"/>
                <a:cs typeface="Calibri"/>
              </a:rPr>
              <a:t>T</a:t>
            </a:r>
            <a:endParaRPr sz="2400">
              <a:solidFill>
                <a:prstClr val="black"/>
              </a:solidFill>
              <a:latin typeface="Calibri"/>
              <a:ea typeface="+mn-ea"/>
              <a:cs typeface="Calibri"/>
            </a:endParaRPr>
          </a:p>
        </p:txBody>
      </p:sp>
      <p:sp>
        <p:nvSpPr>
          <p:cNvPr id="54" name="object 54"/>
          <p:cNvSpPr/>
          <p:nvPr/>
        </p:nvSpPr>
        <p:spPr>
          <a:xfrm>
            <a:off x="3403345" y="2069719"/>
            <a:ext cx="2222500" cy="457200"/>
          </a:xfrm>
          <a:custGeom>
            <a:avLst/>
            <a:gdLst/>
            <a:ahLst/>
            <a:cxnLst/>
            <a:rect l="l" t="t" r="r" b="b"/>
            <a:pathLst>
              <a:path w="2222500" h="457200">
                <a:moveTo>
                  <a:pt x="0" y="457200"/>
                </a:moveTo>
                <a:lnTo>
                  <a:pt x="2222373" y="457200"/>
                </a:lnTo>
                <a:lnTo>
                  <a:pt x="2222373" y="0"/>
                </a:lnTo>
                <a:lnTo>
                  <a:pt x="0" y="0"/>
                </a:lnTo>
                <a:lnTo>
                  <a:pt x="0" y="457200"/>
                </a:lnTo>
                <a:close/>
              </a:path>
            </a:pathLst>
          </a:custGeom>
          <a:solidFill>
            <a:srgbClr val="4F81BC">
              <a:alpha val="30195"/>
            </a:srgbClr>
          </a:solid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55" name="object 55"/>
          <p:cNvSpPr/>
          <p:nvPr/>
        </p:nvSpPr>
        <p:spPr>
          <a:xfrm>
            <a:off x="6477000" y="1905000"/>
            <a:ext cx="2222500" cy="838200"/>
          </a:xfrm>
          <a:custGeom>
            <a:avLst/>
            <a:gdLst/>
            <a:ahLst/>
            <a:cxnLst/>
            <a:rect l="l" t="t" r="r" b="b"/>
            <a:pathLst>
              <a:path w="2222500" h="838200">
                <a:moveTo>
                  <a:pt x="0" y="838200"/>
                </a:moveTo>
                <a:lnTo>
                  <a:pt x="2222373" y="838200"/>
                </a:lnTo>
                <a:lnTo>
                  <a:pt x="2222373" y="0"/>
                </a:lnTo>
                <a:lnTo>
                  <a:pt x="0" y="0"/>
                </a:lnTo>
                <a:lnTo>
                  <a:pt x="0" y="838200"/>
                </a:lnTo>
                <a:close/>
              </a:path>
            </a:pathLst>
          </a:custGeom>
          <a:solidFill>
            <a:srgbClr val="4F81BC">
              <a:alpha val="30195"/>
            </a:srgbClr>
          </a:solid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56" name="object 56"/>
          <p:cNvSpPr/>
          <p:nvPr/>
        </p:nvSpPr>
        <p:spPr>
          <a:xfrm>
            <a:off x="6477000" y="3886162"/>
            <a:ext cx="2222500" cy="1189990"/>
          </a:xfrm>
          <a:custGeom>
            <a:avLst/>
            <a:gdLst/>
            <a:ahLst/>
            <a:cxnLst/>
            <a:rect l="l" t="t" r="r" b="b"/>
            <a:pathLst>
              <a:path w="2222500" h="1189989">
                <a:moveTo>
                  <a:pt x="0" y="1189520"/>
                </a:moveTo>
                <a:lnTo>
                  <a:pt x="2222373" y="1189520"/>
                </a:lnTo>
                <a:lnTo>
                  <a:pt x="2222373" y="0"/>
                </a:lnTo>
                <a:lnTo>
                  <a:pt x="0" y="0"/>
                </a:lnTo>
                <a:lnTo>
                  <a:pt x="0" y="1189520"/>
                </a:lnTo>
                <a:close/>
              </a:path>
            </a:pathLst>
          </a:custGeom>
          <a:solidFill>
            <a:srgbClr val="4F81BC">
              <a:alpha val="30195"/>
            </a:srgbClr>
          </a:solid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57" name="object 57"/>
          <p:cNvSpPr/>
          <p:nvPr/>
        </p:nvSpPr>
        <p:spPr>
          <a:xfrm>
            <a:off x="3401822" y="2526907"/>
            <a:ext cx="2222500" cy="368935"/>
          </a:xfrm>
          <a:custGeom>
            <a:avLst/>
            <a:gdLst/>
            <a:ahLst/>
            <a:cxnLst/>
            <a:rect l="l" t="t" r="r" b="b"/>
            <a:pathLst>
              <a:path w="2222500" h="368935">
                <a:moveTo>
                  <a:pt x="0" y="368693"/>
                </a:moveTo>
                <a:lnTo>
                  <a:pt x="2222373" y="368693"/>
                </a:lnTo>
                <a:lnTo>
                  <a:pt x="2222373" y="0"/>
                </a:lnTo>
                <a:lnTo>
                  <a:pt x="0" y="0"/>
                </a:lnTo>
                <a:lnTo>
                  <a:pt x="0" y="368693"/>
                </a:lnTo>
                <a:close/>
              </a:path>
            </a:pathLst>
          </a:custGeom>
          <a:solidFill>
            <a:srgbClr val="4F81BC">
              <a:alpha val="30195"/>
            </a:srgbClr>
          </a:solid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58" name="object 58"/>
          <p:cNvSpPr/>
          <p:nvPr/>
        </p:nvSpPr>
        <p:spPr>
          <a:xfrm>
            <a:off x="3409570" y="1674863"/>
            <a:ext cx="2214245" cy="394970"/>
          </a:xfrm>
          <a:custGeom>
            <a:avLst/>
            <a:gdLst/>
            <a:ahLst/>
            <a:cxnLst/>
            <a:rect l="l" t="t" r="r" b="b"/>
            <a:pathLst>
              <a:path w="2214245" h="394969">
                <a:moveTo>
                  <a:pt x="0" y="394855"/>
                </a:moveTo>
                <a:lnTo>
                  <a:pt x="2214118" y="394855"/>
                </a:lnTo>
                <a:lnTo>
                  <a:pt x="2214118" y="0"/>
                </a:lnTo>
                <a:lnTo>
                  <a:pt x="0" y="0"/>
                </a:lnTo>
                <a:lnTo>
                  <a:pt x="0" y="394855"/>
                </a:lnTo>
                <a:close/>
              </a:path>
            </a:pathLst>
          </a:custGeom>
          <a:solidFill>
            <a:srgbClr val="4F81BC">
              <a:alpha val="30195"/>
            </a:srgbClr>
          </a:solid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59" name="object 59"/>
          <p:cNvSpPr/>
          <p:nvPr/>
        </p:nvSpPr>
        <p:spPr>
          <a:xfrm>
            <a:off x="3184525" y="5310733"/>
            <a:ext cx="2636520" cy="1189990"/>
          </a:xfrm>
          <a:custGeom>
            <a:avLst/>
            <a:gdLst/>
            <a:ahLst/>
            <a:cxnLst/>
            <a:rect l="l" t="t" r="r" b="b"/>
            <a:pathLst>
              <a:path w="2636520" h="1189989">
                <a:moveTo>
                  <a:pt x="0" y="1189520"/>
                </a:moveTo>
                <a:lnTo>
                  <a:pt x="2636012" y="1189520"/>
                </a:lnTo>
                <a:lnTo>
                  <a:pt x="2636012" y="0"/>
                </a:lnTo>
                <a:lnTo>
                  <a:pt x="0" y="0"/>
                </a:lnTo>
                <a:lnTo>
                  <a:pt x="0" y="1189520"/>
                </a:lnTo>
                <a:close/>
              </a:path>
            </a:pathLst>
          </a:custGeom>
          <a:solidFill>
            <a:srgbClr val="4F81BC">
              <a:alpha val="30195"/>
            </a:srgbClr>
          </a:solid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Tree>
    <p:extLst>
      <p:ext uri="{BB962C8B-B14F-4D97-AF65-F5344CB8AC3E}">
        <p14:creationId xmlns:p14="http://schemas.microsoft.com/office/powerpoint/2010/main" val="13645480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122407" y="0"/>
            <a:ext cx="545592" cy="466344"/>
          </a:xfrm>
          <a:prstGeom prst="rect">
            <a:avLst/>
          </a:prstGeom>
          <a:blipFill>
            <a:blip r:embed="rId2"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3" name="object 3"/>
          <p:cNvSpPr txBox="1"/>
          <p:nvPr/>
        </p:nvSpPr>
        <p:spPr>
          <a:xfrm>
            <a:off x="10291065" y="0"/>
            <a:ext cx="257175" cy="299720"/>
          </a:xfrm>
          <a:prstGeom prst="rect">
            <a:avLst/>
          </a:prstGeom>
        </p:spPr>
        <p:txBody>
          <a:bodyPr vert="horz" wrap="square" lIns="0" tIns="12700" rIns="0" bIns="0" rtlCol="0">
            <a:spAutoFit/>
          </a:bodyPr>
          <a:lstStyle/>
          <a:p>
            <a:pPr marL="12700" eaLnBrk="1" fontAlgn="auto" hangingPunct="1">
              <a:spcBef>
                <a:spcPts val="100"/>
              </a:spcBef>
              <a:spcAft>
                <a:spcPts val="0"/>
              </a:spcAft>
              <a:defRPr/>
            </a:pPr>
            <a:r>
              <a:rPr b="1" spc="-5" dirty="0">
                <a:solidFill>
                  <a:srgbClr val="161616"/>
                </a:solidFill>
                <a:latin typeface="Calibri"/>
                <a:ea typeface="+mn-ea"/>
                <a:cs typeface="Calibri"/>
              </a:rPr>
              <a:t>13</a:t>
            </a:r>
            <a:endParaRPr>
              <a:solidFill>
                <a:prstClr val="black"/>
              </a:solidFill>
              <a:latin typeface="Calibri"/>
              <a:ea typeface="+mn-ea"/>
              <a:cs typeface="Calibri"/>
            </a:endParaRPr>
          </a:p>
        </p:txBody>
      </p:sp>
      <p:sp>
        <p:nvSpPr>
          <p:cNvPr id="4" name="object 4"/>
          <p:cNvSpPr/>
          <p:nvPr/>
        </p:nvSpPr>
        <p:spPr>
          <a:xfrm>
            <a:off x="2423687" y="1580117"/>
            <a:ext cx="7042599" cy="4885759"/>
          </a:xfrm>
          <a:prstGeom prst="rect">
            <a:avLst/>
          </a:prstGeom>
          <a:blipFill>
            <a:blip r:embed="rId3"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5" name="object 5"/>
          <p:cNvSpPr/>
          <p:nvPr/>
        </p:nvSpPr>
        <p:spPr>
          <a:xfrm>
            <a:off x="1665731" y="65531"/>
            <a:ext cx="8936736" cy="935736"/>
          </a:xfrm>
          <a:prstGeom prst="rect">
            <a:avLst/>
          </a:prstGeom>
          <a:blipFill>
            <a:blip r:embed="rId4"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6" name="object 6"/>
          <p:cNvSpPr txBox="1">
            <a:spLocks noGrp="1"/>
          </p:cNvSpPr>
          <p:nvPr>
            <p:ph type="title"/>
          </p:nvPr>
        </p:nvSpPr>
        <p:spPr>
          <a:xfrm>
            <a:off x="3174873" y="217374"/>
            <a:ext cx="5919470" cy="574675"/>
          </a:xfrm>
          <a:prstGeom prst="rect">
            <a:avLst/>
          </a:prstGeom>
        </p:spPr>
        <p:txBody>
          <a:bodyPr vert="horz" wrap="square" lIns="0" tIns="12700" rIns="0" bIns="0" rtlCol="0">
            <a:spAutoFit/>
          </a:bodyPr>
          <a:lstStyle/>
          <a:p>
            <a:pPr marL="12700">
              <a:spcBef>
                <a:spcPts val="100"/>
              </a:spcBef>
            </a:pPr>
            <a:r>
              <a:rPr spc="-10" dirty="0"/>
              <a:t>Threshold vs. </a:t>
            </a:r>
            <a:r>
              <a:rPr spc="-25" dirty="0"/>
              <a:t>Storage</a:t>
            </a:r>
            <a:r>
              <a:rPr spc="10" dirty="0"/>
              <a:t> </a:t>
            </a:r>
            <a:r>
              <a:rPr spc="-30" dirty="0"/>
              <a:t>Trade-off</a:t>
            </a:r>
          </a:p>
        </p:txBody>
      </p:sp>
      <p:sp>
        <p:nvSpPr>
          <p:cNvPr id="7" name="object 7"/>
          <p:cNvSpPr txBox="1"/>
          <p:nvPr/>
        </p:nvSpPr>
        <p:spPr>
          <a:xfrm>
            <a:off x="4446270" y="1159510"/>
            <a:ext cx="3221990" cy="360680"/>
          </a:xfrm>
          <a:prstGeom prst="rect">
            <a:avLst/>
          </a:prstGeom>
        </p:spPr>
        <p:txBody>
          <a:bodyPr vert="horz" wrap="square" lIns="0" tIns="12065" rIns="0" bIns="0" rtlCol="0">
            <a:spAutoFit/>
          </a:bodyPr>
          <a:lstStyle/>
          <a:p>
            <a:pPr marL="12700" eaLnBrk="1" fontAlgn="auto" hangingPunct="1">
              <a:spcBef>
                <a:spcPts val="95"/>
              </a:spcBef>
              <a:spcAft>
                <a:spcPts val="0"/>
              </a:spcAft>
              <a:defRPr/>
            </a:pPr>
            <a:r>
              <a:rPr sz="2200" spc="-5" dirty="0">
                <a:solidFill>
                  <a:prstClr val="black"/>
                </a:solidFill>
                <a:latin typeface="Calibri"/>
                <a:ea typeface="+mn-ea"/>
                <a:cs typeface="Calibri"/>
              </a:rPr>
              <a:t>INRIA </a:t>
            </a:r>
            <a:r>
              <a:rPr sz="2200" spc="-15" dirty="0">
                <a:solidFill>
                  <a:prstClr val="black"/>
                </a:solidFill>
                <a:latin typeface="Calibri"/>
                <a:ea typeface="+mn-ea"/>
                <a:cs typeface="Calibri"/>
              </a:rPr>
              <a:t>dataset </a:t>
            </a:r>
            <a:r>
              <a:rPr sz="2200" spc="-10" dirty="0">
                <a:solidFill>
                  <a:prstClr val="black"/>
                </a:solidFill>
                <a:latin typeface="Calibri"/>
                <a:ea typeface="+mn-ea"/>
                <a:cs typeface="Calibri"/>
              </a:rPr>
              <a:t>(1491</a:t>
            </a:r>
            <a:r>
              <a:rPr sz="2200" spc="5" dirty="0">
                <a:solidFill>
                  <a:prstClr val="black"/>
                </a:solidFill>
                <a:latin typeface="Calibri"/>
                <a:ea typeface="+mn-ea"/>
                <a:cs typeface="Calibri"/>
              </a:rPr>
              <a:t> </a:t>
            </a:r>
            <a:r>
              <a:rPr sz="2200" spc="-10" dirty="0">
                <a:solidFill>
                  <a:prstClr val="black"/>
                </a:solidFill>
                <a:latin typeface="Calibri"/>
                <a:ea typeface="+mn-ea"/>
                <a:cs typeface="Calibri"/>
              </a:rPr>
              <a:t>images)</a:t>
            </a:r>
            <a:endParaRPr sz="2200">
              <a:solidFill>
                <a:prstClr val="black"/>
              </a:solidFill>
              <a:latin typeface="Calibri"/>
              <a:ea typeface="+mn-ea"/>
              <a:cs typeface="Calibri"/>
            </a:endParaRPr>
          </a:p>
        </p:txBody>
      </p:sp>
      <p:sp>
        <p:nvSpPr>
          <p:cNvPr id="8" name="object 8"/>
          <p:cNvSpPr/>
          <p:nvPr/>
        </p:nvSpPr>
        <p:spPr>
          <a:xfrm>
            <a:off x="4387824" y="1143000"/>
            <a:ext cx="0" cy="5345430"/>
          </a:xfrm>
          <a:custGeom>
            <a:avLst/>
            <a:gdLst/>
            <a:ahLst/>
            <a:cxnLst/>
            <a:rect l="l" t="t" r="r" b="b"/>
            <a:pathLst>
              <a:path h="5345430">
                <a:moveTo>
                  <a:pt x="0" y="0"/>
                </a:moveTo>
                <a:lnTo>
                  <a:pt x="0" y="5344883"/>
                </a:lnTo>
              </a:path>
            </a:pathLst>
          </a:custGeom>
          <a:ln w="12750">
            <a:solidFill>
              <a:srgbClr val="000000"/>
            </a:solidFill>
            <a:prstDash val="dash"/>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9" name="object 9"/>
          <p:cNvSpPr/>
          <p:nvPr/>
        </p:nvSpPr>
        <p:spPr>
          <a:xfrm>
            <a:off x="6781801" y="2004010"/>
            <a:ext cx="2232025" cy="315391"/>
          </a:xfrm>
          <a:prstGeom prst="rect">
            <a:avLst/>
          </a:prstGeom>
          <a:blipFill>
            <a:blip r:embed="rId5"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10" name="object 10"/>
          <p:cNvSpPr/>
          <p:nvPr/>
        </p:nvSpPr>
        <p:spPr>
          <a:xfrm>
            <a:off x="7280147" y="2292096"/>
            <a:ext cx="399288" cy="714755"/>
          </a:xfrm>
          <a:prstGeom prst="rect">
            <a:avLst/>
          </a:prstGeom>
          <a:blipFill>
            <a:blip r:embed="rId6"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11" name="object 11"/>
          <p:cNvSpPr/>
          <p:nvPr/>
        </p:nvSpPr>
        <p:spPr>
          <a:xfrm>
            <a:off x="7416166" y="2315082"/>
            <a:ext cx="220979" cy="515620"/>
          </a:xfrm>
          <a:custGeom>
            <a:avLst/>
            <a:gdLst/>
            <a:ahLst/>
            <a:cxnLst/>
            <a:rect l="l" t="t" r="r" b="b"/>
            <a:pathLst>
              <a:path w="220979" h="515619">
                <a:moveTo>
                  <a:pt x="18414" y="391032"/>
                </a:moveTo>
                <a:lnTo>
                  <a:pt x="11557" y="392175"/>
                </a:lnTo>
                <a:lnTo>
                  <a:pt x="4572" y="393445"/>
                </a:lnTo>
                <a:lnTo>
                  <a:pt x="0" y="400050"/>
                </a:lnTo>
                <a:lnTo>
                  <a:pt x="1270" y="406907"/>
                </a:lnTo>
                <a:lnTo>
                  <a:pt x="20320" y="515238"/>
                </a:lnTo>
                <a:lnTo>
                  <a:pt x="43569" y="496062"/>
                </a:lnTo>
                <a:lnTo>
                  <a:pt x="40894" y="496062"/>
                </a:lnTo>
                <a:lnTo>
                  <a:pt x="17145" y="487171"/>
                </a:lnTo>
                <a:lnTo>
                  <a:pt x="33401" y="443132"/>
                </a:lnTo>
                <a:lnTo>
                  <a:pt x="26288" y="402589"/>
                </a:lnTo>
                <a:lnTo>
                  <a:pt x="25019" y="395604"/>
                </a:lnTo>
                <a:lnTo>
                  <a:pt x="18414" y="391032"/>
                </a:lnTo>
                <a:close/>
              </a:path>
              <a:path w="220979" h="515619">
                <a:moveTo>
                  <a:pt x="33401" y="443132"/>
                </a:moveTo>
                <a:lnTo>
                  <a:pt x="17145" y="487171"/>
                </a:lnTo>
                <a:lnTo>
                  <a:pt x="40894" y="496062"/>
                </a:lnTo>
                <a:lnTo>
                  <a:pt x="43332" y="489457"/>
                </a:lnTo>
                <a:lnTo>
                  <a:pt x="41529" y="489457"/>
                </a:lnTo>
                <a:lnTo>
                  <a:pt x="20955" y="481838"/>
                </a:lnTo>
                <a:lnTo>
                  <a:pt x="37760" y="467979"/>
                </a:lnTo>
                <a:lnTo>
                  <a:pt x="33401" y="443132"/>
                </a:lnTo>
                <a:close/>
              </a:path>
              <a:path w="220979" h="515619">
                <a:moveTo>
                  <a:pt x="94487" y="421258"/>
                </a:moveTo>
                <a:lnTo>
                  <a:pt x="89026" y="425703"/>
                </a:lnTo>
                <a:lnTo>
                  <a:pt x="57178" y="451967"/>
                </a:lnTo>
                <a:lnTo>
                  <a:pt x="40894" y="496062"/>
                </a:lnTo>
                <a:lnTo>
                  <a:pt x="43569" y="496062"/>
                </a:lnTo>
                <a:lnTo>
                  <a:pt x="105156" y="445262"/>
                </a:lnTo>
                <a:lnTo>
                  <a:pt x="110617" y="440816"/>
                </a:lnTo>
                <a:lnTo>
                  <a:pt x="111379" y="432815"/>
                </a:lnTo>
                <a:lnTo>
                  <a:pt x="106934" y="427481"/>
                </a:lnTo>
                <a:lnTo>
                  <a:pt x="102488" y="422020"/>
                </a:lnTo>
                <a:lnTo>
                  <a:pt x="94487" y="421258"/>
                </a:lnTo>
                <a:close/>
              </a:path>
              <a:path w="220979" h="515619">
                <a:moveTo>
                  <a:pt x="37760" y="467979"/>
                </a:moveTo>
                <a:lnTo>
                  <a:pt x="20955" y="481838"/>
                </a:lnTo>
                <a:lnTo>
                  <a:pt x="41529" y="489457"/>
                </a:lnTo>
                <a:lnTo>
                  <a:pt x="37760" y="467979"/>
                </a:lnTo>
                <a:close/>
              </a:path>
              <a:path w="220979" h="515619">
                <a:moveTo>
                  <a:pt x="57178" y="451967"/>
                </a:moveTo>
                <a:lnTo>
                  <a:pt x="37760" y="467979"/>
                </a:lnTo>
                <a:lnTo>
                  <a:pt x="41529" y="489457"/>
                </a:lnTo>
                <a:lnTo>
                  <a:pt x="43332" y="489457"/>
                </a:lnTo>
                <a:lnTo>
                  <a:pt x="57178" y="451967"/>
                </a:lnTo>
                <a:close/>
              </a:path>
              <a:path w="220979" h="515619">
                <a:moveTo>
                  <a:pt x="196976" y="0"/>
                </a:moveTo>
                <a:lnTo>
                  <a:pt x="33401" y="443132"/>
                </a:lnTo>
                <a:lnTo>
                  <a:pt x="37760" y="467979"/>
                </a:lnTo>
                <a:lnTo>
                  <a:pt x="57178" y="451967"/>
                </a:lnTo>
                <a:lnTo>
                  <a:pt x="220852" y="8762"/>
                </a:lnTo>
                <a:lnTo>
                  <a:pt x="196976" y="0"/>
                </a:lnTo>
                <a:close/>
              </a:path>
            </a:pathLst>
          </a:custGeom>
          <a:solidFill>
            <a:srgbClr val="000000"/>
          </a:solid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12" name="object 12"/>
          <p:cNvSpPr/>
          <p:nvPr/>
        </p:nvSpPr>
        <p:spPr>
          <a:xfrm>
            <a:off x="7353300" y="4887696"/>
            <a:ext cx="1600200" cy="297078"/>
          </a:xfrm>
          <a:prstGeom prst="rect">
            <a:avLst/>
          </a:prstGeom>
          <a:blipFill>
            <a:blip r:embed="rId7"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13" name="object 13"/>
          <p:cNvSpPr/>
          <p:nvPr/>
        </p:nvSpPr>
        <p:spPr>
          <a:xfrm>
            <a:off x="7379209" y="5155691"/>
            <a:ext cx="469391" cy="670560"/>
          </a:xfrm>
          <a:prstGeom prst="rect">
            <a:avLst/>
          </a:prstGeom>
          <a:blipFill>
            <a:blip r:embed="rId8"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14" name="object 14"/>
          <p:cNvSpPr/>
          <p:nvPr/>
        </p:nvSpPr>
        <p:spPr>
          <a:xfrm>
            <a:off x="7533260" y="5178553"/>
            <a:ext cx="272415" cy="471805"/>
          </a:xfrm>
          <a:custGeom>
            <a:avLst/>
            <a:gdLst/>
            <a:ahLst/>
            <a:cxnLst/>
            <a:rect l="l" t="t" r="r" b="b"/>
            <a:pathLst>
              <a:path w="272414" h="471804">
                <a:moveTo>
                  <a:pt x="19557" y="348107"/>
                </a:moveTo>
                <a:lnTo>
                  <a:pt x="5587" y="348361"/>
                </a:lnTo>
                <a:lnTo>
                  <a:pt x="0" y="354203"/>
                </a:lnTo>
                <a:lnTo>
                  <a:pt x="2286" y="471182"/>
                </a:lnTo>
                <a:lnTo>
                  <a:pt x="29033" y="455345"/>
                </a:lnTo>
                <a:lnTo>
                  <a:pt x="25653" y="455345"/>
                </a:lnTo>
                <a:lnTo>
                  <a:pt x="3428" y="442988"/>
                </a:lnTo>
                <a:lnTo>
                  <a:pt x="26300" y="401949"/>
                </a:lnTo>
                <a:lnTo>
                  <a:pt x="25400" y="353695"/>
                </a:lnTo>
                <a:lnTo>
                  <a:pt x="19557" y="348107"/>
                </a:lnTo>
                <a:close/>
              </a:path>
              <a:path w="272414" h="471804">
                <a:moveTo>
                  <a:pt x="26300" y="401949"/>
                </a:moveTo>
                <a:lnTo>
                  <a:pt x="3428" y="442988"/>
                </a:lnTo>
                <a:lnTo>
                  <a:pt x="25653" y="455345"/>
                </a:lnTo>
                <a:lnTo>
                  <a:pt x="29234" y="448919"/>
                </a:lnTo>
                <a:lnTo>
                  <a:pt x="27177" y="448919"/>
                </a:lnTo>
                <a:lnTo>
                  <a:pt x="8127" y="438238"/>
                </a:lnTo>
                <a:lnTo>
                  <a:pt x="26772" y="427192"/>
                </a:lnTo>
                <a:lnTo>
                  <a:pt x="26300" y="401949"/>
                </a:lnTo>
                <a:close/>
              </a:path>
              <a:path w="272414" h="471804">
                <a:moveTo>
                  <a:pt x="90042" y="389763"/>
                </a:moveTo>
                <a:lnTo>
                  <a:pt x="48517" y="414309"/>
                </a:lnTo>
                <a:lnTo>
                  <a:pt x="25653" y="455345"/>
                </a:lnTo>
                <a:lnTo>
                  <a:pt x="29033" y="455345"/>
                </a:lnTo>
                <a:lnTo>
                  <a:pt x="102996" y="411594"/>
                </a:lnTo>
                <a:lnTo>
                  <a:pt x="104901" y="403860"/>
                </a:lnTo>
                <a:lnTo>
                  <a:pt x="101345" y="397764"/>
                </a:lnTo>
                <a:lnTo>
                  <a:pt x="97789" y="391795"/>
                </a:lnTo>
                <a:lnTo>
                  <a:pt x="90042" y="389763"/>
                </a:lnTo>
                <a:close/>
              </a:path>
              <a:path w="272414" h="471804">
                <a:moveTo>
                  <a:pt x="26772" y="427192"/>
                </a:moveTo>
                <a:lnTo>
                  <a:pt x="8127" y="438238"/>
                </a:lnTo>
                <a:lnTo>
                  <a:pt x="27177" y="448919"/>
                </a:lnTo>
                <a:lnTo>
                  <a:pt x="26772" y="427192"/>
                </a:lnTo>
                <a:close/>
              </a:path>
              <a:path w="272414" h="471804">
                <a:moveTo>
                  <a:pt x="48517" y="414309"/>
                </a:moveTo>
                <a:lnTo>
                  <a:pt x="26772" y="427192"/>
                </a:lnTo>
                <a:lnTo>
                  <a:pt x="27177" y="448919"/>
                </a:lnTo>
                <a:lnTo>
                  <a:pt x="29234" y="448919"/>
                </a:lnTo>
                <a:lnTo>
                  <a:pt x="48517" y="414309"/>
                </a:lnTo>
                <a:close/>
              </a:path>
              <a:path w="272414" h="471804">
                <a:moveTo>
                  <a:pt x="250316" y="0"/>
                </a:moveTo>
                <a:lnTo>
                  <a:pt x="26300" y="401949"/>
                </a:lnTo>
                <a:lnTo>
                  <a:pt x="26772" y="427192"/>
                </a:lnTo>
                <a:lnTo>
                  <a:pt x="48517" y="414309"/>
                </a:lnTo>
                <a:lnTo>
                  <a:pt x="272414" y="12446"/>
                </a:lnTo>
                <a:lnTo>
                  <a:pt x="250316" y="0"/>
                </a:lnTo>
                <a:close/>
              </a:path>
            </a:pathLst>
          </a:custGeom>
          <a:solidFill>
            <a:srgbClr val="FF0000"/>
          </a:solid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15" name="object 15"/>
          <p:cNvSpPr/>
          <p:nvPr/>
        </p:nvSpPr>
        <p:spPr>
          <a:xfrm>
            <a:off x="5117592" y="2263139"/>
            <a:ext cx="377951" cy="819912"/>
          </a:xfrm>
          <a:prstGeom prst="rect">
            <a:avLst/>
          </a:prstGeom>
          <a:blipFill>
            <a:blip r:embed="rId9"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16" name="object 16"/>
          <p:cNvSpPr/>
          <p:nvPr/>
        </p:nvSpPr>
        <p:spPr>
          <a:xfrm>
            <a:off x="5242559" y="2285873"/>
            <a:ext cx="210820" cy="621030"/>
          </a:xfrm>
          <a:custGeom>
            <a:avLst/>
            <a:gdLst/>
            <a:ahLst/>
            <a:cxnLst/>
            <a:rect l="l" t="t" r="r" b="b"/>
            <a:pathLst>
              <a:path w="210820" h="621030">
                <a:moveTo>
                  <a:pt x="17652" y="497077"/>
                </a:moveTo>
                <a:lnTo>
                  <a:pt x="10794" y="498855"/>
                </a:lnTo>
                <a:lnTo>
                  <a:pt x="4063" y="500761"/>
                </a:lnTo>
                <a:lnTo>
                  <a:pt x="0" y="507746"/>
                </a:lnTo>
                <a:lnTo>
                  <a:pt x="1904" y="514476"/>
                </a:lnTo>
                <a:lnTo>
                  <a:pt x="30479" y="620649"/>
                </a:lnTo>
                <a:lnTo>
                  <a:pt x="51780" y="599693"/>
                </a:lnTo>
                <a:lnTo>
                  <a:pt x="49275" y="599693"/>
                </a:lnTo>
                <a:lnTo>
                  <a:pt x="24764" y="592963"/>
                </a:lnTo>
                <a:lnTo>
                  <a:pt x="37078" y="547621"/>
                </a:lnTo>
                <a:lnTo>
                  <a:pt x="26382" y="507746"/>
                </a:lnTo>
                <a:lnTo>
                  <a:pt x="24637" y="501141"/>
                </a:lnTo>
                <a:lnTo>
                  <a:pt x="17652" y="497077"/>
                </a:lnTo>
                <a:close/>
              </a:path>
              <a:path w="210820" h="621030">
                <a:moveTo>
                  <a:pt x="37078" y="547621"/>
                </a:moveTo>
                <a:lnTo>
                  <a:pt x="24764" y="592963"/>
                </a:lnTo>
                <a:lnTo>
                  <a:pt x="49275" y="599693"/>
                </a:lnTo>
                <a:lnTo>
                  <a:pt x="51069" y="593089"/>
                </a:lnTo>
                <a:lnTo>
                  <a:pt x="49275" y="593089"/>
                </a:lnTo>
                <a:lnTo>
                  <a:pt x="28193" y="587248"/>
                </a:lnTo>
                <a:lnTo>
                  <a:pt x="43633" y="572057"/>
                </a:lnTo>
                <a:lnTo>
                  <a:pt x="37078" y="547621"/>
                </a:lnTo>
                <a:close/>
              </a:path>
              <a:path w="210820" h="621030">
                <a:moveTo>
                  <a:pt x="96012" y="520446"/>
                </a:moveTo>
                <a:lnTo>
                  <a:pt x="91059" y="525399"/>
                </a:lnTo>
                <a:lnTo>
                  <a:pt x="61571" y="554409"/>
                </a:lnTo>
                <a:lnTo>
                  <a:pt x="49275" y="599693"/>
                </a:lnTo>
                <a:lnTo>
                  <a:pt x="51780" y="599693"/>
                </a:lnTo>
                <a:lnTo>
                  <a:pt x="108838" y="543560"/>
                </a:lnTo>
                <a:lnTo>
                  <a:pt x="113791" y="538606"/>
                </a:lnTo>
                <a:lnTo>
                  <a:pt x="113918" y="530605"/>
                </a:lnTo>
                <a:lnTo>
                  <a:pt x="108838" y="525399"/>
                </a:lnTo>
                <a:lnTo>
                  <a:pt x="104012" y="520573"/>
                </a:lnTo>
                <a:lnTo>
                  <a:pt x="96012" y="520446"/>
                </a:lnTo>
                <a:close/>
              </a:path>
              <a:path w="210820" h="621030">
                <a:moveTo>
                  <a:pt x="43633" y="572057"/>
                </a:moveTo>
                <a:lnTo>
                  <a:pt x="28193" y="587248"/>
                </a:lnTo>
                <a:lnTo>
                  <a:pt x="49275" y="593089"/>
                </a:lnTo>
                <a:lnTo>
                  <a:pt x="43633" y="572057"/>
                </a:lnTo>
                <a:close/>
              </a:path>
              <a:path w="210820" h="621030">
                <a:moveTo>
                  <a:pt x="61571" y="554409"/>
                </a:moveTo>
                <a:lnTo>
                  <a:pt x="43633" y="572057"/>
                </a:lnTo>
                <a:lnTo>
                  <a:pt x="49275" y="593089"/>
                </a:lnTo>
                <a:lnTo>
                  <a:pt x="51069" y="593089"/>
                </a:lnTo>
                <a:lnTo>
                  <a:pt x="61571" y="554409"/>
                </a:lnTo>
                <a:close/>
              </a:path>
              <a:path w="210820" h="621030">
                <a:moveTo>
                  <a:pt x="185800" y="0"/>
                </a:moveTo>
                <a:lnTo>
                  <a:pt x="37078" y="547621"/>
                </a:lnTo>
                <a:lnTo>
                  <a:pt x="43633" y="572057"/>
                </a:lnTo>
                <a:lnTo>
                  <a:pt x="61571" y="554409"/>
                </a:lnTo>
                <a:lnTo>
                  <a:pt x="210312" y="6603"/>
                </a:lnTo>
                <a:lnTo>
                  <a:pt x="185800" y="0"/>
                </a:lnTo>
                <a:close/>
              </a:path>
            </a:pathLst>
          </a:custGeom>
          <a:solidFill>
            <a:srgbClr val="0000F6"/>
          </a:solid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17" name="object 17"/>
          <p:cNvSpPr/>
          <p:nvPr/>
        </p:nvSpPr>
        <p:spPr>
          <a:xfrm>
            <a:off x="5029961" y="2022387"/>
            <a:ext cx="1447038" cy="274535"/>
          </a:xfrm>
          <a:prstGeom prst="rect">
            <a:avLst/>
          </a:prstGeom>
          <a:blipFill>
            <a:blip r:embed="rId10"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18" name="object 18"/>
          <p:cNvSpPr/>
          <p:nvPr/>
        </p:nvSpPr>
        <p:spPr>
          <a:xfrm>
            <a:off x="7226809" y="2923032"/>
            <a:ext cx="469391" cy="647700"/>
          </a:xfrm>
          <a:prstGeom prst="rect">
            <a:avLst/>
          </a:prstGeom>
          <a:blipFill>
            <a:blip r:embed="rId11"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19" name="object 19"/>
          <p:cNvSpPr/>
          <p:nvPr/>
        </p:nvSpPr>
        <p:spPr>
          <a:xfrm>
            <a:off x="7383145" y="3058796"/>
            <a:ext cx="270510" cy="450215"/>
          </a:xfrm>
          <a:custGeom>
            <a:avLst/>
            <a:gdLst/>
            <a:ahLst/>
            <a:cxnLst/>
            <a:rect l="l" t="t" r="r" b="b"/>
            <a:pathLst>
              <a:path w="270510" h="450214">
                <a:moveTo>
                  <a:pt x="25431" y="43574"/>
                </a:moveTo>
                <a:lnTo>
                  <a:pt x="25467" y="68734"/>
                </a:lnTo>
                <a:lnTo>
                  <a:pt x="248157" y="449833"/>
                </a:lnTo>
                <a:lnTo>
                  <a:pt x="270001" y="437006"/>
                </a:lnTo>
                <a:lnTo>
                  <a:pt x="47309" y="55904"/>
                </a:lnTo>
                <a:lnTo>
                  <a:pt x="25431" y="43574"/>
                </a:lnTo>
                <a:close/>
              </a:path>
              <a:path w="270510" h="450214">
                <a:moveTo>
                  <a:pt x="0" y="0"/>
                </a:moveTo>
                <a:lnTo>
                  <a:pt x="126" y="117093"/>
                </a:lnTo>
                <a:lnTo>
                  <a:pt x="5714" y="122681"/>
                </a:lnTo>
                <a:lnTo>
                  <a:pt x="19812" y="122681"/>
                </a:lnTo>
                <a:lnTo>
                  <a:pt x="25400" y="117093"/>
                </a:lnTo>
                <a:lnTo>
                  <a:pt x="25467" y="68734"/>
                </a:lnTo>
                <a:lnTo>
                  <a:pt x="1777" y="28193"/>
                </a:lnTo>
                <a:lnTo>
                  <a:pt x="23621" y="15366"/>
                </a:lnTo>
                <a:lnTo>
                  <a:pt x="27206" y="15366"/>
                </a:lnTo>
                <a:lnTo>
                  <a:pt x="0" y="0"/>
                </a:lnTo>
                <a:close/>
              </a:path>
              <a:path w="270510" h="450214">
                <a:moveTo>
                  <a:pt x="27206" y="15366"/>
                </a:moveTo>
                <a:lnTo>
                  <a:pt x="23621" y="15366"/>
                </a:lnTo>
                <a:lnTo>
                  <a:pt x="47309" y="55904"/>
                </a:lnTo>
                <a:lnTo>
                  <a:pt x="89407" y="79628"/>
                </a:lnTo>
                <a:lnTo>
                  <a:pt x="97154" y="77469"/>
                </a:lnTo>
                <a:lnTo>
                  <a:pt x="104012" y="65277"/>
                </a:lnTo>
                <a:lnTo>
                  <a:pt x="101853" y="57530"/>
                </a:lnTo>
                <a:lnTo>
                  <a:pt x="27206" y="15366"/>
                </a:lnTo>
                <a:close/>
              </a:path>
              <a:path w="270510" h="450214">
                <a:moveTo>
                  <a:pt x="23621" y="15366"/>
                </a:moveTo>
                <a:lnTo>
                  <a:pt x="1777" y="28193"/>
                </a:lnTo>
                <a:lnTo>
                  <a:pt x="25467" y="68734"/>
                </a:lnTo>
                <a:lnTo>
                  <a:pt x="25431" y="43574"/>
                </a:lnTo>
                <a:lnTo>
                  <a:pt x="6476" y="32892"/>
                </a:lnTo>
                <a:lnTo>
                  <a:pt x="25400" y="21843"/>
                </a:lnTo>
                <a:lnTo>
                  <a:pt x="27406" y="21843"/>
                </a:lnTo>
                <a:lnTo>
                  <a:pt x="23621" y="15366"/>
                </a:lnTo>
                <a:close/>
              </a:path>
              <a:path w="270510" h="450214">
                <a:moveTo>
                  <a:pt x="27406" y="21843"/>
                </a:moveTo>
                <a:lnTo>
                  <a:pt x="25400" y="21843"/>
                </a:lnTo>
                <a:lnTo>
                  <a:pt x="25431" y="43574"/>
                </a:lnTo>
                <a:lnTo>
                  <a:pt x="47309" y="55904"/>
                </a:lnTo>
                <a:lnTo>
                  <a:pt x="27406" y="21843"/>
                </a:lnTo>
                <a:close/>
              </a:path>
              <a:path w="270510" h="450214">
                <a:moveTo>
                  <a:pt x="25400" y="21843"/>
                </a:moveTo>
                <a:lnTo>
                  <a:pt x="6476" y="32892"/>
                </a:lnTo>
                <a:lnTo>
                  <a:pt x="25431" y="43574"/>
                </a:lnTo>
                <a:lnTo>
                  <a:pt x="25400" y="21843"/>
                </a:lnTo>
                <a:close/>
              </a:path>
            </a:pathLst>
          </a:custGeom>
          <a:solidFill>
            <a:srgbClr val="2AF417"/>
          </a:solid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20" name="object 20"/>
          <p:cNvSpPr/>
          <p:nvPr/>
        </p:nvSpPr>
        <p:spPr>
          <a:xfrm>
            <a:off x="7353300" y="3514992"/>
            <a:ext cx="1600200" cy="300469"/>
          </a:xfrm>
          <a:prstGeom prst="rect">
            <a:avLst/>
          </a:prstGeom>
          <a:blipFill>
            <a:blip r:embed="rId12"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21" name="object 21"/>
          <p:cNvSpPr/>
          <p:nvPr/>
        </p:nvSpPr>
        <p:spPr>
          <a:xfrm>
            <a:off x="3217673" y="1142961"/>
            <a:ext cx="1163955" cy="5345430"/>
          </a:xfrm>
          <a:custGeom>
            <a:avLst/>
            <a:gdLst/>
            <a:ahLst/>
            <a:cxnLst/>
            <a:rect l="l" t="t" r="r" b="b"/>
            <a:pathLst>
              <a:path w="1163955" h="5345430">
                <a:moveTo>
                  <a:pt x="0" y="5344922"/>
                </a:moveTo>
                <a:lnTo>
                  <a:pt x="1163777" y="5344922"/>
                </a:lnTo>
                <a:lnTo>
                  <a:pt x="1163777" y="0"/>
                </a:lnTo>
                <a:lnTo>
                  <a:pt x="0" y="0"/>
                </a:lnTo>
                <a:lnTo>
                  <a:pt x="0" y="5344922"/>
                </a:lnTo>
                <a:close/>
              </a:path>
            </a:pathLst>
          </a:custGeom>
          <a:solidFill>
            <a:srgbClr val="4F81BC">
              <a:alpha val="30195"/>
            </a:srgbClr>
          </a:solid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22" name="object 22"/>
          <p:cNvSpPr/>
          <p:nvPr/>
        </p:nvSpPr>
        <p:spPr>
          <a:xfrm>
            <a:off x="3238501" y="1479296"/>
            <a:ext cx="579755" cy="817880"/>
          </a:xfrm>
          <a:custGeom>
            <a:avLst/>
            <a:gdLst/>
            <a:ahLst/>
            <a:cxnLst/>
            <a:rect l="l" t="t" r="r" b="b"/>
            <a:pathLst>
              <a:path w="579755" h="817880">
                <a:moveTo>
                  <a:pt x="39369" y="605408"/>
                </a:moveTo>
                <a:lnTo>
                  <a:pt x="0" y="817626"/>
                </a:lnTo>
                <a:lnTo>
                  <a:pt x="50441" y="794257"/>
                </a:lnTo>
                <a:lnTo>
                  <a:pt x="43433" y="794257"/>
                </a:lnTo>
                <a:lnTo>
                  <a:pt x="6985" y="768730"/>
                </a:lnTo>
                <a:lnTo>
                  <a:pt x="54005" y="701286"/>
                </a:lnTo>
                <a:lnTo>
                  <a:pt x="59817" y="629412"/>
                </a:lnTo>
                <a:lnTo>
                  <a:pt x="58729" y="620660"/>
                </a:lnTo>
                <a:lnTo>
                  <a:pt x="54546" y="613219"/>
                </a:lnTo>
                <a:lnTo>
                  <a:pt x="47886" y="607873"/>
                </a:lnTo>
                <a:lnTo>
                  <a:pt x="39369" y="605408"/>
                </a:lnTo>
                <a:close/>
              </a:path>
              <a:path w="579755" h="817880">
                <a:moveTo>
                  <a:pt x="54005" y="701286"/>
                </a:moveTo>
                <a:lnTo>
                  <a:pt x="6985" y="768730"/>
                </a:lnTo>
                <a:lnTo>
                  <a:pt x="43433" y="794257"/>
                </a:lnTo>
                <a:lnTo>
                  <a:pt x="51047" y="783336"/>
                </a:lnTo>
                <a:lnTo>
                  <a:pt x="47370" y="783336"/>
                </a:lnTo>
                <a:lnTo>
                  <a:pt x="15875" y="761364"/>
                </a:lnTo>
                <a:lnTo>
                  <a:pt x="50442" y="745350"/>
                </a:lnTo>
                <a:lnTo>
                  <a:pt x="54005" y="701286"/>
                </a:lnTo>
                <a:close/>
              </a:path>
              <a:path w="579755" h="817880">
                <a:moveTo>
                  <a:pt x="164488" y="694386"/>
                </a:moveTo>
                <a:lnTo>
                  <a:pt x="155956" y="696467"/>
                </a:lnTo>
                <a:lnTo>
                  <a:pt x="90443" y="726818"/>
                </a:lnTo>
                <a:lnTo>
                  <a:pt x="43433" y="794257"/>
                </a:lnTo>
                <a:lnTo>
                  <a:pt x="50441" y="794257"/>
                </a:lnTo>
                <a:lnTo>
                  <a:pt x="174625" y="736726"/>
                </a:lnTo>
                <a:lnTo>
                  <a:pt x="181705" y="731551"/>
                </a:lnTo>
                <a:lnTo>
                  <a:pt x="186118" y="724280"/>
                </a:lnTo>
                <a:lnTo>
                  <a:pt x="187483" y="715867"/>
                </a:lnTo>
                <a:lnTo>
                  <a:pt x="185419" y="707263"/>
                </a:lnTo>
                <a:lnTo>
                  <a:pt x="180173" y="700129"/>
                </a:lnTo>
                <a:lnTo>
                  <a:pt x="172878" y="695721"/>
                </a:lnTo>
                <a:lnTo>
                  <a:pt x="164488" y="694386"/>
                </a:lnTo>
                <a:close/>
              </a:path>
              <a:path w="579755" h="817880">
                <a:moveTo>
                  <a:pt x="50442" y="745350"/>
                </a:moveTo>
                <a:lnTo>
                  <a:pt x="15875" y="761364"/>
                </a:lnTo>
                <a:lnTo>
                  <a:pt x="47370" y="783336"/>
                </a:lnTo>
                <a:lnTo>
                  <a:pt x="50442" y="745350"/>
                </a:lnTo>
                <a:close/>
              </a:path>
              <a:path w="579755" h="817880">
                <a:moveTo>
                  <a:pt x="90443" y="726818"/>
                </a:moveTo>
                <a:lnTo>
                  <a:pt x="50442" y="745350"/>
                </a:lnTo>
                <a:lnTo>
                  <a:pt x="47370" y="783336"/>
                </a:lnTo>
                <a:lnTo>
                  <a:pt x="51047" y="783336"/>
                </a:lnTo>
                <a:lnTo>
                  <a:pt x="90443" y="726818"/>
                </a:lnTo>
                <a:close/>
              </a:path>
              <a:path w="579755" h="817880">
                <a:moveTo>
                  <a:pt x="542925" y="0"/>
                </a:moveTo>
                <a:lnTo>
                  <a:pt x="54005" y="701286"/>
                </a:lnTo>
                <a:lnTo>
                  <a:pt x="50442" y="745350"/>
                </a:lnTo>
                <a:lnTo>
                  <a:pt x="90443" y="726818"/>
                </a:lnTo>
                <a:lnTo>
                  <a:pt x="579374" y="25400"/>
                </a:lnTo>
                <a:lnTo>
                  <a:pt x="542925" y="0"/>
                </a:lnTo>
                <a:close/>
              </a:path>
            </a:pathLst>
          </a:custGeom>
          <a:solidFill>
            <a:srgbClr val="4F81BC"/>
          </a:solid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23" name="object 23"/>
          <p:cNvSpPr/>
          <p:nvPr/>
        </p:nvSpPr>
        <p:spPr>
          <a:xfrm>
            <a:off x="2497404" y="4495673"/>
            <a:ext cx="703580" cy="852805"/>
          </a:xfrm>
          <a:custGeom>
            <a:avLst/>
            <a:gdLst/>
            <a:ahLst/>
            <a:cxnLst/>
            <a:rect l="l" t="t" r="r" b="b"/>
            <a:pathLst>
              <a:path w="703580" h="852804">
                <a:moveTo>
                  <a:pt x="647230" y="68311"/>
                </a:moveTo>
                <a:lnTo>
                  <a:pt x="605788" y="83775"/>
                </a:lnTo>
                <a:lnTo>
                  <a:pt x="0" y="824229"/>
                </a:lnTo>
                <a:lnTo>
                  <a:pt x="34391" y="852423"/>
                </a:lnTo>
                <a:lnTo>
                  <a:pt x="640300" y="111850"/>
                </a:lnTo>
                <a:lnTo>
                  <a:pt x="647230" y="68311"/>
                </a:lnTo>
                <a:close/>
              </a:path>
              <a:path w="703580" h="852804">
                <a:moveTo>
                  <a:pt x="699932" y="20065"/>
                </a:moveTo>
                <a:lnTo>
                  <a:pt x="657910" y="20065"/>
                </a:lnTo>
                <a:lnTo>
                  <a:pt x="692327" y="48259"/>
                </a:lnTo>
                <a:lnTo>
                  <a:pt x="640300" y="111850"/>
                </a:lnTo>
                <a:lnTo>
                  <a:pt x="628954" y="183133"/>
                </a:lnTo>
                <a:lnTo>
                  <a:pt x="629331" y="191980"/>
                </a:lnTo>
                <a:lnTo>
                  <a:pt x="632923" y="199707"/>
                </a:lnTo>
                <a:lnTo>
                  <a:pt x="639134" y="205529"/>
                </a:lnTo>
                <a:lnTo>
                  <a:pt x="647369" y="208660"/>
                </a:lnTo>
                <a:lnTo>
                  <a:pt x="656216" y="208281"/>
                </a:lnTo>
                <a:lnTo>
                  <a:pt x="663943" y="204676"/>
                </a:lnTo>
                <a:lnTo>
                  <a:pt x="669765" y="198427"/>
                </a:lnTo>
                <a:lnTo>
                  <a:pt x="672896" y="190119"/>
                </a:lnTo>
                <a:lnTo>
                  <a:pt x="699932" y="20065"/>
                </a:lnTo>
                <a:close/>
              </a:path>
              <a:path w="703580" h="852804">
                <a:moveTo>
                  <a:pt x="670933" y="30733"/>
                </a:moveTo>
                <a:lnTo>
                  <a:pt x="653211" y="30733"/>
                </a:lnTo>
                <a:lnTo>
                  <a:pt x="682929" y="54990"/>
                </a:lnTo>
                <a:lnTo>
                  <a:pt x="647230" y="68311"/>
                </a:lnTo>
                <a:lnTo>
                  <a:pt x="640300" y="111850"/>
                </a:lnTo>
                <a:lnTo>
                  <a:pt x="692327" y="48259"/>
                </a:lnTo>
                <a:lnTo>
                  <a:pt x="670933" y="30733"/>
                </a:lnTo>
                <a:close/>
              </a:path>
              <a:path w="703580" h="852804">
                <a:moveTo>
                  <a:pt x="703122" y="0"/>
                </a:moveTo>
                <a:lnTo>
                  <a:pt x="522655" y="67309"/>
                </a:lnTo>
                <a:lnTo>
                  <a:pt x="515202" y="71989"/>
                </a:lnTo>
                <a:lnTo>
                  <a:pt x="510273" y="78930"/>
                </a:lnTo>
                <a:lnTo>
                  <a:pt x="508296" y="87205"/>
                </a:lnTo>
                <a:lnTo>
                  <a:pt x="509701" y="95884"/>
                </a:lnTo>
                <a:lnTo>
                  <a:pt x="514309" y="103411"/>
                </a:lnTo>
                <a:lnTo>
                  <a:pt x="521227" y="108378"/>
                </a:lnTo>
                <a:lnTo>
                  <a:pt x="529525" y="110368"/>
                </a:lnTo>
                <a:lnTo>
                  <a:pt x="538276" y="108965"/>
                </a:lnTo>
                <a:lnTo>
                  <a:pt x="605788" y="83775"/>
                </a:lnTo>
                <a:lnTo>
                  <a:pt x="657910" y="20065"/>
                </a:lnTo>
                <a:lnTo>
                  <a:pt x="699932" y="20065"/>
                </a:lnTo>
                <a:lnTo>
                  <a:pt x="703122" y="0"/>
                </a:lnTo>
                <a:close/>
              </a:path>
              <a:path w="703580" h="852804">
                <a:moveTo>
                  <a:pt x="657910" y="20065"/>
                </a:moveTo>
                <a:lnTo>
                  <a:pt x="605788" y="83775"/>
                </a:lnTo>
                <a:lnTo>
                  <a:pt x="647230" y="68311"/>
                </a:lnTo>
                <a:lnTo>
                  <a:pt x="653211" y="30733"/>
                </a:lnTo>
                <a:lnTo>
                  <a:pt x="670933" y="30733"/>
                </a:lnTo>
                <a:lnTo>
                  <a:pt x="657910" y="20065"/>
                </a:lnTo>
                <a:close/>
              </a:path>
              <a:path w="703580" h="852804">
                <a:moveTo>
                  <a:pt x="653211" y="30733"/>
                </a:moveTo>
                <a:lnTo>
                  <a:pt x="647230" y="68311"/>
                </a:lnTo>
                <a:lnTo>
                  <a:pt x="682929" y="54990"/>
                </a:lnTo>
                <a:lnTo>
                  <a:pt x="653211" y="30733"/>
                </a:lnTo>
                <a:close/>
              </a:path>
            </a:pathLst>
          </a:custGeom>
          <a:solidFill>
            <a:srgbClr val="4F81BC"/>
          </a:solid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24" name="object 24"/>
          <p:cNvSpPr/>
          <p:nvPr/>
        </p:nvSpPr>
        <p:spPr>
          <a:xfrm>
            <a:off x="3505201" y="4172141"/>
            <a:ext cx="5434965" cy="200025"/>
          </a:xfrm>
          <a:custGeom>
            <a:avLst/>
            <a:gdLst/>
            <a:ahLst/>
            <a:cxnLst/>
            <a:rect l="l" t="t" r="r" b="b"/>
            <a:pathLst>
              <a:path w="5434965" h="200025">
                <a:moveTo>
                  <a:pt x="5346337" y="99869"/>
                </a:moveTo>
                <a:lnTo>
                  <a:pt x="5245861" y="158432"/>
                </a:lnTo>
                <a:lnTo>
                  <a:pt x="5239307" y="164318"/>
                </a:lnTo>
                <a:lnTo>
                  <a:pt x="5235622" y="171989"/>
                </a:lnTo>
                <a:lnTo>
                  <a:pt x="5235057" y="180470"/>
                </a:lnTo>
                <a:lnTo>
                  <a:pt x="5237860" y="188785"/>
                </a:lnTo>
                <a:lnTo>
                  <a:pt x="5243748" y="195411"/>
                </a:lnTo>
                <a:lnTo>
                  <a:pt x="5251434" y="199120"/>
                </a:lnTo>
                <a:lnTo>
                  <a:pt x="5259953" y="199661"/>
                </a:lnTo>
                <a:lnTo>
                  <a:pt x="5268341" y="196786"/>
                </a:lnTo>
                <a:lnTo>
                  <a:pt x="5396454" y="122110"/>
                </a:lnTo>
                <a:lnTo>
                  <a:pt x="5390515" y="122110"/>
                </a:lnTo>
                <a:lnTo>
                  <a:pt x="5390515" y="119062"/>
                </a:lnTo>
                <a:lnTo>
                  <a:pt x="5379211" y="119062"/>
                </a:lnTo>
                <a:lnTo>
                  <a:pt x="5346337" y="99869"/>
                </a:lnTo>
                <a:close/>
              </a:path>
              <a:path w="5434965" h="200025">
                <a:moveTo>
                  <a:pt x="5308295" y="77660"/>
                </a:moveTo>
                <a:lnTo>
                  <a:pt x="0" y="77660"/>
                </a:lnTo>
                <a:lnTo>
                  <a:pt x="0" y="122110"/>
                </a:lnTo>
                <a:lnTo>
                  <a:pt x="5308179" y="122110"/>
                </a:lnTo>
                <a:lnTo>
                  <a:pt x="5346337" y="99869"/>
                </a:lnTo>
                <a:lnTo>
                  <a:pt x="5308295" y="77660"/>
                </a:lnTo>
                <a:close/>
              </a:path>
              <a:path w="5434965" h="200025">
                <a:moveTo>
                  <a:pt x="5396504" y="77660"/>
                </a:moveTo>
                <a:lnTo>
                  <a:pt x="5390515" y="77660"/>
                </a:lnTo>
                <a:lnTo>
                  <a:pt x="5390515" y="122110"/>
                </a:lnTo>
                <a:lnTo>
                  <a:pt x="5396454" y="122110"/>
                </a:lnTo>
                <a:lnTo>
                  <a:pt x="5434583" y="99885"/>
                </a:lnTo>
                <a:lnTo>
                  <a:pt x="5396504" y="77660"/>
                </a:lnTo>
                <a:close/>
              </a:path>
              <a:path w="5434965" h="200025">
                <a:moveTo>
                  <a:pt x="5379211" y="80708"/>
                </a:moveTo>
                <a:lnTo>
                  <a:pt x="5346337" y="99869"/>
                </a:lnTo>
                <a:lnTo>
                  <a:pt x="5379211" y="119062"/>
                </a:lnTo>
                <a:lnTo>
                  <a:pt x="5379211" y="80708"/>
                </a:lnTo>
                <a:close/>
              </a:path>
              <a:path w="5434965" h="200025">
                <a:moveTo>
                  <a:pt x="5390515" y="80708"/>
                </a:moveTo>
                <a:lnTo>
                  <a:pt x="5379211" y="80708"/>
                </a:lnTo>
                <a:lnTo>
                  <a:pt x="5379211" y="119062"/>
                </a:lnTo>
                <a:lnTo>
                  <a:pt x="5390515" y="119062"/>
                </a:lnTo>
                <a:lnTo>
                  <a:pt x="5390515" y="80708"/>
                </a:lnTo>
                <a:close/>
              </a:path>
              <a:path w="5434965" h="200025">
                <a:moveTo>
                  <a:pt x="5259953" y="0"/>
                </a:moveTo>
                <a:lnTo>
                  <a:pt x="5251434" y="571"/>
                </a:lnTo>
                <a:lnTo>
                  <a:pt x="5243748" y="4286"/>
                </a:lnTo>
                <a:lnTo>
                  <a:pt x="5237860" y="10858"/>
                </a:lnTo>
                <a:lnTo>
                  <a:pt x="5235057" y="19190"/>
                </a:lnTo>
                <a:lnTo>
                  <a:pt x="5235622" y="27701"/>
                </a:lnTo>
                <a:lnTo>
                  <a:pt x="5239307" y="35379"/>
                </a:lnTo>
                <a:lnTo>
                  <a:pt x="5245861" y="41211"/>
                </a:lnTo>
                <a:lnTo>
                  <a:pt x="5346337" y="99869"/>
                </a:lnTo>
                <a:lnTo>
                  <a:pt x="5379211" y="80708"/>
                </a:lnTo>
                <a:lnTo>
                  <a:pt x="5390515" y="80708"/>
                </a:lnTo>
                <a:lnTo>
                  <a:pt x="5390515" y="77660"/>
                </a:lnTo>
                <a:lnTo>
                  <a:pt x="5396504" y="77660"/>
                </a:lnTo>
                <a:lnTo>
                  <a:pt x="5268341" y="2857"/>
                </a:lnTo>
                <a:lnTo>
                  <a:pt x="5259953" y="0"/>
                </a:lnTo>
                <a:close/>
              </a:path>
            </a:pathLst>
          </a:custGeom>
          <a:solidFill>
            <a:srgbClr val="4F81BC"/>
          </a:solid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25" name="object 25"/>
          <p:cNvSpPr/>
          <p:nvPr/>
        </p:nvSpPr>
        <p:spPr>
          <a:xfrm>
            <a:off x="5016120" y="4416426"/>
            <a:ext cx="2323465" cy="688975"/>
          </a:xfrm>
          <a:custGeom>
            <a:avLst/>
            <a:gdLst/>
            <a:ahLst/>
            <a:cxnLst/>
            <a:rect l="l" t="t" r="r" b="b"/>
            <a:pathLst>
              <a:path w="2323465" h="688975">
                <a:moveTo>
                  <a:pt x="2323338" y="344550"/>
                </a:moveTo>
                <a:lnTo>
                  <a:pt x="0" y="344550"/>
                </a:lnTo>
                <a:lnTo>
                  <a:pt x="1161668" y="688975"/>
                </a:lnTo>
                <a:lnTo>
                  <a:pt x="2323338" y="344550"/>
                </a:lnTo>
                <a:close/>
              </a:path>
              <a:path w="2323465" h="688975">
                <a:moveTo>
                  <a:pt x="1742439" y="0"/>
                </a:moveTo>
                <a:lnTo>
                  <a:pt x="580897" y="0"/>
                </a:lnTo>
                <a:lnTo>
                  <a:pt x="580897" y="344550"/>
                </a:lnTo>
                <a:lnTo>
                  <a:pt x="1742439" y="344550"/>
                </a:lnTo>
                <a:lnTo>
                  <a:pt x="1742439" y="0"/>
                </a:lnTo>
                <a:close/>
              </a:path>
            </a:pathLst>
          </a:custGeom>
          <a:solidFill>
            <a:srgbClr val="4F81BC"/>
          </a:solid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26" name="object 26"/>
          <p:cNvSpPr/>
          <p:nvPr/>
        </p:nvSpPr>
        <p:spPr>
          <a:xfrm>
            <a:off x="5016120" y="4416426"/>
            <a:ext cx="2323465" cy="688975"/>
          </a:xfrm>
          <a:custGeom>
            <a:avLst/>
            <a:gdLst/>
            <a:ahLst/>
            <a:cxnLst/>
            <a:rect l="l" t="t" r="r" b="b"/>
            <a:pathLst>
              <a:path w="2323465" h="688975">
                <a:moveTo>
                  <a:pt x="0" y="344550"/>
                </a:moveTo>
                <a:lnTo>
                  <a:pt x="580897" y="344550"/>
                </a:lnTo>
                <a:lnTo>
                  <a:pt x="580897" y="0"/>
                </a:lnTo>
                <a:lnTo>
                  <a:pt x="1742439" y="0"/>
                </a:lnTo>
                <a:lnTo>
                  <a:pt x="1742439" y="344550"/>
                </a:lnTo>
                <a:lnTo>
                  <a:pt x="2323338" y="344550"/>
                </a:lnTo>
                <a:lnTo>
                  <a:pt x="1161668" y="688975"/>
                </a:lnTo>
                <a:lnTo>
                  <a:pt x="0" y="344550"/>
                </a:lnTo>
                <a:close/>
              </a:path>
            </a:pathLst>
          </a:custGeom>
          <a:ln w="25400">
            <a:solidFill>
              <a:srgbClr val="385D89"/>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27" name="object 27"/>
          <p:cNvSpPr/>
          <p:nvPr/>
        </p:nvSpPr>
        <p:spPr>
          <a:xfrm>
            <a:off x="5015358" y="3433827"/>
            <a:ext cx="2323465" cy="688975"/>
          </a:xfrm>
          <a:custGeom>
            <a:avLst/>
            <a:gdLst/>
            <a:ahLst/>
            <a:cxnLst/>
            <a:rect l="l" t="t" r="r" b="b"/>
            <a:pathLst>
              <a:path w="2323465" h="688975">
                <a:moveTo>
                  <a:pt x="1742439" y="344424"/>
                </a:moveTo>
                <a:lnTo>
                  <a:pt x="580770" y="344424"/>
                </a:lnTo>
                <a:lnTo>
                  <a:pt x="580770" y="688975"/>
                </a:lnTo>
                <a:lnTo>
                  <a:pt x="1742439" y="688975"/>
                </a:lnTo>
                <a:lnTo>
                  <a:pt x="1742439" y="344424"/>
                </a:lnTo>
                <a:close/>
              </a:path>
              <a:path w="2323465" h="688975">
                <a:moveTo>
                  <a:pt x="1161668" y="0"/>
                </a:moveTo>
                <a:lnTo>
                  <a:pt x="0" y="344424"/>
                </a:lnTo>
                <a:lnTo>
                  <a:pt x="2323338" y="344424"/>
                </a:lnTo>
                <a:lnTo>
                  <a:pt x="1161668" y="0"/>
                </a:lnTo>
                <a:close/>
              </a:path>
            </a:pathLst>
          </a:custGeom>
          <a:solidFill>
            <a:srgbClr val="4F81BC"/>
          </a:solid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28" name="object 28"/>
          <p:cNvSpPr/>
          <p:nvPr/>
        </p:nvSpPr>
        <p:spPr>
          <a:xfrm>
            <a:off x="5015358" y="3433827"/>
            <a:ext cx="2323465" cy="688975"/>
          </a:xfrm>
          <a:custGeom>
            <a:avLst/>
            <a:gdLst/>
            <a:ahLst/>
            <a:cxnLst/>
            <a:rect l="l" t="t" r="r" b="b"/>
            <a:pathLst>
              <a:path w="2323465" h="688975">
                <a:moveTo>
                  <a:pt x="2323338" y="344424"/>
                </a:moveTo>
                <a:lnTo>
                  <a:pt x="1742439" y="344424"/>
                </a:lnTo>
                <a:lnTo>
                  <a:pt x="1742439" y="688975"/>
                </a:lnTo>
                <a:lnTo>
                  <a:pt x="580770" y="688975"/>
                </a:lnTo>
                <a:lnTo>
                  <a:pt x="580770" y="344424"/>
                </a:lnTo>
                <a:lnTo>
                  <a:pt x="0" y="344424"/>
                </a:lnTo>
                <a:lnTo>
                  <a:pt x="1161668" y="0"/>
                </a:lnTo>
                <a:lnTo>
                  <a:pt x="2323338" y="344424"/>
                </a:lnTo>
                <a:close/>
              </a:path>
            </a:pathLst>
          </a:custGeom>
          <a:ln w="25400">
            <a:solidFill>
              <a:srgbClr val="385D89"/>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29" name="object 29"/>
          <p:cNvSpPr/>
          <p:nvPr/>
        </p:nvSpPr>
        <p:spPr>
          <a:xfrm>
            <a:off x="2951988" y="6211824"/>
            <a:ext cx="551688" cy="425195"/>
          </a:xfrm>
          <a:prstGeom prst="rect">
            <a:avLst/>
          </a:prstGeom>
          <a:blipFill>
            <a:blip r:embed="rId13"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30" name="object 30"/>
          <p:cNvSpPr/>
          <p:nvPr/>
        </p:nvSpPr>
        <p:spPr>
          <a:xfrm>
            <a:off x="3163824" y="6315803"/>
            <a:ext cx="297815" cy="171450"/>
          </a:xfrm>
          <a:custGeom>
            <a:avLst/>
            <a:gdLst/>
            <a:ahLst/>
            <a:cxnLst/>
            <a:rect l="l" t="t" r="r" b="b"/>
            <a:pathLst>
              <a:path w="297814" h="171450">
                <a:moveTo>
                  <a:pt x="149615" y="0"/>
                </a:moveTo>
                <a:lnTo>
                  <a:pt x="142494" y="2446"/>
                </a:lnTo>
                <a:lnTo>
                  <a:pt x="0" y="85580"/>
                </a:lnTo>
                <a:lnTo>
                  <a:pt x="142494" y="168702"/>
                </a:lnTo>
                <a:lnTo>
                  <a:pt x="149615" y="171149"/>
                </a:lnTo>
                <a:lnTo>
                  <a:pt x="156892" y="170674"/>
                </a:lnTo>
                <a:lnTo>
                  <a:pt x="163478" y="167498"/>
                </a:lnTo>
                <a:lnTo>
                  <a:pt x="168528" y="161844"/>
                </a:lnTo>
                <a:lnTo>
                  <a:pt x="170993" y="154688"/>
                </a:lnTo>
                <a:lnTo>
                  <a:pt x="170529" y="147401"/>
                </a:lnTo>
                <a:lnTo>
                  <a:pt x="167350" y="140823"/>
                </a:lnTo>
                <a:lnTo>
                  <a:pt x="161670" y="135796"/>
                </a:lnTo>
                <a:lnTo>
                  <a:pt x="108243" y="104630"/>
                </a:lnTo>
                <a:lnTo>
                  <a:pt x="37718" y="104630"/>
                </a:lnTo>
                <a:lnTo>
                  <a:pt x="37718" y="66530"/>
                </a:lnTo>
                <a:lnTo>
                  <a:pt x="108243" y="66518"/>
                </a:lnTo>
                <a:lnTo>
                  <a:pt x="161670" y="35352"/>
                </a:lnTo>
                <a:lnTo>
                  <a:pt x="170993" y="16460"/>
                </a:lnTo>
                <a:lnTo>
                  <a:pt x="168528" y="9304"/>
                </a:lnTo>
                <a:lnTo>
                  <a:pt x="163478" y="3650"/>
                </a:lnTo>
                <a:lnTo>
                  <a:pt x="156892" y="475"/>
                </a:lnTo>
                <a:lnTo>
                  <a:pt x="149615" y="0"/>
                </a:lnTo>
                <a:close/>
              </a:path>
              <a:path w="297814" h="171450">
                <a:moveTo>
                  <a:pt x="108228" y="66527"/>
                </a:moveTo>
                <a:lnTo>
                  <a:pt x="37718" y="66530"/>
                </a:lnTo>
                <a:lnTo>
                  <a:pt x="37718" y="104630"/>
                </a:lnTo>
                <a:lnTo>
                  <a:pt x="108238" y="104627"/>
                </a:lnTo>
                <a:lnTo>
                  <a:pt x="103780" y="102027"/>
                </a:lnTo>
                <a:lnTo>
                  <a:pt x="47370" y="102027"/>
                </a:lnTo>
                <a:lnTo>
                  <a:pt x="47370" y="69121"/>
                </a:lnTo>
                <a:lnTo>
                  <a:pt x="103780" y="69121"/>
                </a:lnTo>
                <a:lnTo>
                  <a:pt x="108228" y="66527"/>
                </a:lnTo>
                <a:close/>
              </a:path>
              <a:path w="297814" h="171450">
                <a:moveTo>
                  <a:pt x="108238" y="104627"/>
                </a:moveTo>
                <a:lnTo>
                  <a:pt x="37718" y="104630"/>
                </a:lnTo>
                <a:lnTo>
                  <a:pt x="108243" y="104630"/>
                </a:lnTo>
                <a:close/>
              </a:path>
              <a:path w="297814" h="171450">
                <a:moveTo>
                  <a:pt x="297433" y="66518"/>
                </a:moveTo>
                <a:lnTo>
                  <a:pt x="108222" y="66530"/>
                </a:lnTo>
                <a:lnTo>
                  <a:pt x="75575" y="85574"/>
                </a:lnTo>
                <a:lnTo>
                  <a:pt x="108238" y="104627"/>
                </a:lnTo>
                <a:lnTo>
                  <a:pt x="297433" y="104618"/>
                </a:lnTo>
                <a:lnTo>
                  <a:pt x="297433" y="66518"/>
                </a:lnTo>
                <a:close/>
              </a:path>
              <a:path w="297814" h="171450">
                <a:moveTo>
                  <a:pt x="47370" y="69121"/>
                </a:moveTo>
                <a:lnTo>
                  <a:pt x="47370" y="102027"/>
                </a:lnTo>
                <a:lnTo>
                  <a:pt x="75575" y="85574"/>
                </a:lnTo>
                <a:lnTo>
                  <a:pt x="47370" y="69121"/>
                </a:lnTo>
                <a:close/>
              </a:path>
              <a:path w="297814" h="171450">
                <a:moveTo>
                  <a:pt x="75575" y="85574"/>
                </a:moveTo>
                <a:lnTo>
                  <a:pt x="47370" y="102027"/>
                </a:lnTo>
                <a:lnTo>
                  <a:pt x="103780" y="102027"/>
                </a:lnTo>
                <a:lnTo>
                  <a:pt x="75575" y="85574"/>
                </a:lnTo>
                <a:close/>
              </a:path>
              <a:path w="297814" h="171450">
                <a:moveTo>
                  <a:pt x="103780" y="69121"/>
                </a:moveTo>
                <a:lnTo>
                  <a:pt x="47370" y="69121"/>
                </a:lnTo>
                <a:lnTo>
                  <a:pt x="75575" y="85574"/>
                </a:lnTo>
                <a:lnTo>
                  <a:pt x="103780" y="69121"/>
                </a:lnTo>
                <a:close/>
              </a:path>
            </a:pathLst>
          </a:custGeom>
          <a:solidFill>
            <a:srgbClr val="4F81BC"/>
          </a:solid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31" name="object 31"/>
          <p:cNvSpPr/>
          <p:nvPr/>
        </p:nvSpPr>
        <p:spPr>
          <a:xfrm>
            <a:off x="4072128" y="6211824"/>
            <a:ext cx="492251" cy="425195"/>
          </a:xfrm>
          <a:prstGeom prst="rect">
            <a:avLst/>
          </a:prstGeom>
          <a:blipFill>
            <a:blip r:embed="rId14"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32" name="object 32"/>
          <p:cNvSpPr/>
          <p:nvPr/>
        </p:nvSpPr>
        <p:spPr>
          <a:xfrm>
            <a:off x="4114800" y="6315804"/>
            <a:ext cx="237108" cy="171149"/>
          </a:xfrm>
          <a:prstGeom prst="rect">
            <a:avLst/>
          </a:prstGeom>
          <a:blipFill>
            <a:blip r:embed="rId15" cstate="print"/>
            <a:stretch>
              <a:fillRect/>
            </a:stretch>
          </a:blip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33" name="object 33"/>
          <p:cNvSpPr/>
          <p:nvPr/>
        </p:nvSpPr>
        <p:spPr>
          <a:xfrm>
            <a:off x="3461257" y="6173356"/>
            <a:ext cx="654050" cy="456565"/>
          </a:xfrm>
          <a:custGeom>
            <a:avLst/>
            <a:gdLst/>
            <a:ahLst/>
            <a:cxnLst/>
            <a:rect l="l" t="t" r="r" b="b"/>
            <a:pathLst>
              <a:path w="654050" h="456565">
                <a:moveTo>
                  <a:pt x="577596" y="0"/>
                </a:moveTo>
                <a:lnTo>
                  <a:pt x="75946" y="0"/>
                </a:lnTo>
                <a:lnTo>
                  <a:pt x="46398" y="5973"/>
                </a:lnTo>
                <a:lnTo>
                  <a:pt x="22256" y="22264"/>
                </a:lnTo>
                <a:lnTo>
                  <a:pt x="5972" y="46425"/>
                </a:lnTo>
                <a:lnTo>
                  <a:pt x="0" y="76009"/>
                </a:lnTo>
                <a:lnTo>
                  <a:pt x="0" y="380034"/>
                </a:lnTo>
                <a:lnTo>
                  <a:pt x="5972" y="409618"/>
                </a:lnTo>
                <a:lnTo>
                  <a:pt x="22256" y="433779"/>
                </a:lnTo>
                <a:lnTo>
                  <a:pt x="46398" y="450070"/>
                </a:lnTo>
                <a:lnTo>
                  <a:pt x="75946" y="456044"/>
                </a:lnTo>
                <a:lnTo>
                  <a:pt x="577596" y="456044"/>
                </a:lnTo>
                <a:lnTo>
                  <a:pt x="607143" y="450070"/>
                </a:lnTo>
                <a:lnTo>
                  <a:pt x="631285" y="433779"/>
                </a:lnTo>
                <a:lnTo>
                  <a:pt x="647569" y="409618"/>
                </a:lnTo>
                <a:lnTo>
                  <a:pt x="653542" y="380034"/>
                </a:lnTo>
                <a:lnTo>
                  <a:pt x="653542" y="76009"/>
                </a:lnTo>
                <a:lnTo>
                  <a:pt x="647569" y="46425"/>
                </a:lnTo>
                <a:lnTo>
                  <a:pt x="631285" y="22264"/>
                </a:lnTo>
                <a:lnTo>
                  <a:pt x="607143" y="5973"/>
                </a:lnTo>
                <a:lnTo>
                  <a:pt x="577596" y="0"/>
                </a:lnTo>
                <a:close/>
              </a:path>
            </a:pathLst>
          </a:custGeom>
          <a:solidFill>
            <a:srgbClr val="2146AF"/>
          </a:solidFill>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34" name="object 34"/>
          <p:cNvSpPr/>
          <p:nvPr/>
        </p:nvSpPr>
        <p:spPr>
          <a:xfrm>
            <a:off x="3461257" y="6173356"/>
            <a:ext cx="654050" cy="456565"/>
          </a:xfrm>
          <a:custGeom>
            <a:avLst/>
            <a:gdLst/>
            <a:ahLst/>
            <a:cxnLst/>
            <a:rect l="l" t="t" r="r" b="b"/>
            <a:pathLst>
              <a:path w="654050" h="456565">
                <a:moveTo>
                  <a:pt x="0" y="76009"/>
                </a:moveTo>
                <a:lnTo>
                  <a:pt x="5972" y="46425"/>
                </a:lnTo>
                <a:lnTo>
                  <a:pt x="22256" y="22264"/>
                </a:lnTo>
                <a:lnTo>
                  <a:pt x="46398" y="5973"/>
                </a:lnTo>
                <a:lnTo>
                  <a:pt x="75946" y="0"/>
                </a:lnTo>
                <a:lnTo>
                  <a:pt x="577596" y="0"/>
                </a:lnTo>
                <a:lnTo>
                  <a:pt x="607143" y="5973"/>
                </a:lnTo>
                <a:lnTo>
                  <a:pt x="631285" y="22264"/>
                </a:lnTo>
                <a:lnTo>
                  <a:pt x="647569" y="46425"/>
                </a:lnTo>
                <a:lnTo>
                  <a:pt x="653542" y="76009"/>
                </a:lnTo>
                <a:lnTo>
                  <a:pt x="653542" y="380034"/>
                </a:lnTo>
                <a:lnTo>
                  <a:pt x="647569" y="409618"/>
                </a:lnTo>
                <a:lnTo>
                  <a:pt x="631285" y="433779"/>
                </a:lnTo>
                <a:lnTo>
                  <a:pt x="607143" y="450070"/>
                </a:lnTo>
                <a:lnTo>
                  <a:pt x="577596" y="456044"/>
                </a:lnTo>
                <a:lnTo>
                  <a:pt x="75946" y="456044"/>
                </a:lnTo>
                <a:lnTo>
                  <a:pt x="46398" y="450070"/>
                </a:lnTo>
                <a:lnTo>
                  <a:pt x="22256" y="433779"/>
                </a:lnTo>
                <a:lnTo>
                  <a:pt x="5972" y="409618"/>
                </a:lnTo>
                <a:lnTo>
                  <a:pt x="0" y="380034"/>
                </a:lnTo>
                <a:lnTo>
                  <a:pt x="0" y="76009"/>
                </a:lnTo>
                <a:close/>
              </a:path>
            </a:pathLst>
          </a:custGeom>
          <a:ln w="25400">
            <a:solidFill>
              <a:srgbClr val="385D89"/>
            </a:solidFill>
          </a:ln>
        </p:spPr>
        <p:txBody>
          <a:bodyPr wrap="square" lIns="0" tIns="0" rIns="0" bIns="0" rtlCol="0"/>
          <a:lstStyle/>
          <a:p>
            <a:pPr eaLnBrk="1" fontAlgn="auto" hangingPunct="1">
              <a:spcBef>
                <a:spcPts val="0"/>
              </a:spcBef>
              <a:spcAft>
                <a:spcPts val="0"/>
              </a:spcAft>
              <a:defRPr/>
            </a:pPr>
            <a:endParaRPr>
              <a:solidFill>
                <a:prstClr val="black"/>
              </a:solidFill>
              <a:latin typeface="Calibri"/>
              <a:ea typeface="+mn-ea"/>
            </a:endParaRPr>
          </a:p>
        </p:txBody>
      </p:sp>
      <p:sp>
        <p:nvSpPr>
          <p:cNvPr id="35" name="object 35"/>
          <p:cNvSpPr txBox="1"/>
          <p:nvPr/>
        </p:nvSpPr>
        <p:spPr>
          <a:xfrm>
            <a:off x="3593339" y="6120485"/>
            <a:ext cx="387985" cy="452120"/>
          </a:xfrm>
          <a:prstGeom prst="rect">
            <a:avLst/>
          </a:prstGeom>
        </p:spPr>
        <p:txBody>
          <a:bodyPr vert="horz" wrap="square" lIns="0" tIns="12065" rIns="0" bIns="0" rtlCol="0">
            <a:spAutoFit/>
          </a:bodyPr>
          <a:lstStyle/>
          <a:p>
            <a:pPr marL="12700" eaLnBrk="1" fontAlgn="auto" hangingPunct="1">
              <a:spcBef>
                <a:spcPts val="95"/>
              </a:spcBef>
              <a:spcAft>
                <a:spcPts val="0"/>
              </a:spcAft>
              <a:defRPr/>
            </a:pPr>
            <a:r>
              <a:rPr sz="2800" spc="-10" dirty="0">
                <a:solidFill>
                  <a:srgbClr val="FFFFFF"/>
                </a:solidFill>
                <a:latin typeface="Calibri"/>
                <a:ea typeface="+mn-ea"/>
                <a:cs typeface="Calibri"/>
              </a:rPr>
              <a:t>P3</a:t>
            </a:r>
            <a:endParaRPr sz="2800">
              <a:solidFill>
                <a:prstClr val="black"/>
              </a:solidFill>
              <a:latin typeface="Calibri"/>
              <a:ea typeface="+mn-ea"/>
              <a:cs typeface="Calibri"/>
            </a:endParaRPr>
          </a:p>
        </p:txBody>
      </p:sp>
    </p:spTree>
    <p:extLst>
      <p:ext uri="{BB962C8B-B14F-4D97-AF65-F5344CB8AC3E}">
        <p14:creationId xmlns:p14="http://schemas.microsoft.com/office/powerpoint/2010/main" val="261384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122407" y="0"/>
            <a:ext cx="545592" cy="466344"/>
          </a:xfrm>
          <a:prstGeom prst="rect">
            <a:avLst/>
          </a:prstGeom>
          <a:blipFill>
            <a:blip r:embed="rId2"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3" name="object 3"/>
          <p:cNvSpPr txBox="1"/>
          <p:nvPr/>
        </p:nvSpPr>
        <p:spPr>
          <a:xfrm>
            <a:off x="10291065" y="0"/>
            <a:ext cx="257175" cy="299720"/>
          </a:xfrm>
          <a:prstGeom prst="rect">
            <a:avLst/>
          </a:prstGeom>
        </p:spPr>
        <p:txBody>
          <a:bodyPr vert="horz" wrap="square" lIns="0" tIns="12700" rIns="0" bIns="0" rtlCol="0">
            <a:spAutoFit/>
          </a:bodyPr>
          <a:lstStyle/>
          <a:p>
            <a:pPr marL="12700" eaLnBrk="1" fontAlgn="auto" hangingPunct="1">
              <a:spcBef>
                <a:spcPts val="100"/>
              </a:spcBef>
              <a:spcAft>
                <a:spcPts val="0"/>
              </a:spcAft>
            </a:pPr>
            <a:r>
              <a:rPr b="1" spc="-5" dirty="0">
                <a:solidFill>
                  <a:srgbClr val="161616"/>
                </a:solidFill>
                <a:latin typeface="Calibri"/>
                <a:ea typeface="+mn-ea"/>
                <a:cs typeface="Calibri"/>
              </a:rPr>
              <a:t>24</a:t>
            </a:r>
            <a:endParaRPr>
              <a:solidFill>
                <a:prstClr val="black"/>
              </a:solidFill>
              <a:latin typeface="Calibri"/>
              <a:ea typeface="+mn-ea"/>
              <a:cs typeface="Calibri"/>
            </a:endParaRPr>
          </a:p>
        </p:txBody>
      </p:sp>
      <p:sp>
        <p:nvSpPr>
          <p:cNvPr id="4" name="object 4"/>
          <p:cNvSpPr/>
          <p:nvPr/>
        </p:nvSpPr>
        <p:spPr>
          <a:xfrm>
            <a:off x="1665731" y="65531"/>
            <a:ext cx="8936736" cy="935736"/>
          </a:xfrm>
          <a:prstGeom prst="rect">
            <a:avLst/>
          </a:prstGeom>
          <a:blipFill>
            <a:blip r:embed="rId3"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5" name="object 5"/>
          <p:cNvSpPr txBox="1">
            <a:spLocks noGrp="1"/>
          </p:cNvSpPr>
          <p:nvPr>
            <p:ph type="title"/>
          </p:nvPr>
        </p:nvSpPr>
        <p:spPr>
          <a:prstGeom prst="rect">
            <a:avLst/>
          </a:prstGeom>
        </p:spPr>
        <p:txBody>
          <a:bodyPr vert="horz" wrap="square" lIns="0" tIns="12700" rIns="0" bIns="0" rtlCol="0">
            <a:spAutoFit/>
          </a:bodyPr>
          <a:lstStyle/>
          <a:p>
            <a:pPr marL="90805">
              <a:spcBef>
                <a:spcPts val="100"/>
              </a:spcBef>
            </a:pPr>
            <a:r>
              <a:rPr dirty="0"/>
              <a:t>Summary and</a:t>
            </a:r>
            <a:r>
              <a:rPr spc="-75" dirty="0"/>
              <a:t> </a:t>
            </a:r>
            <a:r>
              <a:rPr spc="-5" dirty="0"/>
              <a:t>Contributions</a:t>
            </a:r>
          </a:p>
        </p:txBody>
      </p:sp>
      <p:sp>
        <p:nvSpPr>
          <p:cNvPr id="6" name="object 6"/>
          <p:cNvSpPr/>
          <p:nvPr/>
        </p:nvSpPr>
        <p:spPr>
          <a:xfrm>
            <a:off x="2171700" y="1124712"/>
            <a:ext cx="7882128" cy="1142999"/>
          </a:xfrm>
          <a:prstGeom prst="rect">
            <a:avLst/>
          </a:prstGeom>
          <a:blipFill>
            <a:blip r:embed="rId4"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7" name="object 7"/>
          <p:cNvSpPr/>
          <p:nvPr/>
        </p:nvSpPr>
        <p:spPr>
          <a:xfrm>
            <a:off x="2287523" y="1120139"/>
            <a:ext cx="7812024" cy="1258824"/>
          </a:xfrm>
          <a:prstGeom prst="rect">
            <a:avLst/>
          </a:prstGeom>
          <a:blipFill>
            <a:blip r:embed="rId5"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8" name="object 8"/>
          <p:cNvSpPr/>
          <p:nvPr/>
        </p:nvSpPr>
        <p:spPr>
          <a:xfrm>
            <a:off x="2209801" y="1143000"/>
            <a:ext cx="7805547" cy="1066800"/>
          </a:xfrm>
          <a:prstGeom prst="rect">
            <a:avLst/>
          </a:prstGeom>
          <a:blipFill>
            <a:blip r:embed="rId6"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9" name="object 9"/>
          <p:cNvSpPr/>
          <p:nvPr/>
        </p:nvSpPr>
        <p:spPr>
          <a:xfrm>
            <a:off x="2209801" y="1143000"/>
            <a:ext cx="7806055" cy="1066800"/>
          </a:xfrm>
          <a:custGeom>
            <a:avLst/>
            <a:gdLst/>
            <a:ahLst/>
            <a:cxnLst/>
            <a:rect l="l" t="t" r="r" b="b"/>
            <a:pathLst>
              <a:path w="7806055" h="1066800">
                <a:moveTo>
                  <a:pt x="0" y="177800"/>
                </a:moveTo>
                <a:lnTo>
                  <a:pt x="6351" y="130542"/>
                </a:lnTo>
                <a:lnTo>
                  <a:pt x="24274" y="88072"/>
                </a:lnTo>
                <a:lnTo>
                  <a:pt x="52076" y="52085"/>
                </a:lnTo>
                <a:lnTo>
                  <a:pt x="88060" y="24280"/>
                </a:lnTo>
                <a:lnTo>
                  <a:pt x="130533" y="6352"/>
                </a:lnTo>
                <a:lnTo>
                  <a:pt x="177800" y="0"/>
                </a:lnTo>
                <a:lnTo>
                  <a:pt x="7627747" y="0"/>
                </a:lnTo>
                <a:lnTo>
                  <a:pt x="7675004" y="6352"/>
                </a:lnTo>
                <a:lnTo>
                  <a:pt x="7717474" y="24280"/>
                </a:lnTo>
                <a:lnTo>
                  <a:pt x="7753461" y="52085"/>
                </a:lnTo>
                <a:lnTo>
                  <a:pt x="7781266" y="88072"/>
                </a:lnTo>
                <a:lnTo>
                  <a:pt x="7799194" y="130542"/>
                </a:lnTo>
                <a:lnTo>
                  <a:pt x="7805547" y="177800"/>
                </a:lnTo>
                <a:lnTo>
                  <a:pt x="7805547" y="889000"/>
                </a:lnTo>
                <a:lnTo>
                  <a:pt x="7799194" y="936257"/>
                </a:lnTo>
                <a:lnTo>
                  <a:pt x="7781266" y="978727"/>
                </a:lnTo>
                <a:lnTo>
                  <a:pt x="7753461" y="1014714"/>
                </a:lnTo>
                <a:lnTo>
                  <a:pt x="7717474" y="1042519"/>
                </a:lnTo>
                <a:lnTo>
                  <a:pt x="7675004" y="1060447"/>
                </a:lnTo>
                <a:lnTo>
                  <a:pt x="7627747" y="1066800"/>
                </a:lnTo>
                <a:lnTo>
                  <a:pt x="177800" y="1066800"/>
                </a:lnTo>
                <a:lnTo>
                  <a:pt x="130533" y="1060447"/>
                </a:lnTo>
                <a:lnTo>
                  <a:pt x="88060" y="1042519"/>
                </a:lnTo>
                <a:lnTo>
                  <a:pt x="52076" y="1014714"/>
                </a:lnTo>
                <a:lnTo>
                  <a:pt x="24274" y="978727"/>
                </a:lnTo>
                <a:lnTo>
                  <a:pt x="6351" y="936257"/>
                </a:lnTo>
                <a:lnTo>
                  <a:pt x="0" y="889000"/>
                </a:lnTo>
                <a:lnTo>
                  <a:pt x="0" y="177800"/>
                </a:lnTo>
                <a:close/>
              </a:path>
            </a:pathLst>
          </a:custGeom>
          <a:ln w="9525">
            <a:solidFill>
              <a:srgbClr val="000000"/>
            </a:solidFill>
          </a:ln>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10" name="object 10"/>
          <p:cNvSpPr txBox="1"/>
          <p:nvPr/>
        </p:nvSpPr>
        <p:spPr>
          <a:xfrm>
            <a:off x="2531161" y="1214373"/>
            <a:ext cx="7159625" cy="878840"/>
          </a:xfrm>
          <a:prstGeom prst="rect">
            <a:avLst/>
          </a:prstGeom>
        </p:spPr>
        <p:txBody>
          <a:bodyPr vert="horz" wrap="square" lIns="0" tIns="12065" rIns="0" bIns="0" rtlCol="0">
            <a:spAutoFit/>
          </a:bodyPr>
          <a:lstStyle/>
          <a:p>
            <a:pPr marL="478790" marR="5080" indent="-466725" eaLnBrk="1" fontAlgn="auto" hangingPunct="1">
              <a:spcBef>
                <a:spcPts val="95"/>
              </a:spcBef>
              <a:spcAft>
                <a:spcPts val="0"/>
              </a:spcAft>
            </a:pPr>
            <a:r>
              <a:rPr sz="2800" b="1" spc="-10" dirty="0">
                <a:solidFill>
                  <a:prstClr val="black"/>
                </a:solidFill>
                <a:latin typeface="Calibri"/>
                <a:ea typeface="+mn-ea"/>
                <a:cs typeface="Calibri"/>
              </a:rPr>
              <a:t>Our algorithm </a:t>
            </a:r>
            <a:r>
              <a:rPr sz="2800" b="1" spc="-5" dirty="0">
                <a:solidFill>
                  <a:prstClr val="black"/>
                </a:solidFill>
                <a:latin typeface="Calibri"/>
                <a:ea typeface="+mn-ea"/>
                <a:cs typeface="Calibri"/>
              </a:rPr>
              <a:t>and </a:t>
            </a:r>
            <a:r>
              <a:rPr sz="2800" b="1" spc="-25" dirty="0">
                <a:solidFill>
                  <a:prstClr val="black"/>
                </a:solidFill>
                <a:latin typeface="Calibri"/>
                <a:ea typeface="+mn-ea"/>
                <a:cs typeface="Calibri"/>
              </a:rPr>
              <a:t>system, </a:t>
            </a:r>
            <a:r>
              <a:rPr sz="2800" b="1" spc="-10" dirty="0">
                <a:solidFill>
                  <a:prstClr val="black"/>
                </a:solidFill>
                <a:latin typeface="Calibri"/>
                <a:ea typeface="+mn-ea"/>
                <a:cs typeface="Calibri"/>
              </a:rPr>
              <a:t>collectively </a:t>
            </a:r>
            <a:r>
              <a:rPr sz="2800" b="1" spc="-5" dirty="0">
                <a:solidFill>
                  <a:prstClr val="black"/>
                </a:solidFill>
                <a:latin typeface="Calibri"/>
                <a:ea typeface="+mn-ea"/>
                <a:cs typeface="Calibri"/>
              </a:rPr>
              <a:t>called </a:t>
            </a:r>
            <a:r>
              <a:rPr sz="2800" b="1" spc="-10" dirty="0">
                <a:solidFill>
                  <a:prstClr val="black"/>
                </a:solidFill>
                <a:latin typeface="Calibri"/>
                <a:ea typeface="+mn-ea"/>
                <a:cs typeface="Calibri"/>
              </a:rPr>
              <a:t>P3,  </a:t>
            </a:r>
            <a:r>
              <a:rPr sz="2800" b="1" spc="-15" dirty="0">
                <a:solidFill>
                  <a:prstClr val="black"/>
                </a:solidFill>
                <a:latin typeface="Calibri"/>
                <a:ea typeface="+mn-ea"/>
                <a:cs typeface="Calibri"/>
              </a:rPr>
              <a:t>provides </a:t>
            </a:r>
            <a:r>
              <a:rPr sz="2800" b="1" spc="-10" dirty="0">
                <a:solidFill>
                  <a:prstClr val="black"/>
                </a:solidFill>
                <a:latin typeface="Calibri"/>
                <a:ea typeface="+mn-ea"/>
                <a:cs typeface="Calibri"/>
              </a:rPr>
              <a:t>privacy-preserving photo</a:t>
            </a:r>
            <a:r>
              <a:rPr sz="2800" b="1" spc="90" dirty="0">
                <a:solidFill>
                  <a:prstClr val="black"/>
                </a:solidFill>
                <a:latin typeface="Calibri"/>
                <a:ea typeface="+mn-ea"/>
                <a:cs typeface="Calibri"/>
              </a:rPr>
              <a:t> </a:t>
            </a:r>
            <a:r>
              <a:rPr sz="2800" b="1" spc="-5" dirty="0">
                <a:solidFill>
                  <a:prstClr val="black"/>
                </a:solidFill>
                <a:latin typeface="Calibri"/>
                <a:ea typeface="+mn-ea"/>
                <a:cs typeface="Calibri"/>
              </a:rPr>
              <a:t>sharing</a:t>
            </a:r>
            <a:endParaRPr sz="2800">
              <a:solidFill>
                <a:prstClr val="black"/>
              </a:solidFill>
              <a:latin typeface="Calibri"/>
              <a:ea typeface="+mn-ea"/>
              <a:cs typeface="Calibri"/>
            </a:endParaRPr>
          </a:p>
        </p:txBody>
      </p:sp>
      <p:sp>
        <p:nvSpPr>
          <p:cNvPr id="11" name="object 11"/>
          <p:cNvSpPr txBox="1"/>
          <p:nvPr/>
        </p:nvSpPr>
        <p:spPr>
          <a:xfrm>
            <a:off x="2136140" y="4991812"/>
            <a:ext cx="7881620" cy="1708785"/>
          </a:xfrm>
          <a:prstGeom prst="rect">
            <a:avLst/>
          </a:prstGeom>
        </p:spPr>
        <p:txBody>
          <a:bodyPr vert="horz" wrap="square" lIns="0" tIns="85725" rIns="0" bIns="0" rtlCol="0">
            <a:spAutoFit/>
          </a:bodyPr>
          <a:lstStyle/>
          <a:p>
            <a:pPr marL="355600" indent="-342900" eaLnBrk="1" fontAlgn="auto" hangingPunct="1">
              <a:spcBef>
                <a:spcPts val="675"/>
              </a:spcBef>
              <a:spcAft>
                <a:spcPts val="0"/>
              </a:spcAft>
              <a:buFont typeface="Wingdings"/>
              <a:buChar char=""/>
              <a:tabLst>
                <a:tab pos="354965" algn="l"/>
                <a:tab pos="355600" algn="l"/>
              </a:tabLst>
            </a:pPr>
            <a:r>
              <a:rPr sz="2400" spc="-10" dirty="0">
                <a:solidFill>
                  <a:prstClr val="black"/>
                </a:solidFill>
                <a:latin typeface="Calibri"/>
                <a:ea typeface="+mn-ea"/>
                <a:cs typeface="Calibri"/>
              </a:rPr>
              <a:t>Propose </a:t>
            </a:r>
            <a:r>
              <a:rPr sz="2400" dirty="0">
                <a:solidFill>
                  <a:prstClr val="black"/>
                </a:solidFill>
                <a:latin typeface="Calibri"/>
                <a:ea typeface="+mn-ea"/>
                <a:cs typeface="Calibri"/>
              </a:rPr>
              <a:t>a </a:t>
            </a:r>
            <a:r>
              <a:rPr sz="2400" spc="-15" dirty="0">
                <a:solidFill>
                  <a:prstClr val="black"/>
                </a:solidFill>
                <a:latin typeface="Calibri"/>
                <a:ea typeface="+mn-ea"/>
                <a:cs typeface="Calibri"/>
              </a:rPr>
              <a:t>novel </a:t>
            </a:r>
            <a:r>
              <a:rPr sz="2400" spc="-10" dirty="0">
                <a:solidFill>
                  <a:prstClr val="black"/>
                </a:solidFill>
                <a:latin typeface="Calibri"/>
                <a:ea typeface="+mn-ea"/>
                <a:cs typeface="Calibri"/>
              </a:rPr>
              <a:t>photo </a:t>
            </a:r>
            <a:r>
              <a:rPr sz="2400" spc="-5" dirty="0">
                <a:solidFill>
                  <a:prstClr val="black"/>
                </a:solidFill>
                <a:latin typeface="Calibri"/>
                <a:ea typeface="+mn-ea"/>
                <a:cs typeface="Calibri"/>
              </a:rPr>
              <a:t>encryption/decryption</a:t>
            </a:r>
            <a:r>
              <a:rPr sz="2400" dirty="0">
                <a:solidFill>
                  <a:prstClr val="black"/>
                </a:solidFill>
                <a:latin typeface="Calibri"/>
                <a:ea typeface="+mn-ea"/>
                <a:cs typeface="Calibri"/>
              </a:rPr>
              <a:t> </a:t>
            </a:r>
            <a:r>
              <a:rPr sz="2400" spc="-5" dirty="0">
                <a:solidFill>
                  <a:prstClr val="black"/>
                </a:solidFill>
                <a:latin typeface="Calibri"/>
                <a:ea typeface="+mn-ea"/>
                <a:cs typeface="Calibri"/>
              </a:rPr>
              <a:t>algorithm.</a:t>
            </a:r>
            <a:endParaRPr sz="2400">
              <a:solidFill>
                <a:prstClr val="black"/>
              </a:solidFill>
              <a:latin typeface="Calibri"/>
              <a:ea typeface="+mn-ea"/>
              <a:cs typeface="Calibri"/>
            </a:endParaRPr>
          </a:p>
          <a:p>
            <a:pPr marL="355600" indent="-342900" eaLnBrk="1" fontAlgn="auto" hangingPunct="1">
              <a:spcBef>
                <a:spcPts val="580"/>
              </a:spcBef>
              <a:spcAft>
                <a:spcPts val="0"/>
              </a:spcAft>
              <a:buFont typeface="Wingdings"/>
              <a:buChar char=""/>
              <a:tabLst>
                <a:tab pos="354965" algn="l"/>
                <a:tab pos="355600" algn="l"/>
              </a:tabLst>
            </a:pPr>
            <a:r>
              <a:rPr sz="2400" spc="-25" dirty="0">
                <a:solidFill>
                  <a:prstClr val="black"/>
                </a:solidFill>
                <a:latin typeface="Calibri"/>
                <a:ea typeface="+mn-ea"/>
                <a:cs typeface="Calibri"/>
              </a:rPr>
              <a:t>Transparent system </a:t>
            </a:r>
            <a:r>
              <a:rPr sz="2400" spc="-5" dirty="0">
                <a:solidFill>
                  <a:prstClr val="black"/>
                </a:solidFill>
                <a:latin typeface="Calibri"/>
                <a:ea typeface="+mn-ea"/>
                <a:cs typeface="Calibri"/>
              </a:rPr>
              <a:t>design </a:t>
            </a:r>
            <a:r>
              <a:rPr sz="2400" spc="-10" dirty="0">
                <a:solidFill>
                  <a:prstClr val="black"/>
                </a:solidFill>
                <a:latin typeface="Calibri"/>
                <a:ea typeface="+mn-ea"/>
                <a:cs typeface="Calibri"/>
              </a:rPr>
              <a:t>that can work </a:t>
            </a:r>
            <a:r>
              <a:rPr sz="2400" dirty="0">
                <a:solidFill>
                  <a:prstClr val="black"/>
                </a:solidFill>
                <a:latin typeface="Calibri"/>
                <a:ea typeface="+mn-ea"/>
                <a:cs typeface="Calibri"/>
              </a:rPr>
              <a:t>with </a:t>
            </a:r>
            <a:r>
              <a:rPr sz="2400" spc="-10" dirty="0">
                <a:solidFill>
                  <a:prstClr val="black"/>
                </a:solidFill>
                <a:latin typeface="Calibri"/>
                <a:ea typeface="+mn-ea"/>
                <a:cs typeface="Calibri"/>
              </a:rPr>
              <a:t>existing</a:t>
            </a:r>
            <a:r>
              <a:rPr sz="2400" dirty="0">
                <a:solidFill>
                  <a:prstClr val="black"/>
                </a:solidFill>
                <a:latin typeface="Calibri"/>
                <a:ea typeface="+mn-ea"/>
                <a:cs typeface="Calibri"/>
              </a:rPr>
              <a:t> </a:t>
            </a:r>
            <a:r>
              <a:rPr sz="2400" spc="-15" dirty="0">
                <a:solidFill>
                  <a:prstClr val="black"/>
                </a:solidFill>
                <a:latin typeface="Calibri"/>
                <a:ea typeface="+mn-ea"/>
                <a:cs typeface="Calibri"/>
              </a:rPr>
              <a:t>PSPs.</a:t>
            </a:r>
            <a:endParaRPr sz="2400">
              <a:solidFill>
                <a:prstClr val="black"/>
              </a:solidFill>
              <a:latin typeface="Calibri"/>
              <a:ea typeface="+mn-ea"/>
              <a:cs typeface="Calibri"/>
            </a:endParaRPr>
          </a:p>
          <a:p>
            <a:pPr marL="355600" marR="5080" indent="-342900" eaLnBrk="1" fontAlgn="auto" hangingPunct="1">
              <a:spcBef>
                <a:spcPts val="575"/>
              </a:spcBef>
              <a:spcAft>
                <a:spcPts val="0"/>
              </a:spcAft>
              <a:buFont typeface="Wingdings"/>
              <a:buChar char=""/>
              <a:tabLst>
                <a:tab pos="354965" algn="l"/>
                <a:tab pos="355600" algn="l"/>
              </a:tabLst>
            </a:pPr>
            <a:r>
              <a:rPr sz="2400" dirty="0">
                <a:solidFill>
                  <a:prstClr val="black"/>
                </a:solidFill>
                <a:latin typeface="Calibri"/>
                <a:ea typeface="+mn-ea"/>
                <a:cs typeface="Calibri"/>
              </a:rPr>
              <a:t>A </a:t>
            </a:r>
            <a:r>
              <a:rPr sz="2400" spc="-10" dirty="0">
                <a:solidFill>
                  <a:prstClr val="black"/>
                </a:solidFill>
                <a:latin typeface="Calibri"/>
                <a:ea typeface="+mn-ea"/>
                <a:cs typeface="Calibri"/>
              </a:rPr>
              <a:t>complete </a:t>
            </a:r>
            <a:r>
              <a:rPr sz="2400" spc="-15" dirty="0">
                <a:solidFill>
                  <a:prstClr val="black"/>
                </a:solidFill>
                <a:latin typeface="Calibri"/>
                <a:ea typeface="+mn-ea"/>
                <a:cs typeface="Calibri"/>
              </a:rPr>
              <a:t>prototype </a:t>
            </a:r>
            <a:r>
              <a:rPr sz="2400" dirty="0">
                <a:solidFill>
                  <a:prstClr val="black"/>
                </a:solidFill>
                <a:latin typeface="Calibri"/>
                <a:ea typeface="+mn-ea"/>
                <a:cs typeface="Calibri"/>
              </a:rPr>
              <a:t>and </a:t>
            </a:r>
            <a:r>
              <a:rPr sz="2400" spc="-10" dirty="0">
                <a:solidFill>
                  <a:prstClr val="black"/>
                </a:solidFill>
                <a:latin typeface="Calibri"/>
                <a:ea typeface="+mn-ea"/>
                <a:cs typeface="Calibri"/>
              </a:rPr>
              <a:t>extensive privacy evaluation using  computer </a:t>
            </a:r>
            <a:r>
              <a:rPr sz="2400" spc="-5" dirty="0">
                <a:solidFill>
                  <a:prstClr val="black"/>
                </a:solidFill>
                <a:latin typeface="Calibri"/>
                <a:ea typeface="+mn-ea"/>
                <a:cs typeface="Calibri"/>
              </a:rPr>
              <a:t>vision-based </a:t>
            </a:r>
            <a:r>
              <a:rPr sz="2400" spc="-10" dirty="0">
                <a:solidFill>
                  <a:prstClr val="black"/>
                </a:solidFill>
                <a:latin typeface="Calibri"/>
                <a:ea typeface="+mn-ea"/>
                <a:cs typeface="Calibri"/>
              </a:rPr>
              <a:t>recognition </a:t>
            </a:r>
            <a:r>
              <a:rPr sz="2400" spc="-5" dirty="0">
                <a:solidFill>
                  <a:prstClr val="black"/>
                </a:solidFill>
                <a:latin typeface="Calibri"/>
                <a:ea typeface="+mn-ea"/>
                <a:cs typeface="Calibri"/>
              </a:rPr>
              <a:t>algorithms.</a:t>
            </a:r>
            <a:endParaRPr sz="2400">
              <a:solidFill>
                <a:prstClr val="black"/>
              </a:solidFill>
              <a:latin typeface="Calibri"/>
              <a:ea typeface="+mn-ea"/>
              <a:cs typeface="Calibri"/>
            </a:endParaRPr>
          </a:p>
        </p:txBody>
      </p:sp>
      <p:sp>
        <p:nvSpPr>
          <p:cNvPr id="12" name="object 12"/>
          <p:cNvSpPr/>
          <p:nvPr/>
        </p:nvSpPr>
        <p:spPr>
          <a:xfrm>
            <a:off x="3090950" y="3886200"/>
            <a:ext cx="540327" cy="914400"/>
          </a:xfrm>
          <a:prstGeom prst="rect">
            <a:avLst/>
          </a:prstGeom>
          <a:blipFill>
            <a:blip r:embed="rId7"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13" name="object 13"/>
          <p:cNvSpPr/>
          <p:nvPr/>
        </p:nvSpPr>
        <p:spPr>
          <a:xfrm>
            <a:off x="9067801" y="3857659"/>
            <a:ext cx="1063557" cy="942941"/>
          </a:xfrm>
          <a:prstGeom prst="rect">
            <a:avLst/>
          </a:prstGeom>
          <a:blipFill>
            <a:blip r:embed="rId8"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14" name="object 14"/>
          <p:cNvSpPr/>
          <p:nvPr/>
        </p:nvSpPr>
        <p:spPr>
          <a:xfrm>
            <a:off x="7696200" y="3809962"/>
            <a:ext cx="1352042" cy="1081570"/>
          </a:xfrm>
          <a:prstGeom prst="rect">
            <a:avLst/>
          </a:prstGeom>
          <a:blipFill>
            <a:blip r:embed="rId9"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15" name="object 15"/>
          <p:cNvSpPr/>
          <p:nvPr/>
        </p:nvSpPr>
        <p:spPr>
          <a:xfrm>
            <a:off x="5670041" y="2362200"/>
            <a:ext cx="2419350" cy="1885950"/>
          </a:xfrm>
          <a:prstGeom prst="rect">
            <a:avLst/>
          </a:prstGeom>
          <a:blipFill>
            <a:blip r:embed="rId10"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16" name="object 16"/>
          <p:cNvSpPr/>
          <p:nvPr/>
        </p:nvSpPr>
        <p:spPr>
          <a:xfrm>
            <a:off x="4026840" y="2699921"/>
            <a:ext cx="1493918" cy="1124588"/>
          </a:xfrm>
          <a:prstGeom prst="rect">
            <a:avLst/>
          </a:prstGeom>
          <a:blipFill>
            <a:blip r:embed="rId11"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17" name="object 17"/>
          <p:cNvSpPr/>
          <p:nvPr/>
        </p:nvSpPr>
        <p:spPr>
          <a:xfrm>
            <a:off x="1676400" y="3718967"/>
            <a:ext cx="1428242" cy="1234033"/>
          </a:xfrm>
          <a:prstGeom prst="rect">
            <a:avLst/>
          </a:prstGeom>
          <a:blipFill>
            <a:blip r:embed="rId12"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
        <p:nvSpPr>
          <p:cNvPr id="18" name="object 18"/>
          <p:cNvSpPr/>
          <p:nvPr/>
        </p:nvSpPr>
        <p:spPr>
          <a:xfrm>
            <a:off x="2719731" y="3271012"/>
            <a:ext cx="6343015" cy="955675"/>
          </a:xfrm>
          <a:custGeom>
            <a:avLst/>
            <a:gdLst/>
            <a:ahLst/>
            <a:cxnLst/>
            <a:rect l="l" t="t" r="r" b="b"/>
            <a:pathLst>
              <a:path w="6343015" h="955675">
                <a:moveTo>
                  <a:pt x="3250285" y="0"/>
                </a:moveTo>
                <a:lnTo>
                  <a:pt x="3109290" y="882"/>
                </a:lnTo>
                <a:lnTo>
                  <a:pt x="2900713" y="5460"/>
                </a:lnTo>
                <a:lnTo>
                  <a:pt x="2696000" y="13835"/>
                </a:lnTo>
                <a:lnTo>
                  <a:pt x="2495563" y="25887"/>
                </a:lnTo>
                <a:lnTo>
                  <a:pt x="2299815" y="41494"/>
                </a:lnTo>
                <a:lnTo>
                  <a:pt x="2172123" y="53813"/>
                </a:lnTo>
                <a:lnTo>
                  <a:pt x="2046819" y="67624"/>
                </a:lnTo>
                <a:lnTo>
                  <a:pt x="1924026" y="82888"/>
                </a:lnTo>
                <a:lnTo>
                  <a:pt x="1803865" y="99572"/>
                </a:lnTo>
                <a:lnTo>
                  <a:pt x="1686457" y="117638"/>
                </a:lnTo>
                <a:lnTo>
                  <a:pt x="1571926" y="137052"/>
                </a:lnTo>
                <a:lnTo>
                  <a:pt x="1460393" y="157776"/>
                </a:lnTo>
                <a:lnTo>
                  <a:pt x="1351980" y="179776"/>
                </a:lnTo>
                <a:lnTo>
                  <a:pt x="1246808" y="203016"/>
                </a:lnTo>
                <a:lnTo>
                  <a:pt x="1145000" y="227459"/>
                </a:lnTo>
                <a:lnTo>
                  <a:pt x="1095395" y="240120"/>
                </a:lnTo>
                <a:lnTo>
                  <a:pt x="1046678" y="253070"/>
                </a:lnTo>
                <a:lnTo>
                  <a:pt x="998862" y="266302"/>
                </a:lnTo>
                <a:lnTo>
                  <a:pt x="951963" y="279812"/>
                </a:lnTo>
                <a:lnTo>
                  <a:pt x="905997" y="293597"/>
                </a:lnTo>
                <a:lnTo>
                  <a:pt x="860978" y="307651"/>
                </a:lnTo>
                <a:lnTo>
                  <a:pt x="816922" y="321970"/>
                </a:lnTo>
                <a:lnTo>
                  <a:pt x="773844" y="336550"/>
                </a:lnTo>
                <a:lnTo>
                  <a:pt x="731760" y="351386"/>
                </a:lnTo>
                <a:lnTo>
                  <a:pt x="690684" y="366473"/>
                </a:lnTo>
                <a:lnTo>
                  <a:pt x="650632" y="381807"/>
                </a:lnTo>
                <a:lnTo>
                  <a:pt x="611619" y="397385"/>
                </a:lnTo>
                <a:lnTo>
                  <a:pt x="573660" y="413200"/>
                </a:lnTo>
                <a:lnTo>
                  <a:pt x="536771" y="429249"/>
                </a:lnTo>
                <a:lnTo>
                  <a:pt x="500967" y="445527"/>
                </a:lnTo>
                <a:lnTo>
                  <a:pt x="466263" y="462030"/>
                </a:lnTo>
                <a:lnTo>
                  <a:pt x="400215" y="495692"/>
                </a:lnTo>
                <a:lnTo>
                  <a:pt x="338751" y="530199"/>
                </a:lnTo>
                <a:lnTo>
                  <a:pt x="281992" y="565515"/>
                </a:lnTo>
                <a:lnTo>
                  <a:pt x="230059" y="601604"/>
                </a:lnTo>
                <a:lnTo>
                  <a:pt x="183076" y="638431"/>
                </a:lnTo>
                <a:lnTo>
                  <a:pt x="141163" y="675960"/>
                </a:lnTo>
                <a:lnTo>
                  <a:pt x="104443" y="714154"/>
                </a:lnTo>
                <a:lnTo>
                  <a:pt x="73038" y="752979"/>
                </a:lnTo>
                <a:lnTo>
                  <a:pt x="47069" y="792397"/>
                </a:lnTo>
                <a:lnTo>
                  <a:pt x="26659" y="832373"/>
                </a:lnTo>
                <a:lnTo>
                  <a:pt x="11930" y="872872"/>
                </a:lnTo>
                <a:lnTo>
                  <a:pt x="3002" y="913858"/>
                </a:lnTo>
                <a:lnTo>
                  <a:pt x="0" y="955294"/>
                </a:lnTo>
                <a:lnTo>
                  <a:pt x="228320" y="955294"/>
                </a:lnTo>
                <a:lnTo>
                  <a:pt x="231341" y="922790"/>
                </a:lnTo>
                <a:lnTo>
                  <a:pt x="240371" y="890427"/>
                </a:lnTo>
                <a:lnTo>
                  <a:pt x="276261" y="826305"/>
                </a:lnTo>
                <a:lnTo>
                  <a:pt x="303022" y="794638"/>
                </a:lnTo>
                <a:lnTo>
                  <a:pt x="335596" y="763294"/>
                </a:lnTo>
                <a:lnTo>
                  <a:pt x="373932" y="732319"/>
                </a:lnTo>
                <a:lnTo>
                  <a:pt x="417982" y="701759"/>
                </a:lnTo>
                <a:lnTo>
                  <a:pt x="467696" y="671660"/>
                </a:lnTo>
                <a:lnTo>
                  <a:pt x="523025" y="642068"/>
                </a:lnTo>
                <a:lnTo>
                  <a:pt x="583920" y="613029"/>
                </a:lnTo>
                <a:lnTo>
                  <a:pt x="643249" y="587506"/>
                </a:lnTo>
                <a:lnTo>
                  <a:pt x="706186" y="562778"/>
                </a:lnTo>
                <a:lnTo>
                  <a:pt x="772608" y="538854"/>
                </a:lnTo>
                <a:lnTo>
                  <a:pt x="842393" y="515743"/>
                </a:lnTo>
                <a:lnTo>
                  <a:pt x="915420" y="493454"/>
                </a:lnTo>
                <a:lnTo>
                  <a:pt x="953111" y="482620"/>
                </a:lnTo>
                <a:lnTo>
                  <a:pt x="991566" y="471995"/>
                </a:lnTo>
                <a:lnTo>
                  <a:pt x="1030770" y="461580"/>
                </a:lnTo>
                <a:lnTo>
                  <a:pt x="1111365" y="441385"/>
                </a:lnTo>
                <a:lnTo>
                  <a:pt x="1194774" y="422042"/>
                </a:lnTo>
                <a:lnTo>
                  <a:pt x="1280874" y="403562"/>
                </a:lnTo>
                <a:lnTo>
                  <a:pt x="1369544" y="385952"/>
                </a:lnTo>
                <a:lnTo>
                  <a:pt x="1460661" y="369223"/>
                </a:lnTo>
                <a:lnTo>
                  <a:pt x="1554103" y="353382"/>
                </a:lnTo>
                <a:lnTo>
                  <a:pt x="1698358" y="331307"/>
                </a:lnTo>
                <a:lnTo>
                  <a:pt x="1847158" y="311283"/>
                </a:lnTo>
                <a:lnTo>
                  <a:pt x="2000089" y="293339"/>
                </a:lnTo>
                <a:lnTo>
                  <a:pt x="2156741" y="277506"/>
                </a:lnTo>
                <a:lnTo>
                  <a:pt x="2370683" y="259730"/>
                </a:lnTo>
                <a:lnTo>
                  <a:pt x="2589528" y="245832"/>
                </a:lnTo>
                <a:lnTo>
                  <a:pt x="2812299" y="235884"/>
                </a:lnTo>
                <a:lnTo>
                  <a:pt x="3038019" y="229955"/>
                </a:lnTo>
                <a:lnTo>
                  <a:pt x="5358097" y="228119"/>
                </a:lnTo>
                <a:lnTo>
                  <a:pt x="5283740" y="210022"/>
                </a:lnTo>
                <a:lnTo>
                  <a:pt x="5196561" y="190181"/>
                </a:lnTo>
                <a:lnTo>
                  <a:pt x="5107331" y="171261"/>
                </a:lnTo>
                <a:lnTo>
                  <a:pt x="5016138" y="153270"/>
                </a:lnTo>
                <a:lnTo>
                  <a:pt x="4923069" y="136220"/>
                </a:lnTo>
                <a:lnTo>
                  <a:pt x="4780140" y="112432"/>
                </a:lnTo>
                <a:lnTo>
                  <a:pt x="4633482" y="90821"/>
                </a:lnTo>
                <a:lnTo>
                  <a:pt x="4483392" y="71421"/>
                </a:lnTo>
                <a:lnTo>
                  <a:pt x="4330164" y="54269"/>
                </a:lnTo>
                <a:lnTo>
                  <a:pt x="4174094" y="39400"/>
                </a:lnTo>
                <a:lnTo>
                  <a:pt x="4015478" y="26851"/>
                </a:lnTo>
                <a:lnTo>
                  <a:pt x="3854611" y="16656"/>
                </a:lnTo>
                <a:lnTo>
                  <a:pt x="3691789" y="8852"/>
                </a:lnTo>
                <a:lnTo>
                  <a:pt x="3527308" y="3474"/>
                </a:lnTo>
                <a:lnTo>
                  <a:pt x="3361461" y="558"/>
                </a:lnTo>
                <a:lnTo>
                  <a:pt x="3250285" y="0"/>
                </a:lnTo>
                <a:close/>
              </a:path>
              <a:path w="6343015" h="955675">
                <a:moveTo>
                  <a:pt x="5358097" y="228119"/>
                </a:moveTo>
                <a:lnTo>
                  <a:pt x="3265710" y="228119"/>
                </a:lnTo>
                <a:lnTo>
                  <a:pt x="3322826" y="228308"/>
                </a:lnTo>
                <a:lnTo>
                  <a:pt x="3551607" y="231688"/>
                </a:lnTo>
                <a:lnTo>
                  <a:pt x="3780161" y="239321"/>
                </a:lnTo>
                <a:lnTo>
                  <a:pt x="4007510" y="251279"/>
                </a:lnTo>
                <a:lnTo>
                  <a:pt x="4176643" y="263128"/>
                </a:lnTo>
                <a:lnTo>
                  <a:pt x="4344137" y="277481"/>
                </a:lnTo>
                <a:lnTo>
                  <a:pt x="4509580" y="294367"/>
                </a:lnTo>
                <a:lnTo>
                  <a:pt x="4672558" y="313816"/>
                </a:lnTo>
                <a:lnTo>
                  <a:pt x="6342735" y="815594"/>
                </a:lnTo>
                <a:lnTo>
                  <a:pt x="5532094" y="274954"/>
                </a:lnTo>
                <a:lnTo>
                  <a:pt x="5451594" y="252419"/>
                </a:lnTo>
                <a:lnTo>
                  <a:pt x="5368780" y="230771"/>
                </a:lnTo>
                <a:lnTo>
                  <a:pt x="5358097" y="228119"/>
                </a:lnTo>
                <a:close/>
              </a:path>
            </a:pathLst>
          </a:custGeom>
          <a:solidFill>
            <a:srgbClr val="8063A1">
              <a:alpha val="39999"/>
            </a:srgbClr>
          </a:solidFill>
        </p:spPr>
        <p:txBody>
          <a:bodyPr wrap="square" lIns="0" tIns="0" rIns="0" bIns="0" rtlCol="0"/>
          <a:lstStyle/>
          <a:p>
            <a:pPr eaLnBrk="1" fontAlgn="auto" hangingPunct="1">
              <a:spcBef>
                <a:spcPts val="0"/>
              </a:spcBef>
              <a:spcAft>
                <a:spcPts val="0"/>
              </a:spcAft>
            </a:pPr>
            <a:endParaRPr>
              <a:solidFill>
                <a:prstClr val="black"/>
              </a:solidFill>
              <a:latin typeface="Calibri"/>
              <a:ea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3">
            <a:extLst>
              <a:ext uri="{FF2B5EF4-FFF2-40B4-BE49-F238E27FC236}">
                <a16:creationId xmlns:a16="http://schemas.microsoft.com/office/drawing/2014/main" id="{DBA83A42-A698-1C88-C02F-D79510D925DC}"/>
              </a:ext>
            </a:extLst>
          </p:cNvPr>
          <p:cNvSpPr txBox="1"/>
          <p:nvPr/>
        </p:nvSpPr>
        <p:spPr>
          <a:xfrm>
            <a:off x="119336" y="141201"/>
            <a:ext cx="11881320" cy="461665"/>
          </a:xfrm>
          <a:prstGeom prst="rect">
            <a:avLst/>
          </a:prstGeom>
          <a:noFill/>
        </p:spPr>
        <p:txBody>
          <a:bodyPr wrap="square">
            <a:spAutoFit/>
          </a:bodyPr>
          <a:lstStyle>
            <a:defPPr>
              <a:defRPr lang="zh-CN"/>
            </a:defPPr>
            <a:lvl1pPr algn="r">
              <a:defRPr sz="2000" b="1">
                <a:ln w="900" cmpd="sng">
                  <a:solidFill>
                    <a:schemeClr val="accent1">
                      <a:satMod val="190000"/>
                      <a:alpha val="55000"/>
                    </a:schemeClr>
                  </a:solidFill>
                  <a:prstDash val="solid"/>
                </a:ln>
                <a:solidFill>
                  <a:schemeClr val="tx2">
                    <a:lumMod val="40000"/>
                    <a:lumOff val="60000"/>
                  </a:schemeClr>
                </a:solidFill>
                <a:effectLst>
                  <a:innerShdw blurRad="101600" dist="76200" dir="5400000">
                    <a:schemeClr val="accent1">
                      <a:satMod val="190000"/>
                      <a:tint val="100000"/>
                      <a:alpha val="74000"/>
                    </a:schemeClr>
                  </a:innerShdw>
                </a:effectLst>
                <a:latin typeface="微软雅黑" pitchFamily="34" charset="-122"/>
                <a:ea typeface="微软雅黑" pitchFamily="34" charset="-122"/>
              </a:defRPr>
            </a:lvl1pPr>
          </a:lstStyle>
          <a:p>
            <a:pPr algn="l" eaLnBrk="1" hangingPunct="1">
              <a:defRPr/>
            </a:pPr>
            <a:r>
              <a:rPr lang="en-US" altLang="zh-CN" sz="2400" dirty="0">
                <a:ln w="0"/>
                <a:solidFill>
                  <a:prstClr val="white"/>
                </a:solidFill>
                <a:effectLst>
                  <a:outerShdw blurRad="38100" dist="25400" dir="5400000" algn="ctr" rotWithShape="0">
                    <a:srgbClr val="6E747A">
                      <a:alpha val="43000"/>
                    </a:srgbClr>
                  </a:outerShdw>
                </a:effectLst>
              </a:rPr>
              <a:t>Millionaire problem solving method based on public key cryptography</a:t>
            </a:r>
          </a:p>
        </p:txBody>
      </p:sp>
      <p:sp>
        <p:nvSpPr>
          <p:cNvPr id="39" name="矩形 38">
            <a:extLst>
              <a:ext uri="{FF2B5EF4-FFF2-40B4-BE49-F238E27FC236}">
                <a16:creationId xmlns:a16="http://schemas.microsoft.com/office/drawing/2014/main" id="{5F987EFB-5DC3-A6C3-36EB-79F5D9781C78}"/>
              </a:ext>
            </a:extLst>
          </p:cNvPr>
          <p:cNvSpPr>
            <a:spLocks noChangeArrowheads="1"/>
          </p:cNvSpPr>
          <p:nvPr/>
        </p:nvSpPr>
        <p:spPr bwMode="auto">
          <a:xfrm>
            <a:off x="191942" y="1759928"/>
            <a:ext cx="1779068" cy="476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Rockwell" panose="02060603020205020403" pitchFamily="18" charset="0"/>
                <a:ea typeface="方正姚体" panose="02010601030101010101" pitchFamily="2" charset="-122"/>
              </a:defRPr>
            </a:lvl1pPr>
            <a:lvl2pPr marL="742950" indent="-285750">
              <a:spcBef>
                <a:spcPct val="20000"/>
              </a:spcBef>
              <a:buFont typeface="Arial" panose="020B0604020202020204" pitchFamily="34" charset="0"/>
              <a:buChar char="–"/>
              <a:defRPr sz="2800">
                <a:solidFill>
                  <a:schemeClr val="tx1"/>
                </a:solidFill>
                <a:latin typeface="Rockwell" panose="02060603020205020403" pitchFamily="18" charset="0"/>
                <a:ea typeface="方正姚体" panose="02010601030101010101" pitchFamily="2" charset="-122"/>
              </a:defRPr>
            </a:lvl2pPr>
            <a:lvl3pPr marL="1143000" indent="-228600">
              <a:spcBef>
                <a:spcPct val="20000"/>
              </a:spcBef>
              <a:buFont typeface="Arial" panose="020B0604020202020204" pitchFamily="34" charset="0"/>
              <a:buChar char="•"/>
              <a:defRPr sz="2400">
                <a:solidFill>
                  <a:schemeClr val="tx1"/>
                </a:solidFill>
                <a:latin typeface="Rockwell" panose="02060603020205020403" pitchFamily="18" charset="0"/>
                <a:ea typeface="方正姚体" panose="02010601030101010101" pitchFamily="2" charset="-122"/>
              </a:defRPr>
            </a:lvl3pPr>
            <a:lvl4pPr marL="16002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4pPr>
            <a:lvl5pPr marL="20574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9pPr>
          </a:lstStyle>
          <a:p>
            <a:pPr>
              <a:lnSpc>
                <a:spcPct val="140000"/>
              </a:lnSpc>
              <a:spcBef>
                <a:spcPct val="0"/>
              </a:spcBef>
              <a:buFontTx/>
              <a:buNone/>
            </a:pPr>
            <a:r>
              <a:rPr lang="en-US" altLang="zh-CN"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000" b="1" i="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&lt; </a:t>
            </a:r>
            <a:r>
              <a:rPr lang="en-US" altLang="zh-CN" sz="2000" b="1" i="1" dirty="0" err="1">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i="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j ≤ </a:t>
            </a:r>
            <a:r>
              <a:rPr lang="en-US" altLang="zh-CN"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10 </a:t>
            </a:r>
            <a:endPar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0" name="矩形 39">
            <a:extLst>
              <a:ext uri="{FF2B5EF4-FFF2-40B4-BE49-F238E27FC236}">
                <a16:creationId xmlns:a16="http://schemas.microsoft.com/office/drawing/2014/main" id="{420D166E-EC10-7036-1636-73E10C1D46F0}"/>
              </a:ext>
            </a:extLst>
          </p:cNvPr>
          <p:cNvSpPr>
            <a:spLocks noChangeArrowheads="1"/>
          </p:cNvSpPr>
          <p:nvPr/>
        </p:nvSpPr>
        <p:spPr bwMode="auto">
          <a:xfrm>
            <a:off x="767408" y="3501008"/>
            <a:ext cx="3672408" cy="476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Rockwell" panose="02060603020205020403" pitchFamily="18" charset="0"/>
                <a:ea typeface="方正姚体" panose="02010601030101010101" pitchFamily="2" charset="-122"/>
              </a:defRPr>
            </a:lvl1pPr>
            <a:lvl2pPr marL="742950" indent="-285750">
              <a:spcBef>
                <a:spcPct val="20000"/>
              </a:spcBef>
              <a:buFont typeface="Arial" panose="020B0604020202020204" pitchFamily="34" charset="0"/>
              <a:buChar char="–"/>
              <a:defRPr sz="2800">
                <a:solidFill>
                  <a:schemeClr val="tx1"/>
                </a:solidFill>
                <a:latin typeface="Rockwell" panose="02060603020205020403" pitchFamily="18" charset="0"/>
                <a:ea typeface="方正姚体" panose="02010601030101010101" pitchFamily="2" charset="-122"/>
              </a:defRPr>
            </a:lvl2pPr>
            <a:lvl3pPr marL="1143000" indent="-228600">
              <a:spcBef>
                <a:spcPct val="20000"/>
              </a:spcBef>
              <a:buFont typeface="Arial" panose="020B0604020202020204" pitchFamily="34" charset="0"/>
              <a:buChar char="•"/>
              <a:defRPr sz="2400">
                <a:solidFill>
                  <a:schemeClr val="tx1"/>
                </a:solidFill>
                <a:latin typeface="Rockwell" panose="02060603020205020403" pitchFamily="18" charset="0"/>
                <a:ea typeface="方正姚体" panose="02010601030101010101" pitchFamily="2" charset="-122"/>
              </a:defRPr>
            </a:lvl3pPr>
            <a:lvl4pPr marL="16002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4pPr>
            <a:lvl5pPr marL="20574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9pPr>
          </a:lstStyle>
          <a:p>
            <a:pPr marL="457200" indent="-457200">
              <a:lnSpc>
                <a:spcPct val="140000"/>
              </a:lnSpc>
              <a:spcBef>
                <a:spcPct val="0"/>
              </a:spcBef>
              <a:buFont typeface="+mj-lt"/>
              <a:buAutoNum type="arabicPeriod"/>
            </a:pP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Calculate:</a:t>
            </a:r>
            <a:endParaRPr lang="en-US" altLang="zh-CN" sz="2000" b="1" dirty="0">
              <a:solidFill>
                <a:srgbClr val="0066CC"/>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0648342F-C7B5-2C99-5112-0E9F2470C1F3}"/>
                  </a:ext>
                </a:extLst>
              </p:cNvPr>
              <p:cNvSpPr txBox="1"/>
              <p:nvPr/>
            </p:nvSpPr>
            <p:spPr>
              <a:xfrm>
                <a:off x="2731393" y="3599695"/>
                <a:ext cx="8765207" cy="400110"/>
              </a:xfrm>
              <a:prstGeom prst="rect">
                <a:avLst/>
              </a:prstGeom>
              <a:noFill/>
            </p:spPr>
            <p:txBody>
              <a:bodyPr wrap="square">
                <a:spAutoFit/>
              </a:bodyPr>
              <a:lstStyle/>
              <a:p>
                <a14:m>
                  <m:oMath xmlns:m="http://schemas.openxmlformats.org/officeDocument/2006/math">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𝒌</m:t>
                    </m:r>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 </m:t>
                    </m:r>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𝒋</m:t>
                    </m:r>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 </m:t>
                    </m:r>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𝟏</m:t>
                    </m:r>
                  </m:oMath>
                </a14:m>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𝒌</m:t>
                    </m:r>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 </m:t>
                    </m:r>
                    <m:r>
                      <a:rPr kumimoji="0" lang="en-US" altLang="zh-CN" sz="2000" b="1" i="1"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𝒋</m:t>
                    </m:r>
                    <m:r>
                      <a:rPr kumimoji="0" lang="en-US" altLang="zh-CN" sz="2000" b="1" i="1"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 </m:t>
                    </m:r>
                    <m:r>
                      <a:rPr kumimoji="0" lang="en-US" altLang="zh-CN" sz="2000" b="1" i="1"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𝟐</m:t>
                    </m:r>
                  </m:oMath>
                </a14:m>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𝒌</m:t>
                    </m:r>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 </m:t>
                    </m:r>
                    <m:r>
                      <a:rPr kumimoji="0" lang="en-US" altLang="zh-CN" sz="2000" b="1" i="1"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𝒋</m:t>
                    </m:r>
                    <m:r>
                      <a:rPr kumimoji="0" lang="en-US" altLang="zh-CN" sz="2000" b="1" i="1"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 </m:t>
                    </m:r>
                    <m:r>
                      <a:rPr kumimoji="0" lang="en-US" altLang="zh-CN" sz="2000" b="1" i="1"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𝟑</m:t>
                    </m:r>
                  </m:oMath>
                </a14:m>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14:m>
                  <m:oMath xmlns:m="http://schemas.openxmlformats.org/officeDocument/2006/math">
                    <m:r>
                      <a:rPr lang="en-US" altLang="zh-CN" sz="2000" b="1" i="1" dirty="0" smtClean="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𝒌</m:t>
                    </m:r>
                    <m:r>
                      <a:rPr lang="en-US" altLang="zh-CN" sz="2000" b="1" i="1" dirty="0" smtClean="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 – </m:t>
                    </m:r>
                    <m:r>
                      <a:rPr kumimoji="0" lang="en-US" altLang="zh-CN" sz="2000" b="1" i="1"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𝒋</m:t>
                    </m:r>
                    <m:r>
                      <a:rPr kumimoji="0" lang="en-US" altLang="zh-CN" sz="2000" b="1" i="1"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 </m:t>
                    </m:r>
                    <m:r>
                      <a:rPr kumimoji="0" lang="en-US" altLang="zh-CN" sz="2000" b="1" i="1"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𝟏𝟎</m:t>
                    </m:r>
                  </m:oMath>
                </a14:m>
                <a:endParaRPr lang="zh-CN" altLang="en-US" sz="1600" dirty="0"/>
              </a:p>
            </p:txBody>
          </p:sp>
        </mc:Choice>
        <mc:Fallback xmlns="">
          <p:sp>
            <p:nvSpPr>
              <p:cNvPr id="41" name="文本框 40">
                <a:extLst>
                  <a:ext uri="{FF2B5EF4-FFF2-40B4-BE49-F238E27FC236}">
                    <a16:creationId xmlns:a16="http://schemas.microsoft.com/office/drawing/2014/main" id="{0648342F-C7B5-2C99-5112-0E9F2470C1F3}"/>
                  </a:ext>
                </a:extLst>
              </p:cNvPr>
              <p:cNvSpPr txBox="1">
                <a:spLocks noRot="1" noChangeAspect="1" noMove="1" noResize="1" noEditPoints="1" noAdjustHandles="1" noChangeArrowheads="1" noChangeShapeType="1" noTextEdit="1"/>
              </p:cNvSpPr>
              <p:nvPr/>
            </p:nvSpPr>
            <p:spPr>
              <a:xfrm>
                <a:off x="2731393" y="3599695"/>
                <a:ext cx="8765207" cy="400110"/>
              </a:xfrm>
              <a:prstGeom prst="rect">
                <a:avLst/>
              </a:prstGeom>
              <a:blipFill>
                <a:blip r:embed="rId3"/>
                <a:stretch>
                  <a:fillRect t="-9231" b="-27692"/>
                </a:stretch>
              </a:blipFill>
            </p:spPr>
            <p:txBody>
              <a:bodyPr/>
              <a:lstStyle/>
              <a:p>
                <a:r>
                  <a:rPr lang="zh-CN" altLang="en-US">
                    <a:noFill/>
                  </a:rPr>
                  <a:t> </a:t>
                </a:r>
              </a:p>
            </p:txBody>
          </p:sp>
        </mc:Fallback>
      </mc:AlternateContent>
      <p:sp>
        <p:nvSpPr>
          <p:cNvPr id="55" name="文本框 54">
            <a:extLst>
              <a:ext uri="{FF2B5EF4-FFF2-40B4-BE49-F238E27FC236}">
                <a16:creationId xmlns:a16="http://schemas.microsoft.com/office/drawing/2014/main" id="{667F76DC-DAFD-F84A-BFA1-9D62A6D92E3C}"/>
              </a:ext>
            </a:extLst>
          </p:cNvPr>
          <p:cNvSpPr txBox="1"/>
          <p:nvPr/>
        </p:nvSpPr>
        <p:spPr>
          <a:xfrm>
            <a:off x="7113996" y="3527715"/>
            <a:ext cx="916335" cy="400110"/>
          </a:xfrm>
          <a:prstGeom prst="rect">
            <a:avLst/>
          </a:prstGeom>
          <a:noFill/>
        </p:spPr>
        <p:txBody>
          <a:bodyPr wrap="square">
            <a:spAutoFit/>
          </a:bodyPr>
          <a:lstStyle/>
          <a:p>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1600" dirty="0">
              <a:latin typeface="Times New Roman" panose="02020603050405020304" pitchFamily="18" charset="0"/>
              <a:cs typeface="Times New Roman" panose="02020603050405020304" pitchFamily="18" charset="0"/>
            </a:endParaRPr>
          </a:p>
        </p:txBody>
      </p:sp>
      <p:grpSp>
        <p:nvGrpSpPr>
          <p:cNvPr id="49" name="组合 48">
            <a:extLst>
              <a:ext uri="{FF2B5EF4-FFF2-40B4-BE49-F238E27FC236}">
                <a16:creationId xmlns:a16="http://schemas.microsoft.com/office/drawing/2014/main" id="{A1817BF9-8382-8B24-C813-45A009A52473}"/>
              </a:ext>
            </a:extLst>
          </p:cNvPr>
          <p:cNvGrpSpPr/>
          <p:nvPr/>
        </p:nvGrpSpPr>
        <p:grpSpPr>
          <a:xfrm>
            <a:off x="6675966" y="1113643"/>
            <a:ext cx="1564704" cy="1526353"/>
            <a:chOff x="4017569" y="1862626"/>
            <a:chExt cx="1564704" cy="1526353"/>
          </a:xfrm>
        </p:grpSpPr>
        <p:pic>
          <p:nvPicPr>
            <p:cNvPr id="50" name="图片 49" descr="卡通人物&#10;&#10;描述已自动生成">
              <a:extLst>
                <a:ext uri="{FF2B5EF4-FFF2-40B4-BE49-F238E27FC236}">
                  <a16:creationId xmlns:a16="http://schemas.microsoft.com/office/drawing/2014/main" id="{99727AB6-1907-2E82-074B-E4BE3439E9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0040" y="1862626"/>
              <a:ext cx="1099762" cy="1099762"/>
            </a:xfrm>
            <a:prstGeom prst="rect">
              <a:avLst/>
            </a:prstGeom>
          </p:spPr>
        </p:pic>
        <p:sp>
          <p:nvSpPr>
            <p:cNvPr id="51" name="文本框 50">
              <a:extLst>
                <a:ext uri="{FF2B5EF4-FFF2-40B4-BE49-F238E27FC236}">
                  <a16:creationId xmlns:a16="http://schemas.microsoft.com/office/drawing/2014/main" id="{823DFD3C-B875-BCEE-03C0-5985F9146904}"/>
                </a:ext>
              </a:extLst>
            </p:cNvPr>
            <p:cNvSpPr txBox="1"/>
            <p:nvPr/>
          </p:nvSpPr>
          <p:spPr>
            <a:xfrm>
              <a:off x="4017569" y="2915773"/>
              <a:ext cx="1564704" cy="473206"/>
            </a:xfrm>
            <a:prstGeom prst="rect">
              <a:avLst/>
            </a:prstGeom>
            <a:noFill/>
          </p:spPr>
          <p:txBody>
            <a:bodyPr wrap="square" rtlCol="0">
              <a:spAutoFit/>
            </a:bodyPr>
            <a:lstStyle/>
            <a:p>
              <a:pPr marL="0" marR="0" lvl="0" indent="0" algn="ctr" defTabSz="914400" rtl="0" eaLnBrk="0" fontAlgn="base" latinLnBrk="0" hangingPunct="0">
                <a:lnSpc>
                  <a:spcPct val="140000"/>
                </a:lnSpc>
                <a:spcBef>
                  <a:spcPct val="0"/>
                </a:spcBef>
                <a:spcAft>
                  <a:spcPct val="0"/>
                </a:spcAft>
                <a:buClrTx/>
                <a:buSzTx/>
                <a:buFontTx/>
                <a:buNone/>
                <a:tabLst/>
                <a:defRPr/>
              </a:pPr>
              <a:r>
                <a:rPr lang="en-US" altLang="zh-CN" sz="2000" b="1" dirty="0">
                  <a:latin typeface="Times New Roman" panose="02020603050405020304" pitchFamily="18" charset="0"/>
                  <a:cs typeface="Times New Roman" panose="02020603050405020304" pitchFamily="18" charset="0"/>
                </a:rPr>
                <a:t>A:</a:t>
              </a:r>
              <a:r>
                <a:rPr lang="zh-CN" altLang="en-US" sz="2000" b="1" dirty="0">
                  <a:latin typeface="Times New Roman" panose="02020603050405020304" pitchFamily="18" charset="0"/>
                  <a:cs typeface="Times New Roman" panose="02020603050405020304" pitchFamily="18" charset="0"/>
                </a:rPr>
                <a:t> </a:t>
              </a:r>
              <a:r>
                <a:rPr kumimoji="0" lang="en-US" altLang="zh-CN" sz="2000" b="1" i="1" u="none" strike="noStrike" kern="1200" cap="none" spc="0" normalizeH="0" baseline="0" noProof="0" dirty="0" err="1">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a:t>
              </a:r>
              <a:r>
                <a:rPr kumimoji="0" lang="en-US" altLang="zh-CN"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endParaRPr lang="zh-CN" altLang="en-US" sz="2000" b="1" dirty="0">
                <a:latin typeface="Times New Roman" panose="02020603050405020304" pitchFamily="18" charset="0"/>
                <a:cs typeface="Times New Roman" panose="02020603050405020304" pitchFamily="18" charset="0"/>
              </a:endParaRPr>
            </a:p>
          </p:txBody>
        </p:sp>
      </p:grpSp>
      <p:grpSp>
        <p:nvGrpSpPr>
          <p:cNvPr id="52" name="组合 51">
            <a:extLst>
              <a:ext uri="{FF2B5EF4-FFF2-40B4-BE49-F238E27FC236}">
                <a16:creationId xmlns:a16="http://schemas.microsoft.com/office/drawing/2014/main" id="{D0AA5265-602D-75B5-3FD9-D1D8887B4841}"/>
              </a:ext>
            </a:extLst>
          </p:cNvPr>
          <p:cNvGrpSpPr/>
          <p:nvPr/>
        </p:nvGrpSpPr>
        <p:grpSpPr>
          <a:xfrm>
            <a:off x="2173060" y="1061018"/>
            <a:ext cx="1589202" cy="1654577"/>
            <a:chOff x="2695509" y="3427096"/>
            <a:chExt cx="1589202" cy="1654577"/>
          </a:xfrm>
        </p:grpSpPr>
        <p:pic>
          <p:nvPicPr>
            <p:cNvPr id="53" name="图片 52" descr="图标&#10;&#10;描述已自动生成">
              <a:extLst>
                <a:ext uri="{FF2B5EF4-FFF2-40B4-BE49-F238E27FC236}">
                  <a16:creationId xmlns:a16="http://schemas.microsoft.com/office/drawing/2014/main" id="{C529ADA8-5DE1-E436-2BE9-416DF01778F1}"/>
                </a:ext>
              </a:extLst>
            </p:cNvPr>
            <p:cNvPicPr>
              <a:picLocks noChangeAspect="1"/>
            </p:cNvPicPr>
            <p:nvPr/>
          </p:nvPicPr>
          <p:blipFill rotWithShape="1">
            <a:blip r:embed="rId5">
              <a:extLst>
                <a:ext uri="{28A0092B-C50C-407E-A947-70E740481C1C}">
                  <a14:useLocalDpi xmlns:a14="http://schemas.microsoft.com/office/drawing/2010/main" val="0"/>
                </a:ext>
              </a:extLst>
            </a:blip>
            <a:srcRect l="13440" r="12641"/>
            <a:stretch/>
          </p:blipFill>
          <p:spPr>
            <a:xfrm>
              <a:off x="3082080" y="3427096"/>
              <a:ext cx="894226" cy="1209738"/>
            </a:xfrm>
            <a:prstGeom prst="rect">
              <a:avLst/>
            </a:prstGeom>
          </p:spPr>
        </p:pic>
        <p:sp>
          <p:nvSpPr>
            <p:cNvPr id="54" name="文本框 53">
              <a:extLst>
                <a:ext uri="{FF2B5EF4-FFF2-40B4-BE49-F238E27FC236}">
                  <a16:creationId xmlns:a16="http://schemas.microsoft.com/office/drawing/2014/main" id="{DFF7A618-0D81-7B60-5021-9DC241A82949}"/>
                </a:ext>
              </a:extLst>
            </p:cNvPr>
            <p:cNvSpPr txBox="1"/>
            <p:nvPr/>
          </p:nvSpPr>
          <p:spPr>
            <a:xfrm>
              <a:off x="2695509" y="4608467"/>
              <a:ext cx="1589202" cy="473206"/>
            </a:xfrm>
            <a:prstGeom prst="rect">
              <a:avLst/>
            </a:prstGeom>
            <a:noFill/>
          </p:spPr>
          <p:txBody>
            <a:bodyPr wrap="square" rtlCol="0">
              <a:spAutoFit/>
            </a:bodyPr>
            <a:lstStyle/>
            <a:p>
              <a:pPr marL="0" marR="0" lvl="0" indent="0" algn="ctr" defTabSz="914400" rtl="0" eaLnBrk="0" fontAlgn="base" latinLnBrk="0" hangingPunct="0">
                <a:lnSpc>
                  <a:spcPct val="140000"/>
                </a:lnSpc>
                <a:spcBef>
                  <a:spcPct val="0"/>
                </a:spcBef>
                <a:spcAft>
                  <a:spcPct val="0"/>
                </a:spcAft>
                <a:buClrTx/>
                <a:buSzTx/>
                <a:buFontTx/>
                <a:buNone/>
                <a:tabLst/>
                <a:defRPr/>
              </a:pPr>
              <a:r>
                <a:rPr lang="en-US" altLang="zh-CN" sz="2000" b="1" dirty="0">
                  <a:latin typeface="Times New Roman" panose="02020603050405020304" pitchFamily="18" charset="0"/>
                  <a:cs typeface="Times New Roman" panose="02020603050405020304" pitchFamily="18" charset="0"/>
                </a:rPr>
                <a:t>B:</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en-US" altLang="zh-CN" sz="2000" b="1" i="1" u="none" strike="noStrike" kern="1200" cap="none" spc="0" normalizeH="0" baseline="0" noProof="0" dirty="0">
                  <a:ln>
                    <a:noFill/>
                  </a:ln>
                  <a:solidFill>
                    <a:srgbClr val="2F31D6"/>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j</a:t>
              </a:r>
              <a:r>
                <a:rPr kumimoji="0" lang="en-US" altLang="zh-CN" sz="2000" b="1" i="0" u="none" strike="noStrike" kern="1200" cap="none" spc="0" normalizeH="0" baseline="0" noProof="0" dirty="0">
                  <a:ln>
                    <a:noFill/>
                  </a:ln>
                  <a:solidFill>
                    <a:srgbClr val="2F31D6"/>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000" b="1" dirty="0">
                  <a:solidFill>
                    <a:srgbClr val="2F31D6"/>
                  </a:solidFill>
                  <a:latin typeface="Times New Roman" panose="02020603050405020304" pitchFamily="18" charset="0"/>
                  <a:cs typeface="Times New Roman" panose="02020603050405020304" pitchFamily="18" charset="0"/>
                </a:rPr>
                <a:t> </a:t>
              </a:r>
              <a:endParaRPr lang="zh-CN" altLang="en-US" sz="2000" b="1" dirty="0">
                <a:solidFill>
                  <a:srgbClr val="2F31D6"/>
                </a:solidFill>
                <a:latin typeface="Times New Roman" panose="02020603050405020304" pitchFamily="18" charset="0"/>
                <a:cs typeface="Times New Roman" panose="02020603050405020304" pitchFamily="18" charset="0"/>
              </a:endParaRPr>
            </a:p>
          </p:txBody>
        </p:sp>
      </p:grpSp>
      <p:sp>
        <p:nvSpPr>
          <p:cNvPr id="59" name="Line 8">
            <a:extLst>
              <a:ext uri="{FF2B5EF4-FFF2-40B4-BE49-F238E27FC236}">
                <a16:creationId xmlns:a16="http://schemas.microsoft.com/office/drawing/2014/main" id="{F506A0B0-0F5B-C368-87EB-F8F7A6741805}"/>
              </a:ext>
            </a:extLst>
          </p:cNvPr>
          <p:cNvSpPr>
            <a:spLocks noChangeShapeType="1"/>
          </p:cNvSpPr>
          <p:nvPr/>
        </p:nvSpPr>
        <p:spPr bwMode="auto">
          <a:xfrm>
            <a:off x="3702410" y="1716804"/>
            <a:ext cx="2964446" cy="0"/>
          </a:xfrm>
          <a:prstGeom prst="line">
            <a:avLst/>
          </a:prstGeom>
          <a:noFill/>
          <a:ln w="38100">
            <a:solidFill>
              <a:sysClr val="windowText" lastClr="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fontAlgn="auto" hangingPunct="1">
              <a:spcBef>
                <a:spcPts val="0"/>
              </a:spcBef>
              <a:spcAft>
                <a:spcPts val="0"/>
              </a:spcAft>
              <a:defRPr/>
            </a:pPr>
            <a:endParaRPr lang="en-US" kern="0" dirty="0">
              <a:solidFill>
                <a:prstClr val="black"/>
              </a:solidFill>
              <a:latin typeface="Calibri"/>
              <a:ea typeface="宋体"/>
            </a:endParaRPr>
          </a:p>
        </p:txBody>
      </p:sp>
      <p:pic>
        <p:nvPicPr>
          <p:cNvPr id="64" name="图片 63" descr="图标&#10;&#10;描述已自动生成">
            <a:extLst>
              <a:ext uri="{FF2B5EF4-FFF2-40B4-BE49-F238E27FC236}">
                <a16:creationId xmlns:a16="http://schemas.microsoft.com/office/drawing/2014/main" id="{DC0F6D5E-B738-1CF3-3203-90CEB8D313B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762" r="11512"/>
          <a:stretch/>
        </p:blipFill>
        <p:spPr>
          <a:xfrm>
            <a:off x="1915149" y="1610897"/>
            <a:ext cx="309891" cy="398698"/>
          </a:xfrm>
          <a:prstGeom prst="rect">
            <a:avLst/>
          </a:prstGeom>
        </p:spPr>
      </p:pic>
      <p:pic>
        <p:nvPicPr>
          <p:cNvPr id="65" name="图片 64">
            <a:extLst>
              <a:ext uri="{FF2B5EF4-FFF2-40B4-BE49-F238E27FC236}">
                <a16:creationId xmlns:a16="http://schemas.microsoft.com/office/drawing/2014/main" id="{9A68AE1D-167E-5FD9-14FB-16D7EFF15CB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0845" r="20844"/>
          <a:stretch/>
        </p:blipFill>
        <p:spPr>
          <a:xfrm>
            <a:off x="8632064" y="1512825"/>
            <a:ext cx="271966" cy="466406"/>
          </a:xfrm>
          <a:prstGeom prst="rect">
            <a:avLst/>
          </a:prstGeom>
        </p:spPr>
      </p:pic>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A735EF3D-285A-7A32-CF85-786318898F4A}"/>
                  </a:ext>
                </a:extLst>
              </p:cNvPr>
              <p:cNvSpPr txBox="1"/>
              <p:nvPr/>
            </p:nvSpPr>
            <p:spPr>
              <a:xfrm>
                <a:off x="4281684" y="1129225"/>
                <a:ext cx="1780824" cy="523220"/>
              </a:xfrm>
              <a:prstGeom prst="rect">
                <a:avLst/>
              </a:prstGeom>
              <a:noFill/>
            </p:spPr>
            <p:txBody>
              <a:bodyPr wrap="square" rtlCol="0">
                <a:spAutoFit/>
              </a:bodyPr>
              <a:lstStyle/>
              <a:p>
                <a:pPr lvl="0">
                  <a:lnSpc>
                    <a:spcPct val="140000"/>
                  </a:lnSpc>
                  <a:defRPr/>
                </a:pPr>
                <a14:m>
                  <m:oMathPara xmlns:m="http://schemas.openxmlformats.org/officeDocument/2006/math">
                    <m:oMathParaPr>
                      <m:jc m:val="centerGroup"/>
                    </m:oMathParaPr>
                    <m:oMath xmlns:m="http://schemas.openxmlformats.org/officeDocument/2006/math">
                      <m:r>
                        <a:rPr lang="en-US" altLang="zh-CN" sz="2000" b="1"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𝒌</m:t>
                      </m:r>
                      <m:r>
                        <a:rPr lang="en-US" altLang="zh-CN" sz="2000" b="1"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2000" b="1"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𝒋</m:t>
                      </m:r>
                    </m:oMath>
                  </m:oMathPara>
                </a14:m>
                <a:endParaRPr lang="zh-CN" altLang="en-US" sz="2000" b="1" i="1" dirty="0">
                  <a:solidFill>
                    <a:srgbClr val="2F31D6"/>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70" name="文本框 69">
                <a:extLst>
                  <a:ext uri="{FF2B5EF4-FFF2-40B4-BE49-F238E27FC236}">
                    <a16:creationId xmlns:a16="http://schemas.microsoft.com/office/drawing/2014/main" id="{A735EF3D-285A-7A32-CF85-786318898F4A}"/>
                  </a:ext>
                </a:extLst>
              </p:cNvPr>
              <p:cNvSpPr txBox="1">
                <a:spLocks noRot="1" noChangeAspect="1" noMove="1" noResize="1" noEditPoints="1" noAdjustHandles="1" noChangeArrowheads="1" noChangeShapeType="1" noTextEdit="1"/>
              </p:cNvSpPr>
              <p:nvPr/>
            </p:nvSpPr>
            <p:spPr>
              <a:xfrm>
                <a:off x="4281684" y="1129225"/>
                <a:ext cx="1780824" cy="523220"/>
              </a:xfrm>
              <a:prstGeom prst="rect">
                <a:avLst/>
              </a:prstGeom>
              <a:blipFill>
                <a:blip r:embed="rId8"/>
                <a:stretch>
                  <a:fillRect/>
                </a:stretch>
              </a:blipFill>
            </p:spPr>
            <p:txBody>
              <a:bodyPr/>
              <a:lstStyle/>
              <a:p>
                <a:r>
                  <a:rPr lang="zh-CN" altLang="en-US">
                    <a:noFill/>
                  </a:rPr>
                  <a:t> </a:t>
                </a:r>
              </a:p>
            </p:txBody>
          </p:sp>
        </mc:Fallback>
      </mc:AlternateContent>
      <p:pic>
        <p:nvPicPr>
          <p:cNvPr id="81" name="图片 80" descr="图标&#10;&#10;描述已自动生成">
            <a:extLst>
              <a:ext uri="{FF2B5EF4-FFF2-40B4-BE49-F238E27FC236}">
                <a16:creationId xmlns:a16="http://schemas.microsoft.com/office/drawing/2014/main" id="{B473878A-1AE8-D05D-05BE-82ADE1A0FA9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762" r="11512"/>
          <a:stretch/>
        </p:blipFill>
        <p:spPr>
          <a:xfrm>
            <a:off x="8161688" y="1516787"/>
            <a:ext cx="309891" cy="398698"/>
          </a:xfrm>
          <a:prstGeom prst="rect">
            <a:avLst/>
          </a:prstGeom>
        </p:spPr>
      </p:pic>
      <p:sp>
        <p:nvSpPr>
          <p:cNvPr id="82" name="矩形 81">
            <a:extLst>
              <a:ext uri="{FF2B5EF4-FFF2-40B4-BE49-F238E27FC236}">
                <a16:creationId xmlns:a16="http://schemas.microsoft.com/office/drawing/2014/main" id="{4AA9A6E5-3CE1-20C8-50A0-D6849F5B8853}"/>
              </a:ext>
            </a:extLst>
          </p:cNvPr>
          <p:cNvSpPr/>
          <p:nvPr/>
        </p:nvSpPr>
        <p:spPr>
          <a:xfrm>
            <a:off x="2330459" y="1016567"/>
            <a:ext cx="1320855" cy="1642617"/>
          </a:xfrm>
          <a:prstGeom prst="rect">
            <a:avLst/>
          </a:prstGeom>
          <a:solidFill>
            <a:srgbClr val="F2F2F2">
              <a:alpha val="6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3" name="文本框 82">
                <a:extLst>
                  <a:ext uri="{FF2B5EF4-FFF2-40B4-BE49-F238E27FC236}">
                    <a16:creationId xmlns:a16="http://schemas.microsoft.com/office/drawing/2014/main" id="{00D51EC5-04D1-184F-5C40-62CC6AE0289C}"/>
                  </a:ext>
                </a:extLst>
              </p:cNvPr>
              <p:cNvSpPr txBox="1"/>
              <p:nvPr/>
            </p:nvSpPr>
            <p:spPr>
              <a:xfrm>
                <a:off x="157436" y="1359818"/>
                <a:ext cx="1421433"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000" b="1" i="1" u="none" strike="noStrike" kern="1200" cap="none" spc="0" normalizeH="0" baseline="0" noProof="0" dirty="0" smtClean="0">
                          <a:ln>
                            <a:noFill/>
                          </a:ln>
                          <a:solidFill>
                            <a:srgbClr val="C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𝑬</m:t>
                      </m:r>
                      <m:r>
                        <a:rPr kumimoji="0" lang="en-US" altLang="zh-CN" sz="2000" b="1" i="1" u="none" strike="noStrike" kern="1200" cap="none" spc="0" normalizeH="0" baseline="0" noProof="0" dirty="0">
                          <a:ln>
                            <a:noFill/>
                          </a:ln>
                          <a:solidFill>
                            <a:srgbClr val="C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2000" b="1" i="1" u="none" strike="noStrike" kern="1200" cap="none" spc="0" normalizeH="0" baseline="0" noProof="0" dirty="0" smtClean="0">
                          <a:ln>
                            <a:noFill/>
                          </a:ln>
                          <a:solidFill>
                            <a:srgbClr val="0066CC"/>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𝒙</m:t>
                      </m:r>
                      <m:r>
                        <a:rPr kumimoji="0" lang="en-US" altLang="zh-CN" sz="2000" b="1" i="1" u="none" strike="noStrike" kern="1200" cap="none" spc="0" normalizeH="0" baseline="0" noProof="0" dirty="0">
                          <a:ln>
                            <a:noFill/>
                          </a:ln>
                          <a:solidFill>
                            <a:srgbClr val="C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2000" b="1" i="1"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𝒌</m:t>
                      </m:r>
                    </m:oMath>
                  </m:oMathPara>
                </a14:m>
                <a:endParaRPr lang="zh-CN" altLang="en-US" dirty="0"/>
              </a:p>
            </p:txBody>
          </p:sp>
        </mc:Choice>
        <mc:Fallback xmlns="">
          <p:sp>
            <p:nvSpPr>
              <p:cNvPr id="83" name="文本框 82">
                <a:extLst>
                  <a:ext uri="{FF2B5EF4-FFF2-40B4-BE49-F238E27FC236}">
                    <a16:creationId xmlns:a16="http://schemas.microsoft.com/office/drawing/2014/main" id="{00D51EC5-04D1-184F-5C40-62CC6AE0289C}"/>
                  </a:ext>
                </a:extLst>
              </p:cNvPr>
              <p:cNvSpPr txBox="1">
                <a:spLocks noRot="1" noChangeAspect="1" noMove="1" noResize="1" noEditPoints="1" noAdjustHandles="1" noChangeArrowheads="1" noChangeShapeType="1" noTextEdit="1"/>
              </p:cNvSpPr>
              <p:nvPr/>
            </p:nvSpPr>
            <p:spPr>
              <a:xfrm>
                <a:off x="157436" y="1359818"/>
                <a:ext cx="1421433" cy="400110"/>
              </a:xfrm>
              <a:prstGeom prst="rect">
                <a:avLst/>
              </a:prstGeom>
              <a:blipFill>
                <a:blip r:embed="rId9"/>
                <a:stretch>
                  <a:fillRect b="-18182"/>
                </a:stretch>
              </a:blipFill>
            </p:spPr>
            <p:txBody>
              <a:bodyPr/>
              <a:lstStyle/>
              <a:p>
                <a:r>
                  <a:rPr lang="zh-CN" altLang="en-US">
                    <a:noFill/>
                  </a:rPr>
                  <a:t> </a:t>
                </a:r>
              </a:p>
            </p:txBody>
          </p:sp>
        </mc:Fallback>
      </mc:AlternateContent>
      <p:grpSp>
        <p:nvGrpSpPr>
          <p:cNvPr id="9" name="组合 8">
            <a:extLst>
              <a:ext uri="{FF2B5EF4-FFF2-40B4-BE49-F238E27FC236}">
                <a16:creationId xmlns:a16="http://schemas.microsoft.com/office/drawing/2014/main" id="{DEE6FEB5-6B13-4DA0-6148-7EE3555EC1F8}"/>
              </a:ext>
            </a:extLst>
          </p:cNvPr>
          <p:cNvGrpSpPr/>
          <p:nvPr/>
        </p:nvGrpSpPr>
        <p:grpSpPr>
          <a:xfrm>
            <a:off x="6878379" y="3593760"/>
            <a:ext cx="1329504" cy="409635"/>
            <a:chOff x="5704982" y="4771375"/>
            <a:chExt cx="1329504" cy="409635"/>
          </a:xfrm>
        </p:grpSpPr>
        <p:sp>
          <p:nvSpPr>
            <p:cNvPr id="5" name="矩形 4">
              <a:extLst>
                <a:ext uri="{FF2B5EF4-FFF2-40B4-BE49-F238E27FC236}">
                  <a16:creationId xmlns:a16="http://schemas.microsoft.com/office/drawing/2014/main" id="{20D32DE8-E60D-632B-FD3A-DC9897E539DF}"/>
                </a:ext>
              </a:extLst>
            </p:cNvPr>
            <p:cNvSpPr/>
            <p:nvPr/>
          </p:nvSpPr>
          <p:spPr>
            <a:xfrm>
              <a:off x="5714507" y="4771375"/>
              <a:ext cx="1319979" cy="4001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9B232C3E-FB29-2E76-7369-00FF43C7779B}"/>
                    </a:ext>
                  </a:extLst>
                </p:cNvPr>
                <p:cNvSpPr txBox="1"/>
                <p:nvPr/>
              </p:nvSpPr>
              <p:spPr>
                <a:xfrm>
                  <a:off x="5704982" y="4780900"/>
                  <a:ext cx="1319979" cy="400110"/>
                </a:xfrm>
                <a:prstGeom prst="rect">
                  <a:avLst/>
                </a:prstGeom>
                <a:solidFill>
                  <a:srgbClr val="FFFFFF"/>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1" i="1" dirty="0" smtClean="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𝒌</m:t>
                        </m:r>
                        <m:r>
                          <a:rPr lang="en-US" altLang="zh-CN" sz="2000" b="1" i="1" dirty="0" smtClean="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 – </m:t>
                        </m:r>
                        <m:r>
                          <a:rPr kumimoji="0" lang="en-US" altLang="zh-CN" sz="2000" b="1" i="1" u="none" strike="noStrike" kern="1200" cap="none" spc="0" normalizeH="0" baseline="0" noProof="0" dirty="0">
                            <a:ln>
                              <a:noFill/>
                            </a:ln>
                            <a:solidFill>
                              <a:srgbClr val="C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𝒋</m:t>
                        </m:r>
                        <m:r>
                          <a:rPr kumimoji="0" lang="en-US" altLang="zh-CN" sz="2000" b="1" i="1" u="none" strike="noStrike" kern="1200" cap="none" spc="0" normalizeH="0" baseline="0" noProof="0" dirty="0">
                            <a:ln>
                              <a:noFill/>
                            </a:ln>
                            <a:solidFill>
                              <a:srgbClr val="C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 </m:t>
                        </m:r>
                        <m:r>
                          <a:rPr kumimoji="0" lang="en-US" altLang="zh-CN" sz="2000" b="1" i="1" u="none" strike="noStrike" kern="1200" cap="none" spc="0" normalizeH="0" baseline="0" noProof="0" dirty="0">
                            <a:ln>
                              <a:noFill/>
                            </a:ln>
                            <a:solidFill>
                              <a:srgbClr val="C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𝒋</m:t>
                        </m:r>
                      </m:oMath>
                    </m:oMathPara>
                  </a14:m>
                  <a:endParaRPr lang="zh-CN" altLang="en-US" sz="1600" dirty="0">
                    <a:solidFill>
                      <a:srgbClr val="C00000"/>
                    </a:solidFill>
                  </a:endParaRPr>
                </a:p>
              </p:txBody>
            </p:sp>
          </mc:Choice>
          <mc:Fallback xmlns="">
            <p:sp>
              <p:nvSpPr>
                <p:cNvPr id="42" name="文本框 41">
                  <a:extLst>
                    <a:ext uri="{FF2B5EF4-FFF2-40B4-BE49-F238E27FC236}">
                      <a16:creationId xmlns:a16="http://schemas.microsoft.com/office/drawing/2014/main" id="{9B232C3E-FB29-2E76-7369-00FF43C7779B}"/>
                    </a:ext>
                  </a:extLst>
                </p:cNvPr>
                <p:cNvSpPr txBox="1">
                  <a:spLocks noRot="1" noChangeAspect="1" noMove="1" noResize="1" noEditPoints="1" noAdjustHandles="1" noChangeArrowheads="1" noChangeShapeType="1" noTextEdit="1"/>
                </p:cNvSpPr>
                <p:nvPr/>
              </p:nvSpPr>
              <p:spPr>
                <a:xfrm>
                  <a:off x="5704982" y="4780900"/>
                  <a:ext cx="1319979" cy="400110"/>
                </a:xfrm>
                <a:prstGeom prst="rect">
                  <a:avLst/>
                </a:prstGeom>
                <a:blipFill>
                  <a:blip r:embed="rId10"/>
                  <a:stretch>
                    <a:fillRect b="-16667"/>
                  </a:stretch>
                </a:blipFill>
              </p:spPr>
              <p:txBody>
                <a:bodyPr/>
                <a:lstStyle/>
                <a:p>
                  <a:r>
                    <a:rPr lang="zh-CN" altLang="en-US">
                      <a:noFill/>
                    </a:rPr>
                    <a:t> </a:t>
                  </a:r>
                </a:p>
              </p:txBody>
            </p:sp>
          </mc:Fallback>
        </mc:AlternateContent>
      </p:grpSp>
      <p:sp>
        <p:nvSpPr>
          <p:cNvPr id="84" name="Line 8">
            <a:extLst>
              <a:ext uri="{FF2B5EF4-FFF2-40B4-BE49-F238E27FC236}">
                <a16:creationId xmlns:a16="http://schemas.microsoft.com/office/drawing/2014/main" id="{B51E4450-4D6B-1463-8FEF-59474F3C4C22}"/>
              </a:ext>
            </a:extLst>
          </p:cNvPr>
          <p:cNvSpPr>
            <a:spLocks noChangeShapeType="1"/>
          </p:cNvSpPr>
          <p:nvPr/>
        </p:nvSpPr>
        <p:spPr bwMode="auto">
          <a:xfrm flipH="1">
            <a:off x="7505150" y="2715595"/>
            <a:ext cx="0" cy="953735"/>
          </a:xfrm>
          <a:prstGeom prst="line">
            <a:avLst/>
          </a:prstGeom>
          <a:noFill/>
          <a:ln w="28575">
            <a:solidFill>
              <a:srgbClr val="C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fontAlgn="auto" hangingPunct="1">
              <a:spcBef>
                <a:spcPts val="0"/>
              </a:spcBef>
              <a:spcAft>
                <a:spcPts val="0"/>
              </a:spcAft>
              <a:defRPr/>
            </a:pPr>
            <a:endParaRPr lang="en-US" kern="0" dirty="0">
              <a:solidFill>
                <a:prstClr val="black"/>
              </a:solidFill>
              <a:latin typeface="Calibri"/>
              <a:ea typeface="宋体"/>
            </a:endParaRPr>
          </a:p>
        </p:txBody>
      </p:sp>
      <p:sp>
        <p:nvSpPr>
          <p:cNvPr id="85" name="矩形 84">
            <a:extLst>
              <a:ext uri="{FF2B5EF4-FFF2-40B4-BE49-F238E27FC236}">
                <a16:creationId xmlns:a16="http://schemas.microsoft.com/office/drawing/2014/main" id="{CD64B835-62DF-5972-9890-365BA8BDE262}"/>
              </a:ext>
            </a:extLst>
          </p:cNvPr>
          <p:cNvSpPr>
            <a:spLocks noChangeArrowheads="1"/>
          </p:cNvSpPr>
          <p:nvPr/>
        </p:nvSpPr>
        <p:spPr bwMode="auto">
          <a:xfrm>
            <a:off x="7589322" y="2883385"/>
            <a:ext cx="4602675" cy="476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Rockwell" panose="02060603020205020403" pitchFamily="18" charset="0"/>
                <a:ea typeface="方正姚体" panose="02010601030101010101" pitchFamily="2" charset="-122"/>
              </a:defRPr>
            </a:lvl1pPr>
            <a:lvl2pPr marL="742950" indent="-285750">
              <a:spcBef>
                <a:spcPct val="20000"/>
              </a:spcBef>
              <a:buFont typeface="Arial" panose="020B0604020202020204" pitchFamily="34" charset="0"/>
              <a:buChar char="–"/>
              <a:defRPr sz="2800">
                <a:solidFill>
                  <a:schemeClr val="tx1"/>
                </a:solidFill>
                <a:latin typeface="Rockwell" panose="02060603020205020403" pitchFamily="18" charset="0"/>
                <a:ea typeface="方正姚体" panose="02010601030101010101" pitchFamily="2" charset="-122"/>
              </a:defRPr>
            </a:lvl2pPr>
            <a:lvl3pPr marL="1143000" indent="-228600">
              <a:spcBef>
                <a:spcPct val="20000"/>
              </a:spcBef>
              <a:buFont typeface="Arial" panose="020B0604020202020204" pitchFamily="34" charset="0"/>
              <a:buChar char="•"/>
              <a:defRPr sz="2400">
                <a:solidFill>
                  <a:schemeClr val="tx1"/>
                </a:solidFill>
                <a:latin typeface="Rockwell" panose="02060603020205020403" pitchFamily="18" charset="0"/>
                <a:ea typeface="方正姚体" panose="02010601030101010101" pitchFamily="2" charset="-122"/>
              </a:defRPr>
            </a:lvl3pPr>
            <a:lvl4pPr marL="16002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4pPr>
            <a:lvl5pPr marL="20574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9pPr>
          </a:lstStyle>
          <a:p>
            <a:pPr>
              <a:lnSpc>
                <a:spcPct val="140000"/>
              </a:lnSpc>
              <a:spcBef>
                <a:spcPct val="0"/>
              </a:spcBef>
              <a:buNone/>
            </a:pPr>
            <a:r>
              <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Cannot identify the location (box)</a:t>
            </a:r>
          </a:p>
        </p:txBody>
      </p:sp>
      <p:sp>
        <p:nvSpPr>
          <p:cNvPr id="86" name="矩形 85">
            <a:extLst>
              <a:ext uri="{FF2B5EF4-FFF2-40B4-BE49-F238E27FC236}">
                <a16:creationId xmlns:a16="http://schemas.microsoft.com/office/drawing/2014/main" id="{C703A059-36A9-7148-95FB-31C217E327BC}"/>
              </a:ext>
            </a:extLst>
          </p:cNvPr>
          <p:cNvSpPr>
            <a:spLocks noChangeArrowheads="1"/>
          </p:cNvSpPr>
          <p:nvPr/>
        </p:nvSpPr>
        <p:spPr bwMode="auto">
          <a:xfrm>
            <a:off x="767408" y="4207008"/>
            <a:ext cx="3672408" cy="476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Rockwell" panose="02060603020205020403" pitchFamily="18" charset="0"/>
                <a:ea typeface="方正姚体" panose="02010601030101010101" pitchFamily="2" charset="-122"/>
              </a:defRPr>
            </a:lvl1pPr>
            <a:lvl2pPr marL="742950" indent="-285750">
              <a:spcBef>
                <a:spcPct val="20000"/>
              </a:spcBef>
              <a:buFont typeface="Arial" panose="020B0604020202020204" pitchFamily="34" charset="0"/>
              <a:buChar char="–"/>
              <a:defRPr sz="2800">
                <a:solidFill>
                  <a:schemeClr val="tx1"/>
                </a:solidFill>
                <a:latin typeface="Rockwell" panose="02060603020205020403" pitchFamily="18" charset="0"/>
                <a:ea typeface="方正姚体" panose="02010601030101010101" pitchFamily="2" charset="-122"/>
              </a:defRPr>
            </a:lvl2pPr>
            <a:lvl3pPr marL="1143000" indent="-228600">
              <a:spcBef>
                <a:spcPct val="20000"/>
              </a:spcBef>
              <a:buFont typeface="Arial" panose="020B0604020202020204" pitchFamily="34" charset="0"/>
              <a:buChar char="•"/>
              <a:defRPr sz="2400">
                <a:solidFill>
                  <a:schemeClr val="tx1"/>
                </a:solidFill>
                <a:latin typeface="Rockwell" panose="02060603020205020403" pitchFamily="18" charset="0"/>
                <a:ea typeface="方正姚体" panose="02010601030101010101" pitchFamily="2" charset="-122"/>
              </a:defRPr>
            </a:lvl3pPr>
            <a:lvl4pPr marL="16002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4pPr>
            <a:lvl5pPr marL="20574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9pPr>
          </a:lstStyle>
          <a:p>
            <a:pPr marL="457200" indent="-457200">
              <a:lnSpc>
                <a:spcPct val="140000"/>
              </a:lnSpc>
              <a:spcBef>
                <a:spcPct val="0"/>
              </a:spcBef>
              <a:buFont typeface="+mj-lt"/>
              <a:buAutoNum type="arabicPeriod" startAt="2"/>
            </a:pP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Decrypt: </a:t>
            </a:r>
            <a:endParaRPr lang="en-US" altLang="zh-CN" sz="2000" b="1" dirty="0">
              <a:solidFill>
                <a:srgbClr val="0066CC"/>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7" name="Line 8">
            <a:extLst>
              <a:ext uri="{FF2B5EF4-FFF2-40B4-BE49-F238E27FC236}">
                <a16:creationId xmlns:a16="http://schemas.microsoft.com/office/drawing/2014/main" id="{F6BACCB7-8546-DDF8-FBA4-A250E25C2D6B}"/>
              </a:ext>
            </a:extLst>
          </p:cNvPr>
          <p:cNvSpPr>
            <a:spLocks noChangeShapeType="1"/>
          </p:cNvSpPr>
          <p:nvPr/>
        </p:nvSpPr>
        <p:spPr bwMode="auto">
          <a:xfrm flipH="1">
            <a:off x="3424732" y="3999805"/>
            <a:ext cx="0" cy="95373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fontAlgn="auto" hangingPunct="1">
              <a:spcBef>
                <a:spcPts val="0"/>
              </a:spcBef>
              <a:spcAft>
                <a:spcPts val="0"/>
              </a:spcAft>
              <a:defRPr/>
            </a:pPr>
            <a:endParaRPr lang="en-US" kern="0" dirty="0">
              <a:solidFill>
                <a:prstClr val="black"/>
              </a:solidFill>
              <a:latin typeface="Calibri"/>
              <a:ea typeface="宋体"/>
            </a:endParaRPr>
          </a:p>
        </p:txBody>
      </p:sp>
      <p:pic>
        <p:nvPicPr>
          <p:cNvPr id="88" name="图片 87">
            <a:extLst>
              <a:ext uri="{FF2B5EF4-FFF2-40B4-BE49-F238E27FC236}">
                <a16:creationId xmlns:a16="http://schemas.microsoft.com/office/drawing/2014/main" id="{0AE9751E-2858-A4F8-0D7F-C060ABE8789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0845" r="20844"/>
          <a:stretch/>
        </p:blipFill>
        <p:spPr>
          <a:xfrm>
            <a:off x="2806097" y="4248112"/>
            <a:ext cx="271966" cy="466406"/>
          </a:xfrm>
          <a:prstGeom prst="rect">
            <a:avLst/>
          </a:prstGeom>
        </p:spPr>
      </p:pic>
      <p:sp>
        <p:nvSpPr>
          <p:cNvPr id="89" name="Line 8">
            <a:extLst>
              <a:ext uri="{FF2B5EF4-FFF2-40B4-BE49-F238E27FC236}">
                <a16:creationId xmlns:a16="http://schemas.microsoft.com/office/drawing/2014/main" id="{DF97CE52-7846-1DFA-3891-CB2FF2EDC6DC}"/>
              </a:ext>
            </a:extLst>
          </p:cNvPr>
          <p:cNvSpPr>
            <a:spLocks noChangeShapeType="1"/>
          </p:cNvSpPr>
          <p:nvPr/>
        </p:nvSpPr>
        <p:spPr bwMode="auto">
          <a:xfrm flipH="1">
            <a:off x="4655840" y="3999804"/>
            <a:ext cx="0" cy="95373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fontAlgn="auto" hangingPunct="1">
              <a:spcBef>
                <a:spcPts val="0"/>
              </a:spcBef>
              <a:spcAft>
                <a:spcPts val="0"/>
              </a:spcAft>
              <a:defRPr/>
            </a:pPr>
            <a:endParaRPr lang="en-US" kern="0" dirty="0">
              <a:solidFill>
                <a:prstClr val="black"/>
              </a:solidFill>
              <a:latin typeface="Calibri"/>
              <a:ea typeface="宋体"/>
            </a:endParaRPr>
          </a:p>
        </p:txBody>
      </p:sp>
      <p:sp>
        <p:nvSpPr>
          <p:cNvPr id="90" name="Line 8">
            <a:extLst>
              <a:ext uri="{FF2B5EF4-FFF2-40B4-BE49-F238E27FC236}">
                <a16:creationId xmlns:a16="http://schemas.microsoft.com/office/drawing/2014/main" id="{12676D46-0DD0-BC97-3F1E-556472E00A54}"/>
              </a:ext>
            </a:extLst>
          </p:cNvPr>
          <p:cNvSpPr>
            <a:spLocks noChangeShapeType="1"/>
          </p:cNvSpPr>
          <p:nvPr/>
        </p:nvSpPr>
        <p:spPr bwMode="auto">
          <a:xfrm flipH="1">
            <a:off x="5951984" y="4005064"/>
            <a:ext cx="0" cy="95373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fontAlgn="auto" hangingPunct="1">
              <a:spcBef>
                <a:spcPts val="0"/>
              </a:spcBef>
              <a:spcAft>
                <a:spcPts val="0"/>
              </a:spcAft>
              <a:defRPr/>
            </a:pPr>
            <a:endParaRPr lang="en-US" kern="0" dirty="0">
              <a:solidFill>
                <a:prstClr val="black"/>
              </a:solidFill>
              <a:latin typeface="Calibri"/>
              <a:ea typeface="宋体"/>
            </a:endParaRPr>
          </a:p>
        </p:txBody>
      </p:sp>
      <p:sp>
        <p:nvSpPr>
          <p:cNvPr id="91" name="Line 8">
            <a:extLst>
              <a:ext uri="{FF2B5EF4-FFF2-40B4-BE49-F238E27FC236}">
                <a16:creationId xmlns:a16="http://schemas.microsoft.com/office/drawing/2014/main" id="{28374C19-F1F6-13BE-BCEE-61D647481AC7}"/>
              </a:ext>
            </a:extLst>
          </p:cNvPr>
          <p:cNvSpPr>
            <a:spLocks noChangeShapeType="1"/>
          </p:cNvSpPr>
          <p:nvPr/>
        </p:nvSpPr>
        <p:spPr bwMode="auto">
          <a:xfrm flipH="1">
            <a:off x="7536160" y="4005064"/>
            <a:ext cx="0" cy="95373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fontAlgn="auto" hangingPunct="1">
              <a:spcBef>
                <a:spcPts val="0"/>
              </a:spcBef>
              <a:spcAft>
                <a:spcPts val="0"/>
              </a:spcAft>
              <a:defRPr/>
            </a:pPr>
            <a:endParaRPr lang="en-US" kern="0" dirty="0">
              <a:solidFill>
                <a:prstClr val="black"/>
              </a:solidFill>
              <a:latin typeface="Calibri"/>
              <a:ea typeface="宋体"/>
            </a:endParaRPr>
          </a:p>
        </p:txBody>
      </p:sp>
      <p:sp>
        <p:nvSpPr>
          <p:cNvPr id="92" name="Line 8">
            <a:extLst>
              <a:ext uri="{FF2B5EF4-FFF2-40B4-BE49-F238E27FC236}">
                <a16:creationId xmlns:a16="http://schemas.microsoft.com/office/drawing/2014/main" id="{8A74D23E-4A1C-0606-0CE6-E2C60E3CC911}"/>
              </a:ext>
            </a:extLst>
          </p:cNvPr>
          <p:cNvSpPr>
            <a:spLocks noChangeShapeType="1"/>
          </p:cNvSpPr>
          <p:nvPr/>
        </p:nvSpPr>
        <p:spPr bwMode="auto">
          <a:xfrm flipH="1">
            <a:off x="8904312" y="4005064"/>
            <a:ext cx="0" cy="95373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fontAlgn="auto" hangingPunct="1">
              <a:spcBef>
                <a:spcPts val="0"/>
              </a:spcBef>
              <a:spcAft>
                <a:spcPts val="0"/>
              </a:spcAft>
              <a:defRPr/>
            </a:pPr>
            <a:endParaRPr lang="en-US" kern="0" dirty="0">
              <a:solidFill>
                <a:prstClr val="black"/>
              </a:solidFill>
              <a:latin typeface="Calibri"/>
              <a:ea typeface="宋体"/>
            </a:endParaRPr>
          </a:p>
        </p:txBody>
      </p:sp>
      <p:sp>
        <p:nvSpPr>
          <p:cNvPr id="93" name="文本框 92">
            <a:extLst>
              <a:ext uri="{FF2B5EF4-FFF2-40B4-BE49-F238E27FC236}">
                <a16:creationId xmlns:a16="http://schemas.microsoft.com/office/drawing/2014/main" id="{D0B17E6E-8A6D-23EC-1A02-70FEC7ED2604}"/>
              </a:ext>
            </a:extLst>
          </p:cNvPr>
          <p:cNvSpPr txBox="1"/>
          <p:nvPr/>
        </p:nvSpPr>
        <p:spPr>
          <a:xfrm>
            <a:off x="6393917" y="4167594"/>
            <a:ext cx="916335" cy="400110"/>
          </a:xfrm>
          <a:prstGeom prst="rect">
            <a:avLst/>
          </a:prstGeom>
          <a:noFill/>
        </p:spPr>
        <p:txBody>
          <a:bodyPr wrap="square">
            <a:spAutoFit/>
          </a:bodyPr>
          <a:lstStyle/>
          <a:p>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1600" dirty="0">
              <a:latin typeface="Times New Roman" panose="02020603050405020304" pitchFamily="18" charset="0"/>
              <a:cs typeface="Times New Roman" panose="02020603050405020304" pitchFamily="18" charset="0"/>
            </a:endParaRPr>
          </a:p>
        </p:txBody>
      </p:sp>
      <p:sp>
        <p:nvSpPr>
          <p:cNvPr id="94" name="文本框 93">
            <a:extLst>
              <a:ext uri="{FF2B5EF4-FFF2-40B4-BE49-F238E27FC236}">
                <a16:creationId xmlns:a16="http://schemas.microsoft.com/office/drawing/2014/main" id="{F14A75E4-7CA3-8C66-539B-B0766EC2CCEE}"/>
              </a:ext>
            </a:extLst>
          </p:cNvPr>
          <p:cNvSpPr txBox="1"/>
          <p:nvPr/>
        </p:nvSpPr>
        <p:spPr>
          <a:xfrm>
            <a:off x="7851712" y="4155319"/>
            <a:ext cx="916335" cy="400110"/>
          </a:xfrm>
          <a:prstGeom prst="rect">
            <a:avLst/>
          </a:prstGeom>
          <a:noFill/>
        </p:spPr>
        <p:txBody>
          <a:bodyPr wrap="square">
            <a:spAutoFit/>
          </a:bodyPr>
          <a:lstStyle/>
          <a:p>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1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694AF01C-850F-5246-CFD6-E3FB4B30CEB5}"/>
                  </a:ext>
                </a:extLst>
              </p:cNvPr>
              <p:cNvSpPr txBox="1"/>
              <p:nvPr/>
            </p:nvSpPr>
            <p:spPr>
              <a:xfrm>
                <a:off x="3113036" y="4982944"/>
                <a:ext cx="62339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𝒚</m:t>
                          </m:r>
                        </m:e>
                        <m:sub>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𝟏</m:t>
                          </m:r>
                        </m:sub>
                      </m:sSub>
                    </m:oMath>
                  </m:oMathPara>
                </a14:m>
                <a:endParaRPr lang="zh-CN" altLang="en-US" dirty="0"/>
              </a:p>
            </p:txBody>
          </p:sp>
        </mc:Choice>
        <mc:Fallback xmlns="">
          <p:sp>
            <p:nvSpPr>
              <p:cNvPr id="95" name="文本框 94">
                <a:extLst>
                  <a:ext uri="{FF2B5EF4-FFF2-40B4-BE49-F238E27FC236}">
                    <a16:creationId xmlns:a16="http://schemas.microsoft.com/office/drawing/2014/main" id="{694AF01C-850F-5246-CFD6-E3FB4B30CEB5}"/>
                  </a:ext>
                </a:extLst>
              </p:cNvPr>
              <p:cNvSpPr txBox="1">
                <a:spLocks noRot="1" noChangeAspect="1" noMove="1" noResize="1" noEditPoints="1" noAdjustHandles="1" noChangeArrowheads="1" noChangeShapeType="1" noTextEdit="1"/>
              </p:cNvSpPr>
              <p:nvPr/>
            </p:nvSpPr>
            <p:spPr>
              <a:xfrm>
                <a:off x="3113036" y="4982944"/>
                <a:ext cx="623392" cy="400110"/>
              </a:xfrm>
              <a:prstGeom prst="rect">
                <a:avLst/>
              </a:prstGeom>
              <a:blipFill>
                <a:blip r:embed="rId11"/>
                <a:stretch>
                  <a:fillRect b="-106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1601D966-8B2F-6DAB-8A73-8CF0A639993B}"/>
                  </a:ext>
                </a:extLst>
              </p:cNvPr>
              <p:cNvSpPr txBox="1"/>
              <p:nvPr/>
            </p:nvSpPr>
            <p:spPr>
              <a:xfrm>
                <a:off x="4392488" y="4987572"/>
                <a:ext cx="62339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𝒚</m:t>
                          </m:r>
                        </m:e>
                        <m:sub>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𝟐</m:t>
                          </m:r>
                        </m:sub>
                      </m:sSub>
                    </m:oMath>
                  </m:oMathPara>
                </a14:m>
                <a:endParaRPr lang="zh-CN" altLang="en-US" dirty="0"/>
              </a:p>
            </p:txBody>
          </p:sp>
        </mc:Choice>
        <mc:Fallback xmlns="">
          <p:sp>
            <p:nvSpPr>
              <p:cNvPr id="96" name="文本框 95">
                <a:extLst>
                  <a:ext uri="{FF2B5EF4-FFF2-40B4-BE49-F238E27FC236}">
                    <a16:creationId xmlns:a16="http://schemas.microsoft.com/office/drawing/2014/main" id="{1601D966-8B2F-6DAB-8A73-8CF0A639993B}"/>
                  </a:ext>
                </a:extLst>
              </p:cNvPr>
              <p:cNvSpPr txBox="1">
                <a:spLocks noRot="1" noChangeAspect="1" noMove="1" noResize="1" noEditPoints="1" noAdjustHandles="1" noChangeArrowheads="1" noChangeShapeType="1" noTextEdit="1"/>
              </p:cNvSpPr>
              <p:nvPr/>
            </p:nvSpPr>
            <p:spPr>
              <a:xfrm>
                <a:off x="4392488" y="4987572"/>
                <a:ext cx="623392" cy="400110"/>
              </a:xfrm>
              <a:prstGeom prst="rect">
                <a:avLst/>
              </a:prstGeom>
              <a:blipFill>
                <a:blip r:embed="rId12"/>
                <a:stretch>
                  <a:fillRect b="-106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7" name="文本框 96">
                <a:extLst>
                  <a:ext uri="{FF2B5EF4-FFF2-40B4-BE49-F238E27FC236}">
                    <a16:creationId xmlns:a16="http://schemas.microsoft.com/office/drawing/2014/main" id="{D655BB17-F44A-4B81-CCA9-501E2B974702}"/>
                  </a:ext>
                </a:extLst>
              </p:cNvPr>
              <p:cNvSpPr txBox="1"/>
              <p:nvPr/>
            </p:nvSpPr>
            <p:spPr>
              <a:xfrm>
                <a:off x="5640288" y="4987389"/>
                <a:ext cx="62339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𝒚</m:t>
                          </m:r>
                        </m:e>
                        <m:sub>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𝟑</m:t>
                          </m:r>
                        </m:sub>
                      </m:sSub>
                    </m:oMath>
                  </m:oMathPara>
                </a14:m>
                <a:endParaRPr lang="zh-CN" altLang="en-US" dirty="0"/>
              </a:p>
            </p:txBody>
          </p:sp>
        </mc:Choice>
        <mc:Fallback xmlns="">
          <p:sp>
            <p:nvSpPr>
              <p:cNvPr id="97" name="文本框 96">
                <a:extLst>
                  <a:ext uri="{FF2B5EF4-FFF2-40B4-BE49-F238E27FC236}">
                    <a16:creationId xmlns:a16="http://schemas.microsoft.com/office/drawing/2014/main" id="{D655BB17-F44A-4B81-CCA9-501E2B974702}"/>
                  </a:ext>
                </a:extLst>
              </p:cNvPr>
              <p:cNvSpPr txBox="1">
                <a:spLocks noRot="1" noChangeAspect="1" noMove="1" noResize="1" noEditPoints="1" noAdjustHandles="1" noChangeArrowheads="1" noChangeShapeType="1" noTextEdit="1"/>
              </p:cNvSpPr>
              <p:nvPr/>
            </p:nvSpPr>
            <p:spPr>
              <a:xfrm>
                <a:off x="5640288" y="4987389"/>
                <a:ext cx="623392" cy="400110"/>
              </a:xfrm>
              <a:prstGeom prst="rect">
                <a:avLst/>
              </a:prstGeom>
              <a:blipFill>
                <a:blip r:embed="rId13"/>
                <a:stretch>
                  <a:fillRect b="-10606"/>
                </a:stretch>
              </a:blipFill>
            </p:spPr>
            <p:txBody>
              <a:bodyPr/>
              <a:lstStyle/>
              <a:p>
                <a:r>
                  <a:rPr lang="zh-CN" altLang="en-US">
                    <a:noFill/>
                  </a:rPr>
                  <a:t> </a:t>
                </a:r>
              </a:p>
            </p:txBody>
          </p:sp>
        </mc:Fallback>
      </mc:AlternateContent>
      <p:sp>
        <p:nvSpPr>
          <p:cNvPr id="98" name="文本框 97">
            <a:extLst>
              <a:ext uri="{FF2B5EF4-FFF2-40B4-BE49-F238E27FC236}">
                <a16:creationId xmlns:a16="http://schemas.microsoft.com/office/drawing/2014/main" id="{63F8D1AE-2323-8FB3-0C49-E80BCF04B11F}"/>
              </a:ext>
            </a:extLst>
          </p:cNvPr>
          <p:cNvSpPr txBox="1"/>
          <p:nvPr/>
        </p:nvSpPr>
        <p:spPr>
          <a:xfrm>
            <a:off x="6429920" y="4970773"/>
            <a:ext cx="916335" cy="400110"/>
          </a:xfrm>
          <a:prstGeom prst="rect">
            <a:avLst/>
          </a:prstGeom>
          <a:noFill/>
        </p:spPr>
        <p:txBody>
          <a:bodyPr wrap="square">
            <a:spAutoFit/>
          </a:bodyPr>
          <a:lstStyle/>
          <a:p>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1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0" name="文本框 99">
                <a:extLst>
                  <a:ext uri="{FF2B5EF4-FFF2-40B4-BE49-F238E27FC236}">
                    <a16:creationId xmlns:a16="http://schemas.microsoft.com/office/drawing/2014/main" id="{E24FB6C8-7D4D-49AC-4623-C408FB291743}"/>
                  </a:ext>
                </a:extLst>
              </p:cNvPr>
              <p:cNvSpPr txBox="1"/>
              <p:nvPr/>
            </p:nvSpPr>
            <p:spPr>
              <a:xfrm>
                <a:off x="7346255" y="5020984"/>
                <a:ext cx="43443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000" b="1" i="1" u="none" strike="noStrike" kern="1200" cap="none" spc="0" normalizeH="0" baseline="0" noProof="0" dirty="0" smtClean="0">
                          <a:ln>
                            <a:noFill/>
                          </a:ln>
                          <a:solidFill>
                            <a:srgbClr val="0066CC"/>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𝒙</m:t>
                      </m:r>
                    </m:oMath>
                  </m:oMathPara>
                </a14:m>
                <a:endParaRPr lang="zh-CN" altLang="en-US" dirty="0"/>
              </a:p>
            </p:txBody>
          </p:sp>
        </mc:Choice>
        <mc:Fallback xmlns="">
          <p:sp>
            <p:nvSpPr>
              <p:cNvPr id="100" name="文本框 99">
                <a:extLst>
                  <a:ext uri="{FF2B5EF4-FFF2-40B4-BE49-F238E27FC236}">
                    <a16:creationId xmlns:a16="http://schemas.microsoft.com/office/drawing/2014/main" id="{E24FB6C8-7D4D-49AC-4623-C408FB291743}"/>
                  </a:ext>
                </a:extLst>
              </p:cNvPr>
              <p:cNvSpPr txBox="1">
                <a:spLocks noRot="1" noChangeAspect="1" noMove="1" noResize="1" noEditPoints="1" noAdjustHandles="1" noChangeArrowheads="1" noChangeShapeType="1" noTextEdit="1"/>
              </p:cNvSpPr>
              <p:nvPr/>
            </p:nvSpPr>
            <p:spPr>
              <a:xfrm>
                <a:off x="7346255" y="5020984"/>
                <a:ext cx="434432" cy="400110"/>
              </a:xfrm>
              <a:prstGeom prst="rect">
                <a:avLst/>
              </a:prstGeom>
              <a:blipFill>
                <a:blip r:embed="rId14"/>
                <a:stretch>
                  <a:fillRect/>
                </a:stretch>
              </a:blipFill>
            </p:spPr>
            <p:txBody>
              <a:bodyPr/>
              <a:lstStyle/>
              <a:p>
                <a:r>
                  <a:rPr lang="zh-CN" altLang="en-US">
                    <a:noFill/>
                  </a:rPr>
                  <a:t> </a:t>
                </a:r>
              </a:p>
            </p:txBody>
          </p:sp>
        </mc:Fallback>
      </mc:AlternateContent>
      <p:sp>
        <p:nvSpPr>
          <p:cNvPr id="101" name="文本框 100">
            <a:extLst>
              <a:ext uri="{FF2B5EF4-FFF2-40B4-BE49-F238E27FC236}">
                <a16:creationId xmlns:a16="http://schemas.microsoft.com/office/drawing/2014/main" id="{AA76F1E6-8F70-576F-98FC-6318DBBE6BAD}"/>
              </a:ext>
            </a:extLst>
          </p:cNvPr>
          <p:cNvSpPr txBox="1"/>
          <p:nvPr/>
        </p:nvSpPr>
        <p:spPr>
          <a:xfrm>
            <a:off x="7937433" y="4980193"/>
            <a:ext cx="916335" cy="400110"/>
          </a:xfrm>
          <a:prstGeom prst="rect">
            <a:avLst/>
          </a:prstGeom>
          <a:noFill/>
        </p:spPr>
        <p:txBody>
          <a:bodyPr wrap="square">
            <a:spAutoFit/>
          </a:bodyPr>
          <a:lstStyle/>
          <a:p>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1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2" name="文本框 101">
                <a:extLst>
                  <a:ext uri="{FF2B5EF4-FFF2-40B4-BE49-F238E27FC236}">
                    <a16:creationId xmlns:a16="http://schemas.microsoft.com/office/drawing/2014/main" id="{D111CA3A-32BE-BD78-F714-70375A13730A}"/>
                  </a:ext>
                </a:extLst>
              </p:cNvPr>
              <p:cNvSpPr txBox="1"/>
              <p:nvPr/>
            </p:nvSpPr>
            <p:spPr>
              <a:xfrm>
                <a:off x="8645476" y="4987389"/>
                <a:ext cx="62339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𝒚</m:t>
                          </m:r>
                        </m:e>
                        <m:sub>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𝟏𝟎</m:t>
                          </m:r>
                        </m:sub>
                      </m:sSub>
                    </m:oMath>
                  </m:oMathPara>
                </a14:m>
                <a:endParaRPr lang="zh-CN" altLang="en-US" dirty="0"/>
              </a:p>
            </p:txBody>
          </p:sp>
        </mc:Choice>
        <mc:Fallback xmlns="">
          <p:sp>
            <p:nvSpPr>
              <p:cNvPr id="102" name="文本框 101">
                <a:extLst>
                  <a:ext uri="{FF2B5EF4-FFF2-40B4-BE49-F238E27FC236}">
                    <a16:creationId xmlns:a16="http://schemas.microsoft.com/office/drawing/2014/main" id="{D111CA3A-32BE-BD78-F714-70375A13730A}"/>
                  </a:ext>
                </a:extLst>
              </p:cNvPr>
              <p:cNvSpPr txBox="1">
                <a:spLocks noRot="1" noChangeAspect="1" noMove="1" noResize="1" noEditPoints="1" noAdjustHandles="1" noChangeArrowheads="1" noChangeShapeType="1" noTextEdit="1"/>
              </p:cNvSpPr>
              <p:nvPr/>
            </p:nvSpPr>
            <p:spPr>
              <a:xfrm>
                <a:off x="8645476" y="4987389"/>
                <a:ext cx="623392" cy="400110"/>
              </a:xfrm>
              <a:prstGeom prst="rect">
                <a:avLst/>
              </a:prstGeom>
              <a:blipFill>
                <a:blip r:embed="rId15"/>
                <a:stretch>
                  <a:fillRect b="-10606"/>
                </a:stretch>
              </a:blipFill>
            </p:spPr>
            <p:txBody>
              <a:bodyPr/>
              <a:lstStyle/>
              <a:p>
                <a:r>
                  <a:rPr lang="zh-CN" altLang="en-US">
                    <a:noFill/>
                  </a:rPr>
                  <a:t> </a:t>
                </a:r>
              </a:p>
            </p:txBody>
          </p:sp>
        </mc:Fallback>
      </mc:AlternateContent>
      <p:sp>
        <p:nvSpPr>
          <p:cNvPr id="103" name="矩形 102">
            <a:extLst>
              <a:ext uri="{FF2B5EF4-FFF2-40B4-BE49-F238E27FC236}">
                <a16:creationId xmlns:a16="http://schemas.microsoft.com/office/drawing/2014/main" id="{0BA7F303-5E4B-140B-4025-8D043E70818C}"/>
              </a:ext>
            </a:extLst>
          </p:cNvPr>
          <p:cNvSpPr>
            <a:spLocks noChangeArrowheads="1"/>
          </p:cNvSpPr>
          <p:nvPr/>
        </p:nvSpPr>
        <p:spPr bwMode="auto">
          <a:xfrm>
            <a:off x="800341" y="6013226"/>
            <a:ext cx="1462625" cy="437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Rockwell" panose="02060603020205020403" pitchFamily="18" charset="0"/>
                <a:ea typeface="方正姚体" panose="02010601030101010101" pitchFamily="2" charset="-122"/>
              </a:defRPr>
            </a:lvl1pPr>
            <a:lvl2pPr marL="742950" indent="-285750">
              <a:spcBef>
                <a:spcPct val="20000"/>
              </a:spcBef>
              <a:buFont typeface="Arial" panose="020B0604020202020204" pitchFamily="34" charset="0"/>
              <a:buChar char="–"/>
              <a:defRPr sz="2800">
                <a:solidFill>
                  <a:schemeClr val="tx1"/>
                </a:solidFill>
                <a:latin typeface="Rockwell" panose="02060603020205020403" pitchFamily="18" charset="0"/>
                <a:ea typeface="方正姚体" panose="02010601030101010101" pitchFamily="2" charset="-122"/>
              </a:defRPr>
            </a:lvl2pPr>
            <a:lvl3pPr marL="1143000" indent="-228600">
              <a:spcBef>
                <a:spcPct val="20000"/>
              </a:spcBef>
              <a:buFont typeface="Arial" panose="020B0604020202020204" pitchFamily="34" charset="0"/>
              <a:buChar char="•"/>
              <a:defRPr sz="2400">
                <a:solidFill>
                  <a:schemeClr val="tx1"/>
                </a:solidFill>
                <a:latin typeface="Rockwell" panose="02060603020205020403" pitchFamily="18" charset="0"/>
                <a:ea typeface="方正姚体" panose="02010601030101010101" pitchFamily="2" charset="-122"/>
              </a:defRPr>
            </a:lvl3pPr>
            <a:lvl4pPr marL="16002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4pPr>
            <a:lvl5pPr marL="20574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9pPr>
          </a:lstStyle>
          <a:p>
            <a:pPr>
              <a:lnSpc>
                <a:spcPct val="140000"/>
              </a:lnSpc>
              <a:spcBef>
                <a:spcPct val="0"/>
              </a:spcBef>
              <a:buNone/>
            </a:pPr>
            <a:r>
              <a:rPr lang="en-US" altLang="zh-CN" sz="1800" b="1" dirty="0">
                <a:latin typeface="微软雅黑" panose="020B0503020204020204" pitchFamily="34" charset="-122"/>
                <a:ea typeface="微软雅黑" panose="020B0503020204020204" pitchFamily="34" charset="-122"/>
                <a:cs typeface="Times New Roman" panose="02020603050405020304" pitchFamily="18" charset="0"/>
              </a:rPr>
              <a:t>Summary:</a:t>
            </a:r>
            <a:endParaRPr lang="zh-CN" altLang="en-US" sz="1800" dirty="0"/>
          </a:p>
        </p:txBody>
      </p:sp>
      <mc:AlternateContent xmlns:mc="http://schemas.openxmlformats.org/markup-compatibility/2006" xmlns:a14="http://schemas.microsoft.com/office/drawing/2010/main">
        <mc:Choice Requires="a14">
          <p:sp>
            <p:nvSpPr>
              <p:cNvPr id="104" name="文本框 103">
                <a:extLst>
                  <a:ext uri="{FF2B5EF4-FFF2-40B4-BE49-F238E27FC236}">
                    <a16:creationId xmlns:a16="http://schemas.microsoft.com/office/drawing/2014/main" id="{AD11E9EB-C21B-B0D8-BE62-A4A599BBB2C1}"/>
                  </a:ext>
                </a:extLst>
              </p:cNvPr>
              <p:cNvSpPr txBox="1"/>
              <p:nvPr/>
            </p:nvSpPr>
            <p:spPr>
              <a:xfrm>
                <a:off x="2120002" y="6019474"/>
                <a:ext cx="46771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1" i="1" dirty="0" smtClean="0">
                          <a:solidFill>
                            <a:srgbClr val="0066CC"/>
                          </a:solidFill>
                          <a:latin typeface="Cambria Math" panose="02040503050406030204" pitchFamily="18" charset="0"/>
                          <a:ea typeface="微软雅黑" panose="020B0503020204020204" pitchFamily="34" charset="-122"/>
                          <a:cs typeface="Times New Roman" panose="02020603050405020304" pitchFamily="18" charset="0"/>
                        </a:rPr>
                        <m:t>𝒙</m:t>
                      </m:r>
                    </m:oMath>
                  </m:oMathPara>
                </a14:m>
                <a:endParaRPr lang="zh-CN" altLang="en-US" sz="2400" dirty="0"/>
              </a:p>
            </p:txBody>
          </p:sp>
        </mc:Choice>
        <mc:Fallback xmlns="">
          <p:sp>
            <p:nvSpPr>
              <p:cNvPr id="104" name="文本框 103">
                <a:extLst>
                  <a:ext uri="{FF2B5EF4-FFF2-40B4-BE49-F238E27FC236}">
                    <a16:creationId xmlns:a16="http://schemas.microsoft.com/office/drawing/2014/main" id="{AD11E9EB-C21B-B0D8-BE62-A4A599BBB2C1}"/>
                  </a:ext>
                </a:extLst>
              </p:cNvPr>
              <p:cNvSpPr txBox="1">
                <a:spLocks noRot="1" noChangeAspect="1" noMove="1" noResize="1" noEditPoints="1" noAdjustHandles="1" noChangeArrowheads="1" noChangeShapeType="1" noTextEdit="1"/>
              </p:cNvSpPr>
              <p:nvPr/>
            </p:nvSpPr>
            <p:spPr>
              <a:xfrm>
                <a:off x="2120002" y="6019474"/>
                <a:ext cx="467712" cy="461665"/>
              </a:xfrm>
              <a:prstGeom prst="rect">
                <a:avLst/>
              </a:prstGeom>
              <a:blipFill>
                <a:blip r:embed="rId16"/>
                <a:stretch>
                  <a:fillRect/>
                </a:stretch>
              </a:blipFill>
            </p:spPr>
            <p:txBody>
              <a:bodyPr/>
              <a:lstStyle/>
              <a:p>
                <a:r>
                  <a:rPr lang="zh-CN" altLang="en-US">
                    <a:noFill/>
                  </a:rPr>
                  <a:t> </a:t>
                </a:r>
              </a:p>
            </p:txBody>
          </p:sp>
        </mc:Fallback>
      </mc:AlternateContent>
      <p:sp>
        <p:nvSpPr>
          <p:cNvPr id="105" name="Line 8">
            <a:extLst>
              <a:ext uri="{FF2B5EF4-FFF2-40B4-BE49-F238E27FC236}">
                <a16:creationId xmlns:a16="http://schemas.microsoft.com/office/drawing/2014/main" id="{E131C291-F897-5033-E777-09A5216AE7A9}"/>
              </a:ext>
            </a:extLst>
          </p:cNvPr>
          <p:cNvSpPr>
            <a:spLocks noChangeShapeType="1"/>
          </p:cNvSpPr>
          <p:nvPr/>
        </p:nvSpPr>
        <p:spPr bwMode="auto">
          <a:xfrm>
            <a:off x="2587714" y="6250306"/>
            <a:ext cx="1286289" cy="0"/>
          </a:xfrm>
          <a:prstGeom prst="line">
            <a:avLst/>
          </a:prstGeom>
          <a:noFill/>
          <a:ln w="28575">
            <a:solidFill>
              <a:sysClr val="windowText" lastClr="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fontAlgn="auto" hangingPunct="1">
              <a:spcBef>
                <a:spcPts val="0"/>
              </a:spcBef>
              <a:spcAft>
                <a:spcPts val="0"/>
              </a:spcAft>
              <a:defRPr/>
            </a:pPr>
            <a:endParaRPr lang="en-US" kern="0" dirty="0">
              <a:solidFill>
                <a:prstClr val="black"/>
              </a:solidFill>
              <a:latin typeface="Calibri"/>
              <a:ea typeface="宋体"/>
            </a:endParaRPr>
          </a:p>
        </p:txBody>
      </p:sp>
      <p:sp>
        <p:nvSpPr>
          <p:cNvPr id="106" name="矩形 105">
            <a:extLst>
              <a:ext uri="{FF2B5EF4-FFF2-40B4-BE49-F238E27FC236}">
                <a16:creationId xmlns:a16="http://schemas.microsoft.com/office/drawing/2014/main" id="{82ACE128-EC0C-0A51-50BD-E00287F8164E}"/>
              </a:ext>
            </a:extLst>
          </p:cNvPr>
          <p:cNvSpPr>
            <a:spLocks noChangeArrowheads="1"/>
          </p:cNvSpPr>
          <p:nvPr/>
        </p:nvSpPr>
        <p:spPr bwMode="auto">
          <a:xfrm>
            <a:off x="2663927" y="5682449"/>
            <a:ext cx="1219331" cy="438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Rockwell" panose="02060603020205020403" pitchFamily="18" charset="0"/>
                <a:ea typeface="方正姚体" panose="02010601030101010101" pitchFamily="2" charset="-122"/>
              </a:defRPr>
            </a:lvl1pPr>
            <a:lvl2pPr marL="742950" indent="-285750">
              <a:spcBef>
                <a:spcPct val="20000"/>
              </a:spcBef>
              <a:buFont typeface="Arial" panose="020B0604020202020204" pitchFamily="34" charset="0"/>
              <a:buChar char="–"/>
              <a:defRPr sz="2800">
                <a:solidFill>
                  <a:schemeClr val="tx1"/>
                </a:solidFill>
                <a:latin typeface="Rockwell" panose="02060603020205020403" pitchFamily="18" charset="0"/>
                <a:ea typeface="方正姚体" panose="02010601030101010101" pitchFamily="2" charset="-122"/>
              </a:defRPr>
            </a:lvl2pPr>
            <a:lvl3pPr marL="1143000" indent="-228600">
              <a:spcBef>
                <a:spcPct val="20000"/>
              </a:spcBef>
              <a:buFont typeface="Arial" panose="020B0604020202020204" pitchFamily="34" charset="0"/>
              <a:buChar char="•"/>
              <a:defRPr sz="2400">
                <a:solidFill>
                  <a:schemeClr val="tx1"/>
                </a:solidFill>
                <a:latin typeface="Rockwell" panose="02060603020205020403" pitchFamily="18" charset="0"/>
                <a:ea typeface="方正姚体" panose="02010601030101010101" pitchFamily="2" charset="-122"/>
              </a:defRPr>
            </a:lvl3pPr>
            <a:lvl4pPr marL="16002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4pPr>
            <a:lvl5pPr marL="20574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9pPr>
          </a:lstStyle>
          <a:p>
            <a:pPr algn="ctr">
              <a:lnSpc>
                <a:spcPct val="140000"/>
              </a:lnSpc>
              <a:spcBef>
                <a:spcPct val="0"/>
              </a:spcBef>
              <a:buNone/>
            </a:pPr>
            <a:r>
              <a:rPr lang="en-US" altLang="zh-CN" sz="1800" b="1" dirty="0">
                <a:latin typeface="微软雅黑" panose="020B0503020204020204" pitchFamily="34" charset="-122"/>
                <a:ea typeface="微软雅黑" panose="020B0503020204020204" pitchFamily="34" charset="-122"/>
                <a:cs typeface="Times New Roman" panose="02020603050405020304" pitchFamily="18" charset="0"/>
              </a:rPr>
              <a:t>Encrypt</a:t>
            </a:r>
            <a:endParaRPr lang="en-US" altLang="zh-CN" sz="1800" b="1" dirty="0">
              <a:solidFill>
                <a:srgbClr val="0066CC"/>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7" name="文本框 106">
                <a:extLst>
                  <a:ext uri="{FF2B5EF4-FFF2-40B4-BE49-F238E27FC236}">
                    <a16:creationId xmlns:a16="http://schemas.microsoft.com/office/drawing/2014/main" id="{A15F2D5D-8F8F-AE78-F2EA-0414F6E25A5C}"/>
                  </a:ext>
                </a:extLst>
              </p:cNvPr>
              <p:cNvSpPr txBox="1"/>
              <p:nvPr/>
            </p:nvSpPr>
            <p:spPr>
              <a:xfrm>
                <a:off x="3842055" y="6019474"/>
                <a:ext cx="46771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1" i="1" dirty="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𝒌</m:t>
                      </m:r>
                    </m:oMath>
                  </m:oMathPara>
                </a14:m>
                <a:endParaRPr lang="zh-CN" altLang="en-US" sz="2400" dirty="0">
                  <a:solidFill>
                    <a:schemeClr val="tx1"/>
                  </a:solidFill>
                </a:endParaRPr>
              </a:p>
            </p:txBody>
          </p:sp>
        </mc:Choice>
        <mc:Fallback xmlns="">
          <p:sp>
            <p:nvSpPr>
              <p:cNvPr id="107" name="文本框 106">
                <a:extLst>
                  <a:ext uri="{FF2B5EF4-FFF2-40B4-BE49-F238E27FC236}">
                    <a16:creationId xmlns:a16="http://schemas.microsoft.com/office/drawing/2014/main" id="{A15F2D5D-8F8F-AE78-F2EA-0414F6E25A5C}"/>
                  </a:ext>
                </a:extLst>
              </p:cNvPr>
              <p:cNvSpPr txBox="1">
                <a:spLocks noRot="1" noChangeAspect="1" noMove="1" noResize="1" noEditPoints="1" noAdjustHandles="1" noChangeArrowheads="1" noChangeShapeType="1" noTextEdit="1"/>
              </p:cNvSpPr>
              <p:nvPr/>
            </p:nvSpPr>
            <p:spPr>
              <a:xfrm>
                <a:off x="3842055" y="6019474"/>
                <a:ext cx="467712" cy="461665"/>
              </a:xfrm>
              <a:prstGeom prst="rect">
                <a:avLst/>
              </a:prstGeom>
              <a:blipFill>
                <a:blip r:embed="rId17"/>
                <a:stretch>
                  <a:fillRect/>
                </a:stretch>
              </a:blipFill>
            </p:spPr>
            <p:txBody>
              <a:bodyPr/>
              <a:lstStyle/>
              <a:p>
                <a:r>
                  <a:rPr lang="zh-CN" altLang="en-US">
                    <a:noFill/>
                  </a:rPr>
                  <a:t> </a:t>
                </a:r>
              </a:p>
            </p:txBody>
          </p:sp>
        </mc:Fallback>
      </mc:AlternateContent>
      <p:sp>
        <p:nvSpPr>
          <p:cNvPr id="108" name="Line 8">
            <a:extLst>
              <a:ext uri="{FF2B5EF4-FFF2-40B4-BE49-F238E27FC236}">
                <a16:creationId xmlns:a16="http://schemas.microsoft.com/office/drawing/2014/main" id="{B714E657-A0FA-E0A1-525E-71E5FF505DA4}"/>
              </a:ext>
            </a:extLst>
          </p:cNvPr>
          <p:cNvSpPr>
            <a:spLocks noChangeShapeType="1"/>
          </p:cNvSpPr>
          <p:nvPr/>
        </p:nvSpPr>
        <p:spPr bwMode="auto">
          <a:xfrm>
            <a:off x="4265209" y="6250306"/>
            <a:ext cx="1286289" cy="0"/>
          </a:xfrm>
          <a:prstGeom prst="line">
            <a:avLst/>
          </a:prstGeom>
          <a:noFill/>
          <a:ln w="28575">
            <a:solidFill>
              <a:sysClr val="windowText" lastClr="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fontAlgn="auto" hangingPunct="1">
              <a:spcBef>
                <a:spcPts val="0"/>
              </a:spcBef>
              <a:spcAft>
                <a:spcPts val="0"/>
              </a:spcAft>
              <a:defRPr/>
            </a:pPr>
            <a:endParaRPr lang="en-US" kern="0" dirty="0">
              <a:solidFill>
                <a:prstClr val="black"/>
              </a:solidFill>
              <a:latin typeface="Calibri"/>
              <a:ea typeface="宋体"/>
            </a:endParaRPr>
          </a:p>
        </p:txBody>
      </p:sp>
      <mc:AlternateContent xmlns:mc="http://schemas.openxmlformats.org/markup-compatibility/2006" xmlns:a14="http://schemas.microsoft.com/office/drawing/2010/main">
        <mc:Choice Requires="a14">
          <p:sp>
            <p:nvSpPr>
              <p:cNvPr id="109" name="矩形 108">
                <a:extLst>
                  <a:ext uri="{FF2B5EF4-FFF2-40B4-BE49-F238E27FC236}">
                    <a16:creationId xmlns:a16="http://schemas.microsoft.com/office/drawing/2014/main" id="{F5C6F267-4109-B645-92B5-ACE6B7E68DF3}"/>
                  </a:ext>
                </a:extLst>
              </p:cNvPr>
              <p:cNvSpPr>
                <a:spLocks noChangeArrowheads="1"/>
              </p:cNvSpPr>
              <p:nvPr/>
            </p:nvSpPr>
            <p:spPr bwMode="auto">
              <a:xfrm>
                <a:off x="4418949" y="5684554"/>
                <a:ext cx="893210" cy="43813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Rockwell" panose="02060603020205020403" pitchFamily="18" charset="0"/>
                    <a:ea typeface="方正姚体" panose="02010601030101010101" pitchFamily="2" charset="-122"/>
                  </a:defRPr>
                </a:lvl1pPr>
                <a:lvl2pPr marL="742950" indent="-285750">
                  <a:spcBef>
                    <a:spcPct val="20000"/>
                  </a:spcBef>
                  <a:buFont typeface="Arial" panose="020B0604020202020204" pitchFamily="34" charset="0"/>
                  <a:buChar char="–"/>
                  <a:defRPr sz="2800">
                    <a:solidFill>
                      <a:schemeClr val="tx1"/>
                    </a:solidFill>
                    <a:latin typeface="Rockwell" panose="02060603020205020403" pitchFamily="18" charset="0"/>
                    <a:ea typeface="方正姚体" panose="02010601030101010101" pitchFamily="2" charset="-122"/>
                  </a:defRPr>
                </a:lvl2pPr>
                <a:lvl3pPr marL="1143000" indent="-228600">
                  <a:spcBef>
                    <a:spcPct val="20000"/>
                  </a:spcBef>
                  <a:buFont typeface="Arial" panose="020B0604020202020204" pitchFamily="34" charset="0"/>
                  <a:buChar char="•"/>
                  <a:defRPr sz="2400">
                    <a:solidFill>
                      <a:schemeClr val="tx1"/>
                    </a:solidFill>
                    <a:latin typeface="Rockwell" panose="02060603020205020403" pitchFamily="18" charset="0"/>
                    <a:ea typeface="方正姚体" panose="02010601030101010101" pitchFamily="2" charset="-122"/>
                  </a:defRPr>
                </a:lvl3pPr>
                <a:lvl4pPr marL="16002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4pPr>
                <a:lvl5pPr marL="20574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9pPr>
              </a:lstStyle>
              <a:p>
                <a:pPr algn="ctr">
                  <a:lnSpc>
                    <a:spcPct val="140000"/>
                  </a:lnSpc>
                  <a:spcBef>
                    <a:spcPct val="0"/>
                  </a:spcBef>
                  <a:buNone/>
                </a:pPr>
                <a:r>
                  <a:rPr lang="en-US" altLang="zh-CN" sz="1800" b="1" dirty="0">
                    <a:latin typeface="微软雅黑" panose="020B0503020204020204" pitchFamily="34" charset="-122"/>
                    <a:ea typeface="微软雅黑" panose="020B0503020204020204" pitchFamily="34" charset="-122"/>
                    <a:cs typeface="Times New Roman" panose="02020603050405020304" pitchFamily="18" charset="0"/>
                  </a:rPr>
                  <a:t>Fuse</a:t>
                </a: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 </a:t>
                </a:r>
                <a14:m>
                  <m:oMath xmlns:m="http://schemas.openxmlformats.org/officeDocument/2006/math">
                    <m:r>
                      <a:rPr lang="en-US" altLang="zh-CN" sz="1800" b="1" i="1" dirty="0" smtClean="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𝒋</m:t>
                    </m:r>
                  </m:oMath>
                </a14:m>
                <a:endParaRPr lang="en-US" altLang="zh-CN" sz="1800" b="1" dirty="0">
                  <a:solidFill>
                    <a:srgbClr val="0066CC"/>
                  </a:solidFill>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09" name="矩形 108">
                <a:extLst>
                  <a:ext uri="{FF2B5EF4-FFF2-40B4-BE49-F238E27FC236}">
                    <a16:creationId xmlns:a16="http://schemas.microsoft.com/office/drawing/2014/main" id="{F5C6F267-4109-B645-92B5-ACE6B7E68DF3}"/>
                  </a:ext>
                </a:extLst>
              </p:cNvPr>
              <p:cNvSpPr>
                <a:spLocks noRot="1" noChangeAspect="1" noMove="1" noResize="1" noEditPoints="1" noAdjustHandles="1" noChangeArrowheads="1" noChangeShapeType="1" noTextEdit="1"/>
              </p:cNvSpPr>
              <p:nvPr/>
            </p:nvSpPr>
            <p:spPr bwMode="auto">
              <a:xfrm>
                <a:off x="4418949" y="5684554"/>
                <a:ext cx="893210" cy="438133"/>
              </a:xfrm>
              <a:prstGeom prst="rect">
                <a:avLst/>
              </a:prstGeom>
              <a:blipFill>
                <a:blip r:embed="rId18"/>
                <a:stretch>
                  <a:fillRect l="-4795" b="-2253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0" name="文本框 109">
                <a:extLst>
                  <a:ext uri="{FF2B5EF4-FFF2-40B4-BE49-F238E27FC236}">
                    <a16:creationId xmlns:a16="http://schemas.microsoft.com/office/drawing/2014/main" id="{DE51B0BB-F4E5-4A63-A726-B1711127E7DA}"/>
                  </a:ext>
                </a:extLst>
              </p:cNvPr>
              <p:cNvSpPr txBox="1"/>
              <p:nvPr/>
            </p:nvSpPr>
            <p:spPr>
              <a:xfrm>
                <a:off x="5519550" y="6019474"/>
                <a:ext cx="1584929"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2400" b="1" i="1" dirty="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𝒌</m:t>
                      </m:r>
                      <m:r>
                        <a:rPr lang="en-US" altLang="zh-CN" sz="2400" b="1" i="1" dirty="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2400" b="1" i="1" dirty="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𝒋</m:t>
                      </m:r>
                    </m:oMath>
                  </m:oMathPara>
                </a14:m>
                <a:endParaRPr lang="zh-CN" altLang="en-US" sz="2400" dirty="0">
                  <a:solidFill>
                    <a:schemeClr val="tx1"/>
                  </a:solidFill>
                </a:endParaRPr>
              </a:p>
            </p:txBody>
          </p:sp>
        </mc:Choice>
        <mc:Fallback xmlns="">
          <p:sp>
            <p:nvSpPr>
              <p:cNvPr id="110" name="文本框 109">
                <a:extLst>
                  <a:ext uri="{FF2B5EF4-FFF2-40B4-BE49-F238E27FC236}">
                    <a16:creationId xmlns:a16="http://schemas.microsoft.com/office/drawing/2014/main" id="{DE51B0BB-F4E5-4A63-A726-B1711127E7DA}"/>
                  </a:ext>
                </a:extLst>
              </p:cNvPr>
              <p:cNvSpPr txBox="1">
                <a:spLocks noRot="1" noChangeAspect="1" noMove="1" noResize="1" noEditPoints="1" noAdjustHandles="1" noChangeArrowheads="1" noChangeShapeType="1" noTextEdit="1"/>
              </p:cNvSpPr>
              <p:nvPr/>
            </p:nvSpPr>
            <p:spPr>
              <a:xfrm>
                <a:off x="5519550" y="6019474"/>
                <a:ext cx="1584929" cy="461665"/>
              </a:xfrm>
              <a:prstGeom prst="rect">
                <a:avLst/>
              </a:prstGeom>
              <a:blipFill>
                <a:blip r:embed="rId19"/>
                <a:stretch>
                  <a:fillRect l="-1154" b="-19737"/>
                </a:stretch>
              </a:blipFill>
            </p:spPr>
            <p:txBody>
              <a:bodyPr/>
              <a:lstStyle/>
              <a:p>
                <a:r>
                  <a:rPr lang="zh-CN" altLang="en-US">
                    <a:noFill/>
                  </a:rPr>
                  <a:t> </a:t>
                </a:r>
              </a:p>
            </p:txBody>
          </p:sp>
        </mc:Fallback>
      </mc:AlternateContent>
      <p:sp>
        <p:nvSpPr>
          <p:cNvPr id="111" name="Line 8">
            <a:extLst>
              <a:ext uri="{FF2B5EF4-FFF2-40B4-BE49-F238E27FC236}">
                <a16:creationId xmlns:a16="http://schemas.microsoft.com/office/drawing/2014/main" id="{F7B258AF-AB4A-BB52-0A6E-F0385C358D1E}"/>
              </a:ext>
            </a:extLst>
          </p:cNvPr>
          <p:cNvSpPr>
            <a:spLocks noChangeShapeType="1"/>
          </p:cNvSpPr>
          <p:nvPr/>
        </p:nvSpPr>
        <p:spPr bwMode="auto">
          <a:xfrm>
            <a:off x="6394283" y="6244059"/>
            <a:ext cx="1286289" cy="0"/>
          </a:xfrm>
          <a:prstGeom prst="line">
            <a:avLst/>
          </a:prstGeom>
          <a:noFill/>
          <a:ln w="28575">
            <a:solidFill>
              <a:sysClr val="windowText" lastClr="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fontAlgn="auto" hangingPunct="1">
              <a:spcBef>
                <a:spcPts val="0"/>
              </a:spcBef>
              <a:spcAft>
                <a:spcPts val="0"/>
              </a:spcAft>
              <a:defRPr/>
            </a:pPr>
            <a:endParaRPr lang="en-US" kern="0" dirty="0">
              <a:solidFill>
                <a:prstClr val="black"/>
              </a:solidFill>
              <a:latin typeface="Calibri"/>
              <a:ea typeface="宋体"/>
            </a:endParaRPr>
          </a:p>
        </p:txBody>
      </p:sp>
      <p:sp>
        <p:nvSpPr>
          <p:cNvPr id="112" name="矩形 111">
            <a:extLst>
              <a:ext uri="{FF2B5EF4-FFF2-40B4-BE49-F238E27FC236}">
                <a16:creationId xmlns:a16="http://schemas.microsoft.com/office/drawing/2014/main" id="{3CEEA1CB-AD56-E795-CD3D-A915454B6169}"/>
              </a:ext>
            </a:extLst>
          </p:cNvPr>
          <p:cNvSpPr>
            <a:spLocks noChangeArrowheads="1"/>
          </p:cNvSpPr>
          <p:nvPr/>
        </p:nvSpPr>
        <p:spPr bwMode="auto">
          <a:xfrm>
            <a:off x="6393917" y="5670674"/>
            <a:ext cx="1249103" cy="438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Rockwell" panose="02060603020205020403" pitchFamily="18" charset="0"/>
                <a:ea typeface="方正姚体" panose="02010601030101010101" pitchFamily="2" charset="-122"/>
              </a:defRPr>
            </a:lvl1pPr>
            <a:lvl2pPr marL="742950" indent="-285750">
              <a:spcBef>
                <a:spcPct val="20000"/>
              </a:spcBef>
              <a:buFont typeface="Arial" panose="020B0604020202020204" pitchFamily="34" charset="0"/>
              <a:buChar char="–"/>
              <a:defRPr sz="2800">
                <a:solidFill>
                  <a:schemeClr val="tx1"/>
                </a:solidFill>
                <a:latin typeface="Rockwell" panose="02060603020205020403" pitchFamily="18" charset="0"/>
                <a:ea typeface="方正姚体" panose="02010601030101010101" pitchFamily="2" charset="-122"/>
              </a:defRPr>
            </a:lvl2pPr>
            <a:lvl3pPr marL="1143000" indent="-228600">
              <a:spcBef>
                <a:spcPct val="20000"/>
              </a:spcBef>
              <a:buFont typeface="Arial" panose="020B0604020202020204" pitchFamily="34" charset="0"/>
              <a:buChar char="•"/>
              <a:defRPr sz="2400">
                <a:solidFill>
                  <a:schemeClr val="tx1"/>
                </a:solidFill>
                <a:latin typeface="Rockwell" panose="02060603020205020403" pitchFamily="18" charset="0"/>
                <a:ea typeface="方正姚体" panose="02010601030101010101" pitchFamily="2" charset="-122"/>
              </a:defRPr>
            </a:lvl3pPr>
            <a:lvl4pPr marL="16002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4pPr>
            <a:lvl5pPr marL="20574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9pPr>
          </a:lstStyle>
          <a:p>
            <a:pPr algn="ctr">
              <a:lnSpc>
                <a:spcPct val="140000"/>
              </a:lnSpc>
              <a:spcBef>
                <a:spcPct val="0"/>
              </a:spcBef>
              <a:buNone/>
            </a:pPr>
            <a:r>
              <a:rPr lang="en-US" altLang="zh-CN" sz="1800" b="1" dirty="0">
                <a:latin typeface="微软雅黑" panose="020B0503020204020204" pitchFamily="34" charset="-122"/>
                <a:ea typeface="微软雅黑" panose="020B0503020204020204" pitchFamily="34" charset="-122"/>
                <a:cs typeface="Times New Roman" panose="02020603050405020304" pitchFamily="18" charset="0"/>
              </a:rPr>
              <a:t>Calculate</a:t>
            </a:r>
            <a:endParaRPr lang="en-US" altLang="zh-CN" sz="1800" b="1" dirty="0">
              <a:solidFill>
                <a:srgbClr val="0066CC"/>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3" name="文本框 112">
                <a:extLst>
                  <a:ext uri="{FF2B5EF4-FFF2-40B4-BE49-F238E27FC236}">
                    <a16:creationId xmlns:a16="http://schemas.microsoft.com/office/drawing/2014/main" id="{CB3F2100-4078-2732-D0E8-333F3DA3FA96}"/>
                  </a:ext>
                </a:extLst>
              </p:cNvPr>
              <p:cNvSpPr txBox="1"/>
              <p:nvPr/>
            </p:nvSpPr>
            <p:spPr>
              <a:xfrm>
                <a:off x="7648624" y="6013227"/>
                <a:ext cx="1584929"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2400" b="1" i="1" dirty="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𝒌</m:t>
                      </m:r>
                      <m:r>
                        <a:rPr lang="en-US" altLang="zh-CN" sz="2400" b="1" i="1" dirty="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2400" b="1" i="1" dirty="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𝒋</m:t>
                      </m:r>
                      <m:r>
                        <a:rPr lang="en-US" altLang="zh-CN" sz="2400" b="1" i="1" dirty="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2400" b="1" i="1" dirty="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𝒏</m:t>
                      </m:r>
                    </m:oMath>
                  </m:oMathPara>
                </a14:m>
                <a:endParaRPr lang="zh-CN" altLang="en-US" sz="2400" dirty="0">
                  <a:solidFill>
                    <a:schemeClr val="tx1"/>
                  </a:solidFill>
                </a:endParaRPr>
              </a:p>
            </p:txBody>
          </p:sp>
        </mc:Choice>
        <mc:Fallback xmlns="">
          <p:sp>
            <p:nvSpPr>
              <p:cNvPr id="113" name="文本框 112">
                <a:extLst>
                  <a:ext uri="{FF2B5EF4-FFF2-40B4-BE49-F238E27FC236}">
                    <a16:creationId xmlns:a16="http://schemas.microsoft.com/office/drawing/2014/main" id="{CB3F2100-4078-2732-D0E8-333F3DA3FA96}"/>
                  </a:ext>
                </a:extLst>
              </p:cNvPr>
              <p:cNvSpPr txBox="1">
                <a:spLocks noRot="1" noChangeAspect="1" noMove="1" noResize="1" noEditPoints="1" noAdjustHandles="1" noChangeArrowheads="1" noChangeShapeType="1" noTextEdit="1"/>
              </p:cNvSpPr>
              <p:nvPr/>
            </p:nvSpPr>
            <p:spPr>
              <a:xfrm>
                <a:off x="7648624" y="6013227"/>
                <a:ext cx="1584929" cy="461665"/>
              </a:xfrm>
              <a:prstGeom prst="rect">
                <a:avLst/>
              </a:prstGeom>
              <a:blipFill>
                <a:blip r:embed="rId20"/>
                <a:stretch>
                  <a:fillRect l="-1538" b="-19737"/>
                </a:stretch>
              </a:blipFill>
            </p:spPr>
            <p:txBody>
              <a:bodyPr/>
              <a:lstStyle/>
              <a:p>
                <a:r>
                  <a:rPr lang="zh-CN" altLang="en-US">
                    <a:noFill/>
                  </a:rPr>
                  <a:t> </a:t>
                </a:r>
              </a:p>
            </p:txBody>
          </p:sp>
        </mc:Fallback>
      </mc:AlternateContent>
      <p:sp>
        <p:nvSpPr>
          <p:cNvPr id="116" name="Line 8">
            <a:extLst>
              <a:ext uri="{FF2B5EF4-FFF2-40B4-BE49-F238E27FC236}">
                <a16:creationId xmlns:a16="http://schemas.microsoft.com/office/drawing/2014/main" id="{F9E8FC34-0E99-BC6F-9D64-8989C48C23DE}"/>
              </a:ext>
            </a:extLst>
          </p:cNvPr>
          <p:cNvSpPr>
            <a:spLocks noChangeShapeType="1"/>
          </p:cNvSpPr>
          <p:nvPr/>
        </p:nvSpPr>
        <p:spPr bwMode="auto">
          <a:xfrm>
            <a:off x="9013919" y="6234633"/>
            <a:ext cx="1286289" cy="0"/>
          </a:xfrm>
          <a:prstGeom prst="line">
            <a:avLst/>
          </a:prstGeom>
          <a:noFill/>
          <a:ln w="28575">
            <a:solidFill>
              <a:sysClr val="windowText" lastClr="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fontAlgn="auto" hangingPunct="1">
              <a:spcBef>
                <a:spcPts val="0"/>
              </a:spcBef>
              <a:spcAft>
                <a:spcPts val="0"/>
              </a:spcAft>
              <a:defRPr/>
            </a:pPr>
            <a:endParaRPr lang="en-US" kern="0" dirty="0">
              <a:solidFill>
                <a:prstClr val="black"/>
              </a:solidFill>
              <a:latin typeface="Calibri"/>
              <a:ea typeface="宋体"/>
            </a:endParaRPr>
          </a:p>
        </p:txBody>
      </p:sp>
      <p:sp>
        <p:nvSpPr>
          <p:cNvPr id="117" name="矩形 116">
            <a:extLst>
              <a:ext uri="{FF2B5EF4-FFF2-40B4-BE49-F238E27FC236}">
                <a16:creationId xmlns:a16="http://schemas.microsoft.com/office/drawing/2014/main" id="{106809B6-1AF1-860F-B342-09C0FA356BFF}"/>
              </a:ext>
            </a:extLst>
          </p:cNvPr>
          <p:cNvSpPr>
            <a:spLocks noChangeArrowheads="1"/>
          </p:cNvSpPr>
          <p:nvPr/>
        </p:nvSpPr>
        <p:spPr bwMode="auto">
          <a:xfrm>
            <a:off x="9045867" y="5661248"/>
            <a:ext cx="1198313" cy="438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Rockwell" panose="02060603020205020403" pitchFamily="18" charset="0"/>
                <a:ea typeface="方正姚体" panose="02010601030101010101" pitchFamily="2" charset="-122"/>
              </a:defRPr>
            </a:lvl1pPr>
            <a:lvl2pPr marL="742950" indent="-285750">
              <a:spcBef>
                <a:spcPct val="20000"/>
              </a:spcBef>
              <a:buFont typeface="Arial" panose="020B0604020202020204" pitchFamily="34" charset="0"/>
              <a:buChar char="–"/>
              <a:defRPr sz="2800">
                <a:solidFill>
                  <a:schemeClr val="tx1"/>
                </a:solidFill>
                <a:latin typeface="Rockwell" panose="02060603020205020403" pitchFamily="18" charset="0"/>
                <a:ea typeface="方正姚体" panose="02010601030101010101" pitchFamily="2" charset="-122"/>
              </a:defRPr>
            </a:lvl2pPr>
            <a:lvl3pPr marL="1143000" indent="-228600">
              <a:spcBef>
                <a:spcPct val="20000"/>
              </a:spcBef>
              <a:buFont typeface="Arial" panose="020B0604020202020204" pitchFamily="34" charset="0"/>
              <a:buChar char="•"/>
              <a:defRPr sz="2400">
                <a:solidFill>
                  <a:schemeClr val="tx1"/>
                </a:solidFill>
                <a:latin typeface="Rockwell" panose="02060603020205020403" pitchFamily="18" charset="0"/>
                <a:ea typeface="方正姚体" panose="02010601030101010101" pitchFamily="2" charset="-122"/>
              </a:defRPr>
            </a:lvl3pPr>
            <a:lvl4pPr marL="16002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4pPr>
            <a:lvl5pPr marL="20574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9pPr>
          </a:lstStyle>
          <a:p>
            <a:pPr algn="ctr">
              <a:lnSpc>
                <a:spcPct val="140000"/>
              </a:lnSpc>
              <a:spcBef>
                <a:spcPct val="0"/>
              </a:spcBef>
              <a:buNone/>
            </a:pPr>
            <a:r>
              <a:rPr lang="en-US" altLang="zh-CN" sz="1800" b="1" dirty="0">
                <a:latin typeface="微软雅黑" panose="020B0503020204020204" pitchFamily="34" charset="-122"/>
                <a:ea typeface="微软雅黑" panose="020B0503020204020204" pitchFamily="34" charset="-122"/>
                <a:cs typeface="Times New Roman" panose="02020603050405020304" pitchFamily="18" charset="0"/>
              </a:rPr>
              <a:t>Decrypt</a:t>
            </a:r>
            <a:endParaRPr lang="en-US" altLang="zh-CN" sz="1800" b="1" dirty="0">
              <a:solidFill>
                <a:srgbClr val="0066CC"/>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8" name="文本框 117">
                <a:extLst>
                  <a:ext uri="{FF2B5EF4-FFF2-40B4-BE49-F238E27FC236}">
                    <a16:creationId xmlns:a16="http://schemas.microsoft.com/office/drawing/2014/main" id="{80A0F3F4-03A3-E475-A82E-BB8CB9C5B204}"/>
                  </a:ext>
                </a:extLst>
              </p:cNvPr>
              <p:cNvSpPr txBox="1"/>
              <p:nvPr/>
            </p:nvSpPr>
            <p:spPr>
              <a:xfrm>
                <a:off x="10244180" y="6013226"/>
                <a:ext cx="46771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1" i="1" dirty="0" smtClean="0">
                          <a:solidFill>
                            <a:srgbClr val="0066CC"/>
                          </a:solidFill>
                          <a:latin typeface="Cambria Math" panose="02040503050406030204" pitchFamily="18" charset="0"/>
                          <a:ea typeface="微软雅黑" panose="020B0503020204020204" pitchFamily="34" charset="-122"/>
                          <a:cs typeface="Times New Roman" panose="02020603050405020304" pitchFamily="18" charset="0"/>
                        </a:rPr>
                        <m:t>𝒙</m:t>
                      </m:r>
                    </m:oMath>
                  </m:oMathPara>
                </a14:m>
                <a:endParaRPr lang="zh-CN" altLang="en-US" sz="2400" dirty="0"/>
              </a:p>
            </p:txBody>
          </p:sp>
        </mc:Choice>
        <mc:Fallback xmlns="">
          <p:sp>
            <p:nvSpPr>
              <p:cNvPr id="118" name="文本框 117">
                <a:extLst>
                  <a:ext uri="{FF2B5EF4-FFF2-40B4-BE49-F238E27FC236}">
                    <a16:creationId xmlns:a16="http://schemas.microsoft.com/office/drawing/2014/main" id="{80A0F3F4-03A3-E475-A82E-BB8CB9C5B204}"/>
                  </a:ext>
                </a:extLst>
              </p:cNvPr>
              <p:cNvSpPr txBox="1">
                <a:spLocks noRot="1" noChangeAspect="1" noMove="1" noResize="1" noEditPoints="1" noAdjustHandles="1" noChangeArrowheads="1" noChangeShapeType="1" noTextEdit="1"/>
              </p:cNvSpPr>
              <p:nvPr/>
            </p:nvSpPr>
            <p:spPr>
              <a:xfrm>
                <a:off x="10244180" y="6013226"/>
                <a:ext cx="467712" cy="461665"/>
              </a:xfrm>
              <a:prstGeom prst="rect">
                <a:avLst/>
              </a:prstGeom>
              <a:blipFill>
                <a:blip r:embed="rId2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51690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500"/>
                                        <p:tgtEl>
                                          <p:spTgt spid="4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wipe(down)">
                                      <p:cBhvr>
                                        <p:cTn id="10" dur="500"/>
                                        <p:tgtEl>
                                          <p:spTgt spid="4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wipe(down)">
                                      <p:cBhvr>
                                        <p:cTn id="13" dur="500"/>
                                        <p:tgtEl>
                                          <p:spTgt spid="5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85"/>
                                        </p:tgtEl>
                                        <p:attrNameLst>
                                          <p:attrName>style.visibility</p:attrName>
                                        </p:attrNameLst>
                                      </p:cBhvr>
                                      <p:to>
                                        <p:strVal val="visible"/>
                                      </p:to>
                                    </p:set>
                                    <p:animEffect transition="in" filter="barn(inVertical)">
                                      <p:cBhvr>
                                        <p:cTn id="24" dur="500"/>
                                        <p:tgtEl>
                                          <p:spTgt spid="85"/>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84"/>
                                        </p:tgtEl>
                                        <p:attrNameLst>
                                          <p:attrName>style.visibility</p:attrName>
                                        </p:attrNameLst>
                                      </p:cBhvr>
                                      <p:to>
                                        <p:strVal val="visible"/>
                                      </p:to>
                                    </p:set>
                                    <p:animEffect transition="in" filter="barn(inVertical)">
                                      <p:cBhvr>
                                        <p:cTn id="27" dur="500"/>
                                        <p:tgtEl>
                                          <p:spTgt spid="8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86"/>
                                        </p:tgtEl>
                                        <p:attrNameLst>
                                          <p:attrName>style.visibility</p:attrName>
                                        </p:attrNameLst>
                                      </p:cBhvr>
                                      <p:to>
                                        <p:strVal val="visible"/>
                                      </p:to>
                                    </p:set>
                                    <p:animEffect transition="in" filter="wipe(down)">
                                      <p:cBhvr>
                                        <p:cTn id="32" dur="500"/>
                                        <p:tgtEl>
                                          <p:spTgt spid="86"/>
                                        </p:tgtEl>
                                      </p:cBhvr>
                                    </p:animEffect>
                                  </p:childTnLst>
                                </p:cTn>
                              </p:par>
                              <p:par>
                                <p:cTn id="33" presetID="22" presetClass="entr" presetSubtype="4" fill="hold" nodeType="withEffect">
                                  <p:stCondLst>
                                    <p:cond delay="0"/>
                                  </p:stCondLst>
                                  <p:childTnLst>
                                    <p:set>
                                      <p:cBhvr>
                                        <p:cTn id="34" dur="1" fill="hold">
                                          <p:stCondLst>
                                            <p:cond delay="0"/>
                                          </p:stCondLst>
                                        </p:cTn>
                                        <p:tgtEl>
                                          <p:spTgt spid="88"/>
                                        </p:tgtEl>
                                        <p:attrNameLst>
                                          <p:attrName>style.visibility</p:attrName>
                                        </p:attrNameLst>
                                      </p:cBhvr>
                                      <p:to>
                                        <p:strVal val="visible"/>
                                      </p:to>
                                    </p:set>
                                    <p:animEffect transition="in" filter="wipe(down)">
                                      <p:cBhvr>
                                        <p:cTn id="35" dur="500"/>
                                        <p:tgtEl>
                                          <p:spTgt spid="8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87"/>
                                        </p:tgtEl>
                                        <p:attrNameLst>
                                          <p:attrName>style.visibility</p:attrName>
                                        </p:attrNameLst>
                                      </p:cBhvr>
                                      <p:to>
                                        <p:strVal val="visible"/>
                                      </p:to>
                                    </p:set>
                                    <p:animEffect transition="in" filter="wipe(down)">
                                      <p:cBhvr>
                                        <p:cTn id="40" dur="500"/>
                                        <p:tgtEl>
                                          <p:spTgt spid="87"/>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95"/>
                                        </p:tgtEl>
                                        <p:attrNameLst>
                                          <p:attrName>style.visibility</p:attrName>
                                        </p:attrNameLst>
                                      </p:cBhvr>
                                      <p:to>
                                        <p:strVal val="visible"/>
                                      </p:to>
                                    </p:set>
                                    <p:animEffect transition="in" filter="wipe(down)">
                                      <p:cBhvr>
                                        <p:cTn id="43" dur="500"/>
                                        <p:tgtEl>
                                          <p:spTgt spid="95"/>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89"/>
                                        </p:tgtEl>
                                        <p:attrNameLst>
                                          <p:attrName>style.visibility</p:attrName>
                                        </p:attrNameLst>
                                      </p:cBhvr>
                                      <p:to>
                                        <p:strVal val="visible"/>
                                      </p:to>
                                    </p:set>
                                    <p:animEffect transition="in" filter="wipe(down)">
                                      <p:cBhvr>
                                        <p:cTn id="46" dur="500"/>
                                        <p:tgtEl>
                                          <p:spTgt spid="89"/>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96"/>
                                        </p:tgtEl>
                                        <p:attrNameLst>
                                          <p:attrName>style.visibility</p:attrName>
                                        </p:attrNameLst>
                                      </p:cBhvr>
                                      <p:to>
                                        <p:strVal val="visible"/>
                                      </p:to>
                                    </p:set>
                                    <p:animEffect transition="in" filter="wipe(down)">
                                      <p:cBhvr>
                                        <p:cTn id="49" dur="500"/>
                                        <p:tgtEl>
                                          <p:spTgt spid="96"/>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90"/>
                                        </p:tgtEl>
                                        <p:attrNameLst>
                                          <p:attrName>style.visibility</p:attrName>
                                        </p:attrNameLst>
                                      </p:cBhvr>
                                      <p:to>
                                        <p:strVal val="visible"/>
                                      </p:to>
                                    </p:set>
                                    <p:animEffect transition="in" filter="wipe(down)">
                                      <p:cBhvr>
                                        <p:cTn id="52" dur="500"/>
                                        <p:tgtEl>
                                          <p:spTgt spid="90"/>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97"/>
                                        </p:tgtEl>
                                        <p:attrNameLst>
                                          <p:attrName>style.visibility</p:attrName>
                                        </p:attrNameLst>
                                      </p:cBhvr>
                                      <p:to>
                                        <p:strVal val="visible"/>
                                      </p:to>
                                    </p:set>
                                    <p:animEffect transition="in" filter="wipe(down)">
                                      <p:cBhvr>
                                        <p:cTn id="55" dur="500"/>
                                        <p:tgtEl>
                                          <p:spTgt spid="97"/>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93"/>
                                        </p:tgtEl>
                                        <p:attrNameLst>
                                          <p:attrName>style.visibility</p:attrName>
                                        </p:attrNameLst>
                                      </p:cBhvr>
                                      <p:to>
                                        <p:strVal val="visible"/>
                                      </p:to>
                                    </p:set>
                                    <p:animEffect transition="in" filter="wipe(down)">
                                      <p:cBhvr>
                                        <p:cTn id="58" dur="500"/>
                                        <p:tgtEl>
                                          <p:spTgt spid="93"/>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98"/>
                                        </p:tgtEl>
                                        <p:attrNameLst>
                                          <p:attrName>style.visibility</p:attrName>
                                        </p:attrNameLst>
                                      </p:cBhvr>
                                      <p:to>
                                        <p:strVal val="visible"/>
                                      </p:to>
                                    </p:set>
                                    <p:animEffect transition="in" filter="wipe(down)">
                                      <p:cBhvr>
                                        <p:cTn id="61" dur="500"/>
                                        <p:tgtEl>
                                          <p:spTgt spid="98"/>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91"/>
                                        </p:tgtEl>
                                        <p:attrNameLst>
                                          <p:attrName>style.visibility</p:attrName>
                                        </p:attrNameLst>
                                      </p:cBhvr>
                                      <p:to>
                                        <p:strVal val="visible"/>
                                      </p:to>
                                    </p:set>
                                    <p:animEffect transition="in" filter="wipe(down)">
                                      <p:cBhvr>
                                        <p:cTn id="64" dur="500"/>
                                        <p:tgtEl>
                                          <p:spTgt spid="91"/>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100"/>
                                        </p:tgtEl>
                                        <p:attrNameLst>
                                          <p:attrName>style.visibility</p:attrName>
                                        </p:attrNameLst>
                                      </p:cBhvr>
                                      <p:to>
                                        <p:strVal val="visible"/>
                                      </p:to>
                                    </p:set>
                                    <p:animEffect transition="in" filter="wipe(down)">
                                      <p:cBhvr>
                                        <p:cTn id="67" dur="500"/>
                                        <p:tgtEl>
                                          <p:spTgt spid="100"/>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94"/>
                                        </p:tgtEl>
                                        <p:attrNameLst>
                                          <p:attrName>style.visibility</p:attrName>
                                        </p:attrNameLst>
                                      </p:cBhvr>
                                      <p:to>
                                        <p:strVal val="visible"/>
                                      </p:to>
                                    </p:set>
                                    <p:animEffect transition="in" filter="wipe(down)">
                                      <p:cBhvr>
                                        <p:cTn id="70" dur="500"/>
                                        <p:tgtEl>
                                          <p:spTgt spid="94"/>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101"/>
                                        </p:tgtEl>
                                        <p:attrNameLst>
                                          <p:attrName>style.visibility</p:attrName>
                                        </p:attrNameLst>
                                      </p:cBhvr>
                                      <p:to>
                                        <p:strVal val="visible"/>
                                      </p:to>
                                    </p:set>
                                    <p:animEffect transition="in" filter="wipe(down)">
                                      <p:cBhvr>
                                        <p:cTn id="73" dur="500"/>
                                        <p:tgtEl>
                                          <p:spTgt spid="101"/>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102"/>
                                        </p:tgtEl>
                                        <p:attrNameLst>
                                          <p:attrName>style.visibility</p:attrName>
                                        </p:attrNameLst>
                                      </p:cBhvr>
                                      <p:to>
                                        <p:strVal val="visible"/>
                                      </p:to>
                                    </p:set>
                                    <p:animEffect transition="in" filter="wipe(down)">
                                      <p:cBhvr>
                                        <p:cTn id="76" dur="500"/>
                                        <p:tgtEl>
                                          <p:spTgt spid="102"/>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92"/>
                                        </p:tgtEl>
                                        <p:attrNameLst>
                                          <p:attrName>style.visibility</p:attrName>
                                        </p:attrNameLst>
                                      </p:cBhvr>
                                      <p:to>
                                        <p:strVal val="visible"/>
                                      </p:to>
                                    </p:set>
                                    <p:animEffect transition="in" filter="wipe(down)">
                                      <p:cBhvr>
                                        <p:cTn id="79" dur="500"/>
                                        <p:tgtEl>
                                          <p:spTgt spid="92"/>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103"/>
                                        </p:tgtEl>
                                        <p:attrNameLst>
                                          <p:attrName>style.visibility</p:attrName>
                                        </p:attrNameLst>
                                      </p:cBhvr>
                                      <p:to>
                                        <p:strVal val="visible"/>
                                      </p:to>
                                    </p:set>
                                    <p:animEffect transition="in" filter="wipe(down)">
                                      <p:cBhvr>
                                        <p:cTn id="84" dur="500"/>
                                        <p:tgtEl>
                                          <p:spTgt spid="103"/>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104"/>
                                        </p:tgtEl>
                                        <p:attrNameLst>
                                          <p:attrName>style.visibility</p:attrName>
                                        </p:attrNameLst>
                                      </p:cBhvr>
                                      <p:to>
                                        <p:strVal val="visible"/>
                                      </p:to>
                                    </p:set>
                                    <p:animEffect transition="in" filter="wipe(down)">
                                      <p:cBhvr>
                                        <p:cTn id="87" dur="500"/>
                                        <p:tgtEl>
                                          <p:spTgt spid="104"/>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105"/>
                                        </p:tgtEl>
                                        <p:attrNameLst>
                                          <p:attrName>style.visibility</p:attrName>
                                        </p:attrNameLst>
                                      </p:cBhvr>
                                      <p:to>
                                        <p:strVal val="visible"/>
                                      </p:to>
                                    </p:set>
                                    <p:animEffect transition="in" filter="wipe(down)">
                                      <p:cBhvr>
                                        <p:cTn id="90" dur="500"/>
                                        <p:tgtEl>
                                          <p:spTgt spid="105"/>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106"/>
                                        </p:tgtEl>
                                        <p:attrNameLst>
                                          <p:attrName>style.visibility</p:attrName>
                                        </p:attrNameLst>
                                      </p:cBhvr>
                                      <p:to>
                                        <p:strVal val="visible"/>
                                      </p:to>
                                    </p:set>
                                    <p:animEffect transition="in" filter="wipe(down)">
                                      <p:cBhvr>
                                        <p:cTn id="93" dur="500"/>
                                        <p:tgtEl>
                                          <p:spTgt spid="106"/>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107"/>
                                        </p:tgtEl>
                                        <p:attrNameLst>
                                          <p:attrName>style.visibility</p:attrName>
                                        </p:attrNameLst>
                                      </p:cBhvr>
                                      <p:to>
                                        <p:strVal val="visible"/>
                                      </p:to>
                                    </p:set>
                                    <p:animEffect transition="in" filter="wipe(down)">
                                      <p:cBhvr>
                                        <p:cTn id="96" dur="500"/>
                                        <p:tgtEl>
                                          <p:spTgt spid="107"/>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108"/>
                                        </p:tgtEl>
                                        <p:attrNameLst>
                                          <p:attrName>style.visibility</p:attrName>
                                        </p:attrNameLst>
                                      </p:cBhvr>
                                      <p:to>
                                        <p:strVal val="visible"/>
                                      </p:to>
                                    </p:set>
                                    <p:animEffect transition="in" filter="wipe(down)">
                                      <p:cBhvr>
                                        <p:cTn id="99" dur="500"/>
                                        <p:tgtEl>
                                          <p:spTgt spid="108"/>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109"/>
                                        </p:tgtEl>
                                        <p:attrNameLst>
                                          <p:attrName>style.visibility</p:attrName>
                                        </p:attrNameLst>
                                      </p:cBhvr>
                                      <p:to>
                                        <p:strVal val="visible"/>
                                      </p:to>
                                    </p:set>
                                    <p:animEffect transition="in" filter="wipe(down)">
                                      <p:cBhvr>
                                        <p:cTn id="102" dur="500"/>
                                        <p:tgtEl>
                                          <p:spTgt spid="109"/>
                                        </p:tgtEl>
                                      </p:cBhvr>
                                    </p:animEffect>
                                  </p:childTnLst>
                                </p:cTn>
                              </p:par>
                              <p:par>
                                <p:cTn id="103" presetID="22" presetClass="entr" presetSubtype="4" fill="hold" grpId="0" nodeType="withEffect">
                                  <p:stCondLst>
                                    <p:cond delay="0"/>
                                  </p:stCondLst>
                                  <p:childTnLst>
                                    <p:set>
                                      <p:cBhvr>
                                        <p:cTn id="104" dur="1" fill="hold">
                                          <p:stCondLst>
                                            <p:cond delay="0"/>
                                          </p:stCondLst>
                                        </p:cTn>
                                        <p:tgtEl>
                                          <p:spTgt spid="110"/>
                                        </p:tgtEl>
                                        <p:attrNameLst>
                                          <p:attrName>style.visibility</p:attrName>
                                        </p:attrNameLst>
                                      </p:cBhvr>
                                      <p:to>
                                        <p:strVal val="visible"/>
                                      </p:to>
                                    </p:set>
                                    <p:animEffect transition="in" filter="wipe(down)">
                                      <p:cBhvr>
                                        <p:cTn id="105" dur="500"/>
                                        <p:tgtEl>
                                          <p:spTgt spid="110"/>
                                        </p:tgtEl>
                                      </p:cBhvr>
                                    </p:animEffect>
                                  </p:childTnLst>
                                </p:cTn>
                              </p:par>
                              <p:par>
                                <p:cTn id="106" presetID="22" presetClass="entr" presetSubtype="4" fill="hold" grpId="0" nodeType="withEffect">
                                  <p:stCondLst>
                                    <p:cond delay="0"/>
                                  </p:stCondLst>
                                  <p:childTnLst>
                                    <p:set>
                                      <p:cBhvr>
                                        <p:cTn id="107" dur="1" fill="hold">
                                          <p:stCondLst>
                                            <p:cond delay="0"/>
                                          </p:stCondLst>
                                        </p:cTn>
                                        <p:tgtEl>
                                          <p:spTgt spid="111"/>
                                        </p:tgtEl>
                                        <p:attrNameLst>
                                          <p:attrName>style.visibility</p:attrName>
                                        </p:attrNameLst>
                                      </p:cBhvr>
                                      <p:to>
                                        <p:strVal val="visible"/>
                                      </p:to>
                                    </p:set>
                                    <p:animEffect transition="in" filter="wipe(down)">
                                      <p:cBhvr>
                                        <p:cTn id="108" dur="500"/>
                                        <p:tgtEl>
                                          <p:spTgt spid="111"/>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112"/>
                                        </p:tgtEl>
                                        <p:attrNameLst>
                                          <p:attrName>style.visibility</p:attrName>
                                        </p:attrNameLst>
                                      </p:cBhvr>
                                      <p:to>
                                        <p:strVal val="visible"/>
                                      </p:to>
                                    </p:set>
                                    <p:animEffect transition="in" filter="wipe(down)">
                                      <p:cBhvr>
                                        <p:cTn id="111" dur="500"/>
                                        <p:tgtEl>
                                          <p:spTgt spid="112"/>
                                        </p:tgtEl>
                                      </p:cBhvr>
                                    </p:animEffect>
                                  </p:childTnLst>
                                </p:cTn>
                              </p:par>
                              <p:par>
                                <p:cTn id="112" presetID="22" presetClass="entr" presetSubtype="4" fill="hold" grpId="0" nodeType="withEffect">
                                  <p:stCondLst>
                                    <p:cond delay="0"/>
                                  </p:stCondLst>
                                  <p:childTnLst>
                                    <p:set>
                                      <p:cBhvr>
                                        <p:cTn id="113" dur="1" fill="hold">
                                          <p:stCondLst>
                                            <p:cond delay="0"/>
                                          </p:stCondLst>
                                        </p:cTn>
                                        <p:tgtEl>
                                          <p:spTgt spid="113"/>
                                        </p:tgtEl>
                                        <p:attrNameLst>
                                          <p:attrName>style.visibility</p:attrName>
                                        </p:attrNameLst>
                                      </p:cBhvr>
                                      <p:to>
                                        <p:strVal val="visible"/>
                                      </p:to>
                                    </p:set>
                                    <p:animEffect transition="in" filter="wipe(down)">
                                      <p:cBhvr>
                                        <p:cTn id="114" dur="500"/>
                                        <p:tgtEl>
                                          <p:spTgt spid="113"/>
                                        </p:tgtEl>
                                      </p:cBhvr>
                                    </p:animEffect>
                                  </p:childTnLst>
                                </p:cTn>
                              </p:par>
                              <p:par>
                                <p:cTn id="115" presetID="22" presetClass="entr" presetSubtype="4" fill="hold" grpId="0" nodeType="withEffect">
                                  <p:stCondLst>
                                    <p:cond delay="0"/>
                                  </p:stCondLst>
                                  <p:childTnLst>
                                    <p:set>
                                      <p:cBhvr>
                                        <p:cTn id="116" dur="1" fill="hold">
                                          <p:stCondLst>
                                            <p:cond delay="0"/>
                                          </p:stCondLst>
                                        </p:cTn>
                                        <p:tgtEl>
                                          <p:spTgt spid="116"/>
                                        </p:tgtEl>
                                        <p:attrNameLst>
                                          <p:attrName>style.visibility</p:attrName>
                                        </p:attrNameLst>
                                      </p:cBhvr>
                                      <p:to>
                                        <p:strVal val="visible"/>
                                      </p:to>
                                    </p:set>
                                    <p:animEffect transition="in" filter="wipe(down)">
                                      <p:cBhvr>
                                        <p:cTn id="117" dur="500"/>
                                        <p:tgtEl>
                                          <p:spTgt spid="116"/>
                                        </p:tgtEl>
                                      </p:cBhvr>
                                    </p:animEffect>
                                  </p:childTnLst>
                                </p:cTn>
                              </p:par>
                              <p:par>
                                <p:cTn id="118" presetID="22" presetClass="entr" presetSubtype="4" fill="hold" grpId="0" nodeType="withEffect">
                                  <p:stCondLst>
                                    <p:cond delay="0"/>
                                  </p:stCondLst>
                                  <p:childTnLst>
                                    <p:set>
                                      <p:cBhvr>
                                        <p:cTn id="119" dur="1" fill="hold">
                                          <p:stCondLst>
                                            <p:cond delay="0"/>
                                          </p:stCondLst>
                                        </p:cTn>
                                        <p:tgtEl>
                                          <p:spTgt spid="117"/>
                                        </p:tgtEl>
                                        <p:attrNameLst>
                                          <p:attrName>style.visibility</p:attrName>
                                        </p:attrNameLst>
                                      </p:cBhvr>
                                      <p:to>
                                        <p:strVal val="visible"/>
                                      </p:to>
                                    </p:set>
                                    <p:animEffect transition="in" filter="wipe(down)">
                                      <p:cBhvr>
                                        <p:cTn id="120" dur="500"/>
                                        <p:tgtEl>
                                          <p:spTgt spid="117"/>
                                        </p:tgtEl>
                                      </p:cBhvr>
                                    </p:animEffect>
                                  </p:childTnLst>
                                </p:cTn>
                              </p:par>
                              <p:par>
                                <p:cTn id="121" presetID="22" presetClass="entr" presetSubtype="4" fill="hold" grpId="0" nodeType="withEffect">
                                  <p:stCondLst>
                                    <p:cond delay="0"/>
                                  </p:stCondLst>
                                  <p:childTnLst>
                                    <p:set>
                                      <p:cBhvr>
                                        <p:cTn id="122" dur="1" fill="hold">
                                          <p:stCondLst>
                                            <p:cond delay="0"/>
                                          </p:stCondLst>
                                        </p:cTn>
                                        <p:tgtEl>
                                          <p:spTgt spid="118"/>
                                        </p:tgtEl>
                                        <p:attrNameLst>
                                          <p:attrName>style.visibility</p:attrName>
                                        </p:attrNameLst>
                                      </p:cBhvr>
                                      <p:to>
                                        <p:strVal val="visible"/>
                                      </p:to>
                                    </p:set>
                                    <p:animEffect transition="in" filter="wipe(down)">
                                      <p:cBhvr>
                                        <p:cTn id="123"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55" grpId="0"/>
      <p:bldP spid="84" grpId="0" animBg="1"/>
      <p:bldP spid="85" grpId="0"/>
      <p:bldP spid="86" grpId="0"/>
      <p:bldP spid="87" grpId="0" animBg="1"/>
      <p:bldP spid="89" grpId="0" animBg="1"/>
      <p:bldP spid="90" grpId="0" animBg="1"/>
      <p:bldP spid="91" grpId="0" animBg="1"/>
      <p:bldP spid="92" grpId="0" animBg="1"/>
      <p:bldP spid="93" grpId="0"/>
      <p:bldP spid="94" grpId="0"/>
      <p:bldP spid="95" grpId="0"/>
      <p:bldP spid="96" grpId="0"/>
      <p:bldP spid="97" grpId="0"/>
      <p:bldP spid="98" grpId="0"/>
      <p:bldP spid="100" grpId="0"/>
      <p:bldP spid="101" grpId="0"/>
      <p:bldP spid="102" grpId="0"/>
      <p:bldP spid="103" grpId="0"/>
      <p:bldP spid="104" grpId="0"/>
      <p:bldP spid="105" grpId="0" animBg="1"/>
      <p:bldP spid="106" grpId="0"/>
      <p:bldP spid="107" grpId="0"/>
      <p:bldP spid="108" grpId="0" animBg="1"/>
      <p:bldP spid="109" grpId="0"/>
      <p:bldP spid="110" grpId="0"/>
      <p:bldP spid="111" grpId="0" animBg="1"/>
      <p:bldP spid="112" grpId="0"/>
      <p:bldP spid="113" grpId="0"/>
      <p:bldP spid="116" grpId="0" animBg="1"/>
      <p:bldP spid="117" grpId="0"/>
      <p:bldP spid="11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374826" y="116633"/>
            <a:ext cx="7558608" cy="1829761"/>
          </a:xfrm>
        </p:spPr>
        <p:txBody>
          <a:bodyPr>
            <a:normAutofit fontScale="90000"/>
          </a:bodyPr>
          <a:lstStyle/>
          <a:p>
            <a:pPr algn="ctr"/>
            <a:r>
              <a:rPr lang="en-US" dirty="0"/>
              <a:t>PrivBayes: Private Data Release via Bayesian Networks</a:t>
            </a:r>
          </a:p>
        </p:txBody>
      </p:sp>
      <p:sp>
        <p:nvSpPr>
          <p:cNvPr id="3" name="副标题 2"/>
          <p:cNvSpPr>
            <a:spLocks noGrp="1"/>
          </p:cNvSpPr>
          <p:nvPr>
            <p:ph type="subTitle" idx="1"/>
          </p:nvPr>
        </p:nvSpPr>
        <p:spPr>
          <a:xfrm>
            <a:off x="2294384" y="2276872"/>
            <a:ext cx="7772400" cy="1199704"/>
          </a:xfrm>
        </p:spPr>
        <p:txBody>
          <a:bodyPr>
            <a:normAutofit/>
          </a:bodyPr>
          <a:lstStyle/>
          <a:p>
            <a:pPr algn="ctr"/>
            <a:r>
              <a:rPr lang="en-US" sz="2800" b="1" dirty="0"/>
              <a:t>Jun Zhang</a:t>
            </a:r>
            <a:r>
              <a:rPr lang="en-US" sz="2800" dirty="0"/>
              <a:t>, Graham </a:t>
            </a:r>
            <a:r>
              <a:rPr lang="en-US" sz="2800" dirty="0" err="1"/>
              <a:t>Cormode</a:t>
            </a:r>
            <a:r>
              <a:rPr lang="en-US" sz="2800" dirty="0"/>
              <a:t>, Cecilia M. </a:t>
            </a:r>
            <a:r>
              <a:rPr lang="en-US" sz="2800" dirty="0" err="1"/>
              <a:t>Procopiuc</a:t>
            </a:r>
            <a:r>
              <a:rPr lang="en-US" sz="2800" dirty="0"/>
              <a:t>, </a:t>
            </a:r>
            <a:r>
              <a:rPr lang="en-US" sz="2800" dirty="0" err="1"/>
              <a:t>Divesh</a:t>
            </a:r>
            <a:r>
              <a:rPr lang="en-US" sz="2800" dirty="0"/>
              <a:t> </a:t>
            </a:r>
            <a:r>
              <a:rPr lang="en-US" sz="2800" dirty="0" err="1"/>
              <a:t>Srivastava</a:t>
            </a:r>
            <a:r>
              <a:rPr lang="en-US" sz="2800" dirty="0"/>
              <a:t>, Xiaokui Xiao</a:t>
            </a:r>
          </a:p>
        </p:txBody>
      </p:sp>
      <p:pic>
        <p:nvPicPr>
          <p:cNvPr id="4" name="Picture 4" descr="C:\Users\Administrator\Dropbox\NTU\Research\Projects\Bayesian Network\Presentations\AT&amp;T_logo_200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7420" y="4005066"/>
            <a:ext cx="2016224" cy="90524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ntu.edu.sg/home/mntnguyen/Images/ntu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9298" y="4005066"/>
            <a:ext cx="2483767" cy="8933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Administrator\Dropbox\NTU\Research\Projects\Bayesian Network\Presentations\Logo_Warwick.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3674" y="4024115"/>
            <a:ext cx="2910027" cy="893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69326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981200" y="1211608"/>
            <a:ext cx="8229600" cy="4896544"/>
          </a:xfrm>
        </p:spPr>
        <p:txBody>
          <a:bodyPr>
            <a:normAutofit/>
          </a:bodyPr>
          <a:lstStyle/>
          <a:p>
            <a:pPr>
              <a:spcBef>
                <a:spcPts val="1500"/>
              </a:spcBef>
            </a:pPr>
            <a:r>
              <a:rPr lang="en-US" dirty="0">
                <a:solidFill>
                  <a:schemeClr val="tx1"/>
                </a:solidFill>
              </a:rPr>
              <a:t>The Problem: Private Data Release</a:t>
            </a:r>
          </a:p>
          <a:p>
            <a:pPr lvl="1"/>
            <a:r>
              <a:rPr lang="en-US" dirty="0">
                <a:solidFill>
                  <a:schemeClr val="tx1"/>
                </a:solidFill>
              </a:rPr>
              <a:t>Differential Privacy</a:t>
            </a:r>
          </a:p>
          <a:p>
            <a:pPr lvl="1"/>
            <a:r>
              <a:rPr lang="en-US" dirty="0"/>
              <a:t>Challenges</a:t>
            </a:r>
            <a:endParaRPr lang="en-US" dirty="0">
              <a:solidFill>
                <a:schemeClr val="tx1"/>
              </a:solidFill>
            </a:endParaRPr>
          </a:p>
          <a:p>
            <a:pPr>
              <a:spcBef>
                <a:spcPts val="1500"/>
              </a:spcBef>
            </a:pPr>
            <a:r>
              <a:rPr lang="en-US" dirty="0">
                <a:solidFill>
                  <a:schemeClr val="tx1"/>
                </a:solidFill>
              </a:rPr>
              <a:t>The Algorithm: PrivBayes</a:t>
            </a:r>
          </a:p>
          <a:p>
            <a:pPr lvl="1"/>
            <a:r>
              <a:rPr lang="en-US" dirty="0">
                <a:solidFill>
                  <a:schemeClr val="tx1"/>
                </a:solidFill>
              </a:rPr>
              <a:t>Bayesian Network</a:t>
            </a:r>
          </a:p>
          <a:p>
            <a:pPr lvl="1"/>
            <a:r>
              <a:rPr lang="en-US" dirty="0">
                <a:solidFill>
                  <a:schemeClr val="tx1"/>
                </a:solidFill>
              </a:rPr>
              <a:t>Details of PrivBayes</a:t>
            </a:r>
          </a:p>
          <a:p>
            <a:pPr>
              <a:spcBef>
                <a:spcPts val="1500"/>
              </a:spcBef>
            </a:pPr>
            <a:r>
              <a:rPr lang="en-US" dirty="0">
                <a:solidFill>
                  <a:schemeClr val="tx1"/>
                </a:solidFill>
              </a:rPr>
              <a:t>Experiments</a:t>
            </a:r>
          </a:p>
          <a:p>
            <a:endParaRPr lang="en-US" dirty="0"/>
          </a:p>
        </p:txBody>
      </p:sp>
      <p:sp>
        <p:nvSpPr>
          <p:cNvPr id="3" name="标题 2"/>
          <p:cNvSpPr>
            <a:spLocks noGrp="1"/>
          </p:cNvSpPr>
          <p:nvPr>
            <p:ph type="title"/>
          </p:nvPr>
        </p:nvSpPr>
        <p:spPr/>
        <p:txBody>
          <a:bodyPr/>
          <a:lstStyle/>
          <a:p>
            <a:r>
              <a:rPr lang="en-US" dirty="0"/>
              <a:t>Overview</a:t>
            </a:r>
          </a:p>
        </p:txBody>
      </p:sp>
    </p:spTree>
    <p:extLst>
      <p:ext uri="{BB962C8B-B14F-4D97-AF65-F5344CB8AC3E}">
        <p14:creationId xmlns:p14="http://schemas.microsoft.com/office/powerpoint/2010/main" val="4632894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981200" y="1211608"/>
            <a:ext cx="8229600" cy="4896544"/>
          </a:xfrm>
        </p:spPr>
        <p:txBody>
          <a:bodyPr>
            <a:normAutofit/>
          </a:bodyPr>
          <a:lstStyle/>
          <a:p>
            <a:pPr>
              <a:spcBef>
                <a:spcPts val="1500"/>
              </a:spcBef>
            </a:pPr>
            <a:r>
              <a:rPr lang="en-US" dirty="0">
                <a:solidFill>
                  <a:schemeClr val="tx1"/>
                </a:solidFill>
              </a:rPr>
              <a:t>The Problem: Private Data Release</a:t>
            </a:r>
          </a:p>
          <a:p>
            <a:pPr lvl="1"/>
            <a:r>
              <a:rPr lang="en-US" dirty="0">
                <a:solidFill>
                  <a:schemeClr val="bg1">
                    <a:lumMod val="75000"/>
                  </a:schemeClr>
                </a:solidFill>
              </a:rPr>
              <a:t>Differential Privacy</a:t>
            </a:r>
          </a:p>
          <a:p>
            <a:pPr lvl="1"/>
            <a:r>
              <a:rPr lang="en-US" dirty="0">
                <a:solidFill>
                  <a:schemeClr val="bg1">
                    <a:lumMod val="75000"/>
                  </a:schemeClr>
                </a:solidFill>
              </a:rPr>
              <a:t>Challenges</a:t>
            </a:r>
          </a:p>
          <a:p>
            <a:pPr>
              <a:spcBef>
                <a:spcPts val="1500"/>
              </a:spcBef>
            </a:pPr>
            <a:r>
              <a:rPr lang="en-US" dirty="0">
                <a:solidFill>
                  <a:schemeClr val="bg1">
                    <a:lumMod val="75000"/>
                  </a:schemeClr>
                </a:solidFill>
              </a:rPr>
              <a:t>The Algorithm: PrivBayes</a:t>
            </a:r>
          </a:p>
          <a:p>
            <a:pPr lvl="1"/>
            <a:r>
              <a:rPr lang="en-US" dirty="0">
                <a:solidFill>
                  <a:schemeClr val="bg1">
                    <a:lumMod val="75000"/>
                  </a:schemeClr>
                </a:solidFill>
              </a:rPr>
              <a:t>Bayesian Network</a:t>
            </a:r>
          </a:p>
          <a:p>
            <a:pPr lvl="1"/>
            <a:r>
              <a:rPr lang="en-US" dirty="0">
                <a:solidFill>
                  <a:schemeClr val="bg1">
                    <a:lumMod val="75000"/>
                  </a:schemeClr>
                </a:solidFill>
              </a:rPr>
              <a:t>Details of PrivBayes</a:t>
            </a:r>
          </a:p>
          <a:p>
            <a:pPr>
              <a:spcBef>
                <a:spcPts val="1500"/>
              </a:spcBef>
            </a:pPr>
            <a:r>
              <a:rPr lang="en-US" dirty="0">
                <a:solidFill>
                  <a:schemeClr val="bg1">
                    <a:lumMod val="75000"/>
                  </a:schemeClr>
                </a:solidFill>
              </a:rPr>
              <a:t>Experiments</a:t>
            </a:r>
          </a:p>
          <a:p>
            <a:endParaRPr lang="en-US" dirty="0"/>
          </a:p>
        </p:txBody>
      </p:sp>
      <p:sp>
        <p:nvSpPr>
          <p:cNvPr id="3" name="标题 2"/>
          <p:cNvSpPr>
            <a:spLocks noGrp="1"/>
          </p:cNvSpPr>
          <p:nvPr>
            <p:ph type="title"/>
          </p:nvPr>
        </p:nvSpPr>
        <p:spPr/>
        <p:txBody>
          <a:bodyPr/>
          <a:lstStyle/>
          <a:p>
            <a:r>
              <a:rPr lang="en-US" dirty="0"/>
              <a:t>Overview</a:t>
            </a:r>
          </a:p>
        </p:txBody>
      </p:sp>
    </p:spTree>
    <p:extLst>
      <p:ext uri="{BB962C8B-B14F-4D97-AF65-F5344CB8AC3E}">
        <p14:creationId xmlns:p14="http://schemas.microsoft.com/office/powerpoint/2010/main" val="11673789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dirty="0"/>
              <a:t>Data Release</a:t>
            </a:r>
          </a:p>
        </p:txBody>
      </p:sp>
      <p:pic>
        <p:nvPicPr>
          <p:cNvPr id="4" name="Picture 2" descr="C:\Users\Administrator\Dropbox\NTU\Research\Projects\Bayesian Network\Presentations\Database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3631" y="2664207"/>
            <a:ext cx="1242442" cy="124244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p:cNvSpPr txBox="1"/>
              <p:nvPr/>
            </p:nvSpPr>
            <p:spPr>
              <a:xfrm>
                <a:off x="5246760" y="3946777"/>
                <a:ext cx="1656184" cy="830997"/>
              </a:xfrm>
              <a:prstGeom prst="rect">
                <a:avLst/>
              </a:prstGeom>
              <a:noFill/>
            </p:spPr>
            <p:txBody>
              <a:bodyPr wrap="square" rtlCol="0">
                <a:spAutoFit/>
              </a:bodyPr>
              <a:lstStyle/>
              <a:p>
                <a:pPr algn="ctr" eaLnBrk="1" fontAlgn="auto" hangingPunct="1">
                  <a:spcBef>
                    <a:spcPts val="0"/>
                  </a:spcBef>
                  <a:spcAft>
                    <a:spcPts val="0"/>
                  </a:spcAft>
                </a:pPr>
                <a:r>
                  <a:rPr lang="en-US" sz="2400" dirty="0">
                    <a:solidFill>
                      <a:srgbClr val="C00000"/>
                    </a:solidFill>
                    <a:latin typeface="Calibri"/>
                    <a:ea typeface="+mn-ea"/>
                  </a:rPr>
                  <a:t>sensitive</a:t>
                </a:r>
              </a:p>
              <a:p>
                <a:pPr algn="ctr" eaLnBrk="1" fontAlgn="auto" hangingPunct="1">
                  <a:spcBef>
                    <a:spcPts val="0"/>
                  </a:spcBef>
                  <a:spcAft>
                    <a:spcPts val="0"/>
                  </a:spcAft>
                </a:pPr>
                <a:r>
                  <a:rPr lang="en-US" sz="2400" dirty="0">
                    <a:solidFill>
                      <a:prstClr val="black"/>
                    </a:solidFill>
                    <a:latin typeface="Calibri"/>
                    <a:ea typeface="+mn-ea"/>
                  </a:rPr>
                  <a:t>database </a:t>
                </a:r>
                <a14:m>
                  <m:oMath xmlns:m="http://schemas.openxmlformats.org/officeDocument/2006/math">
                    <m:r>
                      <a:rPr lang="en-US" sz="2400" i="1" dirty="0">
                        <a:solidFill>
                          <a:prstClr val="black"/>
                        </a:solidFill>
                        <a:latin typeface="Cambria Math"/>
                        <a:ea typeface="+mn-ea"/>
                      </a:rPr>
                      <m:t>𝐷</m:t>
                    </m:r>
                  </m:oMath>
                </a14:m>
                <a:endParaRPr lang="en-US" sz="2400" dirty="0">
                  <a:solidFill>
                    <a:prstClr val="black"/>
                  </a:solidFill>
                  <a:latin typeface="Calibri"/>
                  <a:ea typeface="+mn-ea"/>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246760" y="3946777"/>
                <a:ext cx="1656184" cy="830997"/>
              </a:xfrm>
              <a:prstGeom prst="rect">
                <a:avLst/>
              </a:prstGeom>
              <a:blipFill>
                <a:blip r:embed="rId3"/>
                <a:stretch>
                  <a:fillRect l="-4059" t="-5839" b="-15328"/>
                </a:stretch>
              </a:blipFill>
            </p:spPr>
            <p:txBody>
              <a:bodyPr/>
              <a:lstStyle/>
              <a:p>
                <a:r>
                  <a:rPr lang="zh-CN" altLang="en-US">
                    <a:noFill/>
                  </a:rPr>
                  <a:t> </a:t>
                </a:r>
              </a:p>
            </p:txBody>
          </p:sp>
        </mc:Fallback>
      </mc:AlternateContent>
      <p:grpSp>
        <p:nvGrpSpPr>
          <p:cNvPr id="18" name="组合 17"/>
          <p:cNvGrpSpPr/>
          <p:nvPr/>
        </p:nvGrpSpPr>
        <p:grpSpPr>
          <a:xfrm>
            <a:off x="2214686" y="1617635"/>
            <a:ext cx="1656184" cy="1400484"/>
            <a:chOff x="683516" y="1617635"/>
            <a:chExt cx="1656184" cy="1400484"/>
          </a:xfrm>
        </p:grpSpPr>
        <p:pic>
          <p:nvPicPr>
            <p:cNvPr id="6" name="Picture 6" descr="C:\Users\jzhang027\Dropbox\NTU\Research\MSRA Fellowship\interview\compan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3608" y="1617635"/>
              <a:ext cx="900000" cy="900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83516" y="2556454"/>
              <a:ext cx="1656184" cy="461665"/>
            </a:xfrm>
            <a:prstGeom prst="rect">
              <a:avLst/>
            </a:prstGeom>
            <a:noFill/>
          </p:spPr>
          <p:txBody>
            <a:bodyPr wrap="square" rtlCol="0">
              <a:spAutoFit/>
            </a:bodyPr>
            <a:lstStyle/>
            <a:p>
              <a:pPr algn="ctr" eaLnBrk="1" fontAlgn="auto" hangingPunct="1">
                <a:spcBef>
                  <a:spcPts val="0"/>
                </a:spcBef>
                <a:spcAft>
                  <a:spcPts val="0"/>
                </a:spcAft>
              </a:pPr>
              <a:r>
                <a:rPr lang="en-US" sz="2400" dirty="0">
                  <a:solidFill>
                    <a:prstClr val="black"/>
                  </a:solidFill>
                  <a:latin typeface="Calibri"/>
                  <a:ea typeface="+mn-ea"/>
                </a:rPr>
                <a:t>company</a:t>
              </a:r>
            </a:p>
          </p:txBody>
        </p:sp>
      </p:grpSp>
      <p:grpSp>
        <p:nvGrpSpPr>
          <p:cNvPr id="19" name="组合 18"/>
          <p:cNvGrpSpPr/>
          <p:nvPr/>
        </p:nvGrpSpPr>
        <p:grpSpPr>
          <a:xfrm>
            <a:off x="8310196" y="1617635"/>
            <a:ext cx="1656184" cy="1400484"/>
            <a:chOff x="6786196" y="1617635"/>
            <a:chExt cx="1656184" cy="1400484"/>
          </a:xfrm>
        </p:grpSpPr>
        <p:pic>
          <p:nvPicPr>
            <p:cNvPr id="7" name="Picture 7" descr="C:\Users\jzhang027\Dropbox\NTU\Research\MSRA Fellowship\interview\research.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64288" y="1617635"/>
              <a:ext cx="900000" cy="900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786196" y="2556454"/>
              <a:ext cx="1656184" cy="461665"/>
            </a:xfrm>
            <a:prstGeom prst="rect">
              <a:avLst/>
            </a:prstGeom>
            <a:noFill/>
          </p:spPr>
          <p:txBody>
            <a:bodyPr wrap="square" rtlCol="0">
              <a:spAutoFit/>
            </a:bodyPr>
            <a:lstStyle/>
            <a:p>
              <a:pPr algn="ctr" eaLnBrk="1" fontAlgn="auto" hangingPunct="1">
                <a:spcBef>
                  <a:spcPts val="0"/>
                </a:spcBef>
                <a:spcAft>
                  <a:spcPts val="0"/>
                </a:spcAft>
              </a:pPr>
              <a:r>
                <a:rPr lang="en-US" sz="2400" dirty="0">
                  <a:solidFill>
                    <a:prstClr val="black"/>
                  </a:solidFill>
                  <a:latin typeface="Calibri"/>
                  <a:ea typeface="+mn-ea"/>
                </a:rPr>
                <a:t>institute</a:t>
              </a:r>
            </a:p>
          </p:txBody>
        </p:sp>
      </p:grpSp>
      <p:grpSp>
        <p:nvGrpSpPr>
          <p:cNvPr id="20" name="组合 19"/>
          <p:cNvGrpSpPr/>
          <p:nvPr/>
        </p:nvGrpSpPr>
        <p:grpSpPr>
          <a:xfrm>
            <a:off x="2214686" y="4725144"/>
            <a:ext cx="1656184" cy="1383008"/>
            <a:chOff x="697856" y="4725144"/>
            <a:chExt cx="1656184" cy="1383008"/>
          </a:xfrm>
        </p:grpSpPr>
        <p:pic>
          <p:nvPicPr>
            <p:cNvPr id="8" name="Picture 8" descr="C:\Users\jzhang027\Dropbox\NTU\Research\MSRA Fellowship\interview\global.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93896" y="4725144"/>
              <a:ext cx="864000" cy="864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697856" y="5646487"/>
              <a:ext cx="1656184" cy="461665"/>
            </a:xfrm>
            <a:prstGeom prst="rect">
              <a:avLst/>
            </a:prstGeom>
            <a:noFill/>
          </p:spPr>
          <p:txBody>
            <a:bodyPr wrap="square" rtlCol="0">
              <a:spAutoFit/>
            </a:bodyPr>
            <a:lstStyle/>
            <a:p>
              <a:pPr algn="ctr" eaLnBrk="1" fontAlgn="auto" hangingPunct="1">
                <a:spcBef>
                  <a:spcPts val="0"/>
                </a:spcBef>
                <a:spcAft>
                  <a:spcPts val="0"/>
                </a:spcAft>
              </a:pPr>
              <a:r>
                <a:rPr lang="en-US" sz="2400" dirty="0">
                  <a:solidFill>
                    <a:prstClr val="black"/>
                  </a:solidFill>
                  <a:latin typeface="Calibri"/>
                  <a:ea typeface="+mn-ea"/>
                </a:rPr>
                <a:t>public</a:t>
              </a:r>
            </a:p>
          </p:txBody>
        </p:sp>
      </p:grpSp>
      <p:sp>
        <p:nvSpPr>
          <p:cNvPr id="12" name="右箭头 11"/>
          <p:cNvSpPr/>
          <p:nvPr/>
        </p:nvSpPr>
        <p:spPr>
          <a:xfrm rot="19799470">
            <a:off x="7120497" y="2582192"/>
            <a:ext cx="1407252" cy="2673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latin typeface="Calibri"/>
            </a:endParaRPr>
          </a:p>
        </p:txBody>
      </p:sp>
      <p:sp>
        <p:nvSpPr>
          <p:cNvPr id="13" name="右箭头 12"/>
          <p:cNvSpPr/>
          <p:nvPr/>
        </p:nvSpPr>
        <p:spPr>
          <a:xfrm rot="1800530" flipH="1">
            <a:off x="3706547" y="2540237"/>
            <a:ext cx="1407252" cy="2673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latin typeface="Calibri"/>
            </a:endParaRPr>
          </a:p>
        </p:txBody>
      </p:sp>
      <p:sp>
        <p:nvSpPr>
          <p:cNvPr id="14" name="右箭头 13"/>
          <p:cNvSpPr/>
          <p:nvPr/>
        </p:nvSpPr>
        <p:spPr>
          <a:xfrm rot="19799470" flipH="1" flipV="1">
            <a:off x="3721403" y="4282149"/>
            <a:ext cx="1407252" cy="2673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latin typeface="Calibri"/>
            </a:endParaRPr>
          </a:p>
        </p:txBody>
      </p:sp>
      <p:grpSp>
        <p:nvGrpSpPr>
          <p:cNvPr id="21" name="组合 20"/>
          <p:cNvGrpSpPr/>
          <p:nvPr/>
        </p:nvGrpSpPr>
        <p:grpSpPr>
          <a:xfrm>
            <a:off x="8367632" y="4710856"/>
            <a:ext cx="1541312" cy="1476424"/>
            <a:chOff x="6861968" y="4710856"/>
            <a:chExt cx="1541312" cy="1476424"/>
          </a:xfrm>
        </p:grpSpPr>
        <p:sp>
          <p:nvSpPr>
            <p:cNvPr id="15" name="TextBox 14"/>
            <p:cNvSpPr txBox="1"/>
            <p:nvPr/>
          </p:nvSpPr>
          <p:spPr>
            <a:xfrm>
              <a:off x="6861968" y="5725615"/>
              <a:ext cx="1541312" cy="461665"/>
            </a:xfrm>
            <a:prstGeom prst="rect">
              <a:avLst/>
            </a:prstGeom>
            <a:noFill/>
          </p:spPr>
          <p:txBody>
            <a:bodyPr wrap="square" rtlCol="0">
              <a:spAutoFit/>
            </a:bodyPr>
            <a:lstStyle/>
            <a:p>
              <a:pPr algn="ctr" eaLnBrk="1" fontAlgn="auto" hangingPunct="1">
                <a:spcBef>
                  <a:spcPts val="0"/>
                </a:spcBef>
                <a:spcAft>
                  <a:spcPts val="0"/>
                </a:spcAft>
              </a:pPr>
              <a:r>
                <a:rPr lang="en-US" sz="2400" dirty="0">
                  <a:solidFill>
                    <a:srgbClr val="C00000"/>
                  </a:solidFill>
                  <a:latin typeface="Calibri"/>
                  <a:ea typeface="+mn-ea"/>
                </a:rPr>
                <a:t>adversary</a:t>
              </a:r>
            </a:p>
          </p:txBody>
        </p:sp>
        <p:pic>
          <p:nvPicPr>
            <p:cNvPr id="16" name="Picture 2" descr="http://iconbug.com/data/be/256/4a6b77ae99a98d0d3a0a68a6b5491305.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13902" y="4710856"/>
              <a:ext cx="948024" cy="948024"/>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右箭头 21"/>
          <p:cNvSpPr/>
          <p:nvPr/>
        </p:nvSpPr>
        <p:spPr>
          <a:xfrm rot="1800530" flipV="1">
            <a:off x="7148075" y="4239285"/>
            <a:ext cx="1407252" cy="2673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latin typeface="Calibri"/>
            </a:endParaRPr>
          </a:p>
        </p:txBody>
      </p:sp>
      <p:sp>
        <p:nvSpPr>
          <p:cNvPr id="23" name="右箭头 22"/>
          <p:cNvSpPr/>
          <p:nvPr/>
        </p:nvSpPr>
        <p:spPr>
          <a:xfrm rot="12600530" flipV="1">
            <a:off x="7092489" y="4641376"/>
            <a:ext cx="1407252" cy="267309"/>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latin typeface="Calibri"/>
            </a:endParaRPr>
          </a:p>
        </p:txBody>
      </p:sp>
      <p:pic>
        <p:nvPicPr>
          <p:cNvPr id="24" name="Picture 7" descr="C:\Users\Administrator\Desktop\nuclear-explosion-hi.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74853" y="3183492"/>
            <a:ext cx="663593" cy="798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8948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animBg="1"/>
      <p:bldP spid="13" grpId="0" animBg="1"/>
      <p:bldP spid="14" grpId="0" animBg="1"/>
      <p:bldP spid="22" grpId="0" animBg="1"/>
      <p:bldP spid="2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dirty="0">
                <a:solidFill>
                  <a:srgbClr val="C00000"/>
                </a:solidFill>
              </a:rPr>
              <a:t>Private</a:t>
            </a:r>
            <a:r>
              <a:rPr lang="en-US" dirty="0"/>
              <a:t> Data Release</a:t>
            </a:r>
          </a:p>
        </p:txBody>
      </p:sp>
      <p:pic>
        <p:nvPicPr>
          <p:cNvPr id="4" name="Picture 2" descr="C:\Users\Administrator\Dropbox\NTU\Research\Projects\Bayesian Network\Presentations\Database_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552" y="2805842"/>
            <a:ext cx="1242442" cy="124244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p:cNvSpPr txBox="1"/>
              <p:nvPr/>
            </p:nvSpPr>
            <p:spPr>
              <a:xfrm>
                <a:off x="1856681" y="4081028"/>
                <a:ext cx="1656184" cy="830997"/>
              </a:xfrm>
              <a:prstGeom prst="rect">
                <a:avLst/>
              </a:prstGeom>
              <a:noFill/>
            </p:spPr>
            <p:txBody>
              <a:bodyPr wrap="square" rtlCol="0">
                <a:spAutoFit/>
              </a:bodyPr>
              <a:lstStyle/>
              <a:p>
                <a:pPr algn="ctr" eaLnBrk="1" fontAlgn="auto" hangingPunct="1">
                  <a:spcBef>
                    <a:spcPts val="0"/>
                  </a:spcBef>
                  <a:spcAft>
                    <a:spcPts val="0"/>
                  </a:spcAft>
                </a:pPr>
                <a:r>
                  <a:rPr lang="en-US" sz="2400" dirty="0">
                    <a:solidFill>
                      <a:srgbClr val="C00000"/>
                    </a:solidFill>
                    <a:latin typeface="Calibri"/>
                    <a:ea typeface="+mn-ea"/>
                  </a:rPr>
                  <a:t>sensitive</a:t>
                </a:r>
              </a:p>
              <a:p>
                <a:pPr algn="ctr" eaLnBrk="1" fontAlgn="auto" hangingPunct="1">
                  <a:spcBef>
                    <a:spcPts val="0"/>
                  </a:spcBef>
                  <a:spcAft>
                    <a:spcPts val="0"/>
                  </a:spcAft>
                </a:pPr>
                <a:r>
                  <a:rPr lang="en-US" sz="2400" dirty="0">
                    <a:solidFill>
                      <a:prstClr val="black"/>
                    </a:solidFill>
                    <a:latin typeface="Calibri"/>
                    <a:ea typeface="+mn-ea"/>
                  </a:rPr>
                  <a:t>database </a:t>
                </a:r>
                <a14:m>
                  <m:oMath xmlns:m="http://schemas.openxmlformats.org/officeDocument/2006/math">
                    <m:r>
                      <a:rPr lang="en-US" sz="2400" i="1" dirty="0">
                        <a:solidFill>
                          <a:prstClr val="black"/>
                        </a:solidFill>
                        <a:latin typeface="Cambria Math"/>
                        <a:ea typeface="+mn-ea"/>
                      </a:rPr>
                      <m:t>𝐷</m:t>
                    </m:r>
                  </m:oMath>
                </a14:m>
                <a:endParaRPr lang="en-US" sz="2400" dirty="0">
                  <a:solidFill>
                    <a:prstClr val="black"/>
                  </a:solidFill>
                  <a:latin typeface="Calibri"/>
                  <a:ea typeface="+mn-ea"/>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856681" y="4081028"/>
                <a:ext cx="1656184" cy="830997"/>
              </a:xfrm>
              <a:prstGeom prst="rect">
                <a:avLst/>
              </a:prstGeom>
              <a:blipFill>
                <a:blip r:embed="rId4"/>
                <a:stretch>
                  <a:fillRect l="-4059" t="-5839" b="-15328"/>
                </a:stretch>
              </a:blipFill>
            </p:spPr>
            <p:txBody>
              <a:bodyPr/>
              <a:lstStyle/>
              <a:p>
                <a:r>
                  <a:rPr lang="zh-CN" altLang="en-US">
                    <a:noFill/>
                  </a:rPr>
                  <a:t> </a:t>
                </a:r>
              </a:p>
            </p:txBody>
          </p:sp>
        </mc:Fallback>
      </mc:AlternateContent>
      <p:sp>
        <p:nvSpPr>
          <p:cNvPr id="12" name="右箭头 11"/>
          <p:cNvSpPr/>
          <p:nvPr/>
        </p:nvSpPr>
        <p:spPr>
          <a:xfrm rot="19799470">
            <a:off x="7768569" y="2524568"/>
            <a:ext cx="1407252" cy="2673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latin typeface="Calibri"/>
            </a:endParaRPr>
          </a:p>
        </p:txBody>
      </p:sp>
      <p:grpSp>
        <p:nvGrpSpPr>
          <p:cNvPr id="21" name="组合 20"/>
          <p:cNvGrpSpPr/>
          <p:nvPr/>
        </p:nvGrpSpPr>
        <p:grpSpPr>
          <a:xfrm>
            <a:off x="9029744" y="4710856"/>
            <a:ext cx="1541312" cy="1476424"/>
            <a:chOff x="6861968" y="4710856"/>
            <a:chExt cx="1541312" cy="1476424"/>
          </a:xfrm>
        </p:grpSpPr>
        <p:sp>
          <p:nvSpPr>
            <p:cNvPr id="15" name="TextBox 14"/>
            <p:cNvSpPr txBox="1"/>
            <p:nvPr/>
          </p:nvSpPr>
          <p:spPr>
            <a:xfrm>
              <a:off x="6861968" y="5725615"/>
              <a:ext cx="1541312" cy="461665"/>
            </a:xfrm>
            <a:prstGeom prst="rect">
              <a:avLst/>
            </a:prstGeom>
            <a:noFill/>
          </p:spPr>
          <p:txBody>
            <a:bodyPr wrap="square" rtlCol="0">
              <a:spAutoFit/>
            </a:bodyPr>
            <a:lstStyle/>
            <a:p>
              <a:pPr algn="ctr" eaLnBrk="1" fontAlgn="auto" hangingPunct="1">
                <a:spcBef>
                  <a:spcPts val="0"/>
                </a:spcBef>
                <a:spcAft>
                  <a:spcPts val="0"/>
                </a:spcAft>
              </a:pPr>
              <a:r>
                <a:rPr lang="en-US" sz="2400" dirty="0">
                  <a:solidFill>
                    <a:srgbClr val="C00000"/>
                  </a:solidFill>
                  <a:latin typeface="Calibri"/>
                  <a:ea typeface="+mn-ea"/>
                </a:rPr>
                <a:t>adversary</a:t>
              </a:r>
            </a:p>
          </p:txBody>
        </p:sp>
        <p:pic>
          <p:nvPicPr>
            <p:cNvPr id="16" name="Picture 2" descr="http://iconbug.com/data/be/256/4a6b77ae99a98d0d3a0a68a6b5491305.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13902" y="4710856"/>
              <a:ext cx="948024" cy="948024"/>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右箭头 21"/>
          <p:cNvSpPr/>
          <p:nvPr/>
        </p:nvSpPr>
        <p:spPr>
          <a:xfrm rot="1800530" flipV="1">
            <a:off x="7767571" y="4239285"/>
            <a:ext cx="1407252" cy="2673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latin typeface="Calibri"/>
            </a:endParaRPr>
          </a:p>
        </p:txBody>
      </p:sp>
      <p:sp>
        <p:nvSpPr>
          <p:cNvPr id="23" name="右箭头 22"/>
          <p:cNvSpPr/>
          <p:nvPr/>
        </p:nvSpPr>
        <p:spPr>
          <a:xfrm rot="12600530" flipV="1">
            <a:off x="7711985" y="4641376"/>
            <a:ext cx="1407252" cy="267309"/>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latin typeface="Calibri"/>
            </a:endParaRPr>
          </a:p>
        </p:txBody>
      </p:sp>
      <mc:AlternateContent xmlns:mc="http://schemas.openxmlformats.org/markup-compatibility/2006" xmlns:a14="http://schemas.microsoft.com/office/drawing/2010/main">
        <mc:Choice Requires="a14">
          <p:sp>
            <p:nvSpPr>
              <p:cNvPr id="27" name="TextBox 26"/>
              <p:cNvSpPr txBox="1"/>
              <p:nvPr/>
            </p:nvSpPr>
            <p:spPr>
              <a:xfrm>
                <a:off x="6038280" y="4081028"/>
                <a:ext cx="1800200" cy="830997"/>
              </a:xfrm>
              <a:prstGeom prst="rect">
                <a:avLst/>
              </a:prstGeom>
              <a:noFill/>
            </p:spPr>
            <p:txBody>
              <a:bodyPr wrap="square" rtlCol="0">
                <a:spAutoFit/>
              </a:bodyPr>
              <a:lstStyle/>
              <a:p>
                <a:pPr algn="ctr" eaLnBrk="1" fontAlgn="auto" hangingPunct="1">
                  <a:spcBef>
                    <a:spcPts val="0"/>
                  </a:spcBef>
                  <a:spcAft>
                    <a:spcPts val="0"/>
                  </a:spcAft>
                </a:pPr>
                <a:r>
                  <a:rPr lang="en-US" sz="2400" b="1" dirty="0">
                    <a:solidFill>
                      <a:prstClr val="black"/>
                    </a:solidFill>
                    <a:latin typeface="Calibri"/>
                    <a:ea typeface="+mn-ea"/>
                  </a:rPr>
                  <a:t>synthetic</a:t>
                </a:r>
              </a:p>
              <a:p>
                <a:pPr algn="ctr" eaLnBrk="1" fontAlgn="auto" hangingPunct="1">
                  <a:spcBef>
                    <a:spcPts val="0"/>
                  </a:spcBef>
                  <a:spcAft>
                    <a:spcPts val="0"/>
                  </a:spcAft>
                </a:pPr>
                <a:r>
                  <a:rPr lang="en-US" sz="2400" dirty="0">
                    <a:solidFill>
                      <a:prstClr val="black"/>
                    </a:solidFill>
                    <a:latin typeface="Calibri"/>
                    <a:ea typeface="+mn-ea"/>
                  </a:rPr>
                  <a:t>database </a:t>
                </a:r>
                <a14:m>
                  <m:oMath xmlns:m="http://schemas.openxmlformats.org/officeDocument/2006/math">
                    <m:sSup>
                      <m:sSupPr>
                        <m:ctrlPr>
                          <a:rPr lang="en-US" sz="2400" i="1" dirty="0">
                            <a:solidFill>
                              <a:prstClr val="black"/>
                            </a:solidFill>
                            <a:latin typeface="Cambria Math" panose="02040503050406030204" pitchFamily="18" charset="0"/>
                            <a:ea typeface="+mn-ea"/>
                          </a:rPr>
                        </m:ctrlPr>
                      </m:sSupPr>
                      <m:e>
                        <m:r>
                          <a:rPr lang="en-US" sz="2400" i="1" dirty="0">
                            <a:solidFill>
                              <a:prstClr val="black"/>
                            </a:solidFill>
                            <a:latin typeface="Cambria Math"/>
                            <a:ea typeface="+mn-ea"/>
                          </a:rPr>
                          <m:t>𝐷</m:t>
                        </m:r>
                      </m:e>
                      <m:sup>
                        <m:r>
                          <a:rPr lang="en-US" sz="2400" i="1" dirty="0">
                            <a:solidFill>
                              <a:prstClr val="black"/>
                            </a:solidFill>
                            <a:latin typeface="Cambria Math"/>
                            <a:ea typeface="+mn-ea"/>
                          </a:rPr>
                          <m:t>∗</m:t>
                        </m:r>
                      </m:sup>
                    </m:sSup>
                  </m:oMath>
                </a14:m>
                <a:endParaRPr lang="en-US" sz="2400" dirty="0">
                  <a:solidFill>
                    <a:prstClr val="black"/>
                  </a:solidFill>
                  <a:latin typeface="Calibri"/>
                  <a:ea typeface="+mn-ea"/>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6038280" y="4081028"/>
                <a:ext cx="1800200" cy="830997"/>
              </a:xfrm>
              <a:prstGeom prst="rect">
                <a:avLst/>
              </a:prstGeom>
              <a:blipFill>
                <a:blip r:embed="rId6"/>
                <a:stretch>
                  <a:fillRect l="-3390" t="-5839" b="-15328"/>
                </a:stretch>
              </a:blipFill>
            </p:spPr>
            <p:txBody>
              <a:bodyPr/>
              <a:lstStyle/>
              <a:p>
                <a:r>
                  <a:rPr lang="zh-CN" altLang="en-US">
                    <a:noFill/>
                  </a:rPr>
                  <a:t> </a:t>
                </a:r>
              </a:p>
            </p:txBody>
          </p:sp>
        </mc:Fallback>
      </mc:AlternateContent>
      <p:pic>
        <p:nvPicPr>
          <p:cNvPr id="28" name="Picture 2" descr="C:\Users\Administrator\Dropbox\NTU\Research\Projects\Bayesian Network\Presentations\Database_1.png"/>
          <p:cNvPicPr>
            <a:picLocks noChangeAspect="1" noChangeArrowheads="1"/>
          </p:cNvPicPr>
          <p:nvPr/>
        </p:nvPicPr>
        <p:blipFill>
          <a:blip r:embed="rId7">
            <a:extLst>
              <a:ext uri="{BEBA8EAE-BF5A-486C-A8C5-ECC9F3942E4B}">
                <a14:imgProps xmlns:a14="http://schemas.microsoft.com/office/drawing/2010/main">
                  <a14:imgLayer r:embed="rId8">
                    <a14:imgEffect>
                      <a14:artisticGlass/>
                    </a14:imgEffect>
                  </a14:imgLayer>
                </a14:imgProps>
              </a:ext>
              <a:ext uri="{28A0092B-C50C-407E-A947-70E740481C1C}">
                <a14:useLocalDpi xmlns:a14="http://schemas.microsoft.com/office/drawing/2010/main" val="0"/>
              </a:ext>
            </a:extLst>
          </a:blip>
          <a:srcRect/>
          <a:stretch>
            <a:fillRect/>
          </a:stretch>
        </p:blipFill>
        <p:spPr bwMode="auto">
          <a:xfrm>
            <a:off x="6288015" y="2805842"/>
            <a:ext cx="1242442" cy="1242442"/>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组合 28"/>
          <p:cNvGrpSpPr/>
          <p:nvPr/>
        </p:nvGrpSpPr>
        <p:grpSpPr>
          <a:xfrm>
            <a:off x="8972308" y="1513928"/>
            <a:ext cx="1656184" cy="1400484"/>
            <a:chOff x="683516" y="1617635"/>
            <a:chExt cx="1656184" cy="1400484"/>
          </a:xfrm>
        </p:grpSpPr>
        <p:pic>
          <p:nvPicPr>
            <p:cNvPr id="30" name="Picture 6" descr="C:\Users\jzhang027\Dropbox\NTU\Research\MSRA Fellowship\interview\company.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43608" y="1617635"/>
              <a:ext cx="900000" cy="90000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683516" y="2556454"/>
              <a:ext cx="1656184" cy="461665"/>
            </a:xfrm>
            <a:prstGeom prst="rect">
              <a:avLst/>
            </a:prstGeom>
            <a:noFill/>
          </p:spPr>
          <p:txBody>
            <a:bodyPr wrap="square" rtlCol="0">
              <a:spAutoFit/>
            </a:bodyPr>
            <a:lstStyle/>
            <a:p>
              <a:pPr algn="ctr" eaLnBrk="1" fontAlgn="auto" hangingPunct="1">
                <a:spcBef>
                  <a:spcPts val="0"/>
                </a:spcBef>
                <a:spcAft>
                  <a:spcPts val="0"/>
                </a:spcAft>
              </a:pPr>
              <a:r>
                <a:rPr lang="en-US" sz="2400" dirty="0">
                  <a:solidFill>
                    <a:prstClr val="black"/>
                  </a:solidFill>
                  <a:latin typeface="Calibri"/>
                  <a:ea typeface="+mn-ea"/>
                </a:rPr>
                <a:t>company</a:t>
              </a:r>
            </a:p>
          </p:txBody>
        </p:sp>
      </p:grpSp>
      <p:cxnSp>
        <p:nvCxnSpPr>
          <p:cNvPr id="33" name="直接箭头连接符 32"/>
          <p:cNvCxnSpPr/>
          <p:nvPr/>
        </p:nvCxnSpPr>
        <p:spPr>
          <a:xfrm>
            <a:off x="3420298" y="3068960"/>
            <a:ext cx="2747710" cy="0"/>
          </a:xfrm>
          <a:prstGeom prst="straightConnector1">
            <a:avLst/>
          </a:prstGeom>
          <a:ln w="38100">
            <a:solidFill>
              <a:srgbClr val="0070C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3669459" y="2554987"/>
            <a:ext cx="2409975" cy="461665"/>
          </a:xfrm>
          <a:prstGeom prst="rect">
            <a:avLst/>
          </a:prstGeom>
          <a:noFill/>
        </p:spPr>
        <p:txBody>
          <a:bodyPr wrap="square" rtlCol="0">
            <a:spAutoFit/>
          </a:bodyPr>
          <a:lstStyle/>
          <a:p>
            <a:pPr algn="ctr" eaLnBrk="1" fontAlgn="auto" hangingPunct="1">
              <a:spcBef>
                <a:spcPts val="0"/>
              </a:spcBef>
              <a:spcAft>
                <a:spcPts val="0"/>
              </a:spcAft>
            </a:pPr>
            <a:r>
              <a:rPr lang="en-US" sz="2400" dirty="0">
                <a:solidFill>
                  <a:prstClr val="black"/>
                </a:solidFill>
                <a:latin typeface="Calibri"/>
                <a:ea typeface="+mn-ea"/>
              </a:rPr>
              <a:t>similar properties</a:t>
            </a:r>
          </a:p>
        </p:txBody>
      </p:sp>
      <p:cxnSp>
        <p:nvCxnSpPr>
          <p:cNvPr id="36" name="直接箭头连接符 35"/>
          <p:cNvCxnSpPr/>
          <p:nvPr/>
        </p:nvCxnSpPr>
        <p:spPr>
          <a:xfrm>
            <a:off x="3429136" y="3717032"/>
            <a:ext cx="2738872" cy="0"/>
          </a:xfrm>
          <a:prstGeom prst="straightConnector1">
            <a:avLst/>
          </a:prstGeom>
          <a:ln w="3810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523732" y="3774588"/>
            <a:ext cx="2701429" cy="461665"/>
          </a:xfrm>
          <a:prstGeom prst="rect">
            <a:avLst/>
          </a:prstGeom>
          <a:noFill/>
        </p:spPr>
        <p:txBody>
          <a:bodyPr wrap="square" rtlCol="0">
            <a:spAutoFit/>
          </a:bodyPr>
          <a:lstStyle/>
          <a:p>
            <a:pPr algn="ctr" eaLnBrk="1" fontAlgn="auto" hangingPunct="1">
              <a:spcBef>
                <a:spcPts val="0"/>
              </a:spcBef>
              <a:spcAft>
                <a:spcPts val="0"/>
              </a:spcAft>
            </a:pPr>
            <a:r>
              <a:rPr lang="en-US" sz="2400" dirty="0">
                <a:solidFill>
                  <a:prstClr val="black"/>
                </a:solidFill>
                <a:latin typeface="Calibri"/>
                <a:ea typeface="+mn-ea"/>
              </a:rPr>
              <a:t>accurate inference</a:t>
            </a:r>
          </a:p>
        </p:txBody>
      </p:sp>
      <p:pic>
        <p:nvPicPr>
          <p:cNvPr id="1026" name="Picture 2" descr="https://cdn1.iconfinder.com/data/icons/musthave/256/Delet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390708" y="3454565"/>
            <a:ext cx="787152" cy="787152"/>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p:cNvSpPr txBox="1"/>
          <p:nvPr/>
        </p:nvSpPr>
        <p:spPr>
          <a:xfrm>
            <a:off x="3071666" y="5310117"/>
            <a:ext cx="4896543" cy="954107"/>
          </a:xfrm>
          <a:prstGeom prst="rect">
            <a:avLst/>
          </a:prstGeom>
          <a:noFill/>
        </p:spPr>
        <p:txBody>
          <a:bodyPr wrap="square" rtlCol="0">
            <a:spAutoFit/>
          </a:bodyPr>
          <a:lstStyle/>
          <a:p>
            <a:pPr eaLnBrk="1" fontAlgn="auto" hangingPunct="1">
              <a:spcBef>
                <a:spcPts val="0"/>
              </a:spcBef>
              <a:spcAft>
                <a:spcPts val="0"/>
              </a:spcAft>
            </a:pPr>
            <a:r>
              <a:rPr lang="en-US" sz="2800" dirty="0">
                <a:solidFill>
                  <a:prstClr val="black"/>
                </a:solidFill>
                <a:latin typeface="Calibri"/>
                <a:ea typeface="+mn-ea"/>
              </a:rPr>
              <a:t>How can we design such a </a:t>
            </a:r>
          </a:p>
          <a:p>
            <a:pPr eaLnBrk="1" fontAlgn="auto" hangingPunct="1">
              <a:spcBef>
                <a:spcPts val="0"/>
              </a:spcBef>
              <a:spcAft>
                <a:spcPts val="0"/>
              </a:spcAft>
            </a:pPr>
            <a:r>
              <a:rPr lang="en-US" sz="2800" b="1" dirty="0">
                <a:solidFill>
                  <a:prstClr val="black"/>
                </a:solidFill>
                <a:latin typeface="Calibri"/>
                <a:ea typeface="+mn-ea"/>
              </a:rPr>
              <a:t>private data release algorithm?</a:t>
            </a:r>
          </a:p>
        </p:txBody>
      </p:sp>
    </p:spTree>
    <p:extLst>
      <p:ext uri="{BB962C8B-B14F-4D97-AF65-F5344CB8AC3E}">
        <p14:creationId xmlns:p14="http://schemas.microsoft.com/office/powerpoint/2010/main" val="418015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2" grpId="0" animBg="1"/>
      <p:bldP spid="23" grpId="0" animBg="1"/>
      <p:bldP spid="27" grpId="0"/>
      <p:bldP spid="35" grpId="0"/>
      <p:bldP spid="37" grpId="0"/>
      <p:bldP spid="4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1981200" y="1211608"/>
                <a:ext cx="8229600" cy="4896544"/>
              </a:xfrm>
            </p:spPr>
            <p:txBody>
              <a:bodyPr>
                <a:normAutofit/>
              </a:bodyPr>
              <a:lstStyle/>
              <a:p>
                <a:pPr>
                  <a:spcBef>
                    <a:spcPts val="1500"/>
                  </a:spcBef>
                </a:pPr>
                <a:r>
                  <a:rPr lang="en-US" dirty="0">
                    <a:solidFill>
                      <a:schemeClr val="tx1"/>
                    </a:solidFill>
                  </a:rPr>
                  <a:t>The Problem: Private Data Release</a:t>
                </a:r>
              </a:p>
              <a:p>
                <a:pPr lvl="1"/>
                <a:r>
                  <a:rPr lang="en-US" dirty="0">
                    <a:solidFill>
                      <a:schemeClr val="tx1"/>
                    </a:solidFill>
                  </a:rPr>
                  <a:t>Differential Privacy</a:t>
                </a:r>
              </a:p>
              <a:p>
                <a:pPr lvl="1"/>
                <a:r>
                  <a:rPr lang="en-US" dirty="0">
                    <a:solidFill>
                      <a:schemeClr val="bg1">
                        <a:lumMod val="75000"/>
                      </a:schemeClr>
                    </a:solidFill>
                  </a:rPr>
                  <a:t>Challenges</a:t>
                </a:r>
              </a:p>
              <a:p>
                <a:pPr>
                  <a:spcBef>
                    <a:spcPts val="1500"/>
                  </a:spcBef>
                </a:pPr>
                <a:r>
                  <a:rPr lang="en-US" dirty="0">
                    <a:solidFill>
                      <a:schemeClr val="bg1">
                        <a:lumMod val="75000"/>
                      </a:schemeClr>
                    </a:solidFill>
                  </a:rPr>
                  <a:t>The Algorithm: PrivBayes</a:t>
                </a:r>
              </a:p>
              <a:p>
                <a:pPr lvl="1"/>
                <a:r>
                  <a:rPr lang="en-US" dirty="0">
                    <a:solidFill>
                      <a:schemeClr val="bg1">
                        <a:lumMod val="75000"/>
                      </a:schemeClr>
                    </a:solidFill>
                  </a:rPr>
                  <a:t>Bayesian Network</a:t>
                </a:r>
              </a:p>
              <a:p>
                <a:pPr lvl="1"/>
                <a:r>
                  <a:rPr lang="en-US" dirty="0">
                    <a:solidFill>
                      <a:schemeClr val="bg1">
                        <a:lumMod val="75000"/>
                      </a:schemeClr>
                    </a:solidFill>
                  </a:rPr>
                  <a:t>Details of PrivBayes</a:t>
                </a:r>
              </a:p>
              <a:p>
                <a:pPr>
                  <a:spcBef>
                    <a:spcPts val="1500"/>
                  </a:spcBef>
                </a:pPr>
                <a:r>
                  <a:rPr lang="en-US" dirty="0">
                    <a:solidFill>
                      <a:schemeClr val="bg1">
                        <a:lumMod val="75000"/>
                      </a:schemeClr>
                    </a:solidFill>
                  </a:rPr>
                  <a:t>Function </a:t>
                </a:r>
                <a14:m>
                  <m:oMath xmlns:m="http://schemas.openxmlformats.org/officeDocument/2006/math">
                    <m:r>
                      <a:rPr lang="en-US" i="1" dirty="0" smtClean="0">
                        <a:solidFill>
                          <a:schemeClr val="bg1">
                            <a:lumMod val="75000"/>
                          </a:schemeClr>
                        </a:solidFill>
                        <a:latin typeface="Cambria Math"/>
                      </a:rPr>
                      <m:t>𝐹</m:t>
                    </m:r>
                  </m:oMath>
                </a14:m>
                <a:r>
                  <a:rPr lang="en-US" dirty="0">
                    <a:solidFill>
                      <a:schemeClr val="bg1">
                        <a:lumMod val="75000"/>
                      </a:schemeClr>
                    </a:solidFill>
                  </a:rPr>
                  <a:t>: Linear vs. Logarithmic</a:t>
                </a:r>
              </a:p>
              <a:p>
                <a:pPr>
                  <a:spcBef>
                    <a:spcPts val="1500"/>
                  </a:spcBef>
                </a:pPr>
                <a:r>
                  <a:rPr lang="en-US" dirty="0">
                    <a:solidFill>
                      <a:schemeClr val="bg1">
                        <a:lumMod val="75000"/>
                      </a:schemeClr>
                    </a:solidFill>
                  </a:rPr>
                  <a:t>Experiments</a:t>
                </a:r>
              </a:p>
              <a:p>
                <a:endParaRPr 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1981200" y="1211608"/>
                <a:ext cx="8229600" cy="4896544"/>
              </a:xfrm>
              <a:blipFill>
                <a:blip r:embed="rId2"/>
                <a:stretch>
                  <a:fillRect t="-1121"/>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en-US" dirty="0"/>
              <a:t>Overview</a:t>
            </a:r>
          </a:p>
        </p:txBody>
      </p:sp>
    </p:spTree>
    <p:extLst>
      <p:ext uri="{BB962C8B-B14F-4D97-AF65-F5344CB8AC3E}">
        <p14:creationId xmlns:p14="http://schemas.microsoft.com/office/powerpoint/2010/main" val="39798984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1524000" y="1484785"/>
                <a:ext cx="9144000" cy="4525963"/>
              </a:xfrm>
            </p:spPr>
            <p:txBody>
              <a:bodyPr>
                <a:normAutofit/>
              </a:bodyPr>
              <a:lstStyle/>
              <a:p>
                <a:r>
                  <a:rPr lang="en-US" altLang="zh-CN" dirty="0">
                    <a:latin typeface="Calibri" pitchFamily="34" charset="0"/>
                    <a:cs typeface="Calibri" pitchFamily="34" charset="0"/>
                  </a:rPr>
                  <a:t>Definition of </a:t>
                </a:r>
                <a14:m>
                  <m:oMath xmlns:m="http://schemas.openxmlformats.org/officeDocument/2006/math">
                    <m:r>
                      <a:rPr lang="en-US" altLang="zh-CN" b="1" i="1" dirty="0">
                        <a:latin typeface="Cambria Math"/>
                        <a:ea typeface="Cambria Math"/>
                      </a:rPr>
                      <m:t>𝜺</m:t>
                    </m:r>
                  </m:oMath>
                </a14:m>
                <a:r>
                  <a:rPr lang="en-US" altLang="zh-CN" dirty="0">
                    <a:latin typeface="Calibri" pitchFamily="34" charset="0"/>
                    <a:cs typeface="Calibri" pitchFamily="34" charset="0"/>
                  </a:rPr>
                  <a:t>-Differential Privacy</a:t>
                </a:r>
              </a:p>
              <a:p>
                <a:pPr marL="742950" lvl="1" indent="-342900"/>
                <a:r>
                  <a:rPr lang="en-US" altLang="zh-CN" sz="2400" dirty="0">
                    <a:latin typeface="Calibri" pitchFamily="34" charset="0"/>
                    <a:cs typeface="Calibri" pitchFamily="34" charset="0"/>
                  </a:rPr>
                  <a:t>A </a:t>
                </a:r>
                <a:r>
                  <a:rPr lang="en-US" altLang="zh-CN" sz="2400" b="1" dirty="0">
                    <a:latin typeface="Calibri" pitchFamily="34" charset="0"/>
                    <a:cs typeface="Calibri" pitchFamily="34" charset="0"/>
                  </a:rPr>
                  <a:t>randomized</a:t>
                </a:r>
                <a:r>
                  <a:rPr lang="en-US" altLang="zh-CN" sz="2400" dirty="0">
                    <a:latin typeface="Calibri" pitchFamily="34" charset="0"/>
                    <a:cs typeface="Calibri" pitchFamily="34" charset="0"/>
                  </a:rPr>
                  <a:t> data release algorithm </a:t>
                </a:r>
                <a14:m>
                  <m:oMath xmlns:m="http://schemas.openxmlformats.org/officeDocument/2006/math">
                    <m:r>
                      <a:rPr lang="en-US" altLang="zh-CN" sz="2400" b="1" i="1">
                        <a:latin typeface="Cambria Math"/>
                      </a:rPr>
                      <m:t>𝑨</m:t>
                    </m:r>
                  </m:oMath>
                </a14:m>
                <a:r>
                  <a:rPr lang="en-US" altLang="zh-CN" sz="2400" dirty="0">
                    <a:latin typeface="Calibri" pitchFamily="34" charset="0"/>
                    <a:cs typeface="Calibri" pitchFamily="34" charset="0"/>
                  </a:rPr>
                  <a:t> satisfies </a:t>
                </a:r>
                <a14:m>
                  <m:oMath xmlns:m="http://schemas.openxmlformats.org/officeDocument/2006/math">
                    <m:r>
                      <a:rPr lang="en-US" altLang="zh-CN" sz="2400" i="1">
                        <a:latin typeface="Cambria Math"/>
                        <a:ea typeface="Cambria Math"/>
                      </a:rPr>
                      <m:t>𝜀</m:t>
                    </m:r>
                  </m:oMath>
                </a14:m>
                <a:r>
                  <a:rPr lang="en-US" altLang="zh-CN" sz="2400" dirty="0">
                    <a:latin typeface="Calibri" pitchFamily="34" charset="0"/>
                    <a:cs typeface="Calibri" pitchFamily="34" charset="0"/>
                  </a:rPr>
                  <a:t>-differential privacy, if for any two neighboring datasets </a:t>
                </a:r>
                <a14:m>
                  <m:oMath xmlns:m="http://schemas.openxmlformats.org/officeDocument/2006/math">
                    <m:r>
                      <a:rPr lang="en-US" altLang="zh-CN" sz="2400" b="1" i="1">
                        <a:solidFill>
                          <a:srgbClr val="0070C0"/>
                        </a:solidFill>
                        <a:latin typeface="Cambria Math"/>
                      </a:rPr>
                      <m:t>𝑫</m:t>
                    </m:r>
                    <m:r>
                      <a:rPr lang="en-US" altLang="zh-CN" sz="2400" b="1" i="1">
                        <a:latin typeface="Cambria Math"/>
                      </a:rPr>
                      <m:t>,</m:t>
                    </m:r>
                    <m:r>
                      <a:rPr lang="en-US" altLang="zh-CN" sz="2400" b="1" i="1">
                        <a:solidFill>
                          <a:srgbClr val="C00000"/>
                        </a:solidFill>
                        <a:latin typeface="Cambria Math"/>
                      </a:rPr>
                      <m:t>𝑫</m:t>
                    </m:r>
                    <m:r>
                      <a:rPr lang="en-US" altLang="zh-CN" sz="2400" b="1" i="1">
                        <a:solidFill>
                          <a:srgbClr val="C00000"/>
                        </a:solidFill>
                        <a:latin typeface="Cambria Math"/>
                      </a:rPr>
                      <m:t>′</m:t>
                    </m:r>
                  </m:oMath>
                </a14:m>
                <a:r>
                  <a:rPr lang="en-US" altLang="zh-CN" sz="2400" dirty="0">
                    <a:latin typeface="Calibri" pitchFamily="34" charset="0"/>
                    <a:cs typeface="Calibri" pitchFamily="34" charset="0"/>
                  </a:rPr>
                  <a:t> and for any possible synthetic data </a:t>
                </a:r>
                <a14:m>
                  <m:oMath xmlns:m="http://schemas.openxmlformats.org/officeDocument/2006/math">
                    <m:sSup>
                      <m:sSupPr>
                        <m:ctrlPr>
                          <a:rPr lang="en-US" sz="2400" b="1" i="1" dirty="0">
                            <a:latin typeface="Cambria Math" panose="02040503050406030204" pitchFamily="18" charset="0"/>
                          </a:rPr>
                        </m:ctrlPr>
                      </m:sSupPr>
                      <m:e>
                        <m:r>
                          <a:rPr lang="en-US" sz="2400" b="1" i="1" dirty="0">
                            <a:latin typeface="Cambria Math"/>
                          </a:rPr>
                          <m:t>𝑫</m:t>
                        </m:r>
                      </m:e>
                      <m:sup>
                        <m:r>
                          <a:rPr lang="en-US" sz="2400" b="1" i="1" dirty="0">
                            <a:latin typeface="Cambria Math"/>
                          </a:rPr>
                          <m:t>∗</m:t>
                        </m:r>
                      </m:sup>
                    </m:sSup>
                  </m:oMath>
                </a14:m>
                <a:r>
                  <a:rPr lang="en-US" altLang="zh-CN" sz="2400" dirty="0">
                    <a:latin typeface="Calibri" pitchFamily="34" charset="0"/>
                    <a:cs typeface="Calibri" pitchFamily="34" charset="0"/>
                  </a:rPr>
                  <a:t>, </a:t>
                </a:r>
              </a:p>
              <a:p>
                <a:pPr marL="400050" lvl="1" indent="0">
                  <a:buNone/>
                </a:pPr>
                <a:br>
                  <a:rPr lang="en-US" altLang="zh-CN" sz="2000" dirty="0">
                    <a:latin typeface="Calibri" pitchFamily="34" charset="0"/>
                    <a:cs typeface="Calibri" pitchFamily="34" charset="0"/>
                  </a:rPr>
                </a:br>
                <a14:m>
                  <m:oMathPara xmlns:m="http://schemas.openxmlformats.org/officeDocument/2006/math">
                    <m:oMathParaPr>
                      <m:jc m:val="centerGroup"/>
                    </m:oMathParaPr>
                    <m:oMath xmlns:m="http://schemas.openxmlformats.org/officeDocument/2006/math">
                      <m:func>
                        <m:funcPr>
                          <m:ctrlPr>
                            <a:rPr lang="en-US" altLang="zh-CN" sz="2400" i="1" dirty="0">
                              <a:latin typeface="Cambria Math" panose="02040503050406030204" pitchFamily="18" charset="0"/>
                            </a:rPr>
                          </m:ctrlPr>
                        </m:funcPr>
                        <m:fName>
                          <m:r>
                            <m:rPr>
                              <m:sty m:val="p"/>
                            </m:rPr>
                            <a:rPr lang="en-US" altLang="zh-CN" sz="2400" dirty="0">
                              <a:latin typeface="Cambria Math"/>
                            </a:rPr>
                            <m:t>Pr</m:t>
                          </m:r>
                        </m:fName>
                        <m:e>
                          <m:d>
                            <m:dPr>
                              <m:begChr m:val="["/>
                              <m:endChr m:val="]"/>
                              <m:ctrlPr>
                                <a:rPr lang="en-US" altLang="zh-CN" sz="2400" i="1" dirty="0">
                                  <a:latin typeface="Cambria Math" panose="02040503050406030204" pitchFamily="18" charset="0"/>
                                </a:rPr>
                              </m:ctrlPr>
                            </m:dPr>
                            <m:e>
                              <m:r>
                                <a:rPr lang="en-US" altLang="zh-CN" sz="2400" b="1" i="1" dirty="0">
                                  <a:latin typeface="Cambria Math"/>
                                </a:rPr>
                                <m:t>𝑨</m:t>
                              </m:r>
                              <m:d>
                                <m:dPr>
                                  <m:ctrlPr>
                                    <a:rPr lang="en-US" altLang="zh-CN" sz="2400" i="1" dirty="0">
                                      <a:latin typeface="Cambria Math" panose="02040503050406030204" pitchFamily="18" charset="0"/>
                                    </a:rPr>
                                  </m:ctrlPr>
                                </m:dPr>
                                <m:e>
                                  <m:r>
                                    <a:rPr lang="en-US" altLang="zh-CN" sz="2400" b="1" i="1">
                                      <a:solidFill>
                                        <a:srgbClr val="0070C0"/>
                                      </a:solidFill>
                                      <a:latin typeface="Cambria Math"/>
                                    </a:rPr>
                                    <m:t>𝑫</m:t>
                                  </m:r>
                                </m:e>
                              </m:d>
                              <m:r>
                                <a:rPr lang="en-US" altLang="zh-CN" sz="2400" i="1" dirty="0">
                                  <a:latin typeface="Cambria Math"/>
                                </a:rPr>
                                <m:t>=</m:t>
                              </m:r>
                              <m:sSup>
                                <m:sSupPr>
                                  <m:ctrlPr>
                                    <a:rPr lang="en-US" sz="2400" b="1" i="1" dirty="0">
                                      <a:latin typeface="Cambria Math" panose="02040503050406030204" pitchFamily="18" charset="0"/>
                                    </a:rPr>
                                  </m:ctrlPr>
                                </m:sSupPr>
                                <m:e>
                                  <m:r>
                                    <a:rPr lang="en-US" sz="2400" b="1" i="1" dirty="0">
                                      <a:latin typeface="Cambria Math"/>
                                    </a:rPr>
                                    <m:t>𝑫</m:t>
                                  </m:r>
                                </m:e>
                                <m:sup>
                                  <m:r>
                                    <a:rPr lang="en-US" sz="2400" b="1" i="1" dirty="0">
                                      <a:latin typeface="Cambria Math"/>
                                    </a:rPr>
                                    <m:t>∗</m:t>
                                  </m:r>
                                </m:sup>
                              </m:sSup>
                            </m:e>
                          </m:d>
                        </m:e>
                      </m:func>
                      <m:r>
                        <a:rPr lang="en-US" altLang="zh-CN" sz="2400" i="1" dirty="0">
                          <a:latin typeface="Cambria Math"/>
                          <a:ea typeface="Cambria Math"/>
                        </a:rPr>
                        <m:t>≤</m:t>
                      </m:r>
                      <m:r>
                        <m:rPr>
                          <m:sty m:val="p"/>
                        </m:rPr>
                        <a:rPr lang="en-US" altLang="zh-CN" sz="2400" dirty="0">
                          <a:latin typeface="Cambria Math"/>
                          <a:ea typeface="Cambria Math"/>
                        </a:rPr>
                        <m:t>exp</m:t>
                      </m:r>
                      <m:r>
                        <a:rPr lang="en-US" altLang="zh-CN" sz="2400" i="1" dirty="0">
                          <a:latin typeface="Cambria Math"/>
                          <a:ea typeface="Cambria Math"/>
                        </a:rPr>
                        <m:t>⁡(</m:t>
                      </m:r>
                      <m:r>
                        <a:rPr lang="en-US" altLang="zh-CN" sz="2400" b="1" i="1" dirty="0">
                          <a:latin typeface="Cambria Math"/>
                          <a:ea typeface="Cambria Math"/>
                        </a:rPr>
                        <m:t>𝜺</m:t>
                      </m:r>
                      <m:r>
                        <a:rPr lang="en-US" altLang="zh-CN" sz="2400" i="1" dirty="0">
                          <a:latin typeface="Cambria Math"/>
                          <a:ea typeface="Cambria Math"/>
                        </a:rPr>
                        <m:t>)⋅</m:t>
                      </m:r>
                      <m:func>
                        <m:funcPr>
                          <m:ctrlPr>
                            <a:rPr lang="en-US" altLang="zh-CN" sz="2400" i="1" dirty="0">
                              <a:latin typeface="Cambria Math" panose="02040503050406030204" pitchFamily="18" charset="0"/>
                            </a:rPr>
                          </m:ctrlPr>
                        </m:funcPr>
                        <m:fName>
                          <m:r>
                            <m:rPr>
                              <m:sty m:val="p"/>
                            </m:rPr>
                            <a:rPr lang="en-US" altLang="zh-CN" sz="2400" dirty="0">
                              <a:latin typeface="Cambria Math"/>
                            </a:rPr>
                            <m:t>Pr</m:t>
                          </m:r>
                        </m:fName>
                        <m:e>
                          <m:d>
                            <m:dPr>
                              <m:begChr m:val="["/>
                              <m:endChr m:val="]"/>
                              <m:ctrlPr>
                                <a:rPr lang="en-US" altLang="zh-CN" sz="2400" i="1" dirty="0">
                                  <a:latin typeface="Cambria Math" panose="02040503050406030204" pitchFamily="18" charset="0"/>
                                </a:rPr>
                              </m:ctrlPr>
                            </m:dPr>
                            <m:e>
                              <m:r>
                                <a:rPr lang="en-US" altLang="zh-CN" sz="2400" b="1" i="1" dirty="0">
                                  <a:latin typeface="Cambria Math"/>
                                </a:rPr>
                                <m:t>𝑨</m:t>
                              </m:r>
                              <m:d>
                                <m:dPr>
                                  <m:ctrlPr>
                                    <a:rPr lang="en-US" altLang="zh-CN" sz="2400" i="1" dirty="0">
                                      <a:latin typeface="Cambria Math" panose="02040503050406030204" pitchFamily="18" charset="0"/>
                                    </a:rPr>
                                  </m:ctrlPr>
                                </m:dPr>
                                <m:e>
                                  <m:r>
                                    <a:rPr lang="en-US" altLang="zh-CN" sz="2400" b="1" i="1">
                                      <a:solidFill>
                                        <a:srgbClr val="C00000"/>
                                      </a:solidFill>
                                      <a:latin typeface="Cambria Math"/>
                                    </a:rPr>
                                    <m:t>𝑫</m:t>
                                  </m:r>
                                  <m:r>
                                    <a:rPr lang="en-US" altLang="zh-CN" sz="2400" b="1" i="1">
                                      <a:solidFill>
                                        <a:srgbClr val="C00000"/>
                                      </a:solidFill>
                                      <a:latin typeface="Cambria Math"/>
                                    </a:rPr>
                                    <m:t>′</m:t>
                                  </m:r>
                                </m:e>
                              </m:d>
                              <m:r>
                                <a:rPr lang="en-US" altLang="zh-CN" sz="2400" i="1" dirty="0">
                                  <a:latin typeface="Cambria Math"/>
                                </a:rPr>
                                <m:t>=</m:t>
                              </m:r>
                              <m:sSup>
                                <m:sSupPr>
                                  <m:ctrlPr>
                                    <a:rPr lang="en-US" sz="2400" b="1" i="1" dirty="0">
                                      <a:latin typeface="Cambria Math" panose="02040503050406030204" pitchFamily="18" charset="0"/>
                                    </a:rPr>
                                  </m:ctrlPr>
                                </m:sSupPr>
                                <m:e>
                                  <m:r>
                                    <a:rPr lang="en-US" sz="2400" b="1" i="1" dirty="0">
                                      <a:latin typeface="Cambria Math"/>
                                    </a:rPr>
                                    <m:t>𝑫</m:t>
                                  </m:r>
                                </m:e>
                                <m:sup>
                                  <m:r>
                                    <a:rPr lang="en-US" sz="2400" b="1" i="1" dirty="0">
                                      <a:latin typeface="Cambria Math"/>
                                    </a:rPr>
                                    <m:t>∗</m:t>
                                  </m:r>
                                </m:sup>
                              </m:sSup>
                            </m:e>
                          </m:d>
                        </m:e>
                      </m:func>
                    </m:oMath>
                  </m:oMathPara>
                </a14:m>
                <a:endParaRPr lang="en-US" altLang="zh-CN" sz="2000" dirty="0">
                  <a:latin typeface="Calibri" pitchFamily="34" charset="0"/>
                  <a:cs typeface="Calibri" pitchFamily="34" charset="0"/>
                </a:endParaRPr>
              </a:p>
              <a:p>
                <a:endParaRPr lang="en-US" altLang="zh-CN" b="1" i="1" dirty="0">
                  <a:latin typeface="Calibri" pitchFamily="34" charset="0"/>
                  <a:ea typeface="Cambria Math"/>
                  <a:cs typeface="Calibri" pitchFamily="34" charset="0"/>
                </a:endParaRPr>
              </a:p>
              <a:p>
                <a:endParaRPr 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1524000" y="1484785"/>
                <a:ext cx="9144000" cy="4525963"/>
              </a:xfrm>
              <a:blipFill>
                <a:blip r:embed="rId2"/>
                <a:stretch>
                  <a:fillRect t="-1213"/>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en-US" dirty="0"/>
              <a:t>Differential Privacy </a:t>
            </a:r>
            <a:r>
              <a:rPr lang="en-US" sz="3600" dirty="0"/>
              <a:t>[TCC’06]</a:t>
            </a:r>
          </a:p>
        </p:txBody>
      </p:sp>
      <p:graphicFrame>
        <p:nvGraphicFramePr>
          <p:cNvPr id="6" name="Table 25"/>
          <p:cNvGraphicFramePr>
            <a:graphicFrameLocks noGrp="1"/>
          </p:cNvGraphicFramePr>
          <p:nvPr/>
        </p:nvGraphicFramePr>
        <p:xfrm>
          <a:off x="2423592" y="4173580"/>
          <a:ext cx="3155776" cy="2560320"/>
        </p:xfrm>
        <a:graphic>
          <a:graphicData uri="http://schemas.openxmlformats.org/drawingml/2006/table">
            <a:tbl>
              <a:tblPr firstRow="1" bandRow="1">
                <a:tableStyleId>{5C22544A-7EE6-4342-B048-85BDC9FD1C3A}</a:tableStyleId>
              </a:tblPr>
              <a:tblGrid>
                <a:gridCol w="1174576">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tblGrid>
              <a:tr h="359229">
                <a:tc>
                  <a:txBody>
                    <a:bodyPr/>
                    <a:lstStyle>
                      <a:lvl1pPr marL="0" algn="l" rtl="0" eaLnBrk="1" latinLnBrk="0" hangingPunct="1">
                        <a:defRPr kumimoji="0" b="1" kern="1200">
                          <a:solidFill>
                            <a:schemeClr val="lt1"/>
                          </a:solidFill>
                          <a:latin typeface="Calibri"/>
                          <a:ea typeface=""/>
                          <a:cs typeface=""/>
                        </a:defRPr>
                      </a:lvl1pPr>
                      <a:lvl2pPr marL="457200" algn="l" rtl="0" eaLnBrk="1" latinLnBrk="0" hangingPunct="1">
                        <a:defRPr kumimoji="0" b="1" kern="1200">
                          <a:solidFill>
                            <a:schemeClr val="lt1"/>
                          </a:solidFill>
                          <a:latin typeface="Calibri"/>
                          <a:ea typeface=""/>
                          <a:cs typeface=""/>
                        </a:defRPr>
                      </a:lvl2pPr>
                      <a:lvl3pPr marL="914400" algn="l" rtl="0" eaLnBrk="1" latinLnBrk="0" hangingPunct="1">
                        <a:defRPr kumimoji="0" b="1" kern="1200">
                          <a:solidFill>
                            <a:schemeClr val="lt1"/>
                          </a:solidFill>
                          <a:latin typeface="Calibri"/>
                          <a:ea typeface=""/>
                          <a:cs typeface=""/>
                        </a:defRPr>
                      </a:lvl3pPr>
                      <a:lvl4pPr marL="1371600" algn="l" rtl="0" eaLnBrk="1" latinLnBrk="0" hangingPunct="1">
                        <a:defRPr kumimoji="0" b="1" kern="1200">
                          <a:solidFill>
                            <a:schemeClr val="lt1"/>
                          </a:solidFill>
                          <a:latin typeface="Calibri"/>
                          <a:ea typeface=""/>
                          <a:cs typeface=""/>
                        </a:defRPr>
                      </a:lvl4pPr>
                      <a:lvl5pPr marL="1828800" algn="l" rtl="0" eaLnBrk="1" latinLnBrk="0" hangingPunct="1">
                        <a:defRPr kumimoji="0" b="1" kern="1200">
                          <a:solidFill>
                            <a:schemeClr val="lt1"/>
                          </a:solidFill>
                          <a:latin typeface="Calibri"/>
                          <a:ea typeface=""/>
                          <a:cs typeface=""/>
                        </a:defRPr>
                      </a:lvl5pPr>
                      <a:lvl6pPr marL="2286000" algn="l" rtl="0" eaLnBrk="1" latinLnBrk="0" hangingPunct="1">
                        <a:defRPr kumimoji="0" b="1" kern="1200">
                          <a:solidFill>
                            <a:schemeClr val="lt1"/>
                          </a:solidFill>
                          <a:latin typeface="Calibri"/>
                          <a:ea typeface=""/>
                          <a:cs typeface=""/>
                        </a:defRPr>
                      </a:lvl6pPr>
                      <a:lvl7pPr marL="2743200" algn="l" rtl="0" eaLnBrk="1" latinLnBrk="0" hangingPunct="1">
                        <a:defRPr kumimoji="0" b="1" kern="1200">
                          <a:solidFill>
                            <a:schemeClr val="lt1"/>
                          </a:solidFill>
                          <a:latin typeface="Calibri"/>
                          <a:ea typeface=""/>
                          <a:cs typeface=""/>
                        </a:defRPr>
                      </a:lvl7pPr>
                      <a:lvl8pPr marL="3200400" algn="l" rtl="0" eaLnBrk="1" latinLnBrk="0" hangingPunct="1">
                        <a:defRPr kumimoji="0" b="1" kern="1200">
                          <a:solidFill>
                            <a:schemeClr val="lt1"/>
                          </a:solidFill>
                          <a:latin typeface="Calibri"/>
                          <a:ea typeface=""/>
                          <a:cs typeface=""/>
                        </a:defRPr>
                      </a:lvl8pPr>
                      <a:lvl9pPr marL="3657600" algn="l" rtl="0" eaLnBrk="1" latinLnBrk="0" hangingPunct="1">
                        <a:defRPr kumimoji="0" b="1" kern="1200">
                          <a:solidFill>
                            <a:schemeClr val="lt1"/>
                          </a:solidFill>
                          <a:latin typeface="Calibri"/>
                          <a:ea typeface=""/>
                          <a:cs typeface=""/>
                        </a:defRPr>
                      </a:lvl9pPr>
                    </a:lstStyle>
                    <a:p>
                      <a:pPr algn="ctr"/>
                      <a:r>
                        <a:rPr lang="en-US" sz="1800" dirty="0"/>
                        <a:t>Name</a:t>
                      </a:r>
                      <a:endParaRPr lang="en-SG" sz="1800" b="1" dirty="0">
                        <a:solidFill>
                          <a:schemeClr val="bg1"/>
                        </a:solidFill>
                      </a:endParaRPr>
                    </a:p>
                  </a:txBody>
                  <a:tcPr/>
                </a:tc>
                <a:tc>
                  <a:txBody>
                    <a:bodyPr/>
                    <a:lstStyle>
                      <a:lvl1pPr marL="0" algn="l" rtl="0" eaLnBrk="1" latinLnBrk="0" hangingPunct="1">
                        <a:defRPr kumimoji="0" b="1" kern="1200">
                          <a:solidFill>
                            <a:schemeClr val="lt1"/>
                          </a:solidFill>
                          <a:latin typeface="Calibri"/>
                          <a:ea typeface=""/>
                          <a:cs typeface=""/>
                        </a:defRPr>
                      </a:lvl1pPr>
                      <a:lvl2pPr marL="457200" algn="l" rtl="0" eaLnBrk="1" latinLnBrk="0" hangingPunct="1">
                        <a:defRPr kumimoji="0" b="1" kern="1200">
                          <a:solidFill>
                            <a:schemeClr val="lt1"/>
                          </a:solidFill>
                          <a:latin typeface="Calibri"/>
                          <a:ea typeface=""/>
                          <a:cs typeface=""/>
                        </a:defRPr>
                      </a:lvl2pPr>
                      <a:lvl3pPr marL="914400" algn="l" rtl="0" eaLnBrk="1" latinLnBrk="0" hangingPunct="1">
                        <a:defRPr kumimoji="0" b="1" kern="1200">
                          <a:solidFill>
                            <a:schemeClr val="lt1"/>
                          </a:solidFill>
                          <a:latin typeface="Calibri"/>
                          <a:ea typeface=""/>
                          <a:cs typeface=""/>
                        </a:defRPr>
                      </a:lvl3pPr>
                      <a:lvl4pPr marL="1371600" algn="l" rtl="0" eaLnBrk="1" latinLnBrk="0" hangingPunct="1">
                        <a:defRPr kumimoji="0" b="1" kern="1200">
                          <a:solidFill>
                            <a:schemeClr val="lt1"/>
                          </a:solidFill>
                          <a:latin typeface="Calibri"/>
                          <a:ea typeface=""/>
                          <a:cs typeface=""/>
                        </a:defRPr>
                      </a:lvl4pPr>
                      <a:lvl5pPr marL="1828800" algn="l" rtl="0" eaLnBrk="1" latinLnBrk="0" hangingPunct="1">
                        <a:defRPr kumimoji="0" b="1" kern="1200">
                          <a:solidFill>
                            <a:schemeClr val="lt1"/>
                          </a:solidFill>
                          <a:latin typeface="Calibri"/>
                          <a:ea typeface=""/>
                          <a:cs typeface=""/>
                        </a:defRPr>
                      </a:lvl5pPr>
                      <a:lvl6pPr marL="2286000" algn="l" rtl="0" eaLnBrk="1" latinLnBrk="0" hangingPunct="1">
                        <a:defRPr kumimoji="0" b="1" kern="1200">
                          <a:solidFill>
                            <a:schemeClr val="lt1"/>
                          </a:solidFill>
                          <a:latin typeface="Calibri"/>
                          <a:ea typeface=""/>
                          <a:cs typeface=""/>
                        </a:defRPr>
                      </a:lvl6pPr>
                      <a:lvl7pPr marL="2743200" algn="l" rtl="0" eaLnBrk="1" latinLnBrk="0" hangingPunct="1">
                        <a:defRPr kumimoji="0" b="1" kern="1200">
                          <a:solidFill>
                            <a:schemeClr val="lt1"/>
                          </a:solidFill>
                          <a:latin typeface="Calibri"/>
                          <a:ea typeface=""/>
                          <a:cs typeface=""/>
                        </a:defRPr>
                      </a:lvl7pPr>
                      <a:lvl8pPr marL="3200400" algn="l" rtl="0" eaLnBrk="1" latinLnBrk="0" hangingPunct="1">
                        <a:defRPr kumimoji="0" b="1" kern="1200">
                          <a:solidFill>
                            <a:schemeClr val="lt1"/>
                          </a:solidFill>
                          <a:latin typeface="Calibri"/>
                          <a:ea typeface=""/>
                          <a:cs typeface=""/>
                        </a:defRPr>
                      </a:lvl8pPr>
                      <a:lvl9pPr marL="3657600" algn="l" rtl="0" eaLnBrk="1" latinLnBrk="0" hangingPunct="1">
                        <a:defRPr kumimoji="0" b="1" kern="1200">
                          <a:solidFill>
                            <a:schemeClr val="lt1"/>
                          </a:solidFill>
                          <a:latin typeface="Calibri"/>
                          <a:ea typeface=""/>
                          <a:cs typeface=""/>
                        </a:defRPr>
                      </a:lvl9pPr>
                    </a:lstStyle>
                    <a:p>
                      <a:pPr algn="ctr"/>
                      <a:r>
                        <a:rPr lang="en-US" sz="1800" dirty="0"/>
                        <a:t>Has</a:t>
                      </a:r>
                      <a:r>
                        <a:rPr lang="en-US" sz="1800" baseline="0" dirty="0"/>
                        <a:t> cancer?</a:t>
                      </a:r>
                      <a:endParaRPr lang="en-SG" sz="1800" b="1" dirty="0">
                        <a:solidFill>
                          <a:schemeClr val="bg1"/>
                        </a:solidFill>
                      </a:endParaRPr>
                    </a:p>
                  </a:txBody>
                  <a:tcPr/>
                </a:tc>
                <a:extLst>
                  <a:ext uri="{0D108BD9-81ED-4DB2-BD59-A6C34878D82A}">
                    <a16:rowId xmlns:a16="http://schemas.microsoft.com/office/drawing/2014/main" val="10000"/>
                  </a:ext>
                </a:extLst>
              </a:tr>
              <a:tr h="359229">
                <a:tc>
                  <a:txBody>
                    <a:bodyPr/>
                    <a:lstStyle>
                      <a:lvl1pPr marL="0" algn="l" rtl="0" eaLnBrk="1" latinLnBrk="0" hangingPunct="1">
                        <a:defRPr kumimoji="0" kern="1200">
                          <a:solidFill>
                            <a:schemeClr val="dk1"/>
                          </a:solidFill>
                          <a:latin typeface="Calibri"/>
                          <a:ea typeface=""/>
                          <a:cs typeface=""/>
                        </a:defRPr>
                      </a:lvl1pPr>
                      <a:lvl2pPr marL="457200" algn="l" rtl="0" eaLnBrk="1" latinLnBrk="0" hangingPunct="1">
                        <a:defRPr kumimoji="0" kern="1200">
                          <a:solidFill>
                            <a:schemeClr val="dk1"/>
                          </a:solidFill>
                          <a:latin typeface="Calibri"/>
                          <a:ea typeface=""/>
                          <a:cs typeface=""/>
                        </a:defRPr>
                      </a:lvl2pPr>
                      <a:lvl3pPr marL="914400" algn="l" rtl="0" eaLnBrk="1" latinLnBrk="0" hangingPunct="1">
                        <a:defRPr kumimoji="0" kern="1200">
                          <a:solidFill>
                            <a:schemeClr val="dk1"/>
                          </a:solidFill>
                          <a:latin typeface="Calibri"/>
                          <a:ea typeface=""/>
                          <a:cs typeface=""/>
                        </a:defRPr>
                      </a:lvl3pPr>
                      <a:lvl4pPr marL="1371600" algn="l" rtl="0" eaLnBrk="1" latinLnBrk="0" hangingPunct="1">
                        <a:defRPr kumimoji="0" kern="1200">
                          <a:solidFill>
                            <a:schemeClr val="dk1"/>
                          </a:solidFill>
                          <a:latin typeface="Calibri"/>
                          <a:ea typeface=""/>
                          <a:cs typeface=""/>
                        </a:defRPr>
                      </a:lvl4pPr>
                      <a:lvl5pPr marL="1828800" algn="l" rtl="0" eaLnBrk="1" latinLnBrk="0" hangingPunct="1">
                        <a:defRPr kumimoji="0" kern="1200">
                          <a:solidFill>
                            <a:schemeClr val="dk1"/>
                          </a:solidFill>
                          <a:latin typeface="Calibri"/>
                          <a:ea typeface=""/>
                          <a:cs typeface=""/>
                        </a:defRPr>
                      </a:lvl5pPr>
                      <a:lvl6pPr marL="2286000" algn="l" rtl="0" eaLnBrk="1" latinLnBrk="0" hangingPunct="1">
                        <a:defRPr kumimoji="0" kern="1200">
                          <a:solidFill>
                            <a:schemeClr val="dk1"/>
                          </a:solidFill>
                          <a:latin typeface="Calibri"/>
                          <a:ea typeface=""/>
                          <a:cs typeface=""/>
                        </a:defRPr>
                      </a:lvl6pPr>
                      <a:lvl7pPr marL="2743200" algn="l" rtl="0" eaLnBrk="1" latinLnBrk="0" hangingPunct="1">
                        <a:defRPr kumimoji="0" kern="1200">
                          <a:solidFill>
                            <a:schemeClr val="dk1"/>
                          </a:solidFill>
                          <a:latin typeface="Calibri"/>
                          <a:ea typeface=""/>
                          <a:cs typeface=""/>
                        </a:defRPr>
                      </a:lvl7pPr>
                      <a:lvl8pPr marL="3200400" algn="l" rtl="0" eaLnBrk="1" latinLnBrk="0" hangingPunct="1">
                        <a:defRPr kumimoji="0" kern="1200">
                          <a:solidFill>
                            <a:schemeClr val="dk1"/>
                          </a:solidFill>
                          <a:latin typeface="Calibri"/>
                          <a:ea typeface=""/>
                          <a:cs typeface=""/>
                        </a:defRPr>
                      </a:lvl8pPr>
                      <a:lvl9pPr marL="3657600" algn="l" rtl="0" eaLnBrk="1" latinLnBrk="0" hangingPunct="1">
                        <a:defRPr kumimoji="0" kern="1200">
                          <a:solidFill>
                            <a:schemeClr val="dk1"/>
                          </a:solidFill>
                          <a:latin typeface="Calibri"/>
                          <a:ea typeface=""/>
                          <a:cs typeface=""/>
                        </a:defRPr>
                      </a:lvl9pPr>
                    </a:lstStyle>
                    <a:p>
                      <a:pPr algn="ctr"/>
                      <a:r>
                        <a:rPr lang="en-US" sz="1800" dirty="0"/>
                        <a:t>Alice</a:t>
                      </a:r>
                      <a:endParaRPr lang="en-SG" sz="1800" b="0" dirty="0"/>
                    </a:p>
                  </a:txBody>
                  <a:tcPr/>
                </a:tc>
                <a:tc>
                  <a:txBody>
                    <a:bodyPr/>
                    <a:lstStyle>
                      <a:lvl1pPr marL="0" algn="l" rtl="0" eaLnBrk="1" latinLnBrk="0" hangingPunct="1">
                        <a:defRPr kumimoji="0" kern="1200">
                          <a:solidFill>
                            <a:schemeClr val="dk1"/>
                          </a:solidFill>
                          <a:latin typeface="Calibri"/>
                          <a:ea typeface=""/>
                          <a:cs typeface=""/>
                        </a:defRPr>
                      </a:lvl1pPr>
                      <a:lvl2pPr marL="457200" algn="l" rtl="0" eaLnBrk="1" latinLnBrk="0" hangingPunct="1">
                        <a:defRPr kumimoji="0" kern="1200">
                          <a:solidFill>
                            <a:schemeClr val="dk1"/>
                          </a:solidFill>
                          <a:latin typeface="Calibri"/>
                          <a:ea typeface=""/>
                          <a:cs typeface=""/>
                        </a:defRPr>
                      </a:lvl2pPr>
                      <a:lvl3pPr marL="914400" algn="l" rtl="0" eaLnBrk="1" latinLnBrk="0" hangingPunct="1">
                        <a:defRPr kumimoji="0" kern="1200">
                          <a:solidFill>
                            <a:schemeClr val="dk1"/>
                          </a:solidFill>
                          <a:latin typeface="Calibri"/>
                          <a:ea typeface=""/>
                          <a:cs typeface=""/>
                        </a:defRPr>
                      </a:lvl3pPr>
                      <a:lvl4pPr marL="1371600" algn="l" rtl="0" eaLnBrk="1" latinLnBrk="0" hangingPunct="1">
                        <a:defRPr kumimoji="0" kern="1200">
                          <a:solidFill>
                            <a:schemeClr val="dk1"/>
                          </a:solidFill>
                          <a:latin typeface="Calibri"/>
                          <a:ea typeface=""/>
                          <a:cs typeface=""/>
                        </a:defRPr>
                      </a:lvl4pPr>
                      <a:lvl5pPr marL="1828800" algn="l" rtl="0" eaLnBrk="1" latinLnBrk="0" hangingPunct="1">
                        <a:defRPr kumimoji="0" kern="1200">
                          <a:solidFill>
                            <a:schemeClr val="dk1"/>
                          </a:solidFill>
                          <a:latin typeface="Calibri"/>
                          <a:ea typeface=""/>
                          <a:cs typeface=""/>
                        </a:defRPr>
                      </a:lvl5pPr>
                      <a:lvl6pPr marL="2286000" algn="l" rtl="0" eaLnBrk="1" latinLnBrk="0" hangingPunct="1">
                        <a:defRPr kumimoji="0" kern="1200">
                          <a:solidFill>
                            <a:schemeClr val="dk1"/>
                          </a:solidFill>
                          <a:latin typeface="Calibri"/>
                          <a:ea typeface=""/>
                          <a:cs typeface=""/>
                        </a:defRPr>
                      </a:lvl6pPr>
                      <a:lvl7pPr marL="2743200" algn="l" rtl="0" eaLnBrk="1" latinLnBrk="0" hangingPunct="1">
                        <a:defRPr kumimoji="0" kern="1200">
                          <a:solidFill>
                            <a:schemeClr val="dk1"/>
                          </a:solidFill>
                          <a:latin typeface="Calibri"/>
                          <a:ea typeface=""/>
                          <a:cs typeface=""/>
                        </a:defRPr>
                      </a:lvl7pPr>
                      <a:lvl8pPr marL="3200400" algn="l" rtl="0" eaLnBrk="1" latinLnBrk="0" hangingPunct="1">
                        <a:defRPr kumimoji="0" kern="1200">
                          <a:solidFill>
                            <a:schemeClr val="dk1"/>
                          </a:solidFill>
                          <a:latin typeface="Calibri"/>
                          <a:ea typeface=""/>
                          <a:cs typeface=""/>
                        </a:defRPr>
                      </a:lvl8pPr>
                      <a:lvl9pPr marL="3657600" algn="l" rtl="0" eaLnBrk="1" latinLnBrk="0" hangingPunct="1">
                        <a:defRPr kumimoji="0" kern="1200">
                          <a:solidFill>
                            <a:schemeClr val="dk1"/>
                          </a:solidFill>
                          <a:latin typeface="Calibri"/>
                          <a:ea typeface=""/>
                          <a:cs typeface=""/>
                        </a:defRPr>
                      </a:lvl9pPr>
                    </a:lstStyle>
                    <a:p>
                      <a:pPr algn="ctr"/>
                      <a:r>
                        <a:rPr lang="en-US" sz="1800" dirty="0"/>
                        <a:t>Yes</a:t>
                      </a:r>
                      <a:endParaRPr lang="en-SG" sz="1800" b="0" dirty="0"/>
                    </a:p>
                  </a:txBody>
                  <a:tcPr/>
                </a:tc>
                <a:extLst>
                  <a:ext uri="{0D108BD9-81ED-4DB2-BD59-A6C34878D82A}">
                    <a16:rowId xmlns:a16="http://schemas.microsoft.com/office/drawing/2014/main" val="10001"/>
                  </a:ext>
                </a:extLst>
              </a:tr>
              <a:tr h="359229">
                <a:tc>
                  <a:txBody>
                    <a:bodyPr/>
                    <a:lstStyle>
                      <a:lvl1pPr marL="0" algn="l" rtl="0" eaLnBrk="1" latinLnBrk="0" hangingPunct="1">
                        <a:defRPr kumimoji="0" kern="1200">
                          <a:solidFill>
                            <a:schemeClr val="dk1"/>
                          </a:solidFill>
                          <a:latin typeface="Calibri"/>
                          <a:ea typeface=""/>
                          <a:cs typeface=""/>
                        </a:defRPr>
                      </a:lvl1pPr>
                      <a:lvl2pPr marL="457200" algn="l" rtl="0" eaLnBrk="1" latinLnBrk="0" hangingPunct="1">
                        <a:defRPr kumimoji="0" kern="1200">
                          <a:solidFill>
                            <a:schemeClr val="dk1"/>
                          </a:solidFill>
                          <a:latin typeface="Calibri"/>
                          <a:ea typeface=""/>
                          <a:cs typeface=""/>
                        </a:defRPr>
                      </a:lvl2pPr>
                      <a:lvl3pPr marL="914400" algn="l" rtl="0" eaLnBrk="1" latinLnBrk="0" hangingPunct="1">
                        <a:defRPr kumimoji="0" kern="1200">
                          <a:solidFill>
                            <a:schemeClr val="dk1"/>
                          </a:solidFill>
                          <a:latin typeface="Calibri"/>
                          <a:ea typeface=""/>
                          <a:cs typeface=""/>
                        </a:defRPr>
                      </a:lvl3pPr>
                      <a:lvl4pPr marL="1371600" algn="l" rtl="0" eaLnBrk="1" latinLnBrk="0" hangingPunct="1">
                        <a:defRPr kumimoji="0" kern="1200">
                          <a:solidFill>
                            <a:schemeClr val="dk1"/>
                          </a:solidFill>
                          <a:latin typeface="Calibri"/>
                          <a:ea typeface=""/>
                          <a:cs typeface=""/>
                        </a:defRPr>
                      </a:lvl4pPr>
                      <a:lvl5pPr marL="1828800" algn="l" rtl="0" eaLnBrk="1" latinLnBrk="0" hangingPunct="1">
                        <a:defRPr kumimoji="0" kern="1200">
                          <a:solidFill>
                            <a:schemeClr val="dk1"/>
                          </a:solidFill>
                          <a:latin typeface="Calibri"/>
                          <a:ea typeface=""/>
                          <a:cs typeface=""/>
                        </a:defRPr>
                      </a:lvl5pPr>
                      <a:lvl6pPr marL="2286000" algn="l" rtl="0" eaLnBrk="1" latinLnBrk="0" hangingPunct="1">
                        <a:defRPr kumimoji="0" kern="1200">
                          <a:solidFill>
                            <a:schemeClr val="dk1"/>
                          </a:solidFill>
                          <a:latin typeface="Calibri"/>
                          <a:ea typeface=""/>
                          <a:cs typeface=""/>
                        </a:defRPr>
                      </a:lvl6pPr>
                      <a:lvl7pPr marL="2743200" algn="l" rtl="0" eaLnBrk="1" latinLnBrk="0" hangingPunct="1">
                        <a:defRPr kumimoji="0" kern="1200">
                          <a:solidFill>
                            <a:schemeClr val="dk1"/>
                          </a:solidFill>
                          <a:latin typeface="Calibri"/>
                          <a:ea typeface=""/>
                          <a:cs typeface=""/>
                        </a:defRPr>
                      </a:lvl7pPr>
                      <a:lvl8pPr marL="3200400" algn="l" rtl="0" eaLnBrk="1" latinLnBrk="0" hangingPunct="1">
                        <a:defRPr kumimoji="0" kern="1200">
                          <a:solidFill>
                            <a:schemeClr val="dk1"/>
                          </a:solidFill>
                          <a:latin typeface="Calibri"/>
                          <a:ea typeface=""/>
                          <a:cs typeface=""/>
                        </a:defRPr>
                      </a:lvl8pPr>
                      <a:lvl9pPr marL="3657600" algn="l" rtl="0" eaLnBrk="1" latinLnBrk="0" hangingPunct="1">
                        <a:defRPr kumimoji="0" kern="1200">
                          <a:solidFill>
                            <a:schemeClr val="dk1"/>
                          </a:solidFill>
                          <a:latin typeface="Calibri"/>
                          <a:ea typeface=""/>
                          <a:cs typeface=""/>
                        </a:defRPr>
                      </a:lvl9pPr>
                    </a:lstStyle>
                    <a:p>
                      <a:pPr algn="ctr"/>
                      <a:r>
                        <a:rPr lang="en-US" sz="1800" dirty="0"/>
                        <a:t>Bob</a:t>
                      </a:r>
                      <a:endParaRPr lang="en-SG" sz="1800" b="0" dirty="0"/>
                    </a:p>
                  </a:txBody>
                  <a:tcPr/>
                </a:tc>
                <a:tc>
                  <a:txBody>
                    <a:bodyPr/>
                    <a:lstStyle>
                      <a:lvl1pPr marL="0" algn="l" rtl="0" eaLnBrk="1" latinLnBrk="0" hangingPunct="1">
                        <a:defRPr kumimoji="0" kern="1200">
                          <a:solidFill>
                            <a:schemeClr val="dk1"/>
                          </a:solidFill>
                          <a:latin typeface="Calibri"/>
                          <a:ea typeface=""/>
                          <a:cs typeface=""/>
                        </a:defRPr>
                      </a:lvl1pPr>
                      <a:lvl2pPr marL="457200" algn="l" rtl="0" eaLnBrk="1" latinLnBrk="0" hangingPunct="1">
                        <a:defRPr kumimoji="0" kern="1200">
                          <a:solidFill>
                            <a:schemeClr val="dk1"/>
                          </a:solidFill>
                          <a:latin typeface="Calibri"/>
                          <a:ea typeface=""/>
                          <a:cs typeface=""/>
                        </a:defRPr>
                      </a:lvl2pPr>
                      <a:lvl3pPr marL="914400" algn="l" rtl="0" eaLnBrk="1" latinLnBrk="0" hangingPunct="1">
                        <a:defRPr kumimoji="0" kern="1200">
                          <a:solidFill>
                            <a:schemeClr val="dk1"/>
                          </a:solidFill>
                          <a:latin typeface="Calibri"/>
                          <a:ea typeface=""/>
                          <a:cs typeface=""/>
                        </a:defRPr>
                      </a:lvl3pPr>
                      <a:lvl4pPr marL="1371600" algn="l" rtl="0" eaLnBrk="1" latinLnBrk="0" hangingPunct="1">
                        <a:defRPr kumimoji="0" kern="1200">
                          <a:solidFill>
                            <a:schemeClr val="dk1"/>
                          </a:solidFill>
                          <a:latin typeface="Calibri"/>
                          <a:ea typeface=""/>
                          <a:cs typeface=""/>
                        </a:defRPr>
                      </a:lvl4pPr>
                      <a:lvl5pPr marL="1828800" algn="l" rtl="0" eaLnBrk="1" latinLnBrk="0" hangingPunct="1">
                        <a:defRPr kumimoji="0" kern="1200">
                          <a:solidFill>
                            <a:schemeClr val="dk1"/>
                          </a:solidFill>
                          <a:latin typeface="Calibri"/>
                          <a:ea typeface=""/>
                          <a:cs typeface=""/>
                        </a:defRPr>
                      </a:lvl5pPr>
                      <a:lvl6pPr marL="2286000" algn="l" rtl="0" eaLnBrk="1" latinLnBrk="0" hangingPunct="1">
                        <a:defRPr kumimoji="0" kern="1200">
                          <a:solidFill>
                            <a:schemeClr val="dk1"/>
                          </a:solidFill>
                          <a:latin typeface="Calibri"/>
                          <a:ea typeface=""/>
                          <a:cs typeface=""/>
                        </a:defRPr>
                      </a:lvl6pPr>
                      <a:lvl7pPr marL="2743200" algn="l" rtl="0" eaLnBrk="1" latinLnBrk="0" hangingPunct="1">
                        <a:defRPr kumimoji="0" kern="1200">
                          <a:solidFill>
                            <a:schemeClr val="dk1"/>
                          </a:solidFill>
                          <a:latin typeface="Calibri"/>
                          <a:ea typeface=""/>
                          <a:cs typeface=""/>
                        </a:defRPr>
                      </a:lvl7pPr>
                      <a:lvl8pPr marL="3200400" algn="l" rtl="0" eaLnBrk="1" latinLnBrk="0" hangingPunct="1">
                        <a:defRPr kumimoji="0" kern="1200">
                          <a:solidFill>
                            <a:schemeClr val="dk1"/>
                          </a:solidFill>
                          <a:latin typeface="Calibri"/>
                          <a:ea typeface=""/>
                          <a:cs typeface=""/>
                        </a:defRPr>
                      </a:lvl8pPr>
                      <a:lvl9pPr marL="3657600" algn="l" rtl="0" eaLnBrk="1" latinLnBrk="0" hangingPunct="1">
                        <a:defRPr kumimoji="0" kern="1200">
                          <a:solidFill>
                            <a:schemeClr val="dk1"/>
                          </a:solidFill>
                          <a:latin typeface="Calibri"/>
                          <a:ea typeface=""/>
                          <a:cs typeface=""/>
                        </a:defRPr>
                      </a:lvl9pPr>
                    </a:lstStyle>
                    <a:p>
                      <a:pPr algn="ctr"/>
                      <a:r>
                        <a:rPr lang="en-US" sz="1800" dirty="0"/>
                        <a:t>No</a:t>
                      </a:r>
                      <a:endParaRPr lang="en-SG" sz="1800" b="0" dirty="0"/>
                    </a:p>
                  </a:txBody>
                  <a:tcPr/>
                </a:tc>
                <a:extLst>
                  <a:ext uri="{0D108BD9-81ED-4DB2-BD59-A6C34878D82A}">
                    <a16:rowId xmlns:a16="http://schemas.microsoft.com/office/drawing/2014/main" val="10002"/>
                  </a:ext>
                </a:extLst>
              </a:tr>
              <a:tr h="359229">
                <a:tc>
                  <a:txBody>
                    <a:bodyPr/>
                    <a:lstStyle>
                      <a:lvl1pPr marL="0" algn="l" rtl="0" eaLnBrk="1" latinLnBrk="0" hangingPunct="1">
                        <a:defRPr kumimoji="0" kern="1200">
                          <a:solidFill>
                            <a:schemeClr val="dk1"/>
                          </a:solidFill>
                          <a:latin typeface="Calibri"/>
                          <a:ea typeface=""/>
                          <a:cs typeface=""/>
                        </a:defRPr>
                      </a:lvl1pPr>
                      <a:lvl2pPr marL="457200" algn="l" rtl="0" eaLnBrk="1" latinLnBrk="0" hangingPunct="1">
                        <a:defRPr kumimoji="0" kern="1200">
                          <a:solidFill>
                            <a:schemeClr val="dk1"/>
                          </a:solidFill>
                          <a:latin typeface="Calibri"/>
                          <a:ea typeface=""/>
                          <a:cs typeface=""/>
                        </a:defRPr>
                      </a:lvl2pPr>
                      <a:lvl3pPr marL="914400" algn="l" rtl="0" eaLnBrk="1" latinLnBrk="0" hangingPunct="1">
                        <a:defRPr kumimoji="0" kern="1200">
                          <a:solidFill>
                            <a:schemeClr val="dk1"/>
                          </a:solidFill>
                          <a:latin typeface="Calibri"/>
                          <a:ea typeface=""/>
                          <a:cs typeface=""/>
                        </a:defRPr>
                      </a:lvl3pPr>
                      <a:lvl4pPr marL="1371600" algn="l" rtl="0" eaLnBrk="1" latinLnBrk="0" hangingPunct="1">
                        <a:defRPr kumimoji="0" kern="1200">
                          <a:solidFill>
                            <a:schemeClr val="dk1"/>
                          </a:solidFill>
                          <a:latin typeface="Calibri"/>
                          <a:ea typeface=""/>
                          <a:cs typeface=""/>
                        </a:defRPr>
                      </a:lvl4pPr>
                      <a:lvl5pPr marL="1828800" algn="l" rtl="0" eaLnBrk="1" latinLnBrk="0" hangingPunct="1">
                        <a:defRPr kumimoji="0" kern="1200">
                          <a:solidFill>
                            <a:schemeClr val="dk1"/>
                          </a:solidFill>
                          <a:latin typeface="Calibri"/>
                          <a:ea typeface=""/>
                          <a:cs typeface=""/>
                        </a:defRPr>
                      </a:lvl5pPr>
                      <a:lvl6pPr marL="2286000" algn="l" rtl="0" eaLnBrk="1" latinLnBrk="0" hangingPunct="1">
                        <a:defRPr kumimoji="0" kern="1200">
                          <a:solidFill>
                            <a:schemeClr val="dk1"/>
                          </a:solidFill>
                          <a:latin typeface="Calibri"/>
                          <a:ea typeface=""/>
                          <a:cs typeface=""/>
                        </a:defRPr>
                      </a:lvl6pPr>
                      <a:lvl7pPr marL="2743200" algn="l" rtl="0" eaLnBrk="1" latinLnBrk="0" hangingPunct="1">
                        <a:defRPr kumimoji="0" kern="1200">
                          <a:solidFill>
                            <a:schemeClr val="dk1"/>
                          </a:solidFill>
                          <a:latin typeface="Calibri"/>
                          <a:ea typeface=""/>
                          <a:cs typeface=""/>
                        </a:defRPr>
                      </a:lvl7pPr>
                      <a:lvl8pPr marL="3200400" algn="l" rtl="0" eaLnBrk="1" latinLnBrk="0" hangingPunct="1">
                        <a:defRPr kumimoji="0" kern="1200">
                          <a:solidFill>
                            <a:schemeClr val="dk1"/>
                          </a:solidFill>
                          <a:latin typeface="Calibri"/>
                          <a:ea typeface=""/>
                          <a:cs typeface=""/>
                        </a:defRPr>
                      </a:lvl8pPr>
                      <a:lvl9pPr marL="3657600" algn="l" rtl="0" eaLnBrk="1" latinLnBrk="0" hangingPunct="1">
                        <a:defRPr kumimoji="0" kern="1200">
                          <a:solidFill>
                            <a:schemeClr val="dk1"/>
                          </a:solidFill>
                          <a:latin typeface="Calibri"/>
                          <a:ea typeface=""/>
                          <a:cs typeface=""/>
                        </a:defRPr>
                      </a:lvl9pPr>
                    </a:lstStyle>
                    <a:p>
                      <a:pPr algn="ctr"/>
                      <a:r>
                        <a:rPr lang="en-US" sz="1800" dirty="0"/>
                        <a:t>Chris</a:t>
                      </a:r>
                      <a:endParaRPr lang="en-SG" sz="1800" b="0" dirty="0"/>
                    </a:p>
                  </a:txBody>
                  <a:tcPr/>
                </a:tc>
                <a:tc>
                  <a:txBody>
                    <a:bodyPr/>
                    <a:lstStyle>
                      <a:lvl1pPr marL="0" algn="l" rtl="0" eaLnBrk="1" latinLnBrk="0" hangingPunct="1">
                        <a:defRPr kumimoji="0" kern="1200">
                          <a:solidFill>
                            <a:schemeClr val="dk1"/>
                          </a:solidFill>
                          <a:latin typeface="Calibri"/>
                          <a:ea typeface=""/>
                          <a:cs typeface=""/>
                        </a:defRPr>
                      </a:lvl1pPr>
                      <a:lvl2pPr marL="457200" algn="l" rtl="0" eaLnBrk="1" latinLnBrk="0" hangingPunct="1">
                        <a:defRPr kumimoji="0" kern="1200">
                          <a:solidFill>
                            <a:schemeClr val="dk1"/>
                          </a:solidFill>
                          <a:latin typeface="Calibri"/>
                          <a:ea typeface=""/>
                          <a:cs typeface=""/>
                        </a:defRPr>
                      </a:lvl2pPr>
                      <a:lvl3pPr marL="914400" algn="l" rtl="0" eaLnBrk="1" latinLnBrk="0" hangingPunct="1">
                        <a:defRPr kumimoji="0" kern="1200">
                          <a:solidFill>
                            <a:schemeClr val="dk1"/>
                          </a:solidFill>
                          <a:latin typeface="Calibri"/>
                          <a:ea typeface=""/>
                          <a:cs typeface=""/>
                        </a:defRPr>
                      </a:lvl3pPr>
                      <a:lvl4pPr marL="1371600" algn="l" rtl="0" eaLnBrk="1" latinLnBrk="0" hangingPunct="1">
                        <a:defRPr kumimoji="0" kern="1200">
                          <a:solidFill>
                            <a:schemeClr val="dk1"/>
                          </a:solidFill>
                          <a:latin typeface="Calibri"/>
                          <a:ea typeface=""/>
                          <a:cs typeface=""/>
                        </a:defRPr>
                      </a:lvl4pPr>
                      <a:lvl5pPr marL="1828800" algn="l" rtl="0" eaLnBrk="1" latinLnBrk="0" hangingPunct="1">
                        <a:defRPr kumimoji="0" kern="1200">
                          <a:solidFill>
                            <a:schemeClr val="dk1"/>
                          </a:solidFill>
                          <a:latin typeface="Calibri"/>
                          <a:ea typeface=""/>
                          <a:cs typeface=""/>
                        </a:defRPr>
                      </a:lvl5pPr>
                      <a:lvl6pPr marL="2286000" algn="l" rtl="0" eaLnBrk="1" latinLnBrk="0" hangingPunct="1">
                        <a:defRPr kumimoji="0" kern="1200">
                          <a:solidFill>
                            <a:schemeClr val="dk1"/>
                          </a:solidFill>
                          <a:latin typeface="Calibri"/>
                          <a:ea typeface=""/>
                          <a:cs typeface=""/>
                        </a:defRPr>
                      </a:lvl6pPr>
                      <a:lvl7pPr marL="2743200" algn="l" rtl="0" eaLnBrk="1" latinLnBrk="0" hangingPunct="1">
                        <a:defRPr kumimoji="0" kern="1200">
                          <a:solidFill>
                            <a:schemeClr val="dk1"/>
                          </a:solidFill>
                          <a:latin typeface="Calibri"/>
                          <a:ea typeface=""/>
                          <a:cs typeface=""/>
                        </a:defRPr>
                      </a:lvl7pPr>
                      <a:lvl8pPr marL="3200400" algn="l" rtl="0" eaLnBrk="1" latinLnBrk="0" hangingPunct="1">
                        <a:defRPr kumimoji="0" kern="1200">
                          <a:solidFill>
                            <a:schemeClr val="dk1"/>
                          </a:solidFill>
                          <a:latin typeface="Calibri"/>
                          <a:ea typeface=""/>
                          <a:cs typeface=""/>
                        </a:defRPr>
                      </a:lvl8pPr>
                      <a:lvl9pPr marL="3657600" algn="l" rtl="0" eaLnBrk="1" latinLnBrk="0" hangingPunct="1">
                        <a:defRPr kumimoji="0" kern="1200">
                          <a:solidFill>
                            <a:schemeClr val="dk1"/>
                          </a:solidFill>
                          <a:latin typeface="Calibri"/>
                          <a:ea typeface=""/>
                          <a:cs typeface=""/>
                        </a:defRPr>
                      </a:lvl9pPr>
                    </a:lstStyle>
                    <a:p>
                      <a:pPr algn="ctr"/>
                      <a:r>
                        <a:rPr lang="en-US" sz="1800" dirty="0"/>
                        <a:t>Yes</a:t>
                      </a:r>
                      <a:endParaRPr lang="en-SG" sz="1800" b="0" dirty="0"/>
                    </a:p>
                  </a:txBody>
                  <a:tcPr/>
                </a:tc>
                <a:extLst>
                  <a:ext uri="{0D108BD9-81ED-4DB2-BD59-A6C34878D82A}">
                    <a16:rowId xmlns:a16="http://schemas.microsoft.com/office/drawing/2014/main" val="10003"/>
                  </a:ext>
                </a:extLst>
              </a:tr>
              <a:tr h="359229">
                <a:tc>
                  <a:txBody>
                    <a:bodyPr/>
                    <a:lstStyle>
                      <a:lvl1pPr marL="0" algn="l" rtl="0" eaLnBrk="1" latinLnBrk="0" hangingPunct="1">
                        <a:defRPr kumimoji="0" kern="1200">
                          <a:solidFill>
                            <a:schemeClr val="dk1"/>
                          </a:solidFill>
                          <a:latin typeface="Calibri"/>
                          <a:ea typeface=""/>
                          <a:cs typeface=""/>
                        </a:defRPr>
                      </a:lvl1pPr>
                      <a:lvl2pPr marL="457200" algn="l" rtl="0" eaLnBrk="1" latinLnBrk="0" hangingPunct="1">
                        <a:defRPr kumimoji="0" kern="1200">
                          <a:solidFill>
                            <a:schemeClr val="dk1"/>
                          </a:solidFill>
                          <a:latin typeface="Calibri"/>
                          <a:ea typeface=""/>
                          <a:cs typeface=""/>
                        </a:defRPr>
                      </a:lvl2pPr>
                      <a:lvl3pPr marL="914400" algn="l" rtl="0" eaLnBrk="1" latinLnBrk="0" hangingPunct="1">
                        <a:defRPr kumimoji="0" kern="1200">
                          <a:solidFill>
                            <a:schemeClr val="dk1"/>
                          </a:solidFill>
                          <a:latin typeface="Calibri"/>
                          <a:ea typeface=""/>
                          <a:cs typeface=""/>
                        </a:defRPr>
                      </a:lvl3pPr>
                      <a:lvl4pPr marL="1371600" algn="l" rtl="0" eaLnBrk="1" latinLnBrk="0" hangingPunct="1">
                        <a:defRPr kumimoji="0" kern="1200">
                          <a:solidFill>
                            <a:schemeClr val="dk1"/>
                          </a:solidFill>
                          <a:latin typeface="Calibri"/>
                          <a:ea typeface=""/>
                          <a:cs typeface=""/>
                        </a:defRPr>
                      </a:lvl4pPr>
                      <a:lvl5pPr marL="1828800" algn="l" rtl="0" eaLnBrk="1" latinLnBrk="0" hangingPunct="1">
                        <a:defRPr kumimoji="0" kern="1200">
                          <a:solidFill>
                            <a:schemeClr val="dk1"/>
                          </a:solidFill>
                          <a:latin typeface="Calibri"/>
                          <a:ea typeface=""/>
                          <a:cs typeface=""/>
                        </a:defRPr>
                      </a:lvl5pPr>
                      <a:lvl6pPr marL="2286000" algn="l" rtl="0" eaLnBrk="1" latinLnBrk="0" hangingPunct="1">
                        <a:defRPr kumimoji="0" kern="1200">
                          <a:solidFill>
                            <a:schemeClr val="dk1"/>
                          </a:solidFill>
                          <a:latin typeface="Calibri"/>
                          <a:ea typeface=""/>
                          <a:cs typeface=""/>
                        </a:defRPr>
                      </a:lvl6pPr>
                      <a:lvl7pPr marL="2743200" algn="l" rtl="0" eaLnBrk="1" latinLnBrk="0" hangingPunct="1">
                        <a:defRPr kumimoji="0" kern="1200">
                          <a:solidFill>
                            <a:schemeClr val="dk1"/>
                          </a:solidFill>
                          <a:latin typeface="Calibri"/>
                          <a:ea typeface=""/>
                          <a:cs typeface=""/>
                        </a:defRPr>
                      </a:lvl7pPr>
                      <a:lvl8pPr marL="3200400" algn="l" rtl="0" eaLnBrk="1" latinLnBrk="0" hangingPunct="1">
                        <a:defRPr kumimoji="0" kern="1200">
                          <a:solidFill>
                            <a:schemeClr val="dk1"/>
                          </a:solidFill>
                          <a:latin typeface="Calibri"/>
                          <a:ea typeface=""/>
                          <a:cs typeface=""/>
                        </a:defRPr>
                      </a:lvl8pPr>
                      <a:lvl9pPr marL="3657600" algn="l" rtl="0" eaLnBrk="1" latinLnBrk="0" hangingPunct="1">
                        <a:defRPr kumimoji="0" kern="1200">
                          <a:solidFill>
                            <a:schemeClr val="dk1"/>
                          </a:solidFill>
                          <a:latin typeface="Calibri"/>
                          <a:ea typeface=""/>
                          <a:cs typeface=""/>
                        </a:defRPr>
                      </a:lvl9pPr>
                    </a:lstStyle>
                    <a:p>
                      <a:pPr algn="ctr"/>
                      <a:r>
                        <a:rPr lang="en-US" sz="1800" dirty="0"/>
                        <a:t>Denise</a:t>
                      </a:r>
                      <a:endParaRPr lang="en-SG" sz="1800" b="0" dirty="0"/>
                    </a:p>
                  </a:txBody>
                  <a:tcPr/>
                </a:tc>
                <a:tc>
                  <a:txBody>
                    <a:bodyPr/>
                    <a:lstStyle>
                      <a:lvl1pPr marL="0" algn="l" rtl="0" eaLnBrk="1" latinLnBrk="0" hangingPunct="1">
                        <a:defRPr kumimoji="0" kern="1200">
                          <a:solidFill>
                            <a:schemeClr val="dk1"/>
                          </a:solidFill>
                          <a:latin typeface="Calibri"/>
                          <a:ea typeface=""/>
                          <a:cs typeface=""/>
                        </a:defRPr>
                      </a:lvl1pPr>
                      <a:lvl2pPr marL="457200" algn="l" rtl="0" eaLnBrk="1" latinLnBrk="0" hangingPunct="1">
                        <a:defRPr kumimoji="0" kern="1200">
                          <a:solidFill>
                            <a:schemeClr val="dk1"/>
                          </a:solidFill>
                          <a:latin typeface="Calibri"/>
                          <a:ea typeface=""/>
                          <a:cs typeface=""/>
                        </a:defRPr>
                      </a:lvl2pPr>
                      <a:lvl3pPr marL="914400" algn="l" rtl="0" eaLnBrk="1" latinLnBrk="0" hangingPunct="1">
                        <a:defRPr kumimoji="0" kern="1200">
                          <a:solidFill>
                            <a:schemeClr val="dk1"/>
                          </a:solidFill>
                          <a:latin typeface="Calibri"/>
                          <a:ea typeface=""/>
                          <a:cs typeface=""/>
                        </a:defRPr>
                      </a:lvl3pPr>
                      <a:lvl4pPr marL="1371600" algn="l" rtl="0" eaLnBrk="1" latinLnBrk="0" hangingPunct="1">
                        <a:defRPr kumimoji="0" kern="1200">
                          <a:solidFill>
                            <a:schemeClr val="dk1"/>
                          </a:solidFill>
                          <a:latin typeface="Calibri"/>
                          <a:ea typeface=""/>
                          <a:cs typeface=""/>
                        </a:defRPr>
                      </a:lvl4pPr>
                      <a:lvl5pPr marL="1828800" algn="l" rtl="0" eaLnBrk="1" latinLnBrk="0" hangingPunct="1">
                        <a:defRPr kumimoji="0" kern="1200">
                          <a:solidFill>
                            <a:schemeClr val="dk1"/>
                          </a:solidFill>
                          <a:latin typeface="Calibri"/>
                          <a:ea typeface=""/>
                          <a:cs typeface=""/>
                        </a:defRPr>
                      </a:lvl5pPr>
                      <a:lvl6pPr marL="2286000" algn="l" rtl="0" eaLnBrk="1" latinLnBrk="0" hangingPunct="1">
                        <a:defRPr kumimoji="0" kern="1200">
                          <a:solidFill>
                            <a:schemeClr val="dk1"/>
                          </a:solidFill>
                          <a:latin typeface="Calibri"/>
                          <a:ea typeface=""/>
                          <a:cs typeface=""/>
                        </a:defRPr>
                      </a:lvl6pPr>
                      <a:lvl7pPr marL="2743200" algn="l" rtl="0" eaLnBrk="1" latinLnBrk="0" hangingPunct="1">
                        <a:defRPr kumimoji="0" kern="1200">
                          <a:solidFill>
                            <a:schemeClr val="dk1"/>
                          </a:solidFill>
                          <a:latin typeface="Calibri"/>
                          <a:ea typeface=""/>
                          <a:cs typeface=""/>
                        </a:defRPr>
                      </a:lvl7pPr>
                      <a:lvl8pPr marL="3200400" algn="l" rtl="0" eaLnBrk="1" latinLnBrk="0" hangingPunct="1">
                        <a:defRPr kumimoji="0" kern="1200">
                          <a:solidFill>
                            <a:schemeClr val="dk1"/>
                          </a:solidFill>
                          <a:latin typeface="Calibri"/>
                          <a:ea typeface=""/>
                          <a:cs typeface=""/>
                        </a:defRPr>
                      </a:lvl8pPr>
                      <a:lvl9pPr marL="3657600" algn="l" rtl="0" eaLnBrk="1" latinLnBrk="0" hangingPunct="1">
                        <a:defRPr kumimoji="0" kern="1200">
                          <a:solidFill>
                            <a:schemeClr val="dk1"/>
                          </a:solidFill>
                          <a:latin typeface="Calibri"/>
                          <a:ea typeface=""/>
                          <a:cs typeface=""/>
                        </a:defRPr>
                      </a:lvl9pPr>
                    </a:lstStyle>
                    <a:p>
                      <a:pPr algn="ctr"/>
                      <a:r>
                        <a:rPr lang="en-US" sz="1800" dirty="0"/>
                        <a:t>Yes</a:t>
                      </a:r>
                      <a:endParaRPr lang="en-SG" sz="1800" b="0" dirty="0"/>
                    </a:p>
                  </a:txBody>
                  <a:tcPr/>
                </a:tc>
                <a:extLst>
                  <a:ext uri="{0D108BD9-81ED-4DB2-BD59-A6C34878D82A}">
                    <a16:rowId xmlns:a16="http://schemas.microsoft.com/office/drawing/2014/main" val="10004"/>
                  </a:ext>
                </a:extLst>
              </a:tr>
              <a:tr h="359229">
                <a:tc>
                  <a:txBody>
                    <a:bodyPr/>
                    <a:lstStyle>
                      <a:lvl1pPr marL="0" algn="l" rtl="0" eaLnBrk="1" latinLnBrk="0" hangingPunct="1">
                        <a:defRPr kumimoji="0" kern="1200">
                          <a:solidFill>
                            <a:schemeClr val="dk1"/>
                          </a:solidFill>
                          <a:latin typeface="Calibri"/>
                          <a:ea typeface=""/>
                          <a:cs typeface=""/>
                        </a:defRPr>
                      </a:lvl1pPr>
                      <a:lvl2pPr marL="457200" algn="l" rtl="0" eaLnBrk="1" latinLnBrk="0" hangingPunct="1">
                        <a:defRPr kumimoji="0" kern="1200">
                          <a:solidFill>
                            <a:schemeClr val="dk1"/>
                          </a:solidFill>
                          <a:latin typeface="Calibri"/>
                          <a:ea typeface=""/>
                          <a:cs typeface=""/>
                        </a:defRPr>
                      </a:lvl2pPr>
                      <a:lvl3pPr marL="914400" algn="l" rtl="0" eaLnBrk="1" latinLnBrk="0" hangingPunct="1">
                        <a:defRPr kumimoji="0" kern="1200">
                          <a:solidFill>
                            <a:schemeClr val="dk1"/>
                          </a:solidFill>
                          <a:latin typeface="Calibri"/>
                          <a:ea typeface=""/>
                          <a:cs typeface=""/>
                        </a:defRPr>
                      </a:lvl3pPr>
                      <a:lvl4pPr marL="1371600" algn="l" rtl="0" eaLnBrk="1" latinLnBrk="0" hangingPunct="1">
                        <a:defRPr kumimoji="0" kern="1200">
                          <a:solidFill>
                            <a:schemeClr val="dk1"/>
                          </a:solidFill>
                          <a:latin typeface="Calibri"/>
                          <a:ea typeface=""/>
                          <a:cs typeface=""/>
                        </a:defRPr>
                      </a:lvl4pPr>
                      <a:lvl5pPr marL="1828800" algn="l" rtl="0" eaLnBrk="1" latinLnBrk="0" hangingPunct="1">
                        <a:defRPr kumimoji="0" kern="1200">
                          <a:solidFill>
                            <a:schemeClr val="dk1"/>
                          </a:solidFill>
                          <a:latin typeface="Calibri"/>
                          <a:ea typeface=""/>
                          <a:cs typeface=""/>
                        </a:defRPr>
                      </a:lvl5pPr>
                      <a:lvl6pPr marL="2286000" algn="l" rtl="0" eaLnBrk="1" latinLnBrk="0" hangingPunct="1">
                        <a:defRPr kumimoji="0" kern="1200">
                          <a:solidFill>
                            <a:schemeClr val="dk1"/>
                          </a:solidFill>
                          <a:latin typeface="Calibri"/>
                          <a:ea typeface=""/>
                          <a:cs typeface=""/>
                        </a:defRPr>
                      </a:lvl6pPr>
                      <a:lvl7pPr marL="2743200" algn="l" rtl="0" eaLnBrk="1" latinLnBrk="0" hangingPunct="1">
                        <a:defRPr kumimoji="0" kern="1200">
                          <a:solidFill>
                            <a:schemeClr val="dk1"/>
                          </a:solidFill>
                          <a:latin typeface="Calibri"/>
                          <a:ea typeface=""/>
                          <a:cs typeface=""/>
                        </a:defRPr>
                      </a:lvl7pPr>
                      <a:lvl8pPr marL="3200400" algn="l" rtl="0" eaLnBrk="1" latinLnBrk="0" hangingPunct="1">
                        <a:defRPr kumimoji="0" kern="1200">
                          <a:solidFill>
                            <a:schemeClr val="dk1"/>
                          </a:solidFill>
                          <a:latin typeface="Calibri"/>
                          <a:ea typeface=""/>
                          <a:cs typeface=""/>
                        </a:defRPr>
                      </a:lvl8pPr>
                      <a:lvl9pPr marL="3657600" algn="l" rtl="0" eaLnBrk="1" latinLnBrk="0" hangingPunct="1">
                        <a:defRPr kumimoji="0" kern="1200">
                          <a:solidFill>
                            <a:schemeClr val="dk1"/>
                          </a:solidFill>
                          <a:latin typeface="Calibri"/>
                          <a:ea typeface=""/>
                          <a:cs typeface=""/>
                        </a:defRPr>
                      </a:lvl9pPr>
                    </a:lstStyle>
                    <a:p>
                      <a:pPr algn="ctr"/>
                      <a:r>
                        <a:rPr lang="en-US" sz="1800" dirty="0"/>
                        <a:t>Eric</a:t>
                      </a:r>
                      <a:endParaRPr lang="en-SG" sz="1800" b="0" dirty="0"/>
                    </a:p>
                  </a:txBody>
                  <a:tcPr/>
                </a:tc>
                <a:tc>
                  <a:txBody>
                    <a:bodyPr/>
                    <a:lstStyle>
                      <a:lvl1pPr marL="0" algn="l" rtl="0" eaLnBrk="1" latinLnBrk="0" hangingPunct="1">
                        <a:defRPr kumimoji="0" kern="1200">
                          <a:solidFill>
                            <a:schemeClr val="dk1"/>
                          </a:solidFill>
                          <a:latin typeface="Calibri"/>
                          <a:ea typeface=""/>
                          <a:cs typeface=""/>
                        </a:defRPr>
                      </a:lvl1pPr>
                      <a:lvl2pPr marL="457200" algn="l" rtl="0" eaLnBrk="1" latinLnBrk="0" hangingPunct="1">
                        <a:defRPr kumimoji="0" kern="1200">
                          <a:solidFill>
                            <a:schemeClr val="dk1"/>
                          </a:solidFill>
                          <a:latin typeface="Calibri"/>
                          <a:ea typeface=""/>
                          <a:cs typeface=""/>
                        </a:defRPr>
                      </a:lvl2pPr>
                      <a:lvl3pPr marL="914400" algn="l" rtl="0" eaLnBrk="1" latinLnBrk="0" hangingPunct="1">
                        <a:defRPr kumimoji="0" kern="1200">
                          <a:solidFill>
                            <a:schemeClr val="dk1"/>
                          </a:solidFill>
                          <a:latin typeface="Calibri"/>
                          <a:ea typeface=""/>
                          <a:cs typeface=""/>
                        </a:defRPr>
                      </a:lvl3pPr>
                      <a:lvl4pPr marL="1371600" algn="l" rtl="0" eaLnBrk="1" latinLnBrk="0" hangingPunct="1">
                        <a:defRPr kumimoji="0" kern="1200">
                          <a:solidFill>
                            <a:schemeClr val="dk1"/>
                          </a:solidFill>
                          <a:latin typeface="Calibri"/>
                          <a:ea typeface=""/>
                          <a:cs typeface=""/>
                        </a:defRPr>
                      </a:lvl4pPr>
                      <a:lvl5pPr marL="1828800" algn="l" rtl="0" eaLnBrk="1" latinLnBrk="0" hangingPunct="1">
                        <a:defRPr kumimoji="0" kern="1200">
                          <a:solidFill>
                            <a:schemeClr val="dk1"/>
                          </a:solidFill>
                          <a:latin typeface="Calibri"/>
                          <a:ea typeface=""/>
                          <a:cs typeface=""/>
                        </a:defRPr>
                      </a:lvl5pPr>
                      <a:lvl6pPr marL="2286000" algn="l" rtl="0" eaLnBrk="1" latinLnBrk="0" hangingPunct="1">
                        <a:defRPr kumimoji="0" kern="1200">
                          <a:solidFill>
                            <a:schemeClr val="dk1"/>
                          </a:solidFill>
                          <a:latin typeface="Calibri"/>
                          <a:ea typeface=""/>
                          <a:cs typeface=""/>
                        </a:defRPr>
                      </a:lvl6pPr>
                      <a:lvl7pPr marL="2743200" algn="l" rtl="0" eaLnBrk="1" latinLnBrk="0" hangingPunct="1">
                        <a:defRPr kumimoji="0" kern="1200">
                          <a:solidFill>
                            <a:schemeClr val="dk1"/>
                          </a:solidFill>
                          <a:latin typeface="Calibri"/>
                          <a:ea typeface=""/>
                          <a:cs typeface=""/>
                        </a:defRPr>
                      </a:lvl7pPr>
                      <a:lvl8pPr marL="3200400" algn="l" rtl="0" eaLnBrk="1" latinLnBrk="0" hangingPunct="1">
                        <a:defRPr kumimoji="0" kern="1200">
                          <a:solidFill>
                            <a:schemeClr val="dk1"/>
                          </a:solidFill>
                          <a:latin typeface="Calibri"/>
                          <a:ea typeface=""/>
                          <a:cs typeface=""/>
                        </a:defRPr>
                      </a:lvl8pPr>
                      <a:lvl9pPr marL="3657600" algn="l" rtl="0" eaLnBrk="1" latinLnBrk="0" hangingPunct="1">
                        <a:defRPr kumimoji="0" kern="1200">
                          <a:solidFill>
                            <a:schemeClr val="dk1"/>
                          </a:solidFill>
                          <a:latin typeface="Calibri"/>
                          <a:ea typeface=""/>
                          <a:cs typeface=""/>
                        </a:defRPr>
                      </a:lvl9pPr>
                    </a:lstStyle>
                    <a:p>
                      <a:pPr algn="ctr"/>
                      <a:r>
                        <a:rPr lang="en-US" sz="1800" dirty="0"/>
                        <a:t>No</a:t>
                      </a:r>
                      <a:endParaRPr lang="en-SG" sz="1800" b="0" dirty="0"/>
                    </a:p>
                  </a:txBody>
                  <a:tcPr/>
                </a:tc>
                <a:extLst>
                  <a:ext uri="{0D108BD9-81ED-4DB2-BD59-A6C34878D82A}">
                    <a16:rowId xmlns:a16="http://schemas.microsoft.com/office/drawing/2014/main" val="10005"/>
                  </a:ext>
                </a:extLst>
              </a:tr>
              <a:tr h="359229">
                <a:tc>
                  <a:txBody>
                    <a:bodyPr/>
                    <a:lstStyle>
                      <a:lvl1pPr marL="0" algn="l" rtl="0" eaLnBrk="1" latinLnBrk="0" hangingPunct="1">
                        <a:defRPr kumimoji="0" kern="1200">
                          <a:solidFill>
                            <a:schemeClr val="dk1"/>
                          </a:solidFill>
                          <a:latin typeface="Calibri"/>
                          <a:ea typeface=""/>
                          <a:cs typeface=""/>
                        </a:defRPr>
                      </a:lvl1pPr>
                      <a:lvl2pPr marL="457200" algn="l" rtl="0" eaLnBrk="1" latinLnBrk="0" hangingPunct="1">
                        <a:defRPr kumimoji="0" kern="1200">
                          <a:solidFill>
                            <a:schemeClr val="dk1"/>
                          </a:solidFill>
                          <a:latin typeface="Calibri"/>
                          <a:ea typeface=""/>
                          <a:cs typeface=""/>
                        </a:defRPr>
                      </a:lvl2pPr>
                      <a:lvl3pPr marL="914400" algn="l" rtl="0" eaLnBrk="1" latinLnBrk="0" hangingPunct="1">
                        <a:defRPr kumimoji="0" kern="1200">
                          <a:solidFill>
                            <a:schemeClr val="dk1"/>
                          </a:solidFill>
                          <a:latin typeface="Calibri"/>
                          <a:ea typeface=""/>
                          <a:cs typeface=""/>
                        </a:defRPr>
                      </a:lvl3pPr>
                      <a:lvl4pPr marL="1371600" algn="l" rtl="0" eaLnBrk="1" latinLnBrk="0" hangingPunct="1">
                        <a:defRPr kumimoji="0" kern="1200">
                          <a:solidFill>
                            <a:schemeClr val="dk1"/>
                          </a:solidFill>
                          <a:latin typeface="Calibri"/>
                          <a:ea typeface=""/>
                          <a:cs typeface=""/>
                        </a:defRPr>
                      </a:lvl4pPr>
                      <a:lvl5pPr marL="1828800" algn="l" rtl="0" eaLnBrk="1" latinLnBrk="0" hangingPunct="1">
                        <a:defRPr kumimoji="0" kern="1200">
                          <a:solidFill>
                            <a:schemeClr val="dk1"/>
                          </a:solidFill>
                          <a:latin typeface="Calibri"/>
                          <a:ea typeface=""/>
                          <a:cs typeface=""/>
                        </a:defRPr>
                      </a:lvl5pPr>
                      <a:lvl6pPr marL="2286000" algn="l" rtl="0" eaLnBrk="1" latinLnBrk="0" hangingPunct="1">
                        <a:defRPr kumimoji="0" kern="1200">
                          <a:solidFill>
                            <a:schemeClr val="dk1"/>
                          </a:solidFill>
                          <a:latin typeface="Calibri"/>
                          <a:ea typeface=""/>
                          <a:cs typeface=""/>
                        </a:defRPr>
                      </a:lvl6pPr>
                      <a:lvl7pPr marL="2743200" algn="l" rtl="0" eaLnBrk="1" latinLnBrk="0" hangingPunct="1">
                        <a:defRPr kumimoji="0" kern="1200">
                          <a:solidFill>
                            <a:schemeClr val="dk1"/>
                          </a:solidFill>
                          <a:latin typeface="Calibri"/>
                          <a:ea typeface=""/>
                          <a:cs typeface=""/>
                        </a:defRPr>
                      </a:lvl7pPr>
                      <a:lvl8pPr marL="3200400" algn="l" rtl="0" eaLnBrk="1" latinLnBrk="0" hangingPunct="1">
                        <a:defRPr kumimoji="0" kern="1200">
                          <a:solidFill>
                            <a:schemeClr val="dk1"/>
                          </a:solidFill>
                          <a:latin typeface="Calibri"/>
                          <a:ea typeface=""/>
                          <a:cs typeface=""/>
                        </a:defRPr>
                      </a:lvl8pPr>
                      <a:lvl9pPr marL="3657600" algn="l" rtl="0" eaLnBrk="1" latinLnBrk="0" hangingPunct="1">
                        <a:defRPr kumimoji="0" kern="1200">
                          <a:solidFill>
                            <a:schemeClr val="dk1"/>
                          </a:solidFill>
                          <a:latin typeface="Calibri"/>
                          <a:ea typeface=""/>
                          <a:cs typeface=""/>
                        </a:defRPr>
                      </a:lvl9pPr>
                    </a:lstStyle>
                    <a:p>
                      <a:pPr algn="ctr"/>
                      <a:r>
                        <a:rPr lang="en-US" sz="1800" dirty="0"/>
                        <a:t>Frank</a:t>
                      </a:r>
                      <a:endParaRPr lang="en-SG" sz="1800" b="1" dirty="0"/>
                    </a:p>
                  </a:txBody>
                  <a:tcPr/>
                </a:tc>
                <a:tc>
                  <a:txBody>
                    <a:bodyPr/>
                    <a:lstStyle>
                      <a:lvl1pPr marL="0" algn="l" rtl="0" eaLnBrk="1" latinLnBrk="0" hangingPunct="1">
                        <a:defRPr kumimoji="0" kern="1200">
                          <a:solidFill>
                            <a:schemeClr val="dk1"/>
                          </a:solidFill>
                          <a:latin typeface="Calibri"/>
                          <a:ea typeface=""/>
                          <a:cs typeface=""/>
                        </a:defRPr>
                      </a:lvl1pPr>
                      <a:lvl2pPr marL="457200" algn="l" rtl="0" eaLnBrk="1" latinLnBrk="0" hangingPunct="1">
                        <a:defRPr kumimoji="0" kern="1200">
                          <a:solidFill>
                            <a:schemeClr val="dk1"/>
                          </a:solidFill>
                          <a:latin typeface="Calibri"/>
                          <a:ea typeface=""/>
                          <a:cs typeface=""/>
                        </a:defRPr>
                      </a:lvl2pPr>
                      <a:lvl3pPr marL="914400" algn="l" rtl="0" eaLnBrk="1" latinLnBrk="0" hangingPunct="1">
                        <a:defRPr kumimoji="0" kern="1200">
                          <a:solidFill>
                            <a:schemeClr val="dk1"/>
                          </a:solidFill>
                          <a:latin typeface="Calibri"/>
                          <a:ea typeface=""/>
                          <a:cs typeface=""/>
                        </a:defRPr>
                      </a:lvl3pPr>
                      <a:lvl4pPr marL="1371600" algn="l" rtl="0" eaLnBrk="1" latinLnBrk="0" hangingPunct="1">
                        <a:defRPr kumimoji="0" kern="1200">
                          <a:solidFill>
                            <a:schemeClr val="dk1"/>
                          </a:solidFill>
                          <a:latin typeface="Calibri"/>
                          <a:ea typeface=""/>
                          <a:cs typeface=""/>
                        </a:defRPr>
                      </a:lvl4pPr>
                      <a:lvl5pPr marL="1828800" algn="l" rtl="0" eaLnBrk="1" latinLnBrk="0" hangingPunct="1">
                        <a:defRPr kumimoji="0" kern="1200">
                          <a:solidFill>
                            <a:schemeClr val="dk1"/>
                          </a:solidFill>
                          <a:latin typeface="Calibri"/>
                          <a:ea typeface=""/>
                          <a:cs typeface=""/>
                        </a:defRPr>
                      </a:lvl5pPr>
                      <a:lvl6pPr marL="2286000" algn="l" rtl="0" eaLnBrk="1" latinLnBrk="0" hangingPunct="1">
                        <a:defRPr kumimoji="0" kern="1200">
                          <a:solidFill>
                            <a:schemeClr val="dk1"/>
                          </a:solidFill>
                          <a:latin typeface="Calibri"/>
                          <a:ea typeface=""/>
                          <a:cs typeface=""/>
                        </a:defRPr>
                      </a:lvl6pPr>
                      <a:lvl7pPr marL="2743200" algn="l" rtl="0" eaLnBrk="1" latinLnBrk="0" hangingPunct="1">
                        <a:defRPr kumimoji="0" kern="1200">
                          <a:solidFill>
                            <a:schemeClr val="dk1"/>
                          </a:solidFill>
                          <a:latin typeface="Calibri"/>
                          <a:ea typeface=""/>
                          <a:cs typeface=""/>
                        </a:defRPr>
                      </a:lvl7pPr>
                      <a:lvl8pPr marL="3200400" algn="l" rtl="0" eaLnBrk="1" latinLnBrk="0" hangingPunct="1">
                        <a:defRPr kumimoji="0" kern="1200">
                          <a:solidFill>
                            <a:schemeClr val="dk1"/>
                          </a:solidFill>
                          <a:latin typeface="Calibri"/>
                          <a:ea typeface=""/>
                          <a:cs typeface=""/>
                        </a:defRPr>
                      </a:lvl8pPr>
                      <a:lvl9pPr marL="3657600" algn="l" rtl="0" eaLnBrk="1" latinLnBrk="0" hangingPunct="1">
                        <a:defRPr kumimoji="0" kern="1200">
                          <a:solidFill>
                            <a:schemeClr val="dk1"/>
                          </a:solidFill>
                          <a:latin typeface="Calibri"/>
                          <a:ea typeface=""/>
                          <a:cs typeface=""/>
                        </a:defRPr>
                      </a:lvl9pPr>
                    </a:lstStyle>
                    <a:p>
                      <a:pPr algn="ctr"/>
                      <a:r>
                        <a:rPr lang="en-US" sz="1800" dirty="0"/>
                        <a:t>Yes</a:t>
                      </a:r>
                      <a:endParaRPr lang="en-SG" sz="1800" b="1" dirty="0"/>
                    </a:p>
                  </a:txBody>
                  <a:tcPr/>
                </a:tc>
                <a:extLst>
                  <a:ext uri="{0D108BD9-81ED-4DB2-BD59-A6C34878D82A}">
                    <a16:rowId xmlns:a16="http://schemas.microsoft.com/office/drawing/2014/main" val="10006"/>
                  </a:ext>
                </a:extLst>
              </a:tr>
            </a:tbl>
          </a:graphicData>
        </a:graphic>
      </p:graphicFrame>
      <p:graphicFrame>
        <p:nvGraphicFramePr>
          <p:cNvPr id="7" name="Table 25"/>
          <p:cNvGraphicFramePr>
            <a:graphicFrameLocks noGrp="1"/>
          </p:cNvGraphicFramePr>
          <p:nvPr/>
        </p:nvGraphicFramePr>
        <p:xfrm>
          <a:off x="6528048" y="4173580"/>
          <a:ext cx="3200400" cy="2560320"/>
        </p:xfrm>
        <a:graphic>
          <a:graphicData uri="http://schemas.openxmlformats.org/drawingml/2006/table">
            <a:tbl>
              <a:tblPr firstRow="1" bandRow="1">
                <a:tableStyleId>{21E4AEA4-8DFA-4A89-87EB-49C32662AFE0}</a:tableStyleId>
              </a:tblPr>
              <a:tblGrid>
                <a:gridCol w="1191185">
                  <a:extLst>
                    <a:ext uri="{9D8B030D-6E8A-4147-A177-3AD203B41FA5}">
                      <a16:colId xmlns:a16="http://schemas.microsoft.com/office/drawing/2014/main" val="20000"/>
                    </a:ext>
                  </a:extLst>
                </a:gridCol>
                <a:gridCol w="2009215">
                  <a:extLst>
                    <a:ext uri="{9D8B030D-6E8A-4147-A177-3AD203B41FA5}">
                      <a16:colId xmlns:a16="http://schemas.microsoft.com/office/drawing/2014/main" val="20001"/>
                    </a:ext>
                  </a:extLst>
                </a:gridCol>
              </a:tblGrid>
              <a:tr h="359229">
                <a:tc>
                  <a:txBody>
                    <a:bodyPr/>
                    <a:lstStyle>
                      <a:lvl1pPr marL="0" algn="l" rtl="0" eaLnBrk="1" latinLnBrk="0" hangingPunct="1">
                        <a:defRPr kumimoji="0" b="1" kern="1200">
                          <a:solidFill>
                            <a:schemeClr val="lt1"/>
                          </a:solidFill>
                          <a:latin typeface="Calibri"/>
                          <a:ea typeface=""/>
                          <a:cs typeface=""/>
                        </a:defRPr>
                      </a:lvl1pPr>
                      <a:lvl2pPr marL="457200" algn="l" rtl="0" eaLnBrk="1" latinLnBrk="0" hangingPunct="1">
                        <a:defRPr kumimoji="0" b="1" kern="1200">
                          <a:solidFill>
                            <a:schemeClr val="lt1"/>
                          </a:solidFill>
                          <a:latin typeface="Calibri"/>
                          <a:ea typeface=""/>
                          <a:cs typeface=""/>
                        </a:defRPr>
                      </a:lvl2pPr>
                      <a:lvl3pPr marL="914400" algn="l" rtl="0" eaLnBrk="1" latinLnBrk="0" hangingPunct="1">
                        <a:defRPr kumimoji="0" b="1" kern="1200">
                          <a:solidFill>
                            <a:schemeClr val="lt1"/>
                          </a:solidFill>
                          <a:latin typeface="Calibri"/>
                          <a:ea typeface=""/>
                          <a:cs typeface=""/>
                        </a:defRPr>
                      </a:lvl3pPr>
                      <a:lvl4pPr marL="1371600" algn="l" rtl="0" eaLnBrk="1" latinLnBrk="0" hangingPunct="1">
                        <a:defRPr kumimoji="0" b="1" kern="1200">
                          <a:solidFill>
                            <a:schemeClr val="lt1"/>
                          </a:solidFill>
                          <a:latin typeface="Calibri"/>
                          <a:ea typeface=""/>
                          <a:cs typeface=""/>
                        </a:defRPr>
                      </a:lvl4pPr>
                      <a:lvl5pPr marL="1828800" algn="l" rtl="0" eaLnBrk="1" latinLnBrk="0" hangingPunct="1">
                        <a:defRPr kumimoji="0" b="1" kern="1200">
                          <a:solidFill>
                            <a:schemeClr val="lt1"/>
                          </a:solidFill>
                          <a:latin typeface="Calibri"/>
                          <a:ea typeface=""/>
                          <a:cs typeface=""/>
                        </a:defRPr>
                      </a:lvl5pPr>
                      <a:lvl6pPr marL="2286000" algn="l" rtl="0" eaLnBrk="1" latinLnBrk="0" hangingPunct="1">
                        <a:defRPr kumimoji="0" b="1" kern="1200">
                          <a:solidFill>
                            <a:schemeClr val="lt1"/>
                          </a:solidFill>
                          <a:latin typeface="Calibri"/>
                          <a:ea typeface=""/>
                          <a:cs typeface=""/>
                        </a:defRPr>
                      </a:lvl6pPr>
                      <a:lvl7pPr marL="2743200" algn="l" rtl="0" eaLnBrk="1" latinLnBrk="0" hangingPunct="1">
                        <a:defRPr kumimoji="0" b="1" kern="1200">
                          <a:solidFill>
                            <a:schemeClr val="lt1"/>
                          </a:solidFill>
                          <a:latin typeface="Calibri"/>
                          <a:ea typeface=""/>
                          <a:cs typeface=""/>
                        </a:defRPr>
                      </a:lvl7pPr>
                      <a:lvl8pPr marL="3200400" algn="l" rtl="0" eaLnBrk="1" latinLnBrk="0" hangingPunct="1">
                        <a:defRPr kumimoji="0" b="1" kern="1200">
                          <a:solidFill>
                            <a:schemeClr val="lt1"/>
                          </a:solidFill>
                          <a:latin typeface="Calibri"/>
                          <a:ea typeface=""/>
                          <a:cs typeface=""/>
                        </a:defRPr>
                      </a:lvl8pPr>
                      <a:lvl9pPr marL="3657600" algn="l" rtl="0" eaLnBrk="1" latinLnBrk="0" hangingPunct="1">
                        <a:defRPr kumimoji="0" b="1" kern="1200">
                          <a:solidFill>
                            <a:schemeClr val="lt1"/>
                          </a:solidFill>
                          <a:latin typeface="Calibri"/>
                          <a:ea typeface=""/>
                          <a:cs typeface=""/>
                        </a:defRPr>
                      </a:lvl9pPr>
                    </a:lstStyle>
                    <a:p>
                      <a:pPr algn="ctr"/>
                      <a:r>
                        <a:rPr lang="en-US" sz="1800" dirty="0"/>
                        <a:t>Name</a:t>
                      </a:r>
                      <a:endParaRPr lang="en-SG" sz="1800" b="1" dirty="0">
                        <a:solidFill>
                          <a:schemeClr val="bg1"/>
                        </a:solidFill>
                      </a:endParaRPr>
                    </a:p>
                  </a:txBody>
                  <a:tcPr/>
                </a:tc>
                <a:tc>
                  <a:txBody>
                    <a:bodyPr/>
                    <a:lstStyle>
                      <a:lvl1pPr marL="0" algn="l" rtl="0" eaLnBrk="1" latinLnBrk="0" hangingPunct="1">
                        <a:defRPr kumimoji="0" b="1" kern="1200">
                          <a:solidFill>
                            <a:schemeClr val="lt1"/>
                          </a:solidFill>
                          <a:latin typeface="Calibri"/>
                          <a:ea typeface=""/>
                          <a:cs typeface=""/>
                        </a:defRPr>
                      </a:lvl1pPr>
                      <a:lvl2pPr marL="457200" algn="l" rtl="0" eaLnBrk="1" latinLnBrk="0" hangingPunct="1">
                        <a:defRPr kumimoji="0" b="1" kern="1200">
                          <a:solidFill>
                            <a:schemeClr val="lt1"/>
                          </a:solidFill>
                          <a:latin typeface="Calibri"/>
                          <a:ea typeface=""/>
                          <a:cs typeface=""/>
                        </a:defRPr>
                      </a:lvl2pPr>
                      <a:lvl3pPr marL="914400" algn="l" rtl="0" eaLnBrk="1" latinLnBrk="0" hangingPunct="1">
                        <a:defRPr kumimoji="0" b="1" kern="1200">
                          <a:solidFill>
                            <a:schemeClr val="lt1"/>
                          </a:solidFill>
                          <a:latin typeface="Calibri"/>
                          <a:ea typeface=""/>
                          <a:cs typeface=""/>
                        </a:defRPr>
                      </a:lvl3pPr>
                      <a:lvl4pPr marL="1371600" algn="l" rtl="0" eaLnBrk="1" latinLnBrk="0" hangingPunct="1">
                        <a:defRPr kumimoji="0" b="1" kern="1200">
                          <a:solidFill>
                            <a:schemeClr val="lt1"/>
                          </a:solidFill>
                          <a:latin typeface="Calibri"/>
                          <a:ea typeface=""/>
                          <a:cs typeface=""/>
                        </a:defRPr>
                      </a:lvl4pPr>
                      <a:lvl5pPr marL="1828800" algn="l" rtl="0" eaLnBrk="1" latinLnBrk="0" hangingPunct="1">
                        <a:defRPr kumimoji="0" b="1" kern="1200">
                          <a:solidFill>
                            <a:schemeClr val="lt1"/>
                          </a:solidFill>
                          <a:latin typeface="Calibri"/>
                          <a:ea typeface=""/>
                          <a:cs typeface=""/>
                        </a:defRPr>
                      </a:lvl5pPr>
                      <a:lvl6pPr marL="2286000" algn="l" rtl="0" eaLnBrk="1" latinLnBrk="0" hangingPunct="1">
                        <a:defRPr kumimoji="0" b="1" kern="1200">
                          <a:solidFill>
                            <a:schemeClr val="lt1"/>
                          </a:solidFill>
                          <a:latin typeface="Calibri"/>
                          <a:ea typeface=""/>
                          <a:cs typeface=""/>
                        </a:defRPr>
                      </a:lvl6pPr>
                      <a:lvl7pPr marL="2743200" algn="l" rtl="0" eaLnBrk="1" latinLnBrk="0" hangingPunct="1">
                        <a:defRPr kumimoji="0" b="1" kern="1200">
                          <a:solidFill>
                            <a:schemeClr val="lt1"/>
                          </a:solidFill>
                          <a:latin typeface="Calibri"/>
                          <a:ea typeface=""/>
                          <a:cs typeface=""/>
                        </a:defRPr>
                      </a:lvl7pPr>
                      <a:lvl8pPr marL="3200400" algn="l" rtl="0" eaLnBrk="1" latinLnBrk="0" hangingPunct="1">
                        <a:defRPr kumimoji="0" b="1" kern="1200">
                          <a:solidFill>
                            <a:schemeClr val="lt1"/>
                          </a:solidFill>
                          <a:latin typeface="Calibri"/>
                          <a:ea typeface=""/>
                          <a:cs typeface=""/>
                        </a:defRPr>
                      </a:lvl8pPr>
                      <a:lvl9pPr marL="3657600" algn="l" rtl="0" eaLnBrk="1" latinLnBrk="0" hangingPunct="1">
                        <a:defRPr kumimoji="0" b="1" kern="1200">
                          <a:solidFill>
                            <a:schemeClr val="lt1"/>
                          </a:solidFill>
                          <a:latin typeface="Calibri"/>
                          <a:ea typeface=""/>
                          <a:cs typeface=""/>
                        </a:defRPr>
                      </a:lvl9pPr>
                    </a:lstStyle>
                    <a:p>
                      <a:pPr algn="ctr"/>
                      <a:r>
                        <a:rPr lang="en-US" sz="1800" dirty="0"/>
                        <a:t>Has</a:t>
                      </a:r>
                      <a:r>
                        <a:rPr lang="en-US" sz="1800" baseline="0" dirty="0"/>
                        <a:t> cancer?</a:t>
                      </a:r>
                      <a:endParaRPr lang="en-SG" sz="1800" b="1" dirty="0">
                        <a:solidFill>
                          <a:schemeClr val="bg1"/>
                        </a:solidFill>
                      </a:endParaRPr>
                    </a:p>
                  </a:txBody>
                  <a:tcPr/>
                </a:tc>
                <a:extLst>
                  <a:ext uri="{0D108BD9-81ED-4DB2-BD59-A6C34878D82A}">
                    <a16:rowId xmlns:a16="http://schemas.microsoft.com/office/drawing/2014/main" val="10000"/>
                  </a:ext>
                </a:extLst>
              </a:tr>
              <a:tr h="359229">
                <a:tc>
                  <a:txBody>
                    <a:bodyPr/>
                    <a:lstStyle>
                      <a:lvl1pPr marL="0" algn="l" rtl="0" eaLnBrk="1" latinLnBrk="0" hangingPunct="1">
                        <a:defRPr kumimoji="0" kern="1200">
                          <a:solidFill>
                            <a:schemeClr val="dk1"/>
                          </a:solidFill>
                          <a:latin typeface="Calibri"/>
                          <a:ea typeface=""/>
                          <a:cs typeface=""/>
                        </a:defRPr>
                      </a:lvl1pPr>
                      <a:lvl2pPr marL="457200" algn="l" rtl="0" eaLnBrk="1" latinLnBrk="0" hangingPunct="1">
                        <a:defRPr kumimoji="0" kern="1200">
                          <a:solidFill>
                            <a:schemeClr val="dk1"/>
                          </a:solidFill>
                          <a:latin typeface="Calibri"/>
                          <a:ea typeface=""/>
                          <a:cs typeface=""/>
                        </a:defRPr>
                      </a:lvl2pPr>
                      <a:lvl3pPr marL="914400" algn="l" rtl="0" eaLnBrk="1" latinLnBrk="0" hangingPunct="1">
                        <a:defRPr kumimoji="0" kern="1200">
                          <a:solidFill>
                            <a:schemeClr val="dk1"/>
                          </a:solidFill>
                          <a:latin typeface="Calibri"/>
                          <a:ea typeface=""/>
                          <a:cs typeface=""/>
                        </a:defRPr>
                      </a:lvl3pPr>
                      <a:lvl4pPr marL="1371600" algn="l" rtl="0" eaLnBrk="1" latinLnBrk="0" hangingPunct="1">
                        <a:defRPr kumimoji="0" kern="1200">
                          <a:solidFill>
                            <a:schemeClr val="dk1"/>
                          </a:solidFill>
                          <a:latin typeface="Calibri"/>
                          <a:ea typeface=""/>
                          <a:cs typeface=""/>
                        </a:defRPr>
                      </a:lvl4pPr>
                      <a:lvl5pPr marL="1828800" algn="l" rtl="0" eaLnBrk="1" latinLnBrk="0" hangingPunct="1">
                        <a:defRPr kumimoji="0" kern="1200">
                          <a:solidFill>
                            <a:schemeClr val="dk1"/>
                          </a:solidFill>
                          <a:latin typeface="Calibri"/>
                          <a:ea typeface=""/>
                          <a:cs typeface=""/>
                        </a:defRPr>
                      </a:lvl5pPr>
                      <a:lvl6pPr marL="2286000" algn="l" rtl="0" eaLnBrk="1" latinLnBrk="0" hangingPunct="1">
                        <a:defRPr kumimoji="0" kern="1200">
                          <a:solidFill>
                            <a:schemeClr val="dk1"/>
                          </a:solidFill>
                          <a:latin typeface="Calibri"/>
                          <a:ea typeface=""/>
                          <a:cs typeface=""/>
                        </a:defRPr>
                      </a:lvl6pPr>
                      <a:lvl7pPr marL="2743200" algn="l" rtl="0" eaLnBrk="1" latinLnBrk="0" hangingPunct="1">
                        <a:defRPr kumimoji="0" kern="1200">
                          <a:solidFill>
                            <a:schemeClr val="dk1"/>
                          </a:solidFill>
                          <a:latin typeface="Calibri"/>
                          <a:ea typeface=""/>
                          <a:cs typeface=""/>
                        </a:defRPr>
                      </a:lvl7pPr>
                      <a:lvl8pPr marL="3200400" algn="l" rtl="0" eaLnBrk="1" latinLnBrk="0" hangingPunct="1">
                        <a:defRPr kumimoji="0" kern="1200">
                          <a:solidFill>
                            <a:schemeClr val="dk1"/>
                          </a:solidFill>
                          <a:latin typeface="Calibri"/>
                          <a:ea typeface=""/>
                          <a:cs typeface=""/>
                        </a:defRPr>
                      </a:lvl8pPr>
                      <a:lvl9pPr marL="3657600" algn="l" rtl="0" eaLnBrk="1" latinLnBrk="0" hangingPunct="1">
                        <a:defRPr kumimoji="0" kern="1200">
                          <a:solidFill>
                            <a:schemeClr val="dk1"/>
                          </a:solidFill>
                          <a:latin typeface="Calibri"/>
                          <a:ea typeface=""/>
                          <a:cs typeface=""/>
                        </a:defRPr>
                      </a:lvl9pPr>
                    </a:lstStyle>
                    <a:p>
                      <a:pPr algn="ctr"/>
                      <a:r>
                        <a:rPr lang="en-US" sz="1800" dirty="0"/>
                        <a:t>Alice</a:t>
                      </a:r>
                      <a:endParaRPr lang="en-SG" sz="1800" b="1" dirty="0"/>
                    </a:p>
                  </a:txBody>
                  <a:tcPr/>
                </a:tc>
                <a:tc>
                  <a:txBody>
                    <a:bodyPr/>
                    <a:lstStyle>
                      <a:lvl1pPr marL="0" algn="l" rtl="0" eaLnBrk="1" latinLnBrk="0" hangingPunct="1">
                        <a:defRPr kumimoji="0" kern="1200">
                          <a:solidFill>
                            <a:schemeClr val="dk1"/>
                          </a:solidFill>
                          <a:latin typeface="Calibri"/>
                          <a:ea typeface=""/>
                          <a:cs typeface=""/>
                        </a:defRPr>
                      </a:lvl1pPr>
                      <a:lvl2pPr marL="457200" algn="l" rtl="0" eaLnBrk="1" latinLnBrk="0" hangingPunct="1">
                        <a:defRPr kumimoji="0" kern="1200">
                          <a:solidFill>
                            <a:schemeClr val="dk1"/>
                          </a:solidFill>
                          <a:latin typeface="Calibri"/>
                          <a:ea typeface=""/>
                          <a:cs typeface=""/>
                        </a:defRPr>
                      </a:lvl2pPr>
                      <a:lvl3pPr marL="914400" algn="l" rtl="0" eaLnBrk="1" latinLnBrk="0" hangingPunct="1">
                        <a:defRPr kumimoji="0" kern="1200">
                          <a:solidFill>
                            <a:schemeClr val="dk1"/>
                          </a:solidFill>
                          <a:latin typeface="Calibri"/>
                          <a:ea typeface=""/>
                          <a:cs typeface=""/>
                        </a:defRPr>
                      </a:lvl3pPr>
                      <a:lvl4pPr marL="1371600" algn="l" rtl="0" eaLnBrk="1" latinLnBrk="0" hangingPunct="1">
                        <a:defRPr kumimoji="0" kern="1200">
                          <a:solidFill>
                            <a:schemeClr val="dk1"/>
                          </a:solidFill>
                          <a:latin typeface="Calibri"/>
                          <a:ea typeface=""/>
                          <a:cs typeface=""/>
                        </a:defRPr>
                      </a:lvl4pPr>
                      <a:lvl5pPr marL="1828800" algn="l" rtl="0" eaLnBrk="1" latinLnBrk="0" hangingPunct="1">
                        <a:defRPr kumimoji="0" kern="1200">
                          <a:solidFill>
                            <a:schemeClr val="dk1"/>
                          </a:solidFill>
                          <a:latin typeface="Calibri"/>
                          <a:ea typeface=""/>
                          <a:cs typeface=""/>
                        </a:defRPr>
                      </a:lvl5pPr>
                      <a:lvl6pPr marL="2286000" algn="l" rtl="0" eaLnBrk="1" latinLnBrk="0" hangingPunct="1">
                        <a:defRPr kumimoji="0" kern="1200">
                          <a:solidFill>
                            <a:schemeClr val="dk1"/>
                          </a:solidFill>
                          <a:latin typeface="Calibri"/>
                          <a:ea typeface=""/>
                          <a:cs typeface=""/>
                        </a:defRPr>
                      </a:lvl6pPr>
                      <a:lvl7pPr marL="2743200" algn="l" rtl="0" eaLnBrk="1" latinLnBrk="0" hangingPunct="1">
                        <a:defRPr kumimoji="0" kern="1200">
                          <a:solidFill>
                            <a:schemeClr val="dk1"/>
                          </a:solidFill>
                          <a:latin typeface="Calibri"/>
                          <a:ea typeface=""/>
                          <a:cs typeface=""/>
                        </a:defRPr>
                      </a:lvl7pPr>
                      <a:lvl8pPr marL="3200400" algn="l" rtl="0" eaLnBrk="1" latinLnBrk="0" hangingPunct="1">
                        <a:defRPr kumimoji="0" kern="1200">
                          <a:solidFill>
                            <a:schemeClr val="dk1"/>
                          </a:solidFill>
                          <a:latin typeface="Calibri"/>
                          <a:ea typeface=""/>
                          <a:cs typeface=""/>
                        </a:defRPr>
                      </a:lvl8pPr>
                      <a:lvl9pPr marL="3657600" algn="l" rtl="0" eaLnBrk="1" latinLnBrk="0" hangingPunct="1">
                        <a:defRPr kumimoji="0" kern="1200">
                          <a:solidFill>
                            <a:schemeClr val="dk1"/>
                          </a:solidFill>
                          <a:latin typeface="Calibri"/>
                          <a:ea typeface=""/>
                          <a:cs typeface=""/>
                        </a:defRPr>
                      </a:lvl9pPr>
                    </a:lstStyle>
                    <a:p>
                      <a:pPr algn="ctr"/>
                      <a:r>
                        <a:rPr lang="en-US" sz="1800" dirty="0"/>
                        <a:t>Yes</a:t>
                      </a:r>
                      <a:endParaRPr lang="en-SG" sz="1800" b="1" dirty="0"/>
                    </a:p>
                  </a:txBody>
                  <a:tcPr/>
                </a:tc>
                <a:extLst>
                  <a:ext uri="{0D108BD9-81ED-4DB2-BD59-A6C34878D82A}">
                    <a16:rowId xmlns:a16="http://schemas.microsoft.com/office/drawing/2014/main" val="10001"/>
                  </a:ext>
                </a:extLst>
              </a:tr>
              <a:tr h="359229">
                <a:tc>
                  <a:txBody>
                    <a:bodyPr/>
                    <a:lstStyle>
                      <a:lvl1pPr marL="0" algn="l" rtl="0" eaLnBrk="1" latinLnBrk="0" hangingPunct="1">
                        <a:defRPr kumimoji="0" kern="1200">
                          <a:solidFill>
                            <a:schemeClr val="dk1"/>
                          </a:solidFill>
                          <a:latin typeface="Calibri"/>
                          <a:ea typeface=""/>
                          <a:cs typeface=""/>
                        </a:defRPr>
                      </a:lvl1pPr>
                      <a:lvl2pPr marL="457200" algn="l" rtl="0" eaLnBrk="1" latinLnBrk="0" hangingPunct="1">
                        <a:defRPr kumimoji="0" kern="1200">
                          <a:solidFill>
                            <a:schemeClr val="dk1"/>
                          </a:solidFill>
                          <a:latin typeface="Calibri"/>
                          <a:ea typeface=""/>
                          <a:cs typeface=""/>
                        </a:defRPr>
                      </a:lvl2pPr>
                      <a:lvl3pPr marL="914400" algn="l" rtl="0" eaLnBrk="1" latinLnBrk="0" hangingPunct="1">
                        <a:defRPr kumimoji="0" kern="1200">
                          <a:solidFill>
                            <a:schemeClr val="dk1"/>
                          </a:solidFill>
                          <a:latin typeface="Calibri"/>
                          <a:ea typeface=""/>
                          <a:cs typeface=""/>
                        </a:defRPr>
                      </a:lvl3pPr>
                      <a:lvl4pPr marL="1371600" algn="l" rtl="0" eaLnBrk="1" latinLnBrk="0" hangingPunct="1">
                        <a:defRPr kumimoji="0" kern="1200">
                          <a:solidFill>
                            <a:schemeClr val="dk1"/>
                          </a:solidFill>
                          <a:latin typeface="Calibri"/>
                          <a:ea typeface=""/>
                          <a:cs typeface=""/>
                        </a:defRPr>
                      </a:lvl4pPr>
                      <a:lvl5pPr marL="1828800" algn="l" rtl="0" eaLnBrk="1" latinLnBrk="0" hangingPunct="1">
                        <a:defRPr kumimoji="0" kern="1200">
                          <a:solidFill>
                            <a:schemeClr val="dk1"/>
                          </a:solidFill>
                          <a:latin typeface="Calibri"/>
                          <a:ea typeface=""/>
                          <a:cs typeface=""/>
                        </a:defRPr>
                      </a:lvl5pPr>
                      <a:lvl6pPr marL="2286000" algn="l" rtl="0" eaLnBrk="1" latinLnBrk="0" hangingPunct="1">
                        <a:defRPr kumimoji="0" kern="1200">
                          <a:solidFill>
                            <a:schemeClr val="dk1"/>
                          </a:solidFill>
                          <a:latin typeface="Calibri"/>
                          <a:ea typeface=""/>
                          <a:cs typeface=""/>
                        </a:defRPr>
                      </a:lvl6pPr>
                      <a:lvl7pPr marL="2743200" algn="l" rtl="0" eaLnBrk="1" latinLnBrk="0" hangingPunct="1">
                        <a:defRPr kumimoji="0" kern="1200">
                          <a:solidFill>
                            <a:schemeClr val="dk1"/>
                          </a:solidFill>
                          <a:latin typeface="Calibri"/>
                          <a:ea typeface=""/>
                          <a:cs typeface=""/>
                        </a:defRPr>
                      </a:lvl7pPr>
                      <a:lvl8pPr marL="3200400" algn="l" rtl="0" eaLnBrk="1" latinLnBrk="0" hangingPunct="1">
                        <a:defRPr kumimoji="0" kern="1200">
                          <a:solidFill>
                            <a:schemeClr val="dk1"/>
                          </a:solidFill>
                          <a:latin typeface="Calibri"/>
                          <a:ea typeface=""/>
                          <a:cs typeface=""/>
                        </a:defRPr>
                      </a:lvl8pPr>
                      <a:lvl9pPr marL="3657600" algn="l" rtl="0" eaLnBrk="1" latinLnBrk="0" hangingPunct="1">
                        <a:defRPr kumimoji="0" kern="1200">
                          <a:solidFill>
                            <a:schemeClr val="dk1"/>
                          </a:solidFill>
                          <a:latin typeface="Calibri"/>
                          <a:ea typeface=""/>
                          <a:cs typeface=""/>
                        </a:defRPr>
                      </a:lvl9pPr>
                    </a:lstStyle>
                    <a:p>
                      <a:pPr algn="ctr"/>
                      <a:r>
                        <a:rPr lang="en-US" sz="1800" dirty="0"/>
                        <a:t>Bob</a:t>
                      </a:r>
                      <a:endParaRPr lang="en-SG" sz="1800" b="1" dirty="0"/>
                    </a:p>
                  </a:txBody>
                  <a:tcPr/>
                </a:tc>
                <a:tc>
                  <a:txBody>
                    <a:bodyPr/>
                    <a:lstStyle>
                      <a:lvl1pPr marL="0" algn="l" rtl="0" eaLnBrk="1" latinLnBrk="0" hangingPunct="1">
                        <a:defRPr kumimoji="0" kern="1200">
                          <a:solidFill>
                            <a:schemeClr val="dk1"/>
                          </a:solidFill>
                          <a:latin typeface="Calibri"/>
                          <a:ea typeface=""/>
                          <a:cs typeface=""/>
                        </a:defRPr>
                      </a:lvl1pPr>
                      <a:lvl2pPr marL="457200" algn="l" rtl="0" eaLnBrk="1" latinLnBrk="0" hangingPunct="1">
                        <a:defRPr kumimoji="0" kern="1200">
                          <a:solidFill>
                            <a:schemeClr val="dk1"/>
                          </a:solidFill>
                          <a:latin typeface="Calibri"/>
                          <a:ea typeface=""/>
                          <a:cs typeface=""/>
                        </a:defRPr>
                      </a:lvl2pPr>
                      <a:lvl3pPr marL="914400" algn="l" rtl="0" eaLnBrk="1" latinLnBrk="0" hangingPunct="1">
                        <a:defRPr kumimoji="0" kern="1200">
                          <a:solidFill>
                            <a:schemeClr val="dk1"/>
                          </a:solidFill>
                          <a:latin typeface="Calibri"/>
                          <a:ea typeface=""/>
                          <a:cs typeface=""/>
                        </a:defRPr>
                      </a:lvl3pPr>
                      <a:lvl4pPr marL="1371600" algn="l" rtl="0" eaLnBrk="1" latinLnBrk="0" hangingPunct="1">
                        <a:defRPr kumimoji="0" kern="1200">
                          <a:solidFill>
                            <a:schemeClr val="dk1"/>
                          </a:solidFill>
                          <a:latin typeface="Calibri"/>
                          <a:ea typeface=""/>
                          <a:cs typeface=""/>
                        </a:defRPr>
                      </a:lvl4pPr>
                      <a:lvl5pPr marL="1828800" algn="l" rtl="0" eaLnBrk="1" latinLnBrk="0" hangingPunct="1">
                        <a:defRPr kumimoji="0" kern="1200">
                          <a:solidFill>
                            <a:schemeClr val="dk1"/>
                          </a:solidFill>
                          <a:latin typeface="Calibri"/>
                          <a:ea typeface=""/>
                          <a:cs typeface=""/>
                        </a:defRPr>
                      </a:lvl5pPr>
                      <a:lvl6pPr marL="2286000" algn="l" rtl="0" eaLnBrk="1" latinLnBrk="0" hangingPunct="1">
                        <a:defRPr kumimoji="0" kern="1200">
                          <a:solidFill>
                            <a:schemeClr val="dk1"/>
                          </a:solidFill>
                          <a:latin typeface="Calibri"/>
                          <a:ea typeface=""/>
                          <a:cs typeface=""/>
                        </a:defRPr>
                      </a:lvl6pPr>
                      <a:lvl7pPr marL="2743200" algn="l" rtl="0" eaLnBrk="1" latinLnBrk="0" hangingPunct="1">
                        <a:defRPr kumimoji="0" kern="1200">
                          <a:solidFill>
                            <a:schemeClr val="dk1"/>
                          </a:solidFill>
                          <a:latin typeface="Calibri"/>
                          <a:ea typeface=""/>
                          <a:cs typeface=""/>
                        </a:defRPr>
                      </a:lvl7pPr>
                      <a:lvl8pPr marL="3200400" algn="l" rtl="0" eaLnBrk="1" latinLnBrk="0" hangingPunct="1">
                        <a:defRPr kumimoji="0" kern="1200">
                          <a:solidFill>
                            <a:schemeClr val="dk1"/>
                          </a:solidFill>
                          <a:latin typeface="Calibri"/>
                          <a:ea typeface=""/>
                          <a:cs typeface=""/>
                        </a:defRPr>
                      </a:lvl8pPr>
                      <a:lvl9pPr marL="3657600" algn="l" rtl="0" eaLnBrk="1" latinLnBrk="0" hangingPunct="1">
                        <a:defRPr kumimoji="0" kern="1200">
                          <a:solidFill>
                            <a:schemeClr val="dk1"/>
                          </a:solidFill>
                          <a:latin typeface="Calibri"/>
                          <a:ea typeface=""/>
                          <a:cs typeface=""/>
                        </a:defRPr>
                      </a:lvl9pPr>
                    </a:lstStyle>
                    <a:p>
                      <a:pPr algn="ctr"/>
                      <a:r>
                        <a:rPr lang="en-US" sz="1800" dirty="0"/>
                        <a:t>No</a:t>
                      </a:r>
                      <a:endParaRPr lang="en-SG" sz="1800" b="1" dirty="0"/>
                    </a:p>
                  </a:txBody>
                  <a:tcPr/>
                </a:tc>
                <a:extLst>
                  <a:ext uri="{0D108BD9-81ED-4DB2-BD59-A6C34878D82A}">
                    <a16:rowId xmlns:a16="http://schemas.microsoft.com/office/drawing/2014/main" val="10002"/>
                  </a:ext>
                </a:extLst>
              </a:tr>
              <a:tr h="359229">
                <a:tc>
                  <a:txBody>
                    <a:bodyPr/>
                    <a:lstStyle>
                      <a:lvl1pPr marL="0" algn="l" rtl="0" eaLnBrk="1" latinLnBrk="0" hangingPunct="1">
                        <a:defRPr kumimoji="0" kern="1200">
                          <a:solidFill>
                            <a:schemeClr val="dk1"/>
                          </a:solidFill>
                          <a:latin typeface="Calibri"/>
                          <a:ea typeface=""/>
                          <a:cs typeface=""/>
                        </a:defRPr>
                      </a:lvl1pPr>
                      <a:lvl2pPr marL="457200" algn="l" rtl="0" eaLnBrk="1" latinLnBrk="0" hangingPunct="1">
                        <a:defRPr kumimoji="0" kern="1200">
                          <a:solidFill>
                            <a:schemeClr val="dk1"/>
                          </a:solidFill>
                          <a:latin typeface="Calibri"/>
                          <a:ea typeface=""/>
                          <a:cs typeface=""/>
                        </a:defRPr>
                      </a:lvl2pPr>
                      <a:lvl3pPr marL="914400" algn="l" rtl="0" eaLnBrk="1" latinLnBrk="0" hangingPunct="1">
                        <a:defRPr kumimoji="0" kern="1200">
                          <a:solidFill>
                            <a:schemeClr val="dk1"/>
                          </a:solidFill>
                          <a:latin typeface="Calibri"/>
                          <a:ea typeface=""/>
                          <a:cs typeface=""/>
                        </a:defRPr>
                      </a:lvl3pPr>
                      <a:lvl4pPr marL="1371600" algn="l" rtl="0" eaLnBrk="1" latinLnBrk="0" hangingPunct="1">
                        <a:defRPr kumimoji="0" kern="1200">
                          <a:solidFill>
                            <a:schemeClr val="dk1"/>
                          </a:solidFill>
                          <a:latin typeface="Calibri"/>
                          <a:ea typeface=""/>
                          <a:cs typeface=""/>
                        </a:defRPr>
                      </a:lvl4pPr>
                      <a:lvl5pPr marL="1828800" algn="l" rtl="0" eaLnBrk="1" latinLnBrk="0" hangingPunct="1">
                        <a:defRPr kumimoji="0" kern="1200">
                          <a:solidFill>
                            <a:schemeClr val="dk1"/>
                          </a:solidFill>
                          <a:latin typeface="Calibri"/>
                          <a:ea typeface=""/>
                          <a:cs typeface=""/>
                        </a:defRPr>
                      </a:lvl5pPr>
                      <a:lvl6pPr marL="2286000" algn="l" rtl="0" eaLnBrk="1" latinLnBrk="0" hangingPunct="1">
                        <a:defRPr kumimoji="0" kern="1200">
                          <a:solidFill>
                            <a:schemeClr val="dk1"/>
                          </a:solidFill>
                          <a:latin typeface="Calibri"/>
                          <a:ea typeface=""/>
                          <a:cs typeface=""/>
                        </a:defRPr>
                      </a:lvl6pPr>
                      <a:lvl7pPr marL="2743200" algn="l" rtl="0" eaLnBrk="1" latinLnBrk="0" hangingPunct="1">
                        <a:defRPr kumimoji="0" kern="1200">
                          <a:solidFill>
                            <a:schemeClr val="dk1"/>
                          </a:solidFill>
                          <a:latin typeface="Calibri"/>
                          <a:ea typeface=""/>
                          <a:cs typeface=""/>
                        </a:defRPr>
                      </a:lvl7pPr>
                      <a:lvl8pPr marL="3200400" algn="l" rtl="0" eaLnBrk="1" latinLnBrk="0" hangingPunct="1">
                        <a:defRPr kumimoji="0" kern="1200">
                          <a:solidFill>
                            <a:schemeClr val="dk1"/>
                          </a:solidFill>
                          <a:latin typeface="Calibri"/>
                          <a:ea typeface=""/>
                          <a:cs typeface=""/>
                        </a:defRPr>
                      </a:lvl8pPr>
                      <a:lvl9pPr marL="3657600" algn="l" rtl="0" eaLnBrk="1" latinLnBrk="0" hangingPunct="1">
                        <a:defRPr kumimoji="0" kern="1200">
                          <a:solidFill>
                            <a:schemeClr val="dk1"/>
                          </a:solidFill>
                          <a:latin typeface="Calibri"/>
                          <a:ea typeface=""/>
                          <a:cs typeface=""/>
                        </a:defRPr>
                      </a:lvl9pPr>
                    </a:lstStyle>
                    <a:p>
                      <a:pPr algn="ctr"/>
                      <a:r>
                        <a:rPr lang="en-US" sz="1800" dirty="0"/>
                        <a:t>Chris</a:t>
                      </a:r>
                      <a:endParaRPr lang="en-SG" sz="1800" b="1" dirty="0"/>
                    </a:p>
                  </a:txBody>
                  <a:tcPr/>
                </a:tc>
                <a:tc>
                  <a:txBody>
                    <a:bodyPr/>
                    <a:lstStyle>
                      <a:lvl1pPr marL="0" algn="l" rtl="0" eaLnBrk="1" latinLnBrk="0" hangingPunct="1">
                        <a:defRPr kumimoji="0" kern="1200">
                          <a:solidFill>
                            <a:schemeClr val="dk1"/>
                          </a:solidFill>
                          <a:latin typeface="Calibri"/>
                          <a:ea typeface=""/>
                          <a:cs typeface=""/>
                        </a:defRPr>
                      </a:lvl1pPr>
                      <a:lvl2pPr marL="457200" algn="l" rtl="0" eaLnBrk="1" latinLnBrk="0" hangingPunct="1">
                        <a:defRPr kumimoji="0" kern="1200">
                          <a:solidFill>
                            <a:schemeClr val="dk1"/>
                          </a:solidFill>
                          <a:latin typeface="Calibri"/>
                          <a:ea typeface=""/>
                          <a:cs typeface=""/>
                        </a:defRPr>
                      </a:lvl2pPr>
                      <a:lvl3pPr marL="914400" algn="l" rtl="0" eaLnBrk="1" latinLnBrk="0" hangingPunct="1">
                        <a:defRPr kumimoji="0" kern="1200">
                          <a:solidFill>
                            <a:schemeClr val="dk1"/>
                          </a:solidFill>
                          <a:latin typeface="Calibri"/>
                          <a:ea typeface=""/>
                          <a:cs typeface=""/>
                        </a:defRPr>
                      </a:lvl3pPr>
                      <a:lvl4pPr marL="1371600" algn="l" rtl="0" eaLnBrk="1" latinLnBrk="0" hangingPunct="1">
                        <a:defRPr kumimoji="0" kern="1200">
                          <a:solidFill>
                            <a:schemeClr val="dk1"/>
                          </a:solidFill>
                          <a:latin typeface="Calibri"/>
                          <a:ea typeface=""/>
                          <a:cs typeface=""/>
                        </a:defRPr>
                      </a:lvl4pPr>
                      <a:lvl5pPr marL="1828800" algn="l" rtl="0" eaLnBrk="1" latinLnBrk="0" hangingPunct="1">
                        <a:defRPr kumimoji="0" kern="1200">
                          <a:solidFill>
                            <a:schemeClr val="dk1"/>
                          </a:solidFill>
                          <a:latin typeface="Calibri"/>
                          <a:ea typeface=""/>
                          <a:cs typeface=""/>
                        </a:defRPr>
                      </a:lvl5pPr>
                      <a:lvl6pPr marL="2286000" algn="l" rtl="0" eaLnBrk="1" latinLnBrk="0" hangingPunct="1">
                        <a:defRPr kumimoji="0" kern="1200">
                          <a:solidFill>
                            <a:schemeClr val="dk1"/>
                          </a:solidFill>
                          <a:latin typeface="Calibri"/>
                          <a:ea typeface=""/>
                          <a:cs typeface=""/>
                        </a:defRPr>
                      </a:lvl6pPr>
                      <a:lvl7pPr marL="2743200" algn="l" rtl="0" eaLnBrk="1" latinLnBrk="0" hangingPunct="1">
                        <a:defRPr kumimoji="0" kern="1200">
                          <a:solidFill>
                            <a:schemeClr val="dk1"/>
                          </a:solidFill>
                          <a:latin typeface="Calibri"/>
                          <a:ea typeface=""/>
                          <a:cs typeface=""/>
                        </a:defRPr>
                      </a:lvl7pPr>
                      <a:lvl8pPr marL="3200400" algn="l" rtl="0" eaLnBrk="1" latinLnBrk="0" hangingPunct="1">
                        <a:defRPr kumimoji="0" kern="1200">
                          <a:solidFill>
                            <a:schemeClr val="dk1"/>
                          </a:solidFill>
                          <a:latin typeface="Calibri"/>
                          <a:ea typeface=""/>
                          <a:cs typeface=""/>
                        </a:defRPr>
                      </a:lvl8pPr>
                      <a:lvl9pPr marL="3657600" algn="l" rtl="0" eaLnBrk="1" latinLnBrk="0" hangingPunct="1">
                        <a:defRPr kumimoji="0" kern="1200">
                          <a:solidFill>
                            <a:schemeClr val="dk1"/>
                          </a:solidFill>
                          <a:latin typeface="Calibri"/>
                          <a:ea typeface=""/>
                          <a:cs typeface=""/>
                        </a:defRPr>
                      </a:lvl9pPr>
                    </a:lstStyle>
                    <a:p>
                      <a:pPr algn="ctr"/>
                      <a:r>
                        <a:rPr lang="en-US" sz="1800" dirty="0"/>
                        <a:t>Yes</a:t>
                      </a:r>
                      <a:endParaRPr lang="en-SG" sz="1800" b="1" dirty="0"/>
                    </a:p>
                  </a:txBody>
                  <a:tcPr/>
                </a:tc>
                <a:extLst>
                  <a:ext uri="{0D108BD9-81ED-4DB2-BD59-A6C34878D82A}">
                    <a16:rowId xmlns:a16="http://schemas.microsoft.com/office/drawing/2014/main" val="10003"/>
                  </a:ext>
                </a:extLst>
              </a:tr>
              <a:tr h="359229">
                <a:tc>
                  <a:txBody>
                    <a:bodyPr/>
                    <a:lstStyle>
                      <a:lvl1pPr marL="0" algn="l" rtl="0" eaLnBrk="1" latinLnBrk="0" hangingPunct="1">
                        <a:defRPr kumimoji="0" kern="1200">
                          <a:solidFill>
                            <a:schemeClr val="dk1"/>
                          </a:solidFill>
                          <a:latin typeface="Calibri"/>
                          <a:ea typeface=""/>
                          <a:cs typeface=""/>
                        </a:defRPr>
                      </a:lvl1pPr>
                      <a:lvl2pPr marL="457200" algn="l" rtl="0" eaLnBrk="1" latinLnBrk="0" hangingPunct="1">
                        <a:defRPr kumimoji="0" kern="1200">
                          <a:solidFill>
                            <a:schemeClr val="dk1"/>
                          </a:solidFill>
                          <a:latin typeface="Calibri"/>
                          <a:ea typeface=""/>
                          <a:cs typeface=""/>
                        </a:defRPr>
                      </a:lvl2pPr>
                      <a:lvl3pPr marL="914400" algn="l" rtl="0" eaLnBrk="1" latinLnBrk="0" hangingPunct="1">
                        <a:defRPr kumimoji="0" kern="1200">
                          <a:solidFill>
                            <a:schemeClr val="dk1"/>
                          </a:solidFill>
                          <a:latin typeface="Calibri"/>
                          <a:ea typeface=""/>
                          <a:cs typeface=""/>
                        </a:defRPr>
                      </a:lvl3pPr>
                      <a:lvl4pPr marL="1371600" algn="l" rtl="0" eaLnBrk="1" latinLnBrk="0" hangingPunct="1">
                        <a:defRPr kumimoji="0" kern="1200">
                          <a:solidFill>
                            <a:schemeClr val="dk1"/>
                          </a:solidFill>
                          <a:latin typeface="Calibri"/>
                          <a:ea typeface=""/>
                          <a:cs typeface=""/>
                        </a:defRPr>
                      </a:lvl4pPr>
                      <a:lvl5pPr marL="1828800" algn="l" rtl="0" eaLnBrk="1" latinLnBrk="0" hangingPunct="1">
                        <a:defRPr kumimoji="0" kern="1200">
                          <a:solidFill>
                            <a:schemeClr val="dk1"/>
                          </a:solidFill>
                          <a:latin typeface="Calibri"/>
                          <a:ea typeface=""/>
                          <a:cs typeface=""/>
                        </a:defRPr>
                      </a:lvl5pPr>
                      <a:lvl6pPr marL="2286000" algn="l" rtl="0" eaLnBrk="1" latinLnBrk="0" hangingPunct="1">
                        <a:defRPr kumimoji="0" kern="1200">
                          <a:solidFill>
                            <a:schemeClr val="dk1"/>
                          </a:solidFill>
                          <a:latin typeface="Calibri"/>
                          <a:ea typeface=""/>
                          <a:cs typeface=""/>
                        </a:defRPr>
                      </a:lvl6pPr>
                      <a:lvl7pPr marL="2743200" algn="l" rtl="0" eaLnBrk="1" latinLnBrk="0" hangingPunct="1">
                        <a:defRPr kumimoji="0" kern="1200">
                          <a:solidFill>
                            <a:schemeClr val="dk1"/>
                          </a:solidFill>
                          <a:latin typeface="Calibri"/>
                          <a:ea typeface=""/>
                          <a:cs typeface=""/>
                        </a:defRPr>
                      </a:lvl7pPr>
                      <a:lvl8pPr marL="3200400" algn="l" rtl="0" eaLnBrk="1" latinLnBrk="0" hangingPunct="1">
                        <a:defRPr kumimoji="0" kern="1200">
                          <a:solidFill>
                            <a:schemeClr val="dk1"/>
                          </a:solidFill>
                          <a:latin typeface="Calibri"/>
                          <a:ea typeface=""/>
                          <a:cs typeface=""/>
                        </a:defRPr>
                      </a:lvl8pPr>
                      <a:lvl9pPr marL="3657600" algn="l" rtl="0" eaLnBrk="1" latinLnBrk="0" hangingPunct="1">
                        <a:defRPr kumimoji="0" kern="1200">
                          <a:solidFill>
                            <a:schemeClr val="dk1"/>
                          </a:solidFill>
                          <a:latin typeface="Calibri"/>
                          <a:ea typeface=""/>
                          <a:cs typeface=""/>
                        </a:defRPr>
                      </a:lvl9pPr>
                    </a:lstStyle>
                    <a:p>
                      <a:pPr algn="ctr"/>
                      <a:r>
                        <a:rPr lang="en-US" sz="1800" dirty="0"/>
                        <a:t>Denise</a:t>
                      </a:r>
                      <a:endParaRPr lang="en-SG" sz="1800" b="1" dirty="0"/>
                    </a:p>
                  </a:txBody>
                  <a:tcPr/>
                </a:tc>
                <a:tc>
                  <a:txBody>
                    <a:bodyPr/>
                    <a:lstStyle>
                      <a:lvl1pPr marL="0" algn="l" rtl="0" eaLnBrk="1" latinLnBrk="0" hangingPunct="1">
                        <a:defRPr kumimoji="0" kern="1200">
                          <a:solidFill>
                            <a:schemeClr val="dk1"/>
                          </a:solidFill>
                          <a:latin typeface="Calibri"/>
                          <a:ea typeface=""/>
                          <a:cs typeface=""/>
                        </a:defRPr>
                      </a:lvl1pPr>
                      <a:lvl2pPr marL="457200" algn="l" rtl="0" eaLnBrk="1" latinLnBrk="0" hangingPunct="1">
                        <a:defRPr kumimoji="0" kern="1200">
                          <a:solidFill>
                            <a:schemeClr val="dk1"/>
                          </a:solidFill>
                          <a:latin typeface="Calibri"/>
                          <a:ea typeface=""/>
                          <a:cs typeface=""/>
                        </a:defRPr>
                      </a:lvl2pPr>
                      <a:lvl3pPr marL="914400" algn="l" rtl="0" eaLnBrk="1" latinLnBrk="0" hangingPunct="1">
                        <a:defRPr kumimoji="0" kern="1200">
                          <a:solidFill>
                            <a:schemeClr val="dk1"/>
                          </a:solidFill>
                          <a:latin typeface="Calibri"/>
                          <a:ea typeface=""/>
                          <a:cs typeface=""/>
                        </a:defRPr>
                      </a:lvl3pPr>
                      <a:lvl4pPr marL="1371600" algn="l" rtl="0" eaLnBrk="1" latinLnBrk="0" hangingPunct="1">
                        <a:defRPr kumimoji="0" kern="1200">
                          <a:solidFill>
                            <a:schemeClr val="dk1"/>
                          </a:solidFill>
                          <a:latin typeface="Calibri"/>
                          <a:ea typeface=""/>
                          <a:cs typeface=""/>
                        </a:defRPr>
                      </a:lvl4pPr>
                      <a:lvl5pPr marL="1828800" algn="l" rtl="0" eaLnBrk="1" latinLnBrk="0" hangingPunct="1">
                        <a:defRPr kumimoji="0" kern="1200">
                          <a:solidFill>
                            <a:schemeClr val="dk1"/>
                          </a:solidFill>
                          <a:latin typeface="Calibri"/>
                          <a:ea typeface=""/>
                          <a:cs typeface=""/>
                        </a:defRPr>
                      </a:lvl5pPr>
                      <a:lvl6pPr marL="2286000" algn="l" rtl="0" eaLnBrk="1" latinLnBrk="0" hangingPunct="1">
                        <a:defRPr kumimoji="0" kern="1200">
                          <a:solidFill>
                            <a:schemeClr val="dk1"/>
                          </a:solidFill>
                          <a:latin typeface="Calibri"/>
                          <a:ea typeface=""/>
                          <a:cs typeface=""/>
                        </a:defRPr>
                      </a:lvl6pPr>
                      <a:lvl7pPr marL="2743200" algn="l" rtl="0" eaLnBrk="1" latinLnBrk="0" hangingPunct="1">
                        <a:defRPr kumimoji="0" kern="1200">
                          <a:solidFill>
                            <a:schemeClr val="dk1"/>
                          </a:solidFill>
                          <a:latin typeface="Calibri"/>
                          <a:ea typeface=""/>
                          <a:cs typeface=""/>
                        </a:defRPr>
                      </a:lvl7pPr>
                      <a:lvl8pPr marL="3200400" algn="l" rtl="0" eaLnBrk="1" latinLnBrk="0" hangingPunct="1">
                        <a:defRPr kumimoji="0" kern="1200">
                          <a:solidFill>
                            <a:schemeClr val="dk1"/>
                          </a:solidFill>
                          <a:latin typeface="Calibri"/>
                          <a:ea typeface=""/>
                          <a:cs typeface=""/>
                        </a:defRPr>
                      </a:lvl8pPr>
                      <a:lvl9pPr marL="3657600" algn="l" rtl="0" eaLnBrk="1" latinLnBrk="0" hangingPunct="1">
                        <a:defRPr kumimoji="0" kern="1200">
                          <a:solidFill>
                            <a:schemeClr val="dk1"/>
                          </a:solidFill>
                          <a:latin typeface="Calibri"/>
                          <a:ea typeface=""/>
                          <a:cs typeface=""/>
                        </a:defRPr>
                      </a:lvl9pPr>
                    </a:lstStyle>
                    <a:p>
                      <a:pPr algn="ctr"/>
                      <a:r>
                        <a:rPr lang="en-US" sz="1800" dirty="0"/>
                        <a:t>Yes</a:t>
                      </a:r>
                      <a:endParaRPr lang="en-SG" sz="1800" b="1" dirty="0"/>
                    </a:p>
                  </a:txBody>
                  <a:tcPr/>
                </a:tc>
                <a:extLst>
                  <a:ext uri="{0D108BD9-81ED-4DB2-BD59-A6C34878D82A}">
                    <a16:rowId xmlns:a16="http://schemas.microsoft.com/office/drawing/2014/main" val="10004"/>
                  </a:ext>
                </a:extLst>
              </a:tr>
              <a:tr h="359229">
                <a:tc>
                  <a:txBody>
                    <a:bodyPr/>
                    <a:lstStyle>
                      <a:lvl1pPr marL="0" algn="l" rtl="0" eaLnBrk="1" latinLnBrk="0" hangingPunct="1">
                        <a:defRPr kumimoji="0" kern="1200">
                          <a:solidFill>
                            <a:schemeClr val="dk1"/>
                          </a:solidFill>
                          <a:latin typeface="Calibri"/>
                          <a:ea typeface=""/>
                          <a:cs typeface=""/>
                        </a:defRPr>
                      </a:lvl1pPr>
                      <a:lvl2pPr marL="457200" algn="l" rtl="0" eaLnBrk="1" latinLnBrk="0" hangingPunct="1">
                        <a:defRPr kumimoji="0" kern="1200">
                          <a:solidFill>
                            <a:schemeClr val="dk1"/>
                          </a:solidFill>
                          <a:latin typeface="Calibri"/>
                          <a:ea typeface=""/>
                          <a:cs typeface=""/>
                        </a:defRPr>
                      </a:lvl2pPr>
                      <a:lvl3pPr marL="914400" algn="l" rtl="0" eaLnBrk="1" latinLnBrk="0" hangingPunct="1">
                        <a:defRPr kumimoji="0" kern="1200">
                          <a:solidFill>
                            <a:schemeClr val="dk1"/>
                          </a:solidFill>
                          <a:latin typeface="Calibri"/>
                          <a:ea typeface=""/>
                          <a:cs typeface=""/>
                        </a:defRPr>
                      </a:lvl3pPr>
                      <a:lvl4pPr marL="1371600" algn="l" rtl="0" eaLnBrk="1" latinLnBrk="0" hangingPunct="1">
                        <a:defRPr kumimoji="0" kern="1200">
                          <a:solidFill>
                            <a:schemeClr val="dk1"/>
                          </a:solidFill>
                          <a:latin typeface="Calibri"/>
                          <a:ea typeface=""/>
                          <a:cs typeface=""/>
                        </a:defRPr>
                      </a:lvl4pPr>
                      <a:lvl5pPr marL="1828800" algn="l" rtl="0" eaLnBrk="1" latinLnBrk="0" hangingPunct="1">
                        <a:defRPr kumimoji="0" kern="1200">
                          <a:solidFill>
                            <a:schemeClr val="dk1"/>
                          </a:solidFill>
                          <a:latin typeface="Calibri"/>
                          <a:ea typeface=""/>
                          <a:cs typeface=""/>
                        </a:defRPr>
                      </a:lvl5pPr>
                      <a:lvl6pPr marL="2286000" algn="l" rtl="0" eaLnBrk="1" latinLnBrk="0" hangingPunct="1">
                        <a:defRPr kumimoji="0" kern="1200">
                          <a:solidFill>
                            <a:schemeClr val="dk1"/>
                          </a:solidFill>
                          <a:latin typeface="Calibri"/>
                          <a:ea typeface=""/>
                          <a:cs typeface=""/>
                        </a:defRPr>
                      </a:lvl6pPr>
                      <a:lvl7pPr marL="2743200" algn="l" rtl="0" eaLnBrk="1" latinLnBrk="0" hangingPunct="1">
                        <a:defRPr kumimoji="0" kern="1200">
                          <a:solidFill>
                            <a:schemeClr val="dk1"/>
                          </a:solidFill>
                          <a:latin typeface="Calibri"/>
                          <a:ea typeface=""/>
                          <a:cs typeface=""/>
                        </a:defRPr>
                      </a:lvl7pPr>
                      <a:lvl8pPr marL="3200400" algn="l" rtl="0" eaLnBrk="1" latinLnBrk="0" hangingPunct="1">
                        <a:defRPr kumimoji="0" kern="1200">
                          <a:solidFill>
                            <a:schemeClr val="dk1"/>
                          </a:solidFill>
                          <a:latin typeface="Calibri"/>
                          <a:ea typeface=""/>
                          <a:cs typeface=""/>
                        </a:defRPr>
                      </a:lvl8pPr>
                      <a:lvl9pPr marL="3657600" algn="l" rtl="0" eaLnBrk="1" latinLnBrk="0" hangingPunct="1">
                        <a:defRPr kumimoji="0" kern="1200">
                          <a:solidFill>
                            <a:schemeClr val="dk1"/>
                          </a:solidFill>
                          <a:latin typeface="Calibri"/>
                          <a:ea typeface=""/>
                          <a:cs typeface=""/>
                        </a:defRPr>
                      </a:lvl9pPr>
                    </a:lstStyle>
                    <a:p>
                      <a:pPr algn="ctr"/>
                      <a:r>
                        <a:rPr lang="en-US" sz="1800" dirty="0"/>
                        <a:t>Eric</a:t>
                      </a:r>
                      <a:endParaRPr lang="en-SG" sz="1800" b="1" dirty="0"/>
                    </a:p>
                  </a:txBody>
                  <a:tcPr/>
                </a:tc>
                <a:tc>
                  <a:txBody>
                    <a:bodyPr/>
                    <a:lstStyle>
                      <a:lvl1pPr marL="0" algn="l" rtl="0" eaLnBrk="1" latinLnBrk="0" hangingPunct="1">
                        <a:defRPr kumimoji="0" kern="1200">
                          <a:solidFill>
                            <a:schemeClr val="dk1"/>
                          </a:solidFill>
                          <a:latin typeface="Calibri"/>
                          <a:ea typeface=""/>
                          <a:cs typeface=""/>
                        </a:defRPr>
                      </a:lvl1pPr>
                      <a:lvl2pPr marL="457200" algn="l" rtl="0" eaLnBrk="1" latinLnBrk="0" hangingPunct="1">
                        <a:defRPr kumimoji="0" kern="1200">
                          <a:solidFill>
                            <a:schemeClr val="dk1"/>
                          </a:solidFill>
                          <a:latin typeface="Calibri"/>
                          <a:ea typeface=""/>
                          <a:cs typeface=""/>
                        </a:defRPr>
                      </a:lvl2pPr>
                      <a:lvl3pPr marL="914400" algn="l" rtl="0" eaLnBrk="1" latinLnBrk="0" hangingPunct="1">
                        <a:defRPr kumimoji="0" kern="1200">
                          <a:solidFill>
                            <a:schemeClr val="dk1"/>
                          </a:solidFill>
                          <a:latin typeface="Calibri"/>
                          <a:ea typeface=""/>
                          <a:cs typeface=""/>
                        </a:defRPr>
                      </a:lvl3pPr>
                      <a:lvl4pPr marL="1371600" algn="l" rtl="0" eaLnBrk="1" latinLnBrk="0" hangingPunct="1">
                        <a:defRPr kumimoji="0" kern="1200">
                          <a:solidFill>
                            <a:schemeClr val="dk1"/>
                          </a:solidFill>
                          <a:latin typeface="Calibri"/>
                          <a:ea typeface=""/>
                          <a:cs typeface=""/>
                        </a:defRPr>
                      </a:lvl4pPr>
                      <a:lvl5pPr marL="1828800" algn="l" rtl="0" eaLnBrk="1" latinLnBrk="0" hangingPunct="1">
                        <a:defRPr kumimoji="0" kern="1200">
                          <a:solidFill>
                            <a:schemeClr val="dk1"/>
                          </a:solidFill>
                          <a:latin typeface="Calibri"/>
                          <a:ea typeface=""/>
                          <a:cs typeface=""/>
                        </a:defRPr>
                      </a:lvl5pPr>
                      <a:lvl6pPr marL="2286000" algn="l" rtl="0" eaLnBrk="1" latinLnBrk="0" hangingPunct="1">
                        <a:defRPr kumimoji="0" kern="1200">
                          <a:solidFill>
                            <a:schemeClr val="dk1"/>
                          </a:solidFill>
                          <a:latin typeface="Calibri"/>
                          <a:ea typeface=""/>
                          <a:cs typeface=""/>
                        </a:defRPr>
                      </a:lvl6pPr>
                      <a:lvl7pPr marL="2743200" algn="l" rtl="0" eaLnBrk="1" latinLnBrk="0" hangingPunct="1">
                        <a:defRPr kumimoji="0" kern="1200">
                          <a:solidFill>
                            <a:schemeClr val="dk1"/>
                          </a:solidFill>
                          <a:latin typeface="Calibri"/>
                          <a:ea typeface=""/>
                          <a:cs typeface=""/>
                        </a:defRPr>
                      </a:lvl7pPr>
                      <a:lvl8pPr marL="3200400" algn="l" rtl="0" eaLnBrk="1" latinLnBrk="0" hangingPunct="1">
                        <a:defRPr kumimoji="0" kern="1200">
                          <a:solidFill>
                            <a:schemeClr val="dk1"/>
                          </a:solidFill>
                          <a:latin typeface="Calibri"/>
                          <a:ea typeface=""/>
                          <a:cs typeface=""/>
                        </a:defRPr>
                      </a:lvl8pPr>
                      <a:lvl9pPr marL="3657600" algn="l" rtl="0" eaLnBrk="1" latinLnBrk="0" hangingPunct="1">
                        <a:defRPr kumimoji="0" kern="1200">
                          <a:solidFill>
                            <a:schemeClr val="dk1"/>
                          </a:solidFill>
                          <a:latin typeface="Calibri"/>
                          <a:ea typeface=""/>
                          <a:cs typeface=""/>
                        </a:defRPr>
                      </a:lvl9pPr>
                    </a:lstStyle>
                    <a:p>
                      <a:pPr algn="ctr"/>
                      <a:r>
                        <a:rPr lang="en-US" sz="1800" dirty="0"/>
                        <a:t>No</a:t>
                      </a:r>
                      <a:endParaRPr lang="en-SG" sz="1800" b="1" dirty="0"/>
                    </a:p>
                  </a:txBody>
                  <a:tcPr/>
                </a:tc>
                <a:extLst>
                  <a:ext uri="{0D108BD9-81ED-4DB2-BD59-A6C34878D82A}">
                    <a16:rowId xmlns:a16="http://schemas.microsoft.com/office/drawing/2014/main" val="10005"/>
                  </a:ext>
                </a:extLst>
              </a:tr>
              <a:tr h="359229">
                <a:tc>
                  <a:txBody>
                    <a:bodyPr/>
                    <a:lstStyle/>
                    <a:p>
                      <a:pPr algn="ctr"/>
                      <a:r>
                        <a:rPr lang="en-SG" sz="1800" dirty="0"/>
                        <a:t>Frank</a:t>
                      </a:r>
                      <a:endParaRPr lang="en-SG" sz="1800" b="1" dirty="0"/>
                    </a:p>
                  </a:txBody>
                  <a:tcPr/>
                </a:tc>
                <a:tc>
                  <a:txBody>
                    <a:bodyPr/>
                    <a:lstStyle/>
                    <a:p>
                      <a:pPr algn="ctr"/>
                      <a:r>
                        <a:rPr lang="en-SG" sz="1800" dirty="0"/>
                        <a:t>No</a:t>
                      </a:r>
                      <a:endParaRPr lang="en-SG" sz="1800" b="1" dirty="0"/>
                    </a:p>
                  </a:txBody>
                  <a:tcPr/>
                </a:tc>
                <a:extLst>
                  <a:ext uri="{0D108BD9-81ED-4DB2-BD59-A6C34878D82A}">
                    <a16:rowId xmlns:a16="http://schemas.microsoft.com/office/drawing/2014/main" val="10006"/>
                  </a:ext>
                </a:extLst>
              </a:tr>
            </a:tbl>
          </a:graphicData>
        </a:graphic>
      </p:graphicFrame>
      <p:sp>
        <p:nvSpPr>
          <p:cNvPr id="4" name="圆角矩形 3"/>
          <p:cNvSpPr/>
          <p:nvPr/>
        </p:nvSpPr>
        <p:spPr>
          <a:xfrm>
            <a:off x="2279576" y="6381328"/>
            <a:ext cx="7632848" cy="3600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latin typeface="Calibri"/>
            </a:endParaRPr>
          </a:p>
        </p:txBody>
      </p:sp>
    </p:spTree>
    <p:extLst>
      <p:ext uri="{BB962C8B-B14F-4D97-AF65-F5344CB8AC3E}">
        <p14:creationId xmlns:p14="http://schemas.microsoft.com/office/powerpoint/2010/main" val="1296691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A general approach to achieve differential privacy is injecting </a:t>
            </a:r>
            <a:r>
              <a:rPr lang="en-US" altLang="zh-CN" dirty="0">
                <a:solidFill>
                  <a:srgbClr val="C00000"/>
                </a:solidFill>
              </a:rPr>
              <a:t>Laplace noise </a:t>
            </a:r>
            <a:r>
              <a:rPr lang="en-US" altLang="zh-CN" dirty="0"/>
              <a:t>to the output, in order to cover the impact of any individual!</a:t>
            </a:r>
          </a:p>
          <a:p>
            <a:endParaRPr lang="en-US" altLang="zh-CN" dirty="0"/>
          </a:p>
          <a:p>
            <a:r>
              <a:rPr lang="en-US" dirty="0"/>
              <a:t>More details in Preliminaries part of the paper</a:t>
            </a:r>
          </a:p>
        </p:txBody>
      </p:sp>
      <p:sp>
        <p:nvSpPr>
          <p:cNvPr id="3" name="标题 2"/>
          <p:cNvSpPr>
            <a:spLocks noGrp="1"/>
          </p:cNvSpPr>
          <p:nvPr>
            <p:ph type="title"/>
          </p:nvPr>
        </p:nvSpPr>
        <p:spPr/>
        <p:txBody>
          <a:bodyPr/>
          <a:lstStyle/>
          <a:p>
            <a:r>
              <a:rPr lang="en-US" dirty="0"/>
              <a:t>Differential Privacy </a:t>
            </a:r>
            <a:r>
              <a:rPr lang="en-US" sz="3600" dirty="0"/>
              <a:t>[TCC’06]</a:t>
            </a:r>
          </a:p>
        </p:txBody>
      </p:sp>
    </p:spTree>
    <p:extLst>
      <p:ext uri="{BB962C8B-B14F-4D97-AF65-F5344CB8AC3E}">
        <p14:creationId xmlns:p14="http://schemas.microsoft.com/office/powerpoint/2010/main" val="1142860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dirty="0"/>
              <a:t>Our Target</a:t>
            </a:r>
          </a:p>
        </p:txBody>
      </p:sp>
      <p:sp>
        <p:nvSpPr>
          <p:cNvPr id="4" name="矩形 3"/>
          <p:cNvSpPr/>
          <p:nvPr/>
        </p:nvSpPr>
        <p:spPr>
          <a:xfrm>
            <a:off x="2424160" y="1672827"/>
            <a:ext cx="7560840" cy="1200329"/>
          </a:xfrm>
          <a:prstGeom prst="rect">
            <a:avLst/>
          </a:prstGeom>
        </p:spPr>
        <p:txBody>
          <a:bodyPr wrap="square">
            <a:spAutoFit/>
          </a:bodyPr>
          <a:lstStyle/>
          <a:p>
            <a:pPr eaLnBrk="1" fontAlgn="auto" hangingPunct="1">
              <a:spcBef>
                <a:spcPts val="0"/>
              </a:spcBef>
              <a:spcAft>
                <a:spcPts val="0"/>
              </a:spcAft>
            </a:pPr>
            <a:r>
              <a:rPr lang="en-US" sz="3600" dirty="0">
                <a:solidFill>
                  <a:prstClr val="black"/>
                </a:solidFill>
                <a:latin typeface="Calibri"/>
                <a:ea typeface="+mn-ea"/>
              </a:rPr>
              <a:t>Design a data release algorithm with </a:t>
            </a:r>
            <a:r>
              <a:rPr lang="en-US" sz="3600" b="1" dirty="0">
                <a:solidFill>
                  <a:prstClr val="black"/>
                </a:solidFill>
                <a:latin typeface="Calibri"/>
                <a:ea typeface="+mn-ea"/>
              </a:rPr>
              <a:t>differential privacy </a:t>
            </a:r>
            <a:r>
              <a:rPr lang="en-US" sz="3600" dirty="0">
                <a:solidFill>
                  <a:prstClr val="black"/>
                </a:solidFill>
                <a:latin typeface="Calibri"/>
                <a:ea typeface="+mn-ea"/>
              </a:rPr>
              <a:t>guarantee.</a:t>
            </a:r>
          </a:p>
        </p:txBody>
      </p:sp>
    </p:spTree>
    <p:extLst>
      <p:ext uri="{BB962C8B-B14F-4D97-AF65-F5344CB8AC3E}">
        <p14:creationId xmlns:p14="http://schemas.microsoft.com/office/powerpoint/2010/main" val="22689847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1981200" y="1211608"/>
                <a:ext cx="8229600" cy="4896544"/>
              </a:xfrm>
            </p:spPr>
            <p:txBody>
              <a:bodyPr>
                <a:normAutofit/>
              </a:bodyPr>
              <a:lstStyle/>
              <a:p>
                <a:pPr>
                  <a:spcBef>
                    <a:spcPts val="1500"/>
                  </a:spcBef>
                </a:pPr>
                <a:r>
                  <a:rPr lang="en-US" dirty="0">
                    <a:solidFill>
                      <a:schemeClr val="tx1"/>
                    </a:solidFill>
                  </a:rPr>
                  <a:t>The Problem: Private Data Release</a:t>
                </a:r>
              </a:p>
              <a:p>
                <a:pPr lvl="1"/>
                <a:r>
                  <a:rPr lang="en-US" dirty="0">
                    <a:solidFill>
                      <a:schemeClr val="bg1">
                        <a:lumMod val="75000"/>
                      </a:schemeClr>
                    </a:solidFill>
                  </a:rPr>
                  <a:t>Differential Privacy</a:t>
                </a:r>
              </a:p>
              <a:p>
                <a:pPr lvl="1"/>
                <a:r>
                  <a:rPr lang="en-US" dirty="0"/>
                  <a:t>Challenges</a:t>
                </a:r>
                <a:endParaRPr lang="en-US" dirty="0">
                  <a:solidFill>
                    <a:schemeClr val="tx1"/>
                  </a:solidFill>
                </a:endParaRPr>
              </a:p>
              <a:p>
                <a:pPr>
                  <a:spcBef>
                    <a:spcPts val="1500"/>
                  </a:spcBef>
                </a:pPr>
                <a:r>
                  <a:rPr lang="en-US" dirty="0">
                    <a:solidFill>
                      <a:schemeClr val="bg1">
                        <a:lumMod val="75000"/>
                      </a:schemeClr>
                    </a:solidFill>
                  </a:rPr>
                  <a:t>The Algorithm: PrivBayes</a:t>
                </a:r>
              </a:p>
              <a:p>
                <a:pPr lvl="1"/>
                <a:r>
                  <a:rPr lang="en-US" dirty="0">
                    <a:solidFill>
                      <a:schemeClr val="bg1">
                        <a:lumMod val="75000"/>
                      </a:schemeClr>
                    </a:solidFill>
                  </a:rPr>
                  <a:t>Bayesian Network</a:t>
                </a:r>
              </a:p>
              <a:p>
                <a:pPr lvl="1"/>
                <a:r>
                  <a:rPr lang="en-US" dirty="0">
                    <a:solidFill>
                      <a:schemeClr val="bg1">
                        <a:lumMod val="75000"/>
                      </a:schemeClr>
                    </a:solidFill>
                  </a:rPr>
                  <a:t>Details of PrivBayes</a:t>
                </a:r>
              </a:p>
              <a:p>
                <a:pPr>
                  <a:spcBef>
                    <a:spcPts val="1500"/>
                  </a:spcBef>
                </a:pPr>
                <a:r>
                  <a:rPr lang="en-US" dirty="0">
                    <a:solidFill>
                      <a:schemeClr val="bg1">
                        <a:lumMod val="75000"/>
                      </a:schemeClr>
                    </a:solidFill>
                  </a:rPr>
                  <a:t>Function </a:t>
                </a:r>
                <a14:m>
                  <m:oMath xmlns:m="http://schemas.openxmlformats.org/officeDocument/2006/math">
                    <m:r>
                      <a:rPr lang="en-US" i="1" dirty="0" smtClean="0">
                        <a:solidFill>
                          <a:schemeClr val="bg1">
                            <a:lumMod val="75000"/>
                          </a:schemeClr>
                        </a:solidFill>
                        <a:latin typeface="Cambria Math"/>
                      </a:rPr>
                      <m:t>𝐹</m:t>
                    </m:r>
                  </m:oMath>
                </a14:m>
                <a:r>
                  <a:rPr lang="en-US" dirty="0">
                    <a:solidFill>
                      <a:schemeClr val="bg1">
                        <a:lumMod val="75000"/>
                      </a:schemeClr>
                    </a:solidFill>
                  </a:rPr>
                  <a:t>: Linear vs. Logarithmic</a:t>
                </a:r>
              </a:p>
              <a:p>
                <a:pPr>
                  <a:spcBef>
                    <a:spcPts val="1500"/>
                  </a:spcBef>
                </a:pPr>
                <a:r>
                  <a:rPr lang="en-US" dirty="0">
                    <a:solidFill>
                      <a:schemeClr val="bg1">
                        <a:lumMod val="75000"/>
                      </a:schemeClr>
                    </a:solidFill>
                  </a:rPr>
                  <a:t>Experiments</a:t>
                </a:r>
              </a:p>
              <a:p>
                <a:endParaRPr lang="en-US" dirty="0">
                  <a:solidFill>
                    <a:schemeClr val="bg1">
                      <a:lumMod val="75000"/>
                    </a:schemeClr>
                  </a:solidFill>
                </a:endParaRPr>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1981200" y="1211608"/>
                <a:ext cx="8229600" cy="4896544"/>
              </a:xfrm>
              <a:blipFill>
                <a:blip r:embed="rId2"/>
                <a:stretch>
                  <a:fillRect t="-1121"/>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en-US" dirty="0"/>
              <a:t>Overview</a:t>
            </a:r>
          </a:p>
        </p:txBody>
      </p:sp>
    </p:spTree>
    <p:extLst>
      <p:ext uri="{BB962C8B-B14F-4D97-AF65-F5344CB8AC3E}">
        <p14:creationId xmlns:p14="http://schemas.microsoft.com/office/powerpoint/2010/main" val="3768479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3">
            <a:extLst>
              <a:ext uri="{FF2B5EF4-FFF2-40B4-BE49-F238E27FC236}">
                <a16:creationId xmlns:a16="http://schemas.microsoft.com/office/drawing/2014/main" id="{DBA83A42-A698-1C88-C02F-D79510D925DC}"/>
              </a:ext>
            </a:extLst>
          </p:cNvPr>
          <p:cNvSpPr txBox="1"/>
          <p:nvPr/>
        </p:nvSpPr>
        <p:spPr>
          <a:xfrm>
            <a:off x="119336" y="141201"/>
            <a:ext cx="11881320" cy="461665"/>
          </a:xfrm>
          <a:prstGeom prst="rect">
            <a:avLst/>
          </a:prstGeom>
          <a:noFill/>
        </p:spPr>
        <p:txBody>
          <a:bodyPr wrap="square">
            <a:spAutoFit/>
          </a:bodyPr>
          <a:lstStyle>
            <a:defPPr>
              <a:defRPr lang="zh-CN"/>
            </a:defPPr>
            <a:lvl1pPr algn="r">
              <a:defRPr sz="2000" b="1">
                <a:ln w="900" cmpd="sng">
                  <a:solidFill>
                    <a:schemeClr val="accent1">
                      <a:satMod val="190000"/>
                      <a:alpha val="55000"/>
                    </a:schemeClr>
                  </a:solidFill>
                  <a:prstDash val="solid"/>
                </a:ln>
                <a:solidFill>
                  <a:schemeClr val="tx2">
                    <a:lumMod val="40000"/>
                    <a:lumOff val="60000"/>
                  </a:schemeClr>
                </a:solidFill>
                <a:effectLst>
                  <a:innerShdw blurRad="101600" dist="76200" dir="5400000">
                    <a:schemeClr val="accent1">
                      <a:satMod val="190000"/>
                      <a:tint val="100000"/>
                      <a:alpha val="74000"/>
                    </a:schemeClr>
                  </a:innerShdw>
                </a:effectLst>
                <a:latin typeface="微软雅黑" pitchFamily="34" charset="-122"/>
                <a:ea typeface="微软雅黑" pitchFamily="34" charset="-122"/>
              </a:defRPr>
            </a:lvl1pPr>
          </a:lstStyle>
          <a:p>
            <a:pPr lvl="0" algn="l" eaLnBrk="1" hangingPunct="1">
              <a:defRPr/>
            </a:pPr>
            <a:r>
              <a:rPr kumimoji="0" lang="en-US" altLang="zh-CN" sz="2400" b="1" i="0" u="none" strike="noStrike" kern="1200" cap="none" spc="0" normalizeH="0" baseline="0" noProof="0" dirty="0">
                <a:ln w="0"/>
                <a:solidFill>
                  <a:prstClr val="white"/>
                </a:solidFill>
                <a:effectLst>
                  <a:outerShdw blurRad="38100" dist="25400" dir="5400000" algn="ctr" rotWithShape="0">
                    <a:srgbClr val="6E747A">
                      <a:alpha val="43000"/>
                    </a:srgbClr>
                  </a:outerShdw>
                </a:effectLst>
                <a:uLnTx/>
                <a:uFillTx/>
                <a:latin typeface="微软雅黑" pitchFamily="34" charset="-122"/>
                <a:ea typeface="微软雅黑" pitchFamily="34" charset="-122"/>
                <a:cs typeface="+mn-cs"/>
              </a:rPr>
              <a:t>Millionaire problem solving method based on public key cryptography</a:t>
            </a:r>
          </a:p>
        </p:txBody>
      </p:sp>
      <p:sp>
        <p:nvSpPr>
          <p:cNvPr id="18" name="文本框 17">
            <a:extLst>
              <a:ext uri="{FF2B5EF4-FFF2-40B4-BE49-F238E27FC236}">
                <a16:creationId xmlns:a16="http://schemas.microsoft.com/office/drawing/2014/main" id="{E8C424AB-BBD0-862B-0F90-C4BBF55B6B57}"/>
              </a:ext>
            </a:extLst>
          </p:cNvPr>
          <p:cNvSpPr txBox="1"/>
          <p:nvPr/>
        </p:nvSpPr>
        <p:spPr>
          <a:xfrm>
            <a:off x="479375" y="1031810"/>
            <a:ext cx="10801271" cy="830997"/>
          </a:xfrm>
          <a:prstGeom prst="rect">
            <a:avLst/>
          </a:prstGeom>
          <a:noFill/>
        </p:spPr>
        <p:txBody>
          <a:bodyPr wrap="square" rtlCol="0">
            <a:spAutoFit/>
          </a:bodyPr>
          <a:lstStyle/>
          <a:p>
            <a:pPr lvl="0">
              <a:defRPr/>
            </a:pPr>
            <a:r>
              <a:rPr lang="en-US" altLang="zh-CN" sz="2400" b="1" dirty="0">
                <a:solidFill>
                  <a:srgbClr val="C00000"/>
                </a:solidFill>
                <a:latin typeface="微软雅黑" panose="020B0503020204020204" pitchFamily="34" charset="-122"/>
                <a:ea typeface="微软雅黑" panose="020B0503020204020204" pitchFamily="34" charset="-122"/>
              </a:rPr>
              <a:t>How does A store 0 in the first i−1 box and 1 in the last 10−i+1 box?
</a:t>
            </a:r>
            <a:endParaRPr kumimoji="0"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1" name="矩形 70">
            <a:extLst>
              <a:ext uri="{FF2B5EF4-FFF2-40B4-BE49-F238E27FC236}">
                <a16:creationId xmlns:a16="http://schemas.microsoft.com/office/drawing/2014/main" id="{AF214537-E4D4-CFD4-ED59-FA3A7C5E331F}"/>
              </a:ext>
            </a:extLst>
          </p:cNvPr>
          <p:cNvSpPr>
            <a:spLocks noChangeArrowheads="1"/>
          </p:cNvSpPr>
          <p:nvPr/>
        </p:nvSpPr>
        <p:spPr bwMode="auto">
          <a:xfrm>
            <a:off x="1209341" y="1952939"/>
            <a:ext cx="3672408" cy="476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Rockwell" panose="02060603020205020403" pitchFamily="18" charset="0"/>
                <a:ea typeface="方正姚体" panose="02010601030101010101" pitchFamily="2" charset="-122"/>
              </a:defRPr>
            </a:lvl1pPr>
            <a:lvl2pPr marL="742950" indent="-285750">
              <a:spcBef>
                <a:spcPct val="20000"/>
              </a:spcBef>
              <a:buFont typeface="Arial" panose="020B0604020202020204" pitchFamily="34" charset="0"/>
              <a:buChar char="–"/>
              <a:defRPr sz="2800">
                <a:solidFill>
                  <a:schemeClr val="tx1"/>
                </a:solidFill>
                <a:latin typeface="Rockwell" panose="02060603020205020403" pitchFamily="18" charset="0"/>
                <a:ea typeface="方正姚体" panose="02010601030101010101" pitchFamily="2" charset="-122"/>
              </a:defRPr>
            </a:lvl2pPr>
            <a:lvl3pPr marL="1143000" indent="-228600">
              <a:spcBef>
                <a:spcPct val="20000"/>
              </a:spcBef>
              <a:buFont typeface="Arial" panose="020B0604020202020204" pitchFamily="34" charset="0"/>
              <a:buChar char="•"/>
              <a:defRPr sz="2400">
                <a:solidFill>
                  <a:schemeClr val="tx1"/>
                </a:solidFill>
                <a:latin typeface="Rockwell" panose="02060603020205020403" pitchFamily="18" charset="0"/>
                <a:ea typeface="方正姚体" panose="02010601030101010101" pitchFamily="2" charset="-122"/>
              </a:defRPr>
            </a:lvl3pPr>
            <a:lvl4pPr marL="16002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4pPr>
            <a:lvl5pPr marL="20574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9pPr>
          </a:lstStyle>
          <a:p>
            <a:pPr marL="457200" indent="-457200">
              <a:lnSpc>
                <a:spcPct val="140000"/>
              </a:lnSpc>
              <a:spcBef>
                <a:spcPct val="0"/>
              </a:spcBef>
              <a:buFont typeface="+mj-lt"/>
              <a:buAutoNum type="arabicPeriod"/>
            </a:pP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Calculate</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b="1" dirty="0">
              <a:solidFill>
                <a:srgbClr val="0066CC"/>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96137C2C-DA51-47E7-0A7E-443F318C73CF}"/>
                  </a:ext>
                </a:extLst>
              </p:cNvPr>
              <p:cNvSpPr txBox="1"/>
              <p:nvPr/>
            </p:nvSpPr>
            <p:spPr>
              <a:xfrm>
                <a:off x="3307457" y="2022222"/>
                <a:ext cx="8765207" cy="400110"/>
              </a:xfrm>
              <a:prstGeom prst="rect">
                <a:avLst/>
              </a:prstGeom>
              <a:noFill/>
            </p:spPr>
            <p:txBody>
              <a:bodyPr wrap="square">
                <a:spAutoFit/>
              </a:bodyPr>
              <a:lstStyle/>
              <a:p>
                <a14:m>
                  <m:oMath xmlns:m="http://schemas.openxmlformats.org/officeDocument/2006/math">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𝒌</m:t>
                    </m:r>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 </m:t>
                    </m:r>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𝒋</m:t>
                    </m:r>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 </m:t>
                    </m:r>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𝟏</m:t>
                    </m:r>
                  </m:oMath>
                </a14:m>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𝒌</m:t>
                    </m:r>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 </m:t>
                    </m:r>
                    <m:r>
                      <a:rPr kumimoji="0" lang="en-US" altLang="zh-CN" sz="2000" b="1" i="1"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𝒋</m:t>
                    </m:r>
                    <m:r>
                      <a:rPr kumimoji="0" lang="en-US" altLang="zh-CN" sz="2000" b="1" i="1"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 </m:t>
                    </m:r>
                    <m:r>
                      <a:rPr kumimoji="0" lang="en-US" altLang="zh-CN" sz="2000" b="1" i="1"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𝟐</m:t>
                    </m:r>
                  </m:oMath>
                </a14:m>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𝒌</m:t>
                    </m:r>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 </m:t>
                    </m:r>
                    <m:r>
                      <a:rPr kumimoji="0" lang="en-US" altLang="zh-CN" sz="2000" b="1" i="1"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𝒋</m:t>
                    </m:r>
                    <m:r>
                      <a:rPr kumimoji="0" lang="en-US" altLang="zh-CN" sz="2000" b="1" i="1"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 </m:t>
                    </m:r>
                    <m:r>
                      <a:rPr kumimoji="0" lang="en-US" altLang="zh-CN" sz="2000" b="1" i="1"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𝟑</m:t>
                    </m:r>
                  </m:oMath>
                </a14:m>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14:m>
                  <m:oMath xmlns:m="http://schemas.openxmlformats.org/officeDocument/2006/math">
                    <m:r>
                      <a:rPr lang="en-US" altLang="zh-CN" sz="2000" b="1" i="1" dirty="0" smtClean="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𝒌</m:t>
                    </m:r>
                    <m:r>
                      <a:rPr lang="en-US" altLang="zh-CN" sz="2000" b="1" i="1" dirty="0" smtClean="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 – </m:t>
                    </m:r>
                    <m:r>
                      <a:rPr kumimoji="0" lang="en-US" altLang="zh-CN" sz="2000" b="1" i="1"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𝒋</m:t>
                    </m:r>
                    <m:r>
                      <a:rPr kumimoji="0" lang="en-US" altLang="zh-CN" sz="2000" b="1" i="1"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 </m:t>
                    </m:r>
                    <m:r>
                      <a:rPr kumimoji="0" lang="en-US" altLang="zh-CN" sz="2000" b="1" i="1"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𝟏𝟎</m:t>
                    </m:r>
                  </m:oMath>
                </a14:m>
                <a:endParaRPr lang="zh-CN" altLang="en-US" sz="1600" dirty="0"/>
              </a:p>
            </p:txBody>
          </p:sp>
        </mc:Choice>
        <mc:Fallback xmlns="">
          <p:sp>
            <p:nvSpPr>
              <p:cNvPr id="72" name="文本框 71">
                <a:extLst>
                  <a:ext uri="{FF2B5EF4-FFF2-40B4-BE49-F238E27FC236}">
                    <a16:creationId xmlns:a16="http://schemas.microsoft.com/office/drawing/2014/main" id="{96137C2C-DA51-47E7-0A7E-443F318C73CF}"/>
                  </a:ext>
                </a:extLst>
              </p:cNvPr>
              <p:cNvSpPr txBox="1">
                <a:spLocks noRot="1" noChangeAspect="1" noMove="1" noResize="1" noEditPoints="1" noAdjustHandles="1" noChangeArrowheads="1" noChangeShapeType="1" noTextEdit="1"/>
              </p:cNvSpPr>
              <p:nvPr/>
            </p:nvSpPr>
            <p:spPr>
              <a:xfrm>
                <a:off x="3307457" y="2022222"/>
                <a:ext cx="8765207" cy="400110"/>
              </a:xfrm>
              <a:prstGeom prst="rect">
                <a:avLst/>
              </a:prstGeom>
              <a:blipFill>
                <a:blip r:embed="rId4"/>
                <a:stretch>
                  <a:fillRect l="-70" t="-9231" b="-27692"/>
                </a:stretch>
              </a:blipFill>
            </p:spPr>
            <p:txBody>
              <a:bodyPr/>
              <a:lstStyle/>
              <a:p>
                <a:r>
                  <a:rPr lang="zh-CN" altLang="en-US">
                    <a:noFill/>
                  </a:rPr>
                  <a:t> </a:t>
                </a:r>
              </a:p>
            </p:txBody>
          </p:sp>
        </mc:Fallback>
      </mc:AlternateContent>
      <p:sp>
        <p:nvSpPr>
          <p:cNvPr id="73" name="文本框 72">
            <a:extLst>
              <a:ext uri="{FF2B5EF4-FFF2-40B4-BE49-F238E27FC236}">
                <a16:creationId xmlns:a16="http://schemas.microsoft.com/office/drawing/2014/main" id="{88E770EB-56B0-45DA-9918-79EFAB2A3292}"/>
              </a:ext>
            </a:extLst>
          </p:cNvPr>
          <p:cNvSpPr txBox="1"/>
          <p:nvPr/>
        </p:nvSpPr>
        <p:spPr>
          <a:xfrm>
            <a:off x="7690060" y="1950242"/>
            <a:ext cx="916335" cy="400110"/>
          </a:xfrm>
          <a:prstGeom prst="rect">
            <a:avLst/>
          </a:prstGeom>
          <a:noFill/>
        </p:spPr>
        <p:txBody>
          <a:bodyPr wrap="square">
            <a:spAutoFit/>
          </a:bodyPr>
          <a:lstStyle/>
          <a:p>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1600" dirty="0">
              <a:latin typeface="Times New Roman" panose="02020603050405020304" pitchFamily="18" charset="0"/>
              <a:cs typeface="Times New Roman" panose="02020603050405020304" pitchFamily="18" charset="0"/>
            </a:endParaRPr>
          </a:p>
        </p:txBody>
      </p:sp>
      <p:grpSp>
        <p:nvGrpSpPr>
          <p:cNvPr id="74" name="组合 73">
            <a:extLst>
              <a:ext uri="{FF2B5EF4-FFF2-40B4-BE49-F238E27FC236}">
                <a16:creationId xmlns:a16="http://schemas.microsoft.com/office/drawing/2014/main" id="{67C05D51-402A-E432-B29D-AD829766CA7C}"/>
              </a:ext>
            </a:extLst>
          </p:cNvPr>
          <p:cNvGrpSpPr/>
          <p:nvPr/>
        </p:nvGrpSpPr>
        <p:grpSpPr>
          <a:xfrm>
            <a:off x="7407943" y="2022222"/>
            <a:ext cx="1329504" cy="409635"/>
            <a:chOff x="5704982" y="4771375"/>
            <a:chExt cx="1329504" cy="409635"/>
          </a:xfrm>
        </p:grpSpPr>
        <p:sp>
          <p:nvSpPr>
            <p:cNvPr id="75" name="矩形 74">
              <a:extLst>
                <a:ext uri="{FF2B5EF4-FFF2-40B4-BE49-F238E27FC236}">
                  <a16:creationId xmlns:a16="http://schemas.microsoft.com/office/drawing/2014/main" id="{80CC8E25-A98B-995C-B2F8-089636965B9B}"/>
                </a:ext>
              </a:extLst>
            </p:cNvPr>
            <p:cNvSpPr/>
            <p:nvPr/>
          </p:nvSpPr>
          <p:spPr>
            <a:xfrm>
              <a:off x="5714507" y="4771375"/>
              <a:ext cx="1319979" cy="4001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DBB4EA62-8F69-BD23-6CDA-555A94462FD6}"/>
                    </a:ext>
                  </a:extLst>
                </p:cNvPr>
                <p:cNvSpPr txBox="1"/>
                <p:nvPr/>
              </p:nvSpPr>
              <p:spPr>
                <a:xfrm>
                  <a:off x="5704982" y="4780900"/>
                  <a:ext cx="1319979" cy="400110"/>
                </a:xfrm>
                <a:prstGeom prst="rect">
                  <a:avLst/>
                </a:prstGeom>
                <a:solidFill>
                  <a:srgbClr val="FFFFFF"/>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1" i="1" dirty="0" smtClean="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𝒌</m:t>
                        </m:r>
                        <m:r>
                          <a:rPr lang="en-US" altLang="zh-CN" sz="2000" b="1" i="1" dirty="0" smtClean="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 – </m:t>
                        </m:r>
                        <m:r>
                          <a:rPr kumimoji="0" lang="en-US" altLang="zh-CN" sz="2000" b="1" i="1" u="none" strike="noStrike" kern="1200" cap="none" spc="0" normalizeH="0" baseline="0" noProof="0" dirty="0">
                            <a:ln>
                              <a:noFill/>
                            </a:ln>
                            <a:solidFill>
                              <a:srgbClr val="C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𝒋</m:t>
                        </m:r>
                        <m:r>
                          <a:rPr kumimoji="0" lang="en-US" altLang="zh-CN" sz="2000" b="1" i="1" u="none" strike="noStrike" kern="1200" cap="none" spc="0" normalizeH="0" baseline="0" noProof="0" dirty="0">
                            <a:ln>
                              <a:noFill/>
                            </a:ln>
                            <a:solidFill>
                              <a:srgbClr val="C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 </m:t>
                        </m:r>
                        <m:r>
                          <a:rPr kumimoji="0" lang="en-US" altLang="zh-CN" sz="2000" b="1" i="1" u="none" strike="noStrike" kern="1200" cap="none" spc="0" normalizeH="0" baseline="0" noProof="0" dirty="0">
                            <a:ln>
                              <a:noFill/>
                            </a:ln>
                            <a:solidFill>
                              <a:srgbClr val="C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𝒋</m:t>
                        </m:r>
                      </m:oMath>
                    </m:oMathPara>
                  </a14:m>
                  <a:endParaRPr lang="zh-CN" altLang="en-US" sz="1600" dirty="0">
                    <a:solidFill>
                      <a:srgbClr val="C00000"/>
                    </a:solidFill>
                  </a:endParaRPr>
                </a:p>
              </p:txBody>
            </p:sp>
          </mc:Choice>
          <mc:Fallback xmlns="">
            <p:sp>
              <p:nvSpPr>
                <p:cNvPr id="76" name="文本框 75">
                  <a:extLst>
                    <a:ext uri="{FF2B5EF4-FFF2-40B4-BE49-F238E27FC236}">
                      <a16:creationId xmlns:a16="http://schemas.microsoft.com/office/drawing/2014/main" id="{DBB4EA62-8F69-BD23-6CDA-555A94462FD6}"/>
                    </a:ext>
                  </a:extLst>
                </p:cNvPr>
                <p:cNvSpPr txBox="1">
                  <a:spLocks noRot="1" noChangeAspect="1" noMove="1" noResize="1" noEditPoints="1" noAdjustHandles="1" noChangeArrowheads="1" noChangeShapeType="1" noTextEdit="1"/>
                </p:cNvSpPr>
                <p:nvPr/>
              </p:nvSpPr>
              <p:spPr>
                <a:xfrm>
                  <a:off x="5704982" y="4780900"/>
                  <a:ext cx="1319979" cy="400110"/>
                </a:xfrm>
                <a:prstGeom prst="rect">
                  <a:avLst/>
                </a:prstGeom>
                <a:blipFill>
                  <a:blip r:embed="rId5"/>
                  <a:stretch>
                    <a:fillRect b="-16667"/>
                  </a:stretch>
                </a:blipFill>
              </p:spPr>
              <p:txBody>
                <a:bodyPr/>
                <a:lstStyle/>
                <a:p>
                  <a:r>
                    <a:rPr lang="zh-CN" altLang="en-US">
                      <a:noFill/>
                    </a:rPr>
                    <a:t> </a:t>
                  </a:r>
                </a:p>
              </p:txBody>
            </p:sp>
          </mc:Fallback>
        </mc:AlternateContent>
      </p:grpSp>
      <p:sp>
        <p:nvSpPr>
          <p:cNvPr id="77" name="矩形 76">
            <a:extLst>
              <a:ext uri="{FF2B5EF4-FFF2-40B4-BE49-F238E27FC236}">
                <a16:creationId xmlns:a16="http://schemas.microsoft.com/office/drawing/2014/main" id="{2B4B8947-8375-1758-9EFA-310B88D35A0F}"/>
              </a:ext>
            </a:extLst>
          </p:cNvPr>
          <p:cNvSpPr>
            <a:spLocks noChangeArrowheads="1"/>
          </p:cNvSpPr>
          <p:nvPr/>
        </p:nvSpPr>
        <p:spPr bwMode="auto">
          <a:xfrm>
            <a:off x="1209341" y="2629504"/>
            <a:ext cx="3672408" cy="476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Rockwell" panose="02060603020205020403" pitchFamily="18" charset="0"/>
                <a:ea typeface="方正姚体" panose="02010601030101010101" pitchFamily="2" charset="-122"/>
              </a:defRPr>
            </a:lvl1pPr>
            <a:lvl2pPr marL="742950" indent="-285750">
              <a:spcBef>
                <a:spcPct val="20000"/>
              </a:spcBef>
              <a:buFont typeface="Arial" panose="020B0604020202020204" pitchFamily="34" charset="0"/>
              <a:buChar char="–"/>
              <a:defRPr sz="2800">
                <a:solidFill>
                  <a:schemeClr val="tx1"/>
                </a:solidFill>
                <a:latin typeface="Rockwell" panose="02060603020205020403" pitchFamily="18" charset="0"/>
                <a:ea typeface="方正姚体" panose="02010601030101010101" pitchFamily="2" charset="-122"/>
              </a:defRPr>
            </a:lvl2pPr>
            <a:lvl3pPr marL="1143000" indent="-228600">
              <a:spcBef>
                <a:spcPct val="20000"/>
              </a:spcBef>
              <a:buFont typeface="Arial" panose="020B0604020202020204" pitchFamily="34" charset="0"/>
              <a:buChar char="•"/>
              <a:defRPr sz="2400">
                <a:solidFill>
                  <a:schemeClr val="tx1"/>
                </a:solidFill>
                <a:latin typeface="Rockwell" panose="02060603020205020403" pitchFamily="18" charset="0"/>
                <a:ea typeface="方正姚体" panose="02010601030101010101" pitchFamily="2" charset="-122"/>
              </a:defRPr>
            </a:lvl3pPr>
            <a:lvl4pPr marL="16002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4pPr>
            <a:lvl5pPr marL="20574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9pPr>
          </a:lstStyle>
          <a:p>
            <a:pPr marL="457200" indent="-457200">
              <a:lnSpc>
                <a:spcPct val="140000"/>
              </a:lnSpc>
              <a:spcBef>
                <a:spcPct val="0"/>
              </a:spcBef>
              <a:buFont typeface="+mj-lt"/>
              <a:buAutoNum type="arabicPeriod" startAt="2"/>
            </a:pP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Decrypt:</a:t>
            </a:r>
            <a:endParaRPr lang="en-US" altLang="zh-CN" sz="2000" b="1" dirty="0">
              <a:solidFill>
                <a:srgbClr val="0066CC"/>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9" name="Line 8">
            <a:extLst>
              <a:ext uri="{FF2B5EF4-FFF2-40B4-BE49-F238E27FC236}">
                <a16:creationId xmlns:a16="http://schemas.microsoft.com/office/drawing/2014/main" id="{E6A35C60-23A6-E1E9-1E78-C7553C1B31C9}"/>
              </a:ext>
            </a:extLst>
          </p:cNvPr>
          <p:cNvSpPr>
            <a:spLocks noChangeShapeType="1"/>
          </p:cNvSpPr>
          <p:nvPr/>
        </p:nvSpPr>
        <p:spPr bwMode="auto">
          <a:xfrm flipH="1">
            <a:off x="4000796" y="2422332"/>
            <a:ext cx="0" cy="95373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fontAlgn="auto" hangingPunct="1">
              <a:spcBef>
                <a:spcPts val="0"/>
              </a:spcBef>
              <a:spcAft>
                <a:spcPts val="0"/>
              </a:spcAft>
              <a:defRPr/>
            </a:pPr>
            <a:endParaRPr lang="en-US" kern="0" dirty="0">
              <a:solidFill>
                <a:prstClr val="black"/>
              </a:solidFill>
              <a:latin typeface="Calibri"/>
              <a:ea typeface="宋体"/>
            </a:endParaRPr>
          </a:p>
        </p:txBody>
      </p:sp>
      <p:pic>
        <p:nvPicPr>
          <p:cNvPr id="80" name="图片 79">
            <a:extLst>
              <a:ext uri="{FF2B5EF4-FFF2-40B4-BE49-F238E27FC236}">
                <a16:creationId xmlns:a16="http://schemas.microsoft.com/office/drawing/2014/main" id="{FFA3DA4D-1CC6-631A-4951-5F3993CE34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0845" r="20844"/>
          <a:stretch/>
        </p:blipFill>
        <p:spPr>
          <a:xfrm>
            <a:off x="3382161" y="2670639"/>
            <a:ext cx="271966" cy="466406"/>
          </a:xfrm>
          <a:prstGeom prst="rect">
            <a:avLst/>
          </a:prstGeom>
        </p:spPr>
      </p:pic>
      <p:sp>
        <p:nvSpPr>
          <p:cNvPr id="81" name="Line 8">
            <a:extLst>
              <a:ext uri="{FF2B5EF4-FFF2-40B4-BE49-F238E27FC236}">
                <a16:creationId xmlns:a16="http://schemas.microsoft.com/office/drawing/2014/main" id="{D5A4EDE8-2EAA-DE18-230F-61C4D8108EAA}"/>
              </a:ext>
            </a:extLst>
          </p:cNvPr>
          <p:cNvSpPr>
            <a:spLocks noChangeShapeType="1"/>
          </p:cNvSpPr>
          <p:nvPr/>
        </p:nvSpPr>
        <p:spPr bwMode="auto">
          <a:xfrm flipH="1">
            <a:off x="5231904" y="2422331"/>
            <a:ext cx="0" cy="95373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fontAlgn="auto" hangingPunct="1">
              <a:spcBef>
                <a:spcPts val="0"/>
              </a:spcBef>
              <a:spcAft>
                <a:spcPts val="0"/>
              </a:spcAft>
              <a:defRPr/>
            </a:pPr>
            <a:endParaRPr lang="en-US" kern="0" dirty="0">
              <a:solidFill>
                <a:prstClr val="black"/>
              </a:solidFill>
              <a:latin typeface="Calibri"/>
              <a:ea typeface="宋体"/>
            </a:endParaRPr>
          </a:p>
        </p:txBody>
      </p:sp>
      <p:sp>
        <p:nvSpPr>
          <p:cNvPr id="82" name="Line 8">
            <a:extLst>
              <a:ext uri="{FF2B5EF4-FFF2-40B4-BE49-F238E27FC236}">
                <a16:creationId xmlns:a16="http://schemas.microsoft.com/office/drawing/2014/main" id="{4351FB24-ECD2-1674-5B74-5F413407B4E1}"/>
              </a:ext>
            </a:extLst>
          </p:cNvPr>
          <p:cNvSpPr>
            <a:spLocks noChangeShapeType="1"/>
          </p:cNvSpPr>
          <p:nvPr/>
        </p:nvSpPr>
        <p:spPr bwMode="auto">
          <a:xfrm flipH="1">
            <a:off x="6528048" y="2427591"/>
            <a:ext cx="0" cy="95373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fontAlgn="auto" hangingPunct="1">
              <a:spcBef>
                <a:spcPts val="0"/>
              </a:spcBef>
              <a:spcAft>
                <a:spcPts val="0"/>
              </a:spcAft>
              <a:defRPr/>
            </a:pPr>
            <a:endParaRPr lang="en-US" kern="0" dirty="0">
              <a:solidFill>
                <a:prstClr val="black"/>
              </a:solidFill>
              <a:latin typeface="Calibri"/>
              <a:ea typeface="宋体"/>
            </a:endParaRPr>
          </a:p>
        </p:txBody>
      </p:sp>
      <p:sp>
        <p:nvSpPr>
          <p:cNvPr id="83" name="Line 8">
            <a:extLst>
              <a:ext uri="{FF2B5EF4-FFF2-40B4-BE49-F238E27FC236}">
                <a16:creationId xmlns:a16="http://schemas.microsoft.com/office/drawing/2014/main" id="{8385DC77-151F-5950-96F6-0788BA572AF7}"/>
              </a:ext>
            </a:extLst>
          </p:cNvPr>
          <p:cNvSpPr>
            <a:spLocks noChangeShapeType="1"/>
          </p:cNvSpPr>
          <p:nvPr/>
        </p:nvSpPr>
        <p:spPr bwMode="auto">
          <a:xfrm flipH="1">
            <a:off x="8112224" y="2427591"/>
            <a:ext cx="0" cy="95373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fontAlgn="auto" hangingPunct="1">
              <a:spcBef>
                <a:spcPts val="0"/>
              </a:spcBef>
              <a:spcAft>
                <a:spcPts val="0"/>
              </a:spcAft>
              <a:defRPr/>
            </a:pPr>
            <a:endParaRPr lang="en-US" kern="0" dirty="0">
              <a:solidFill>
                <a:prstClr val="black"/>
              </a:solidFill>
              <a:latin typeface="Calibri"/>
              <a:ea typeface="宋体"/>
            </a:endParaRPr>
          </a:p>
        </p:txBody>
      </p:sp>
      <p:sp>
        <p:nvSpPr>
          <p:cNvPr id="84" name="Line 8">
            <a:extLst>
              <a:ext uri="{FF2B5EF4-FFF2-40B4-BE49-F238E27FC236}">
                <a16:creationId xmlns:a16="http://schemas.microsoft.com/office/drawing/2014/main" id="{58EA5E30-7B90-DFAD-A3B9-93C0AF11B06F}"/>
              </a:ext>
            </a:extLst>
          </p:cNvPr>
          <p:cNvSpPr>
            <a:spLocks noChangeShapeType="1"/>
          </p:cNvSpPr>
          <p:nvPr/>
        </p:nvSpPr>
        <p:spPr bwMode="auto">
          <a:xfrm flipH="1">
            <a:off x="9480376" y="2427591"/>
            <a:ext cx="0" cy="95373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fontAlgn="auto" hangingPunct="1">
              <a:spcBef>
                <a:spcPts val="0"/>
              </a:spcBef>
              <a:spcAft>
                <a:spcPts val="0"/>
              </a:spcAft>
              <a:defRPr/>
            </a:pPr>
            <a:endParaRPr lang="en-US" kern="0" dirty="0">
              <a:solidFill>
                <a:prstClr val="black"/>
              </a:solidFill>
              <a:latin typeface="Calibri"/>
              <a:ea typeface="宋体"/>
            </a:endParaRPr>
          </a:p>
        </p:txBody>
      </p:sp>
      <p:sp>
        <p:nvSpPr>
          <p:cNvPr id="85" name="文本框 84">
            <a:extLst>
              <a:ext uri="{FF2B5EF4-FFF2-40B4-BE49-F238E27FC236}">
                <a16:creationId xmlns:a16="http://schemas.microsoft.com/office/drawing/2014/main" id="{4B6F2477-6E84-2B76-1503-47FCFAA270C2}"/>
              </a:ext>
            </a:extLst>
          </p:cNvPr>
          <p:cNvSpPr txBox="1"/>
          <p:nvPr/>
        </p:nvSpPr>
        <p:spPr>
          <a:xfrm>
            <a:off x="6969981" y="2590121"/>
            <a:ext cx="916335" cy="400110"/>
          </a:xfrm>
          <a:prstGeom prst="rect">
            <a:avLst/>
          </a:prstGeom>
          <a:noFill/>
        </p:spPr>
        <p:txBody>
          <a:bodyPr wrap="square">
            <a:spAutoFit/>
          </a:bodyPr>
          <a:lstStyle/>
          <a:p>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1600" dirty="0">
              <a:latin typeface="Times New Roman" panose="02020603050405020304" pitchFamily="18" charset="0"/>
              <a:cs typeface="Times New Roman" panose="02020603050405020304" pitchFamily="18" charset="0"/>
            </a:endParaRPr>
          </a:p>
        </p:txBody>
      </p:sp>
      <p:sp>
        <p:nvSpPr>
          <p:cNvPr id="86" name="文本框 85">
            <a:extLst>
              <a:ext uri="{FF2B5EF4-FFF2-40B4-BE49-F238E27FC236}">
                <a16:creationId xmlns:a16="http://schemas.microsoft.com/office/drawing/2014/main" id="{BB776A53-E0C7-9FA3-FE46-12BAEFED49B1}"/>
              </a:ext>
            </a:extLst>
          </p:cNvPr>
          <p:cNvSpPr txBox="1"/>
          <p:nvPr/>
        </p:nvSpPr>
        <p:spPr>
          <a:xfrm>
            <a:off x="8492033" y="2550298"/>
            <a:ext cx="916335" cy="400110"/>
          </a:xfrm>
          <a:prstGeom prst="rect">
            <a:avLst/>
          </a:prstGeom>
          <a:noFill/>
        </p:spPr>
        <p:txBody>
          <a:bodyPr wrap="square">
            <a:spAutoFit/>
          </a:bodyPr>
          <a:lstStyle/>
          <a:p>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1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7" name="文本框 86">
                <a:extLst>
                  <a:ext uri="{FF2B5EF4-FFF2-40B4-BE49-F238E27FC236}">
                    <a16:creationId xmlns:a16="http://schemas.microsoft.com/office/drawing/2014/main" id="{1FF9F899-7318-EDBF-56E1-9FDB36140216}"/>
                  </a:ext>
                </a:extLst>
              </p:cNvPr>
              <p:cNvSpPr txBox="1"/>
              <p:nvPr/>
            </p:nvSpPr>
            <p:spPr>
              <a:xfrm>
                <a:off x="3689100" y="3405471"/>
                <a:ext cx="62339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𝒚</m:t>
                          </m:r>
                        </m:e>
                        <m:sub>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𝟏</m:t>
                          </m:r>
                        </m:sub>
                      </m:sSub>
                    </m:oMath>
                  </m:oMathPara>
                </a14:m>
                <a:endParaRPr lang="zh-CN" altLang="en-US" dirty="0"/>
              </a:p>
            </p:txBody>
          </p:sp>
        </mc:Choice>
        <mc:Fallback xmlns="">
          <p:sp>
            <p:nvSpPr>
              <p:cNvPr id="87" name="文本框 86">
                <a:extLst>
                  <a:ext uri="{FF2B5EF4-FFF2-40B4-BE49-F238E27FC236}">
                    <a16:creationId xmlns:a16="http://schemas.microsoft.com/office/drawing/2014/main" id="{1FF9F899-7318-EDBF-56E1-9FDB36140216}"/>
                  </a:ext>
                </a:extLst>
              </p:cNvPr>
              <p:cNvSpPr txBox="1">
                <a:spLocks noRot="1" noChangeAspect="1" noMove="1" noResize="1" noEditPoints="1" noAdjustHandles="1" noChangeArrowheads="1" noChangeShapeType="1" noTextEdit="1"/>
              </p:cNvSpPr>
              <p:nvPr/>
            </p:nvSpPr>
            <p:spPr>
              <a:xfrm>
                <a:off x="3689100" y="3405471"/>
                <a:ext cx="623392" cy="400110"/>
              </a:xfrm>
              <a:prstGeom prst="rect">
                <a:avLst/>
              </a:prstGeom>
              <a:blipFill>
                <a:blip r:embed="rId7"/>
                <a:stretch>
                  <a:fillRect b="-123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id="{596BF3A4-EFC8-EFDE-B56B-1AB76E3DE18F}"/>
                  </a:ext>
                </a:extLst>
              </p:cNvPr>
              <p:cNvSpPr txBox="1"/>
              <p:nvPr/>
            </p:nvSpPr>
            <p:spPr>
              <a:xfrm>
                <a:off x="4968552" y="3410099"/>
                <a:ext cx="62339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𝒚</m:t>
                          </m:r>
                        </m:e>
                        <m:sub>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𝟐</m:t>
                          </m:r>
                        </m:sub>
                      </m:sSub>
                    </m:oMath>
                  </m:oMathPara>
                </a14:m>
                <a:endParaRPr lang="zh-CN" altLang="en-US" dirty="0"/>
              </a:p>
            </p:txBody>
          </p:sp>
        </mc:Choice>
        <mc:Fallback xmlns="">
          <p:sp>
            <p:nvSpPr>
              <p:cNvPr id="92" name="文本框 91">
                <a:extLst>
                  <a:ext uri="{FF2B5EF4-FFF2-40B4-BE49-F238E27FC236}">
                    <a16:creationId xmlns:a16="http://schemas.microsoft.com/office/drawing/2014/main" id="{596BF3A4-EFC8-EFDE-B56B-1AB76E3DE18F}"/>
                  </a:ext>
                </a:extLst>
              </p:cNvPr>
              <p:cNvSpPr txBox="1">
                <a:spLocks noRot="1" noChangeAspect="1" noMove="1" noResize="1" noEditPoints="1" noAdjustHandles="1" noChangeArrowheads="1" noChangeShapeType="1" noTextEdit="1"/>
              </p:cNvSpPr>
              <p:nvPr/>
            </p:nvSpPr>
            <p:spPr>
              <a:xfrm>
                <a:off x="4968552" y="3410099"/>
                <a:ext cx="623392" cy="400110"/>
              </a:xfrm>
              <a:prstGeom prst="rect">
                <a:avLst/>
              </a:prstGeom>
              <a:blipFill>
                <a:blip r:embed="rId8"/>
                <a:stretch>
                  <a:fillRect b="-106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文本框 92">
                <a:extLst>
                  <a:ext uri="{FF2B5EF4-FFF2-40B4-BE49-F238E27FC236}">
                    <a16:creationId xmlns:a16="http://schemas.microsoft.com/office/drawing/2014/main" id="{868C53E3-D86D-80D6-4711-23BF22568810}"/>
                  </a:ext>
                </a:extLst>
              </p:cNvPr>
              <p:cNvSpPr txBox="1"/>
              <p:nvPr/>
            </p:nvSpPr>
            <p:spPr>
              <a:xfrm>
                <a:off x="6216352" y="3409916"/>
                <a:ext cx="62339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𝒚</m:t>
                          </m:r>
                        </m:e>
                        <m:sub>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𝟑</m:t>
                          </m:r>
                        </m:sub>
                      </m:sSub>
                    </m:oMath>
                  </m:oMathPara>
                </a14:m>
                <a:endParaRPr lang="zh-CN" altLang="en-US" dirty="0"/>
              </a:p>
            </p:txBody>
          </p:sp>
        </mc:Choice>
        <mc:Fallback xmlns="">
          <p:sp>
            <p:nvSpPr>
              <p:cNvPr id="93" name="文本框 92">
                <a:extLst>
                  <a:ext uri="{FF2B5EF4-FFF2-40B4-BE49-F238E27FC236}">
                    <a16:creationId xmlns:a16="http://schemas.microsoft.com/office/drawing/2014/main" id="{868C53E3-D86D-80D6-4711-23BF22568810}"/>
                  </a:ext>
                </a:extLst>
              </p:cNvPr>
              <p:cNvSpPr txBox="1">
                <a:spLocks noRot="1" noChangeAspect="1" noMove="1" noResize="1" noEditPoints="1" noAdjustHandles="1" noChangeArrowheads="1" noChangeShapeType="1" noTextEdit="1"/>
              </p:cNvSpPr>
              <p:nvPr/>
            </p:nvSpPr>
            <p:spPr>
              <a:xfrm>
                <a:off x="6216352" y="3409916"/>
                <a:ext cx="623392" cy="400110"/>
              </a:xfrm>
              <a:prstGeom prst="rect">
                <a:avLst/>
              </a:prstGeom>
              <a:blipFill>
                <a:blip r:embed="rId9"/>
                <a:stretch>
                  <a:fillRect b="-10606"/>
                </a:stretch>
              </a:blipFill>
            </p:spPr>
            <p:txBody>
              <a:bodyPr/>
              <a:lstStyle/>
              <a:p>
                <a:r>
                  <a:rPr lang="zh-CN" altLang="en-US">
                    <a:noFill/>
                  </a:rPr>
                  <a:t> </a:t>
                </a:r>
              </a:p>
            </p:txBody>
          </p:sp>
        </mc:Fallback>
      </mc:AlternateContent>
      <p:sp>
        <p:nvSpPr>
          <p:cNvPr id="94" name="文本框 93">
            <a:extLst>
              <a:ext uri="{FF2B5EF4-FFF2-40B4-BE49-F238E27FC236}">
                <a16:creationId xmlns:a16="http://schemas.microsoft.com/office/drawing/2014/main" id="{467DEFD2-52E5-74C6-2FC5-390434DD7D5D}"/>
              </a:ext>
            </a:extLst>
          </p:cNvPr>
          <p:cNvSpPr txBox="1"/>
          <p:nvPr/>
        </p:nvSpPr>
        <p:spPr>
          <a:xfrm>
            <a:off x="7005984" y="3393300"/>
            <a:ext cx="916335" cy="400110"/>
          </a:xfrm>
          <a:prstGeom prst="rect">
            <a:avLst/>
          </a:prstGeom>
          <a:noFill/>
        </p:spPr>
        <p:txBody>
          <a:bodyPr wrap="square">
            <a:spAutoFit/>
          </a:bodyPr>
          <a:lstStyle/>
          <a:p>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1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7" name="文本框 96">
                <a:extLst>
                  <a:ext uri="{FF2B5EF4-FFF2-40B4-BE49-F238E27FC236}">
                    <a16:creationId xmlns:a16="http://schemas.microsoft.com/office/drawing/2014/main" id="{03449909-CD0A-2314-9300-753266A56BB2}"/>
                  </a:ext>
                </a:extLst>
              </p:cNvPr>
              <p:cNvSpPr txBox="1"/>
              <p:nvPr/>
            </p:nvSpPr>
            <p:spPr>
              <a:xfrm>
                <a:off x="7922319" y="3443511"/>
                <a:ext cx="43443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000" b="1" i="1" u="none" strike="noStrike" kern="1200" cap="none" spc="0" normalizeH="0" baseline="0" noProof="0" dirty="0" smtClean="0">
                          <a:ln>
                            <a:noFill/>
                          </a:ln>
                          <a:solidFill>
                            <a:srgbClr val="0066CC"/>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𝒙</m:t>
                      </m:r>
                    </m:oMath>
                  </m:oMathPara>
                </a14:m>
                <a:endParaRPr lang="zh-CN" altLang="en-US" dirty="0"/>
              </a:p>
            </p:txBody>
          </p:sp>
        </mc:Choice>
        <mc:Fallback xmlns="">
          <p:sp>
            <p:nvSpPr>
              <p:cNvPr id="97" name="文本框 96">
                <a:extLst>
                  <a:ext uri="{FF2B5EF4-FFF2-40B4-BE49-F238E27FC236}">
                    <a16:creationId xmlns:a16="http://schemas.microsoft.com/office/drawing/2014/main" id="{03449909-CD0A-2314-9300-753266A56BB2}"/>
                  </a:ext>
                </a:extLst>
              </p:cNvPr>
              <p:cNvSpPr txBox="1">
                <a:spLocks noRot="1" noChangeAspect="1" noMove="1" noResize="1" noEditPoints="1" noAdjustHandles="1" noChangeArrowheads="1" noChangeShapeType="1" noTextEdit="1"/>
              </p:cNvSpPr>
              <p:nvPr/>
            </p:nvSpPr>
            <p:spPr>
              <a:xfrm>
                <a:off x="7922319" y="3443511"/>
                <a:ext cx="434432" cy="400110"/>
              </a:xfrm>
              <a:prstGeom prst="rect">
                <a:avLst/>
              </a:prstGeom>
              <a:blipFill>
                <a:blip r:embed="rId10"/>
                <a:stretch>
                  <a:fillRect/>
                </a:stretch>
              </a:blipFill>
            </p:spPr>
            <p:txBody>
              <a:bodyPr/>
              <a:lstStyle/>
              <a:p>
                <a:r>
                  <a:rPr lang="zh-CN" altLang="en-US">
                    <a:noFill/>
                  </a:rPr>
                  <a:t> </a:t>
                </a:r>
              </a:p>
            </p:txBody>
          </p:sp>
        </mc:Fallback>
      </mc:AlternateContent>
      <p:sp>
        <p:nvSpPr>
          <p:cNvPr id="103" name="文本框 102">
            <a:extLst>
              <a:ext uri="{FF2B5EF4-FFF2-40B4-BE49-F238E27FC236}">
                <a16:creationId xmlns:a16="http://schemas.microsoft.com/office/drawing/2014/main" id="{022030D3-BB5A-D023-4F3F-5451EE3329D0}"/>
              </a:ext>
            </a:extLst>
          </p:cNvPr>
          <p:cNvSpPr txBox="1"/>
          <p:nvPr/>
        </p:nvSpPr>
        <p:spPr>
          <a:xfrm>
            <a:off x="8513497" y="3402720"/>
            <a:ext cx="916335" cy="400110"/>
          </a:xfrm>
          <a:prstGeom prst="rect">
            <a:avLst/>
          </a:prstGeom>
          <a:noFill/>
        </p:spPr>
        <p:txBody>
          <a:bodyPr wrap="square">
            <a:spAutoFit/>
          </a:bodyPr>
          <a:lstStyle/>
          <a:p>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1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2" name="文本框 111">
                <a:extLst>
                  <a:ext uri="{FF2B5EF4-FFF2-40B4-BE49-F238E27FC236}">
                    <a16:creationId xmlns:a16="http://schemas.microsoft.com/office/drawing/2014/main" id="{E9C95247-DD33-B019-246D-DE1A52385042}"/>
                  </a:ext>
                </a:extLst>
              </p:cNvPr>
              <p:cNvSpPr txBox="1"/>
              <p:nvPr/>
            </p:nvSpPr>
            <p:spPr>
              <a:xfrm>
                <a:off x="9221540" y="3409916"/>
                <a:ext cx="62339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𝒚</m:t>
                          </m:r>
                        </m:e>
                        <m:sub>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𝟏𝟎</m:t>
                          </m:r>
                        </m:sub>
                      </m:sSub>
                    </m:oMath>
                  </m:oMathPara>
                </a14:m>
                <a:endParaRPr lang="zh-CN" altLang="en-US" dirty="0"/>
              </a:p>
            </p:txBody>
          </p:sp>
        </mc:Choice>
        <mc:Fallback xmlns="">
          <p:sp>
            <p:nvSpPr>
              <p:cNvPr id="112" name="文本框 111">
                <a:extLst>
                  <a:ext uri="{FF2B5EF4-FFF2-40B4-BE49-F238E27FC236}">
                    <a16:creationId xmlns:a16="http://schemas.microsoft.com/office/drawing/2014/main" id="{E9C95247-DD33-B019-246D-DE1A52385042}"/>
                  </a:ext>
                </a:extLst>
              </p:cNvPr>
              <p:cNvSpPr txBox="1">
                <a:spLocks noRot="1" noChangeAspect="1" noMove="1" noResize="1" noEditPoints="1" noAdjustHandles="1" noChangeArrowheads="1" noChangeShapeType="1" noTextEdit="1"/>
              </p:cNvSpPr>
              <p:nvPr/>
            </p:nvSpPr>
            <p:spPr>
              <a:xfrm>
                <a:off x="9221540" y="3409916"/>
                <a:ext cx="623392" cy="400110"/>
              </a:xfrm>
              <a:prstGeom prst="rect">
                <a:avLst/>
              </a:prstGeom>
              <a:blipFill>
                <a:blip r:embed="rId11"/>
                <a:stretch>
                  <a:fillRect b="-10606"/>
                </a:stretch>
              </a:blipFill>
            </p:spPr>
            <p:txBody>
              <a:bodyPr/>
              <a:lstStyle/>
              <a:p>
                <a:r>
                  <a:rPr lang="zh-CN" altLang="en-US">
                    <a:noFill/>
                  </a:rPr>
                  <a:t> </a:t>
                </a:r>
              </a:p>
            </p:txBody>
          </p:sp>
        </mc:Fallback>
      </mc:AlternateContent>
      <p:sp>
        <p:nvSpPr>
          <p:cNvPr id="113" name="矩形 112">
            <a:extLst>
              <a:ext uri="{FF2B5EF4-FFF2-40B4-BE49-F238E27FC236}">
                <a16:creationId xmlns:a16="http://schemas.microsoft.com/office/drawing/2014/main" id="{49D44DC8-9832-75CC-5ADB-D259B3F50604}"/>
              </a:ext>
            </a:extLst>
          </p:cNvPr>
          <p:cNvSpPr>
            <a:spLocks noChangeArrowheads="1"/>
          </p:cNvSpPr>
          <p:nvPr/>
        </p:nvSpPr>
        <p:spPr bwMode="auto">
          <a:xfrm>
            <a:off x="1180357" y="3888563"/>
            <a:ext cx="3672408" cy="476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Rockwell" panose="02060603020205020403" pitchFamily="18" charset="0"/>
                <a:ea typeface="方正姚体" panose="02010601030101010101" pitchFamily="2" charset="-122"/>
              </a:defRPr>
            </a:lvl1pPr>
            <a:lvl2pPr marL="742950" indent="-285750">
              <a:spcBef>
                <a:spcPct val="20000"/>
              </a:spcBef>
              <a:buFont typeface="Arial" panose="020B0604020202020204" pitchFamily="34" charset="0"/>
              <a:buChar char="–"/>
              <a:defRPr sz="2800">
                <a:solidFill>
                  <a:schemeClr val="tx1"/>
                </a:solidFill>
                <a:latin typeface="Rockwell" panose="02060603020205020403" pitchFamily="18" charset="0"/>
                <a:ea typeface="方正姚体" panose="02010601030101010101" pitchFamily="2" charset="-122"/>
              </a:defRPr>
            </a:lvl2pPr>
            <a:lvl3pPr marL="1143000" indent="-228600">
              <a:spcBef>
                <a:spcPct val="20000"/>
              </a:spcBef>
              <a:buFont typeface="Arial" panose="020B0604020202020204" pitchFamily="34" charset="0"/>
              <a:buChar char="•"/>
              <a:defRPr sz="2400">
                <a:solidFill>
                  <a:schemeClr val="tx1"/>
                </a:solidFill>
                <a:latin typeface="Rockwell" panose="02060603020205020403" pitchFamily="18" charset="0"/>
                <a:ea typeface="方正姚体" panose="02010601030101010101" pitchFamily="2" charset="-122"/>
              </a:defRPr>
            </a:lvl3pPr>
            <a:lvl4pPr marL="16002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4pPr>
            <a:lvl5pPr marL="20574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9pPr>
          </a:lstStyle>
          <a:p>
            <a:pPr marL="457200" indent="-457200">
              <a:lnSpc>
                <a:spcPct val="140000"/>
              </a:lnSpc>
              <a:spcBef>
                <a:spcPct val="0"/>
              </a:spcBef>
              <a:buFont typeface="+mj-lt"/>
              <a:buAutoNum type="arabicPeriod" startAt="3"/>
            </a:pP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Mod</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b="1" dirty="0">
              <a:solidFill>
                <a:srgbClr val="0066CC"/>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4" name="Line 8">
            <a:extLst>
              <a:ext uri="{FF2B5EF4-FFF2-40B4-BE49-F238E27FC236}">
                <a16:creationId xmlns:a16="http://schemas.microsoft.com/office/drawing/2014/main" id="{B6DE9CED-2CC8-7C53-284E-B351DF8AB443}"/>
              </a:ext>
            </a:extLst>
          </p:cNvPr>
          <p:cNvSpPr>
            <a:spLocks noChangeShapeType="1"/>
          </p:cNvSpPr>
          <p:nvPr/>
        </p:nvSpPr>
        <p:spPr bwMode="auto">
          <a:xfrm flipH="1">
            <a:off x="4000796" y="3843621"/>
            <a:ext cx="0" cy="95373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fontAlgn="auto" hangingPunct="1">
              <a:spcBef>
                <a:spcPts val="0"/>
              </a:spcBef>
              <a:spcAft>
                <a:spcPts val="0"/>
              </a:spcAft>
              <a:defRPr/>
            </a:pPr>
            <a:endParaRPr lang="en-US" kern="0" dirty="0">
              <a:solidFill>
                <a:prstClr val="black"/>
              </a:solidFill>
              <a:latin typeface="Calibri"/>
              <a:ea typeface="宋体"/>
            </a:endParaRPr>
          </a:p>
        </p:txBody>
      </p:sp>
      <p:sp>
        <p:nvSpPr>
          <p:cNvPr id="115" name="Line 8">
            <a:extLst>
              <a:ext uri="{FF2B5EF4-FFF2-40B4-BE49-F238E27FC236}">
                <a16:creationId xmlns:a16="http://schemas.microsoft.com/office/drawing/2014/main" id="{0CBA8DBF-9F51-E067-7A76-4AE97DA65616}"/>
              </a:ext>
            </a:extLst>
          </p:cNvPr>
          <p:cNvSpPr>
            <a:spLocks noChangeShapeType="1"/>
          </p:cNvSpPr>
          <p:nvPr/>
        </p:nvSpPr>
        <p:spPr bwMode="auto">
          <a:xfrm flipH="1">
            <a:off x="5239229" y="3843621"/>
            <a:ext cx="0" cy="95373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fontAlgn="auto" hangingPunct="1">
              <a:spcBef>
                <a:spcPts val="0"/>
              </a:spcBef>
              <a:spcAft>
                <a:spcPts val="0"/>
              </a:spcAft>
              <a:defRPr/>
            </a:pPr>
            <a:endParaRPr lang="en-US" kern="0" dirty="0">
              <a:solidFill>
                <a:prstClr val="black"/>
              </a:solidFill>
              <a:latin typeface="Calibri"/>
              <a:ea typeface="宋体"/>
            </a:endParaRPr>
          </a:p>
        </p:txBody>
      </p:sp>
      <p:sp>
        <p:nvSpPr>
          <p:cNvPr id="116" name="Line 8">
            <a:extLst>
              <a:ext uri="{FF2B5EF4-FFF2-40B4-BE49-F238E27FC236}">
                <a16:creationId xmlns:a16="http://schemas.microsoft.com/office/drawing/2014/main" id="{73F8EC7A-456A-6176-D957-602F53E2AEAB}"/>
              </a:ext>
            </a:extLst>
          </p:cNvPr>
          <p:cNvSpPr>
            <a:spLocks noChangeShapeType="1"/>
          </p:cNvSpPr>
          <p:nvPr/>
        </p:nvSpPr>
        <p:spPr bwMode="auto">
          <a:xfrm flipH="1">
            <a:off x="6528048" y="3843621"/>
            <a:ext cx="0" cy="95373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fontAlgn="auto" hangingPunct="1">
              <a:spcBef>
                <a:spcPts val="0"/>
              </a:spcBef>
              <a:spcAft>
                <a:spcPts val="0"/>
              </a:spcAft>
              <a:defRPr/>
            </a:pPr>
            <a:endParaRPr lang="en-US" kern="0" dirty="0">
              <a:solidFill>
                <a:prstClr val="black"/>
              </a:solidFill>
              <a:latin typeface="Calibri"/>
              <a:ea typeface="宋体"/>
            </a:endParaRPr>
          </a:p>
        </p:txBody>
      </p:sp>
      <p:sp>
        <p:nvSpPr>
          <p:cNvPr id="117" name="Line 8">
            <a:extLst>
              <a:ext uri="{FF2B5EF4-FFF2-40B4-BE49-F238E27FC236}">
                <a16:creationId xmlns:a16="http://schemas.microsoft.com/office/drawing/2014/main" id="{1C172738-4203-2CCD-78D8-C7D806F11CB2}"/>
              </a:ext>
            </a:extLst>
          </p:cNvPr>
          <p:cNvSpPr>
            <a:spLocks noChangeShapeType="1"/>
          </p:cNvSpPr>
          <p:nvPr/>
        </p:nvSpPr>
        <p:spPr bwMode="auto">
          <a:xfrm flipH="1">
            <a:off x="8148227" y="3839759"/>
            <a:ext cx="0" cy="95373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fontAlgn="auto" hangingPunct="1">
              <a:spcBef>
                <a:spcPts val="0"/>
              </a:spcBef>
              <a:spcAft>
                <a:spcPts val="0"/>
              </a:spcAft>
              <a:defRPr/>
            </a:pPr>
            <a:endParaRPr lang="en-US" kern="0" dirty="0">
              <a:solidFill>
                <a:prstClr val="black"/>
              </a:solidFill>
              <a:latin typeface="Calibri"/>
              <a:ea typeface="宋体"/>
            </a:endParaRPr>
          </a:p>
        </p:txBody>
      </p:sp>
      <p:sp>
        <p:nvSpPr>
          <p:cNvPr id="118" name="Line 8">
            <a:extLst>
              <a:ext uri="{FF2B5EF4-FFF2-40B4-BE49-F238E27FC236}">
                <a16:creationId xmlns:a16="http://schemas.microsoft.com/office/drawing/2014/main" id="{887AB98A-4253-A27B-8298-E0E20EFA9279}"/>
              </a:ext>
            </a:extLst>
          </p:cNvPr>
          <p:cNvSpPr>
            <a:spLocks noChangeShapeType="1"/>
          </p:cNvSpPr>
          <p:nvPr/>
        </p:nvSpPr>
        <p:spPr bwMode="auto">
          <a:xfrm flipH="1">
            <a:off x="9511028" y="3839758"/>
            <a:ext cx="0" cy="95373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fontAlgn="auto" hangingPunct="1">
              <a:spcBef>
                <a:spcPts val="0"/>
              </a:spcBef>
              <a:spcAft>
                <a:spcPts val="0"/>
              </a:spcAft>
              <a:defRPr/>
            </a:pPr>
            <a:endParaRPr lang="en-US" kern="0" dirty="0">
              <a:solidFill>
                <a:prstClr val="black"/>
              </a:solidFill>
              <a:latin typeface="Calibri"/>
              <a:ea typeface="宋体"/>
            </a:endParaRPr>
          </a:p>
        </p:txBody>
      </p:sp>
      <p:sp>
        <p:nvSpPr>
          <p:cNvPr id="119" name="文本框 118">
            <a:extLst>
              <a:ext uri="{FF2B5EF4-FFF2-40B4-BE49-F238E27FC236}">
                <a16:creationId xmlns:a16="http://schemas.microsoft.com/office/drawing/2014/main" id="{5B5B63D5-63E8-27CC-FF64-1627258B28FA}"/>
              </a:ext>
            </a:extLst>
          </p:cNvPr>
          <p:cNvSpPr txBox="1"/>
          <p:nvPr/>
        </p:nvSpPr>
        <p:spPr>
          <a:xfrm>
            <a:off x="7023369" y="4001885"/>
            <a:ext cx="916335" cy="400110"/>
          </a:xfrm>
          <a:prstGeom prst="rect">
            <a:avLst/>
          </a:prstGeom>
          <a:noFill/>
        </p:spPr>
        <p:txBody>
          <a:bodyPr wrap="square">
            <a:spAutoFit/>
          </a:bodyPr>
          <a:lstStyle/>
          <a:p>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1600" dirty="0">
              <a:latin typeface="Times New Roman" panose="02020603050405020304" pitchFamily="18" charset="0"/>
              <a:cs typeface="Times New Roman" panose="02020603050405020304" pitchFamily="18" charset="0"/>
            </a:endParaRPr>
          </a:p>
        </p:txBody>
      </p:sp>
      <p:sp>
        <p:nvSpPr>
          <p:cNvPr id="120" name="文本框 119">
            <a:extLst>
              <a:ext uri="{FF2B5EF4-FFF2-40B4-BE49-F238E27FC236}">
                <a16:creationId xmlns:a16="http://schemas.microsoft.com/office/drawing/2014/main" id="{DF9A27CE-5848-BA61-1C6D-6E7DF66C58FD}"/>
              </a:ext>
            </a:extLst>
          </p:cNvPr>
          <p:cNvSpPr txBox="1"/>
          <p:nvPr/>
        </p:nvSpPr>
        <p:spPr>
          <a:xfrm>
            <a:off x="8563852" y="4001885"/>
            <a:ext cx="916335" cy="400110"/>
          </a:xfrm>
          <a:prstGeom prst="rect">
            <a:avLst/>
          </a:prstGeom>
          <a:noFill/>
        </p:spPr>
        <p:txBody>
          <a:bodyPr wrap="square">
            <a:spAutoFit/>
          </a:bodyPr>
          <a:lstStyle/>
          <a:p>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1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2" name="文本框 121">
                <a:extLst>
                  <a:ext uri="{FF2B5EF4-FFF2-40B4-BE49-F238E27FC236}">
                    <a16:creationId xmlns:a16="http://schemas.microsoft.com/office/drawing/2014/main" id="{70EA7D92-60E3-5C33-13C6-581FE6F5DB26}"/>
                  </a:ext>
                </a:extLst>
              </p:cNvPr>
              <p:cNvSpPr txBox="1"/>
              <p:nvPr/>
            </p:nvSpPr>
            <p:spPr>
              <a:xfrm>
                <a:off x="2711813" y="3964994"/>
                <a:ext cx="111952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𝒎𝒐𝒅</m:t>
                      </m:r>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𝒑</m:t>
                      </m:r>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zh-CN" altLang="en-US" dirty="0"/>
              </a:p>
            </p:txBody>
          </p:sp>
        </mc:Choice>
        <mc:Fallback xmlns="">
          <p:sp>
            <p:nvSpPr>
              <p:cNvPr id="122" name="文本框 121">
                <a:extLst>
                  <a:ext uri="{FF2B5EF4-FFF2-40B4-BE49-F238E27FC236}">
                    <a16:creationId xmlns:a16="http://schemas.microsoft.com/office/drawing/2014/main" id="{70EA7D92-60E3-5C33-13C6-581FE6F5DB26}"/>
                  </a:ext>
                </a:extLst>
              </p:cNvPr>
              <p:cNvSpPr txBox="1">
                <a:spLocks noRot="1" noChangeAspect="1" noMove="1" noResize="1" noEditPoints="1" noAdjustHandles="1" noChangeArrowheads="1" noChangeShapeType="1" noTextEdit="1"/>
              </p:cNvSpPr>
              <p:nvPr/>
            </p:nvSpPr>
            <p:spPr>
              <a:xfrm>
                <a:off x="2711813" y="3964994"/>
                <a:ext cx="1119526" cy="400110"/>
              </a:xfrm>
              <a:prstGeom prst="rect">
                <a:avLst/>
              </a:prstGeom>
              <a:blipFill>
                <a:blip r:embed="rId12"/>
                <a:stretch>
                  <a:fillRect r="-1630" b="-181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 name="文本框 122">
                <a:extLst>
                  <a:ext uri="{FF2B5EF4-FFF2-40B4-BE49-F238E27FC236}">
                    <a16:creationId xmlns:a16="http://schemas.microsoft.com/office/drawing/2014/main" id="{A9AA9A09-309C-518E-9F6E-4DAE77133090}"/>
                  </a:ext>
                </a:extLst>
              </p:cNvPr>
              <p:cNvSpPr txBox="1"/>
              <p:nvPr/>
            </p:nvSpPr>
            <p:spPr>
              <a:xfrm>
                <a:off x="3699245" y="4779644"/>
                <a:ext cx="62339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𝒛</m:t>
                          </m:r>
                        </m:e>
                        <m:sub>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𝟏</m:t>
                          </m:r>
                        </m:sub>
                      </m:sSub>
                    </m:oMath>
                  </m:oMathPara>
                </a14:m>
                <a:endParaRPr lang="zh-CN" altLang="en-US" dirty="0"/>
              </a:p>
            </p:txBody>
          </p:sp>
        </mc:Choice>
        <mc:Fallback xmlns="">
          <p:sp>
            <p:nvSpPr>
              <p:cNvPr id="123" name="文本框 122">
                <a:extLst>
                  <a:ext uri="{FF2B5EF4-FFF2-40B4-BE49-F238E27FC236}">
                    <a16:creationId xmlns:a16="http://schemas.microsoft.com/office/drawing/2014/main" id="{A9AA9A09-309C-518E-9F6E-4DAE77133090}"/>
                  </a:ext>
                </a:extLst>
              </p:cNvPr>
              <p:cNvSpPr txBox="1">
                <a:spLocks noRot="1" noChangeAspect="1" noMove="1" noResize="1" noEditPoints="1" noAdjustHandles="1" noChangeArrowheads="1" noChangeShapeType="1" noTextEdit="1"/>
              </p:cNvSpPr>
              <p:nvPr/>
            </p:nvSpPr>
            <p:spPr>
              <a:xfrm>
                <a:off x="3699245" y="4779644"/>
                <a:ext cx="623392" cy="400110"/>
              </a:xfrm>
              <a:prstGeom prst="rect">
                <a:avLst/>
              </a:prstGeom>
              <a:blipFill>
                <a:blip r:embed="rId13"/>
                <a:stretch>
                  <a:fillRect b="-45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 name="文本框 123">
                <a:extLst>
                  <a:ext uri="{FF2B5EF4-FFF2-40B4-BE49-F238E27FC236}">
                    <a16:creationId xmlns:a16="http://schemas.microsoft.com/office/drawing/2014/main" id="{DF59ED65-BD17-C882-F145-5ACAA3537DD2}"/>
                  </a:ext>
                </a:extLst>
              </p:cNvPr>
              <p:cNvSpPr txBox="1"/>
              <p:nvPr/>
            </p:nvSpPr>
            <p:spPr>
              <a:xfrm>
                <a:off x="4978697" y="4784272"/>
                <a:ext cx="62339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𝒛</m:t>
                          </m:r>
                        </m:e>
                        <m:sub>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𝟐</m:t>
                          </m:r>
                        </m:sub>
                      </m:sSub>
                    </m:oMath>
                  </m:oMathPara>
                </a14:m>
                <a:endParaRPr lang="zh-CN" altLang="en-US" dirty="0"/>
              </a:p>
            </p:txBody>
          </p:sp>
        </mc:Choice>
        <mc:Fallback xmlns="">
          <p:sp>
            <p:nvSpPr>
              <p:cNvPr id="124" name="文本框 123">
                <a:extLst>
                  <a:ext uri="{FF2B5EF4-FFF2-40B4-BE49-F238E27FC236}">
                    <a16:creationId xmlns:a16="http://schemas.microsoft.com/office/drawing/2014/main" id="{DF59ED65-BD17-C882-F145-5ACAA3537DD2}"/>
                  </a:ext>
                </a:extLst>
              </p:cNvPr>
              <p:cNvSpPr txBox="1">
                <a:spLocks noRot="1" noChangeAspect="1" noMove="1" noResize="1" noEditPoints="1" noAdjustHandles="1" noChangeArrowheads="1" noChangeShapeType="1" noTextEdit="1"/>
              </p:cNvSpPr>
              <p:nvPr/>
            </p:nvSpPr>
            <p:spPr>
              <a:xfrm>
                <a:off x="4978697" y="4784272"/>
                <a:ext cx="623392" cy="400110"/>
              </a:xfrm>
              <a:prstGeom prst="rect">
                <a:avLst/>
              </a:prstGeom>
              <a:blipFill>
                <a:blip r:embed="rId14"/>
                <a:stretch>
                  <a:fillRect b="-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5" name="文本框 124">
                <a:extLst>
                  <a:ext uri="{FF2B5EF4-FFF2-40B4-BE49-F238E27FC236}">
                    <a16:creationId xmlns:a16="http://schemas.microsoft.com/office/drawing/2014/main" id="{27F2642A-2F91-D98D-49C1-6965D08B82D1}"/>
                  </a:ext>
                </a:extLst>
              </p:cNvPr>
              <p:cNvSpPr txBox="1"/>
              <p:nvPr/>
            </p:nvSpPr>
            <p:spPr>
              <a:xfrm>
                <a:off x="6226497" y="4784089"/>
                <a:ext cx="62339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𝒛</m:t>
                          </m:r>
                        </m:e>
                        <m:sub>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𝟑</m:t>
                          </m:r>
                        </m:sub>
                      </m:sSub>
                    </m:oMath>
                  </m:oMathPara>
                </a14:m>
                <a:endParaRPr lang="zh-CN" altLang="en-US" dirty="0"/>
              </a:p>
            </p:txBody>
          </p:sp>
        </mc:Choice>
        <mc:Fallback xmlns="">
          <p:sp>
            <p:nvSpPr>
              <p:cNvPr id="125" name="文本框 124">
                <a:extLst>
                  <a:ext uri="{FF2B5EF4-FFF2-40B4-BE49-F238E27FC236}">
                    <a16:creationId xmlns:a16="http://schemas.microsoft.com/office/drawing/2014/main" id="{27F2642A-2F91-D98D-49C1-6965D08B82D1}"/>
                  </a:ext>
                </a:extLst>
              </p:cNvPr>
              <p:cNvSpPr txBox="1">
                <a:spLocks noRot="1" noChangeAspect="1" noMove="1" noResize="1" noEditPoints="1" noAdjustHandles="1" noChangeArrowheads="1" noChangeShapeType="1" noTextEdit="1"/>
              </p:cNvSpPr>
              <p:nvPr/>
            </p:nvSpPr>
            <p:spPr>
              <a:xfrm>
                <a:off x="6226497" y="4784089"/>
                <a:ext cx="623392" cy="400110"/>
              </a:xfrm>
              <a:prstGeom prst="rect">
                <a:avLst/>
              </a:prstGeom>
              <a:blipFill>
                <a:blip r:embed="rId15"/>
                <a:stretch>
                  <a:fillRect b="-4615"/>
                </a:stretch>
              </a:blipFill>
            </p:spPr>
            <p:txBody>
              <a:bodyPr/>
              <a:lstStyle/>
              <a:p>
                <a:r>
                  <a:rPr lang="zh-CN" altLang="en-US">
                    <a:noFill/>
                  </a:rPr>
                  <a:t> </a:t>
                </a:r>
              </a:p>
            </p:txBody>
          </p:sp>
        </mc:Fallback>
      </mc:AlternateContent>
      <p:sp>
        <p:nvSpPr>
          <p:cNvPr id="126" name="文本框 125">
            <a:extLst>
              <a:ext uri="{FF2B5EF4-FFF2-40B4-BE49-F238E27FC236}">
                <a16:creationId xmlns:a16="http://schemas.microsoft.com/office/drawing/2014/main" id="{90283FCC-600C-0C7B-CBE8-3A2EBEC101E0}"/>
              </a:ext>
            </a:extLst>
          </p:cNvPr>
          <p:cNvSpPr txBox="1"/>
          <p:nvPr/>
        </p:nvSpPr>
        <p:spPr>
          <a:xfrm>
            <a:off x="7016129" y="4767473"/>
            <a:ext cx="916335" cy="400110"/>
          </a:xfrm>
          <a:prstGeom prst="rect">
            <a:avLst/>
          </a:prstGeom>
          <a:noFill/>
        </p:spPr>
        <p:txBody>
          <a:bodyPr wrap="square">
            <a:spAutoFit/>
          </a:bodyPr>
          <a:lstStyle/>
          <a:p>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1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7" name="文本框 126">
                <a:extLst>
                  <a:ext uri="{FF2B5EF4-FFF2-40B4-BE49-F238E27FC236}">
                    <a16:creationId xmlns:a16="http://schemas.microsoft.com/office/drawing/2014/main" id="{8002867D-5923-2006-7E8A-F13CE4BC4125}"/>
                  </a:ext>
                </a:extLst>
              </p:cNvPr>
              <p:cNvSpPr txBox="1"/>
              <p:nvPr/>
            </p:nvSpPr>
            <p:spPr>
              <a:xfrm>
                <a:off x="7932464" y="4817684"/>
                <a:ext cx="434432" cy="429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dirty="0" smtClean="0">
                              <a:solidFill>
                                <a:srgbClr val="0066CC"/>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b="1" i="1" dirty="0">
                              <a:solidFill>
                                <a:srgbClr val="0066CC"/>
                              </a:solidFill>
                              <a:latin typeface="Cambria Math" panose="02040503050406030204" pitchFamily="18" charset="0"/>
                              <a:ea typeface="微软雅黑" panose="020B0503020204020204" pitchFamily="34" charset="-122"/>
                              <a:cs typeface="Times New Roman" panose="02020603050405020304" pitchFamily="18" charset="0"/>
                            </a:rPr>
                            <m:t>𝒛</m:t>
                          </m:r>
                        </m:e>
                        <m:sub>
                          <m:r>
                            <a:rPr lang="en-US" altLang="zh-CN" sz="2000" b="1" i="1" dirty="0" smtClean="0">
                              <a:solidFill>
                                <a:srgbClr val="0066CC"/>
                              </a:solidFill>
                              <a:latin typeface="Cambria Math" panose="02040503050406030204" pitchFamily="18" charset="0"/>
                              <a:ea typeface="微软雅黑" panose="020B0503020204020204" pitchFamily="34" charset="-122"/>
                              <a:cs typeface="Times New Roman" panose="02020603050405020304" pitchFamily="18" charset="0"/>
                            </a:rPr>
                            <m:t>𝒋</m:t>
                          </m:r>
                        </m:sub>
                      </m:sSub>
                    </m:oMath>
                  </m:oMathPara>
                </a14:m>
                <a:endParaRPr lang="zh-CN" altLang="en-US" dirty="0"/>
              </a:p>
            </p:txBody>
          </p:sp>
        </mc:Choice>
        <mc:Fallback xmlns="">
          <p:sp>
            <p:nvSpPr>
              <p:cNvPr id="127" name="文本框 126">
                <a:extLst>
                  <a:ext uri="{FF2B5EF4-FFF2-40B4-BE49-F238E27FC236}">
                    <a16:creationId xmlns:a16="http://schemas.microsoft.com/office/drawing/2014/main" id="{8002867D-5923-2006-7E8A-F13CE4BC4125}"/>
                  </a:ext>
                </a:extLst>
              </p:cNvPr>
              <p:cNvSpPr txBox="1">
                <a:spLocks noRot="1" noChangeAspect="1" noMove="1" noResize="1" noEditPoints="1" noAdjustHandles="1" noChangeArrowheads="1" noChangeShapeType="1" noTextEdit="1"/>
              </p:cNvSpPr>
              <p:nvPr/>
            </p:nvSpPr>
            <p:spPr>
              <a:xfrm>
                <a:off x="7932464" y="4817684"/>
                <a:ext cx="434432" cy="429220"/>
              </a:xfrm>
              <a:prstGeom prst="rect">
                <a:avLst/>
              </a:prstGeom>
              <a:blipFill>
                <a:blip r:embed="rId16"/>
                <a:stretch>
                  <a:fillRect b="-9859"/>
                </a:stretch>
              </a:blipFill>
            </p:spPr>
            <p:txBody>
              <a:bodyPr/>
              <a:lstStyle/>
              <a:p>
                <a:r>
                  <a:rPr lang="zh-CN" altLang="en-US">
                    <a:noFill/>
                  </a:rPr>
                  <a:t> </a:t>
                </a:r>
              </a:p>
            </p:txBody>
          </p:sp>
        </mc:Fallback>
      </mc:AlternateContent>
      <p:sp>
        <p:nvSpPr>
          <p:cNvPr id="128" name="文本框 127">
            <a:extLst>
              <a:ext uri="{FF2B5EF4-FFF2-40B4-BE49-F238E27FC236}">
                <a16:creationId xmlns:a16="http://schemas.microsoft.com/office/drawing/2014/main" id="{BF62B7EE-D4A7-5153-A512-9B39DF4088E9}"/>
              </a:ext>
            </a:extLst>
          </p:cNvPr>
          <p:cNvSpPr txBox="1"/>
          <p:nvPr/>
        </p:nvSpPr>
        <p:spPr>
          <a:xfrm>
            <a:off x="8523642" y="4776893"/>
            <a:ext cx="916335" cy="400110"/>
          </a:xfrm>
          <a:prstGeom prst="rect">
            <a:avLst/>
          </a:prstGeom>
          <a:noFill/>
        </p:spPr>
        <p:txBody>
          <a:bodyPr wrap="square">
            <a:spAutoFit/>
          </a:bodyPr>
          <a:lstStyle/>
          <a:p>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1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9" name="文本框 128">
                <a:extLst>
                  <a:ext uri="{FF2B5EF4-FFF2-40B4-BE49-F238E27FC236}">
                    <a16:creationId xmlns:a16="http://schemas.microsoft.com/office/drawing/2014/main" id="{52A3578C-925C-8276-0EED-7E0056FDF578}"/>
                  </a:ext>
                </a:extLst>
              </p:cNvPr>
              <p:cNvSpPr txBox="1"/>
              <p:nvPr/>
            </p:nvSpPr>
            <p:spPr>
              <a:xfrm>
                <a:off x="9231685" y="4784089"/>
                <a:ext cx="62339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𝒛</m:t>
                          </m:r>
                        </m:e>
                        <m:sub>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𝟏𝟎</m:t>
                          </m:r>
                        </m:sub>
                      </m:sSub>
                    </m:oMath>
                  </m:oMathPara>
                </a14:m>
                <a:endParaRPr lang="zh-CN" altLang="en-US" dirty="0"/>
              </a:p>
            </p:txBody>
          </p:sp>
        </mc:Choice>
        <mc:Fallback xmlns="">
          <p:sp>
            <p:nvSpPr>
              <p:cNvPr id="129" name="文本框 128">
                <a:extLst>
                  <a:ext uri="{FF2B5EF4-FFF2-40B4-BE49-F238E27FC236}">
                    <a16:creationId xmlns:a16="http://schemas.microsoft.com/office/drawing/2014/main" id="{52A3578C-925C-8276-0EED-7E0056FDF578}"/>
                  </a:ext>
                </a:extLst>
              </p:cNvPr>
              <p:cNvSpPr txBox="1">
                <a:spLocks noRot="1" noChangeAspect="1" noMove="1" noResize="1" noEditPoints="1" noAdjustHandles="1" noChangeArrowheads="1" noChangeShapeType="1" noTextEdit="1"/>
              </p:cNvSpPr>
              <p:nvPr/>
            </p:nvSpPr>
            <p:spPr>
              <a:xfrm>
                <a:off x="9231685" y="4784089"/>
                <a:ext cx="623392" cy="400110"/>
              </a:xfrm>
              <a:prstGeom prst="rect">
                <a:avLst/>
              </a:prstGeom>
              <a:blipFill>
                <a:blip r:embed="rId17"/>
                <a:stretch>
                  <a:fillRect b="-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0" name="文本框 129">
                <a:extLst>
                  <a:ext uri="{FF2B5EF4-FFF2-40B4-BE49-F238E27FC236}">
                    <a16:creationId xmlns:a16="http://schemas.microsoft.com/office/drawing/2014/main" id="{099C31DA-F14D-91EA-1ECB-61E1B490A91C}"/>
                  </a:ext>
                </a:extLst>
              </p:cNvPr>
              <p:cNvSpPr txBox="1"/>
              <p:nvPr/>
            </p:nvSpPr>
            <p:spPr>
              <a:xfrm>
                <a:off x="10266241" y="4844986"/>
                <a:ext cx="1528225" cy="400110"/>
              </a:xfrm>
              <a:prstGeom prst="rect">
                <a:avLst/>
              </a:prstGeom>
              <a:noFill/>
            </p:spPr>
            <p:txBody>
              <a:bodyPr wrap="square" rtlCol="0">
                <a:spAutoFit/>
              </a:bodyPr>
              <a:lstStyle/>
              <a:p>
                <a:pPr lvl="0">
                  <a:defRPr/>
                </a:pPr>
                <a14:m>
                  <m:oMathPara xmlns:m="http://schemas.openxmlformats.org/officeDocument/2006/math">
                    <m:oMathParaPr>
                      <m:jc m:val="centerGroup"/>
                    </m:oMathParaPr>
                    <m:oMath xmlns:m="http://schemas.openxmlformats.org/officeDocument/2006/math">
                      <m:r>
                        <a:rPr lang="en-US" altLang="zh-CN" sz="2000" b="1" i="1" dirty="0">
                          <a:solidFill>
                            <a:srgbClr val="C00000"/>
                          </a:solidFill>
                          <a:latin typeface="Cambria Math" panose="02040503050406030204" pitchFamily="18" charset="0"/>
                          <a:ea typeface="微软雅黑" panose="020B0503020204020204" pitchFamily="34" charset="-122"/>
                        </a:rPr>
                        <m:t>𝑾𝒉𝒆𝒓𝒆</m:t>
                      </m:r>
                      <m:r>
                        <a:rPr lang="en-US" altLang="zh-CN" sz="2000" b="1" i="1" dirty="0">
                          <a:solidFill>
                            <a:srgbClr val="C00000"/>
                          </a:solidFill>
                          <a:latin typeface="Cambria Math" panose="02040503050406030204" pitchFamily="18" charset="0"/>
                          <a:ea typeface="微软雅黑" panose="020B0503020204020204" pitchFamily="34" charset="-122"/>
                        </a:rPr>
                        <m:t> </m:t>
                      </m:r>
                      <m:r>
                        <a:rPr lang="en-US" altLang="zh-CN" sz="2000" b="1" i="1" dirty="0">
                          <a:solidFill>
                            <a:srgbClr val="C00000"/>
                          </a:solidFill>
                          <a:latin typeface="Cambria Math" panose="02040503050406030204" pitchFamily="18" charset="0"/>
                          <a:ea typeface="微软雅黑" panose="020B0503020204020204" pitchFamily="34" charset="-122"/>
                        </a:rPr>
                        <m:t>𝒊𝒔</m:t>
                      </m:r>
                      <m:r>
                        <a:rPr lang="en-US" altLang="zh-CN" sz="2000" b="1" i="1" dirty="0">
                          <a:solidFill>
                            <a:srgbClr val="C00000"/>
                          </a:solidFill>
                          <a:latin typeface="Cambria Math" panose="02040503050406030204" pitchFamily="18" charset="0"/>
                          <a:ea typeface="微软雅黑" panose="020B0503020204020204" pitchFamily="34" charset="-122"/>
                        </a:rPr>
                        <m:t> </m:t>
                      </m:r>
                      <m:r>
                        <a:rPr lang="en-US" altLang="zh-CN" sz="2000" b="1" i="1" dirty="0">
                          <a:solidFill>
                            <a:srgbClr val="C00000"/>
                          </a:solidFill>
                          <a:latin typeface="Cambria Math" panose="02040503050406030204" pitchFamily="18" charset="0"/>
                          <a:ea typeface="微软雅黑" panose="020B0503020204020204" pitchFamily="34" charset="-122"/>
                        </a:rPr>
                        <m:t>𝒛</m:t>
                      </m:r>
                      <m:r>
                        <a:rPr lang="en-US" altLang="zh-CN" sz="2000" b="1" i="1" dirty="0">
                          <a:solidFill>
                            <a:srgbClr val="C00000"/>
                          </a:solidFill>
                          <a:latin typeface="Cambria Math" panose="02040503050406030204" pitchFamily="18" charset="0"/>
                          <a:ea typeface="微软雅黑" panose="020B0503020204020204" pitchFamily="34" charset="-122"/>
                        </a:rPr>
                        <m:t>_</m:t>
                      </m:r>
                      <m:r>
                        <a:rPr lang="en-US" altLang="zh-CN" sz="2000" b="1" i="1" dirty="0">
                          <a:solidFill>
                            <a:srgbClr val="C00000"/>
                          </a:solidFill>
                          <a:latin typeface="Cambria Math" panose="02040503050406030204" pitchFamily="18" charset="0"/>
                          <a:ea typeface="微软雅黑" panose="020B0503020204020204" pitchFamily="34" charset="-122"/>
                        </a:rPr>
                        <m:t>𝒊</m:t>
                      </m:r>
                      <m:r>
                        <a:rPr lang="en-US" altLang="zh-CN" sz="2000" b="1" i="1" dirty="0">
                          <a:solidFill>
                            <a:srgbClr val="C00000"/>
                          </a:solidFill>
                          <a:latin typeface="Cambria Math" panose="02040503050406030204" pitchFamily="18" charset="0"/>
                          <a:ea typeface="微软雅黑" panose="020B0503020204020204" pitchFamily="34" charset="-122"/>
                        </a:rPr>
                        <m:t>?</m:t>
                      </m:r>
                    </m:oMath>
                  </m:oMathPara>
                </a14:m>
                <a:endParaRPr kumimoji="0"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30" name="文本框 129">
                <a:extLst>
                  <a:ext uri="{FF2B5EF4-FFF2-40B4-BE49-F238E27FC236}">
                    <a16:creationId xmlns:a16="http://schemas.microsoft.com/office/drawing/2014/main" id="{099C31DA-F14D-91EA-1ECB-61E1B490A91C}"/>
                  </a:ext>
                </a:extLst>
              </p:cNvPr>
              <p:cNvSpPr txBox="1">
                <a:spLocks noRot="1" noChangeAspect="1" noMove="1" noResize="1" noEditPoints="1" noAdjustHandles="1" noChangeArrowheads="1" noChangeShapeType="1" noTextEdit="1"/>
              </p:cNvSpPr>
              <p:nvPr/>
            </p:nvSpPr>
            <p:spPr>
              <a:xfrm>
                <a:off x="10266241" y="4844986"/>
                <a:ext cx="1528225" cy="400110"/>
              </a:xfrm>
              <a:prstGeom prst="rect">
                <a:avLst/>
              </a:prstGeom>
              <a:blipFill>
                <a:blip r:embed="rId18"/>
                <a:stretch>
                  <a:fillRect t="-9231" b="-2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4" name="文本框 143">
                <a:extLst>
                  <a:ext uri="{FF2B5EF4-FFF2-40B4-BE49-F238E27FC236}">
                    <a16:creationId xmlns:a16="http://schemas.microsoft.com/office/drawing/2014/main" id="{41472866-FDC8-A21A-4120-BCD5918EAAA2}"/>
                  </a:ext>
                </a:extLst>
              </p:cNvPr>
              <p:cNvSpPr txBox="1"/>
              <p:nvPr/>
            </p:nvSpPr>
            <p:spPr>
              <a:xfrm>
                <a:off x="6593477" y="4784089"/>
                <a:ext cx="43443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dirty="0" smtClean="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b="1" i="1"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𝒛</m:t>
                          </m:r>
                        </m:e>
                        <m:sub>
                          <m:r>
                            <a:rPr lang="en-US" altLang="zh-CN" sz="2000" b="1" i="1" dirty="0" smtClean="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𝒊</m:t>
                          </m:r>
                        </m:sub>
                      </m:sSub>
                    </m:oMath>
                  </m:oMathPara>
                </a14:m>
                <a:endParaRPr lang="zh-CN" altLang="en-US" dirty="0"/>
              </a:p>
            </p:txBody>
          </p:sp>
        </mc:Choice>
        <mc:Fallback xmlns="">
          <p:sp>
            <p:nvSpPr>
              <p:cNvPr id="144" name="文本框 143">
                <a:extLst>
                  <a:ext uri="{FF2B5EF4-FFF2-40B4-BE49-F238E27FC236}">
                    <a16:creationId xmlns:a16="http://schemas.microsoft.com/office/drawing/2014/main" id="{41472866-FDC8-A21A-4120-BCD5918EAAA2}"/>
                  </a:ext>
                </a:extLst>
              </p:cNvPr>
              <p:cNvSpPr txBox="1">
                <a:spLocks noRot="1" noChangeAspect="1" noMove="1" noResize="1" noEditPoints="1" noAdjustHandles="1" noChangeArrowheads="1" noChangeShapeType="1" noTextEdit="1"/>
              </p:cNvSpPr>
              <p:nvPr/>
            </p:nvSpPr>
            <p:spPr>
              <a:xfrm>
                <a:off x="6593477" y="4784089"/>
                <a:ext cx="434432" cy="400110"/>
              </a:xfrm>
              <a:prstGeom prst="rect">
                <a:avLst/>
              </a:prstGeom>
              <a:blipFill>
                <a:blip r:embed="rId19"/>
                <a:stretch>
                  <a:fillRect b="-4615"/>
                </a:stretch>
              </a:blipFill>
            </p:spPr>
            <p:txBody>
              <a:bodyPr/>
              <a:lstStyle/>
              <a:p>
                <a:r>
                  <a:rPr lang="zh-CN" altLang="en-US">
                    <a:noFill/>
                  </a:rPr>
                  <a:t> </a:t>
                </a:r>
              </a:p>
            </p:txBody>
          </p:sp>
        </mc:Fallback>
      </mc:AlternateContent>
      <p:sp>
        <p:nvSpPr>
          <p:cNvPr id="4" name="左大括号 3">
            <a:extLst>
              <a:ext uri="{FF2B5EF4-FFF2-40B4-BE49-F238E27FC236}">
                <a16:creationId xmlns:a16="http://schemas.microsoft.com/office/drawing/2014/main" id="{D8734876-5B54-C06E-F52B-38E195DAD632}"/>
              </a:ext>
            </a:extLst>
          </p:cNvPr>
          <p:cNvSpPr/>
          <p:nvPr/>
        </p:nvSpPr>
        <p:spPr>
          <a:xfrm rot="16200000">
            <a:off x="5274673" y="3989127"/>
            <a:ext cx="291194" cy="283894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5" name="文本框 144">
            <a:extLst>
              <a:ext uri="{FF2B5EF4-FFF2-40B4-BE49-F238E27FC236}">
                <a16:creationId xmlns:a16="http://schemas.microsoft.com/office/drawing/2014/main" id="{D284525F-DCE6-6DFC-053E-E9C2CB5E61FD}"/>
              </a:ext>
            </a:extLst>
          </p:cNvPr>
          <p:cNvSpPr txBox="1"/>
          <p:nvPr/>
        </p:nvSpPr>
        <p:spPr>
          <a:xfrm>
            <a:off x="4583831" y="5579843"/>
            <a:ext cx="1642665" cy="707886"/>
          </a:xfrm>
          <a:prstGeom prst="rect">
            <a:avLst/>
          </a:prstGeom>
          <a:noFill/>
        </p:spPr>
        <p:txBody>
          <a:bodyPr wrap="square" rtlCol="0">
            <a:spAutoFit/>
          </a:bodyPr>
          <a:lstStyle/>
          <a:p>
            <a:pPr lvl="0" algn="ctr">
              <a:defRPr/>
            </a:pPr>
            <a:r>
              <a:rPr lang="en-US" altLang="zh-CN" sz="2000" b="1" dirty="0">
                <a:solidFill>
                  <a:srgbClr val="C00000"/>
                </a:solidFill>
                <a:latin typeface="微软雅黑" panose="020B0503020204020204" pitchFamily="34" charset="-122"/>
                <a:ea typeface="微软雅黑" panose="020B0503020204020204" pitchFamily="34" charset="-122"/>
              </a:rPr>
              <a:t>Unchanged
</a:t>
            </a:r>
            <a:endParaRPr kumimoji="0"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6" name="左大括号 145">
            <a:extLst>
              <a:ext uri="{FF2B5EF4-FFF2-40B4-BE49-F238E27FC236}">
                <a16:creationId xmlns:a16="http://schemas.microsoft.com/office/drawing/2014/main" id="{1BF0A8CF-3502-59D4-750A-AB254518507F}"/>
              </a:ext>
            </a:extLst>
          </p:cNvPr>
          <p:cNvSpPr/>
          <p:nvPr/>
        </p:nvSpPr>
        <p:spPr>
          <a:xfrm rot="16200000">
            <a:off x="8175458" y="4087357"/>
            <a:ext cx="291194" cy="2606674"/>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7" name="文本框 146">
            <a:extLst>
              <a:ext uri="{FF2B5EF4-FFF2-40B4-BE49-F238E27FC236}">
                <a16:creationId xmlns:a16="http://schemas.microsoft.com/office/drawing/2014/main" id="{D23A1F31-4604-6CE3-0715-87D0F2CF3EBD}"/>
              </a:ext>
            </a:extLst>
          </p:cNvPr>
          <p:cNvSpPr txBox="1"/>
          <p:nvPr/>
        </p:nvSpPr>
        <p:spPr>
          <a:xfrm>
            <a:off x="7841713" y="5571371"/>
            <a:ext cx="1001156" cy="707886"/>
          </a:xfrm>
          <a:prstGeom prst="rect">
            <a:avLst/>
          </a:prstGeom>
          <a:noFill/>
        </p:spPr>
        <p:txBody>
          <a:bodyPr wrap="square" rtlCol="0">
            <a:spAutoFit/>
          </a:bodyPr>
          <a:lstStyle/>
          <a:p>
            <a:pPr lvl="0" algn="ctr">
              <a:defRPr/>
            </a:pPr>
            <a:r>
              <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Add 1
</a:t>
            </a:r>
            <a:endParaRPr kumimoji="0"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376338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wipe(down)">
                                      <p:cBhvr>
                                        <p:cTn id="7" dur="500"/>
                                        <p:tgtEl>
                                          <p:spTgt spid="11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2"/>
                                        </p:tgtEl>
                                        <p:attrNameLst>
                                          <p:attrName>style.visibility</p:attrName>
                                        </p:attrNameLst>
                                      </p:cBhvr>
                                      <p:to>
                                        <p:strVal val="visible"/>
                                      </p:to>
                                    </p:set>
                                    <p:animEffect transition="in" filter="wipe(down)">
                                      <p:cBhvr>
                                        <p:cTn id="10" dur="500"/>
                                        <p:tgtEl>
                                          <p:spTgt spid="12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14"/>
                                        </p:tgtEl>
                                        <p:attrNameLst>
                                          <p:attrName>style.visibility</p:attrName>
                                        </p:attrNameLst>
                                      </p:cBhvr>
                                      <p:to>
                                        <p:strVal val="visible"/>
                                      </p:to>
                                    </p:set>
                                    <p:animEffect transition="in" filter="wipe(down)">
                                      <p:cBhvr>
                                        <p:cTn id="15" dur="500"/>
                                        <p:tgtEl>
                                          <p:spTgt spid="114"/>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5"/>
                                        </p:tgtEl>
                                        <p:attrNameLst>
                                          <p:attrName>style.visibility</p:attrName>
                                        </p:attrNameLst>
                                      </p:cBhvr>
                                      <p:to>
                                        <p:strVal val="visible"/>
                                      </p:to>
                                    </p:set>
                                    <p:animEffect transition="in" filter="wipe(down)">
                                      <p:cBhvr>
                                        <p:cTn id="18" dur="500"/>
                                        <p:tgtEl>
                                          <p:spTgt spid="11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16"/>
                                        </p:tgtEl>
                                        <p:attrNameLst>
                                          <p:attrName>style.visibility</p:attrName>
                                        </p:attrNameLst>
                                      </p:cBhvr>
                                      <p:to>
                                        <p:strVal val="visible"/>
                                      </p:to>
                                    </p:set>
                                    <p:animEffect transition="in" filter="wipe(down)">
                                      <p:cBhvr>
                                        <p:cTn id="21" dur="500"/>
                                        <p:tgtEl>
                                          <p:spTgt spid="11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19"/>
                                        </p:tgtEl>
                                        <p:attrNameLst>
                                          <p:attrName>style.visibility</p:attrName>
                                        </p:attrNameLst>
                                      </p:cBhvr>
                                      <p:to>
                                        <p:strVal val="visible"/>
                                      </p:to>
                                    </p:set>
                                    <p:animEffect transition="in" filter="wipe(down)">
                                      <p:cBhvr>
                                        <p:cTn id="24" dur="500"/>
                                        <p:tgtEl>
                                          <p:spTgt spid="119"/>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17"/>
                                        </p:tgtEl>
                                        <p:attrNameLst>
                                          <p:attrName>style.visibility</p:attrName>
                                        </p:attrNameLst>
                                      </p:cBhvr>
                                      <p:to>
                                        <p:strVal val="visible"/>
                                      </p:to>
                                    </p:set>
                                    <p:animEffect transition="in" filter="wipe(down)">
                                      <p:cBhvr>
                                        <p:cTn id="27" dur="500"/>
                                        <p:tgtEl>
                                          <p:spTgt spid="117"/>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20"/>
                                        </p:tgtEl>
                                        <p:attrNameLst>
                                          <p:attrName>style.visibility</p:attrName>
                                        </p:attrNameLst>
                                      </p:cBhvr>
                                      <p:to>
                                        <p:strVal val="visible"/>
                                      </p:to>
                                    </p:set>
                                    <p:animEffect transition="in" filter="wipe(down)">
                                      <p:cBhvr>
                                        <p:cTn id="30" dur="500"/>
                                        <p:tgtEl>
                                          <p:spTgt spid="120"/>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18"/>
                                        </p:tgtEl>
                                        <p:attrNameLst>
                                          <p:attrName>style.visibility</p:attrName>
                                        </p:attrNameLst>
                                      </p:cBhvr>
                                      <p:to>
                                        <p:strVal val="visible"/>
                                      </p:to>
                                    </p:set>
                                    <p:animEffect transition="in" filter="wipe(down)">
                                      <p:cBhvr>
                                        <p:cTn id="33" dur="500"/>
                                        <p:tgtEl>
                                          <p:spTgt spid="118"/>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23"/>
                                        </p:tgtEl>
                                        <p:attrNameLst>
                                          <p:attrName>style.visibility</p:attrName>
                                        </p:attrNameLst>
                                      </p:cBhvr>
                                      <p:to>
                                        <p:strVal val="visible"/>
                                      </p:to>
                                    </p:set>
                                    <p:animEffect transition="in" filter="wipe(down)">
                                      <p:cBhvr>
                                        <p:cTn id="36" dur="500"/>
                                        <p:tgtEl>
                                          <p:spTgt spid="123"/>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24"/>
                                        </p:tgtEl>
                                        <p:attrNameLst>
                                          <p:attrName>style.visibility</p:attrName>
                                        </p:attrNameLst>
                                      </p:cBhvr>
                                      <p:to>
                                        <p:strVal val="visible"/>
                                      </p:to>
                                    </p:set>
                                    <p:animEffect transition="in" filter="wipe(down)">
                                      <p:cBhvr>
                                        <p:cTn id="39" dur="500"/>
                                        <p:tgtEl>
                                          <p:spTgt spid="124"/>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25"/>
                                        </p:tgtEl>
                                        <p:attrNameLst>
                                          <p:attrName>style.visibility</p:attrName>
                                        </p:attrNameLst>
                                      </p:cBhvr>
                                      <p:to>
                                        <p:strVal val="visible"/>
                                      </p:to>
                                    </p:set>
                                    <p:animEffect transition="in" filter="wipe(down)">
                                      <p:cBhvr>
                                        <p:cTn id="42" dur="500"/>
                                        <p:tgtEl>
                                          <p:spTgt spid="125"/>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26"/>
                                        </p:tgtEl>
                                        <p:attrNameLst>
                                          <p:attrName>style.visibility</p:attrName>
                                        </p:attrNameLst>
                                      </p:cBhvr>
                                      <p:to>
                                        <p:strVal val="visible"/>
                                      </p:to>
                                    </p:set>
                                    <p:animEffect transition="in" filter="wipe(down)">
                                      <p:cBhvr>
                                        <p:cTn id="45" dur="500"/>
                                        <p:tgtEl>
                                          <p:spTgt spid="126"/>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27"/>
                                        </p:tgtEl>
                                        <p:attrNameLst>
                                          <p:attrName>style.visibility</p:attrName>
                                        </p:attrNameLst>
                                      </p:cBhvr>
                                      <p:to>
                                        <p:strVal val="visible"/>
                                      </p:to>
                                    </p:set>
                                    <p:animEffect transition="in" filter="wipe(down)">
                                      <p:cBhvr>
                                        <p:cTn id="48" dur="500"/>
                                        <p:tgtEl>
                                          <p:spTgt spid="127"/>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28"/>
                                        </p:tgtEl>
                                        <p:attrNameLst>
                                          <p:attrName>style.visibility</p:attrName>
                                        </p:attrNameLst>
                                      </p:cBhvr>
                                      <p:to>
                                        <p:strVal val="visible"/>
                                      </p:to>
                                    </p:set>
                                    <p:animEffect transition="in" filter="wipe(down)">
                                      <p:cBhvr>
                                        <p:cTn id="51" dur="500"/>
                                        <p:tgtEl>
                                          <p:spTgt spid="128"/>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129"/>
                                        </p:tgtEl>
                                        <p:attrNameLst>
                                          <p:attrName>style.visibility</p:attrName>
                                        </p:attrNameLst>
                                      </p:cBhvr>
                                      <p:to>
                                        <p:strVal val="visible"/>
                                      </p:to>
                                    </p:set>
                                    <p:animEffect transition="in" filter="wipe(down)">
                                      <p:cBhvr>
                                        <p:cTn id="54" dur="500"/>
                                        <p:tgtEl>
                                          <p:spTgt spid="129"/>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30"/>
                                        </p:tgtEl>
                                        <p:attrNameLst>
                                          <p:attrName>style.visibility</p:attrName>
                                        </p:attrNameLst>
                                      </p:cBhvr>
                                      <p:to>
                                        <p:strVal val="visible"/>
                                      </p:to>
                                    </p:set>
                                    <p:anim calcmode="lin" valueType="num">
                                      <p:cBhvr additive="base">
                                        <p:cTn id="59" dur="500" fill="hold"/>
                                        <p:tgtEl>
                                          <p:spTgt spid="130"/>
                                        </p:tgtEl>
                                        <p:attrNameLst>
                                          <p:attrName>ppt_x</p:attrName>
                                        </p:attrNameLst>
                                      </p:cBhvr>
                                      <p:tavLst>
                                        <p:tav tm="0">
                                          <p:val>
                                            <p:strVal val="#ppt_x"/>
                                          </p:val>
                                        </p:tav>
                                        <p:tav tm="100000">
                                          <p:val>
                                            <p:strVal val="#ppt_x"/>
                                          </p:val>
                                        </p:tav>
                                      </p:tavLst>
                                    </p:anim>
                                    <p:anim calcmode="lin" valueType="num">
                                      <p:cBhvr additive="base">
                                        <p:cTn id="60" dur="500" fill="hold"/>
                                        <p:tgtEl>
                                          <p:spTgt spid="130"/>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44"/>
                                        </p:tgtEl>
                                        <p:attrNameLst>
                                          <p:attrName>style.visibility</p:attrName>
                                        </p:attrNameLst>
                                      </p:cBhvr>
                                      <p:to>
                                        <p:strVal val="visible"/>
                                      </p:to>
                                    </p:set>
                                    <p:anim calcmode="lin" valueType="num">
                                      <p:cBhvr additive="base">
                                        <p:cTn id="65" dur="500" fill="hold"/>
                                        <p:tgtEl>
                                          <p:spTgt spid="144"/>
                                        </p:tgtEl>
                                        <p:attrNameLst>
                                          <p:attrName>ppt_x</p:attrName>
                                        </p:attrNameLst>
                                      </p:cBhvr>
                                      <p:tavLst>
                                        <p:tav tm="0">
                                          <p:val>
                                            <p:strVal val="#ppt_x"/>
                                          </p:val>
                                        </p:tav>
                                        <p:tav tm="100000">
                                          <p:val>
                                            <p:strVal val="#ppt_x"/>
                                          </p:val>
                                        </p:tav>
                                      </p:tavLst>
                                    </p:anim>
                                    <p:anim calcmode="lin" valueType="num">
                                      <p:cBhvr additive="base">
                                        <p:cTn id="66" dur="500" fill="hold"/>
                                        <p:tgtEl>
                                          <p:spTgt spid="144"/>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4"/>
                                        </p:tgtEl>
                                        <p:attrNameLst>
                                          <p:attrName>style.visibility</p:attrName>
                                        </p:attrNameLst>
                                      </p:cBhvr>
                                      <p:to>
                                        <p:strVal val="visible"/>
                                      </p:to>
                                    </p:set>
                                    <p:animEffect transition="in" filter="wipe(down)">
                                      <p:cBhvr>
                                        <p:cTn id="71" dur="500"/>
                                        <p:tgtEl>
                                          <p:spTgt spid="4"/>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145"/>
                                        </p:tgtEl>
                                        <p:attrNameLst>
                                          <p:attrName>style.visibility</p:attrName>
                                        </p:attrNameLst>
                                      </p:cBhvr>
                                      <p:to>
                                        <p:strVal val="visible"/>
                                      </p:to>
                                    </p:set>
                                    <p:animEffect transition="in" filter="wipe(down)">
                                      <p:cBhvr>
                                        <p:cTn id="74" dur="500"/>
                                        <p:tgtEl>
                                          <p:spTgt spid="14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146"/>
                                        </p:tgtEl>
                                        <p:attrNameLst>
                                          <p:attrName>style.visibility</p:attrName>
                                        </p:attrNameLst>
                                      </p:cBhvr>
                                      <p:to>
                                        <p:strVal val="visible"/>
                                      </p:to>
                                    </p:set>
                                    <p:animEffect transition="in" filter="wipe(down)">
                                      <p:cBhvr>
                                        <p:cTn id="79" dur="500"/>
                                        <p:tgtEl>
                                          <p:spTgt spid="146"/>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147"/>
                                        </p:tgtEl>
                                        <p:attrNameLst>
                                          <p:attrName>style.visibility</p:attrName>
                                        </p:attrNameLst>
                                      </p:cBhvr>
                                      <p:to>
                                        <p:strVal val="visible"/>
                                      </p:to>
                                    </p:set>
                                    <p:animEffect transition="in" filter="wipe(down)">
                                      <p:cBhvr>
                                        <p:cTn id="82"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14" grpId="0" animBg="1"/>
      <p:bldP spid="115" grpId="0" animBg="1"/>
      <p:bldP spid="116" grpId="0" animBg="1"/>
      <p:bldP spid="117" grpId="0" animBg="1"/>
      <p:bldP spid="118" grpId="0" animBg="1"/>
      <p:bldP spid="119" grpId="0"/>
      <p:bldP spid="120" grpId="0"/>
      <p:bldP spid="122" grpId="0"/>
      <p:bldP spid="123" grpId="0"/>
      <p:bldP spid="124" grpId="0"/>
      <p:bldP spid="125" grpId="0"/>
      <p:bldP spid="126" grpId="0"/>
      <p:bldP spid="127" grpId="0"/>
      <p:bldP spid="128" grpId="0"/>
      <p:bldP spid="129" grpId="0"/>
      <p:bldP spid="130" grpId="0"/>
      <p:bldP spid="144" grpId="0"/>
      <p:bldP spid="4" grpId="0" animBg="1"/>
      <p:bldP spid="145" grpId="0"/>
      <p:bldP spid="146" grpId="0" animBg="1"/>
      <p:bldP spid="14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1981200" y="1268760"/>
                <a:ext cx="8229600" cy="4608512"/>
              </a:xfrm>
            </p:spPr>
            <p:txBody>
              <a:bodyPr>
                <a:normAutofit/>
              </a:bodyPr>
              <a:lstStyle/>
              <a:p>
                <a:r>
                  <a:rPr lang="en-US" dirty="0"/>
                  <a:t>To build a synthetic data, we need to understand the </a:t>
                </a:r>
                <a:r>
                  <a:rPr lang="en-US" dirty="0">
                    <a:solidFill>
                      <a:srgbClr val="0070C0"/>
                    </a:solidFill>
                  </a:rPr>
                  <a:t>tuple distribution </a:t>
                </a:r>
                <a14:m>
                  <m:oMath xmlns:m="http://schemas.openxmlformats.org/officeDocument/2006/math">
                    <m:r>
                      <m:rPr>
                        <m:sty m:val="p"/>
                      </m:rPr>
                      <a:rPr lang="en-US" b="0" i="0" dirty="0" smtClean="0">
                        <a:solidFill>
                          <a:srgbClr val="0070C0"/>
                        </a:solidFill>
                        <a:latin typeface="Cambria Math"/>
                      </a:rPr>
                      <m:t>Pr</m:t>
                    </m:r>
                    <m:r>
                      <a:rPr lang="en-US" b="0" i="1" dirty="0" smtClean="0">
                        <a:solidFill>
                          <a:srgbClr val="0070C0"/>
                        </a:solidFill>
                        <a:latin typeface="Cambria Math"/>
                      </a:rPr>
                      <m:t>⁡[∗]</m:t>
                    </m:r>
                  </m:oMath>
                </a14:m>
                <a:r>
                  <a:rPr lang="en-US" dirty="0"/>
                  <a:t> of the sensitive data.</a:t>
                </a:r>
              </a:p>
              <a:p>
                <a:endParaRPr 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1981200" y="1268760"/>
                <a:ext cx="8229600" cy="4608512"/>
              </a:xfrm>
              <a:blipFill>
                <a:blip r:embed="rId2"/>
                <a:stretch>
                  <a:fillRect t="-1190"/>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en-US" dirty="0"/>
              <a:t>Challenges of </a:t>
            </a:r>
            <a:r>
              <a:rPr lang="en-US" dirty="0">
                <a:solidFill>
                  <a:srgbClr val="C00000"/>
                </a:solidFill>
              </a:rPr>
              <a:t>Private</a:t>
            </a:r>
            <a:r>
              <a:rPr lang="en-US" dirty="0"/>
              <a:t> Data Release</a:t>
            </a:r>
          </a:p>
        </p:txBody>
      </p:sp>
      <p:pic>
        <p:nvPicPr>
          <p:cNvPr id="6" name="Picture 2" descr="C:\Users\Administrator\Dropbox\NTU\Research\Projects\Bayesian Network\Presentations\Database_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56681" y="3088130"/>
            <a:ext cx="1008112" cy="100811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p:cNvSpPr txBox="1"/>
              <p:nvPr/>
            </p:nvSpPr>
            <p:spPr>
              <a:xfrm>
                <a:off x="1524000" y="4254188"/>
                <a:ext cx="1656184" cy="830997"/>
              </a:xfrm>
              <a:prstGeom prst="rect">
                <a:avLst/>
              </a:prstGeom>
              <a:noFill/>
            </p:spPr>
            <p:txBody>
              <a:bodyPr wrap="square" rtlCol="0">
                <a:spAutoFit/>
              </a:bodyPr>
              <a:lstStyle/>
              <a:p>
                <a:pPr algn="ctr" eaLnBrk="1" fontAlgn="auto" hangingPunct="1">
                  <a:spcBef>
                    <a:spcPts val="0"/>
                  </a:spcBef>
                  <a:spcAft>
                    <a:spcPts val="0"/>
                  </a:spcAft>
                </a:pPr>
                <a:r>
                  <a:rPr lang="en-US" sz="2400" dirty="0">
                    <a:solidFill>
                      <a:srgbClr val="C00000"/>
                    </a:solidFill>
                    <a:latin typeface="Calibri"/>
                    <a:ea typeface="+mn-ea"/>
                  </a:rPr>
                  <a:t>sensitive</a:t>
                </a:r>
              </a:p>
              <a:p>
                <a:pPr algn="ctr" eaLnBrk="1" fontAlgn="auto" hangingPunct="1">
                  <a:spcBef>
                    <a:spcPts val="0"/>
                  </a:spcBef>
                  <a:spcAft>
                    <a:spcPts val="0"/>
                  </a:spcAft>
                </a:pPr>
                <a:r>
                  <a:rPr lang="en-US" sz="2400" dirty="0">
                    <a:solidFill>
                      <a:prstClr val="black"/>
                    </a:solidFill>
                    <a:latin typeface="Calibri"/>
                    <a:ea typeface="+mn-ea"/>
                  </a:rPr>
                  <a:t>database </a:t>
                </a:r>
                <a14:m>
                  <m:oMath xmlns:m="http://schemas.openxmlformats.org/officeDocument/2006/math">
                    <m:r>
                      <a:rPr lang="en-US" sz="2400" i="1" dirty="0">
                        <a:solidFill>
                          <a:prstClr val="black"/>
                        </a:solidFill>
                        <a:latin typeface="Cambria Math"/>
                        <a:ea typeface="+mn-ea"/>
                      </a:rPr>
                      <m:t>𝐷</m:t>
                    </m:r>
                  </m:oMath>
                </a14:m>
                <a:endParaRPr lang="en-US" sz="2400" dirty="0">
                  <a:solidFill>
                    <a:prstClr val="black"/>
                  </a:solidFill>
                  <a:latin typeface="Calibri"/>
                  <a:ea typeface="+mn-ea"/>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524000" y="4254188"/>
                <a:ext cx="1656184" cy="830997"/>
              </a:xfrm>
              <a:prstGeom prst="rect">
                <a:avLst/>
              </a:prstGeom>
              <a:blipFill>
                <a:blip r:embed="rId4"/>
                <a:stretch>
                  <a:fillRect l="-3676" t="-5882" b="-16176"/>
                </a:stretch>
              </a:blipFill>
            </p:spPr>
            <p:txBody>
              <a:bodyPr/>
              <a:lstStyle/>
              <a:p>
                <a:r>
                  <a:rPr lang="zh-CN" altLang="en-US">
                    <a:noFill/>
                  </a:rPr>
                  <a:t> </a:t>
                </a:r>
              </a:p>
            </p:txBody>
          </p:sp>
        </mc:Fallback>
      </mc:AlternateContent>
      <p:pic>
        <p:nvPicPr>
          <p:cNvPr id="8" name="Picture 2" descr="C:\Users\Administrator\Dropbox\NTU\Research\Projects\Bayesian Network\Presentations\Database_1.png"/>
          <p:cNvPicPr>
            <a:picLocks noChangeAspect="1" noChangeArrowheads="1"/>
          </p:cNvPicPr>
          <p:nvPr/>
        </p:nvPicPr>
        <p:blipFill>
          <a:blip r:embed="rId5" cstate="print">
            <a:extLst>
              <a:ext uri="{BEBA8EAE-BF5A-486C-A8C5-ECC9F3942E4B}">
                <a14:imgProps xmlns:a14="http://schemas.microsoft.com/office/drawing/2010/main">
                  <a14:imgLayer r:embed="rId6">
                    <a14:imgEffect>
                      <a14:artisticGlass/>
                    </a14:imgEffect>
                  </a14:imgLayer>
                </a14:imgProps>
              </a:ext>
              <a:ext uri="{28A0092B-C50C-407E-A947-70E740481C1C}">
                <a14:useLocalDpi xmlns:a14="http://schemas.microsoft.com/office/drawing/2010/main" val="0"/>
              </a:ext>
            </a:extLst>
          </a:blip>
          <a:srcRect/>
          <a:stretch>
            <a:fillRect/>
          </a:stretch>
        </p:blipFill>
        <p:spPr bwMode="auto">
          <a:xfrm>
            <a:off x="9336360" y="3119545"/>
            <a:ext cx="1005840" cy="10058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06087" y="3119545"/>
            <a:ext cx="1246516" cy="1005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93897" y="3119545"/>
            <a:ext cx="1201170" cy="1005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descr="C:\Users\Administrator\Dropbox\NTU\Research\Projects\Bayesian Network\Presentations\Database_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56681" y="3118409"/>
            <a:ext cx="1008112" cy="100811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TextBox 11"/>
              <p:cNvSpPr txBox="1"/>
              <p:nvPr/>
            </p:nvSpPr>
            <p:spPr>
              <a:xfrm>
                <a:off x="8956614" y="4254188"/>
                <a:ext cx="1765332" cy="830997"/>
              </a:xfrm>
              <a:prstGeom prst="rect">
                <a:avLst/>
              </a:prstGeom>
              <a:noFill/>
            </p:spPr>
            <p:txBody>
              <a:bodyPr wrap="square" rtlCol="0">
                <a:spAutoFit/>
              </a:bodyPr>
              <a:lstStyle/>
              <a:p>
                <a:pPr algn="ctr" eaLnBrk="1" fontAlgn="auto" hangingPunct="1">
                  <a:spcBef>
                    <a:spcPts val="0"/>
                  </a:spcBef>
                  <a:spcAft>
                    <a:spcPts val="0"/>
                  </a:spcAft>
                </a:pPr>
                <a:r>
                  <a:rPr lang="en-US" sz="2400" dirty="0">
                    <a:solidFill>
                      <a:prstClr val="black"/>
                    </a:solidFill>
                    <a:latin typeface="Calibri"/>
                    <a:ea typeface="+mn-ea"/>
                  </a:rPr>
                  <a:t>synthetic</a:t>
                </a:r>
              </a:p>
              <a:p>
                <a:pPr algn="ctr" eaLnBrk="1" fontAlgn="auto" hangingPunct="1">
                  <a:spcBef>
                    <a:spcPts val="0"/>
                  </a:spcBef>
                  <a:spcAft>
                    <a:spcPts val="0"/>
                  </a:spcAft>
                </a:pPr>
                <a:r>
                  <a:rPr lang="en-US" sz="2400" dirty="0">
                    <a:solidFill>
                      <a:prstClr val="black"/>
                    </a:solidFill>
                    <a:latin typeface="Calibri"/>
                    <a:ea typeface="+mn-ea"/>
                  </a:rPr>
                  <a:t>database </a:t>
                </a:r>
                <a14:m>
                  <m:oMath xmlns:m="http://schemas.openxmlformats.org/officeDocument/2006/math">
                    <m:sSup>
                      <m:sSupPr>
                        <m:ctrlPr>
                          <a:rPr lang="en-US" sz="2400" i="1" dirty="0">
                            <a:solidFill>
                              <a:prstClr val="black"/>
                            </a:solidFill>
                            <a:latin typeface="Cambria Math" panose="02040503050406030204" pitchFamily="18" charset="0"/>
                            <a:ea typeface="+mn-ea"/>
                          </a:rPr>
                        </m:ctrlPr>
                      </m:sSupPr>
                      <m:e>
                        <m:r>
                          <a:rPr lang="en-US" sz="2400" i="1" dirty="0">
                            <a:solidFill>
                              <a:prstClr val="black"/>
                            </a:solidFill>
                            <a:latin typeface="Cambria Math"/>
                            <a:ea typeface="+mn-ea"/>
                          </a:rPr>
                          <m:t>𝐷</m:t>
                        </m:r>
                      </m:e>
                      <m:sup>
                        <m:r>
                          <a:rPr lang="en-US" sz="2400" i="1" dirty="0">
                            <a:solidFill>
                              <a:prstClr val="black"/>
                            </a:solidFill>
                            <a:latin typeface="Cambria Math"/>
                            <a:ea typeface="+mn-ea"/>
                          </a:rPr>
                          <m:t>∗</m:t>
                        </m:r>
                      </m:sup>
                    </m:sSup>
                  </m:oMath>
                </a14:m>
                <a:endParaRPr lang="en-US" sz="2400" dirty="0">
                  <a:solidFill>
                    <a:prstClr val="black"/>
                  </a:solidFill>
                  <a:latin typeface="Calibri"/>
                  <a:ea typeface="+mn-ea"/>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8956614" y="4254188"/>
                <a:ext cx="1765332" cy="830997"/>
              </a:xfrm>
              <a:prstGeom prst="rect">
                <a:avLst/>
              </a:prstGeom>
              <a:blipFill>
                <a:blip r:embed="rId9"/>
                <a:stretch>
                  <a:fillRect l="-4138" t="-5882" b="-16176"/>
                </a:stretch>
              </a:blipFill>
            </p:spPr>
            <p:txBody>
              <a:bodyPr/>
              <a:lstStyle/>
              <a:p>
                <a:r>
                  <a:rPr lang="zh-CN" altLang="en-US">
                    <a:noFill/>
                  </a:rPr>
                  <a:t> </a:t>
                </a:r>
              </a:p>
            </p:txBody>
          </p:sp>
        </mc:Fallback>
      </mc:AlternateContent>
      <p:cxnSp>
        <p:nvCxnSpPr>
          <p:cNvPr id="15" name="直接箭头连接符 14"/>
          <p:cNvCxnSpPr>
            <a:endCxn id="9" idx="1"/>
          </p:cNvCxnSpPr>
          <p:nvPr/>
        </p:nvCxnSpPr>
        <p:spPr>
          <a:xfrm>
            <a:off x="2832233" y="3622465"/>
            <a:ext cx="137385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2953684" y="3146354"/>
            <a:ext cx="1130951" cy="461665"/>
          </a:xfrm>
          <a:prstGeom prst="rect">
            <a:avLst/>
          </a:prstGeom>
        </p:spPr>
        <p:txBody>
          <a:bodyPr wrap="none">
            <a:spAutoFit/>
          </a:bodyPr>
          <a:lstStyle/>
          <a:p>
            <a:pPr eaLnBrk="1" fontAlgn="auto" hangingPunct="1">
              <a:spcBef>
                <a:spcPts val="0"/>
              </a:spcBef>
              <a:spcAft>
                <a:spcPts val="0"/>
              </a:spcAft>
            </a:pPr>
            <a:r>
              <a:rPr lang="en-US" sz="2400" dirty="0">
                <a:solidFill>
                  <a:prstClr val="black"/>
                </a:solidFill>
                <a:latin typeface="Calibri"/>
                <a:ea typeface="+mn-ea"/>
              </a:rPr>
              <a:t>convert</a:t>
            </a:r>
          </a:p>
        </p:txBody>
      </p:sp>
      <p:sp>
        <p:nvSpPr>
          <p:cNvPr id="18" name="TextBox 17"/>
          <p:cNvSpPr txBox="1"/>
          <p:nvPr/>
        </p:nvSpPr>
        <p:spPr>
          <a:xfrm>
            <a:off x="3590599" y="4254188"/>
            <a:ext cx="2432826" cy="830997"/>
          </a:xfrm>
          <a:prstGeom prst="rect">
            <a:avLst/>
          </a:prstGeom>
          <a:noFill/>
        </p:spPr>
        <p:txBody>
          <a:bodyPr wrap="square" rtlCol="0">
            <a:spAutoFit/>
          </a:bodyPr>
          <a:lstStyle/>
          <a:p>
            <a:pPr algn="ctr" eaLnBrk="1" fontAlgn="auto" hangingPunct="1">
              <a:spcBef>
                <a:spcPts val="0"/>
              </a:spcBef>
              <a:spcAft>
                <a:spcPts val="0"/>
              </a:spcAft>
            </a:pPr>
            <a:r>
              <a:rPr lang="en-US" sz="2400" dirty="0">
                <a:solidFill>
                  <a:srgbClr val="C00000"/>
                </a:solidFill>
                <a:latin typeface="Calibri"/>
                <a:ea typeface="+mn-ea"/>
              </a:rPr>
              <a:t>full-dim</a:t>
            </a:r>
          </a:p>
          <a:p>
            <a:pPr algn="ctr" eaLnBrk="1" fontAlgn="auto" hangingPunct="1">
              <a:spcBef>
                <a:spcPts val="0"/>
              </a:spcBef>
              <a:spcAft>
                <a:spcPts val="0"/>
              </a:spcAft>
            </a:pPr>
            <a:r>
              <a:rPr lang="en-US" sz="2400" dirty="0">
                <a:solidFill>
                  <a:prstClr val="black"/>
                </a:solidFill>
                <a:latin typeface="Calibri"/>
                <a:ea typeface="+mn-ea"/>
              </a:rPr>
              <a:t>tuple distribution</a:t>
            </a:r>
          </a:p>
        </p:txBody>
      </p:sp>
      <p:sp>
        <p:nvSpPr>
          <p:cNvPr id="19" name="TextBox 18"/>
          <p:cNvSpPr txBox="1"/>
          <p:nvPr/>
        </p:nvSpPr>
        <p:spPr>
          <a:xfrm>
            <a:off x="6178069" y="4254188"/>
            <a:ext cx="2432826" cy="830997"/>
          </a:xfrm>
          <a:prstGeom prst="rect">
            <a:avLst/>
          </a:prstGeom>
          <a:noFill/>
        </p:spPr>
        <p:txBody>
          <a:bodyPr wrap="square" rtlCol="0">
            <a:spAutoFit/>
          </a:bodyPr>
          <a:lstStyle/>
          <a:p>
            <a:pPr algn="ctr" eaLnBrk="1" fontAlgn="auto" hangingPunct="1">
              <a:spcBef>
                <a:spcPts val="0"/>
              </a:spcBef>
              <a:spcAft>
                <a:spcPts val="0"/>
              </a:spcAft>
            </a:pPr>
            <a:r>
              <a:rPr lang="en-US" sz="2400" dirty="0">
                <a:solidFill>
                  <a:prstClr val="black"/>
                </a:solidFill>
                <a:latin typeface="Calibri"/>
                <a:ea typeface="+mn-ea"/>
              </a:rPr>
              <a:t>noisy</a:t>
            </a:r>
          </a:p>
          <a:p>
            <a:pPr algn="ctr" eaLnBrk="1" fontAlgn="auto" hangingPunct="1">
              <a:spcBef>
                <a:spcPts val="0"/>
              </a:spcBef>
              <a:spcAft>
                <a:spcPts val="0"/>
              </a:spcAft>
            </a:pPr>
            <a:r>
              <a:rPr lang="en-US" sz="2400" dirty="0">
                <a:solidFill>
                  <a:prstClr val="black"/>
                </a:solidFill>
                <a:latin typeface="Calibri"/>
                <a:ea typeface="+mn-ea"/>
              </a:rPr>
              <a:t>distribution</a:t>
            </a:r>
          </a:p>
        </p:txBody>
      </p:sp>
      <p:cxnSp>
        <p:nvCxnSpPr>
          <p:cNvPr id="20" name="直接箭头连接符 19"/>
          <p:cNvCxnSpPr/>
          <p:nvPr/>
        </p:nvCxnSpPr>
        <p:spPr>
          <a:xfrm>
            <a:off x="5447929" y="3631304"/>
            <a:ext cx="137385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5612243" y="3155193"/>
            <a:ext cx="1075936" cy="461665"/>
          </a:xfrm>
          <a:prstGeom prst="rect">
            <a:avLst/>
          </a:prstGeom>
        </p:spPr>
        <p:txBody>
          <a:bodyPr wrap="none">
            <a:spAutoFit/>
          </a:bodyPr>
          <a:lstStyle/>
          <a:p>
            <a:pPr eaLnBrk="1" fontAlgn="auto" hangingPunct="1">
              <a:spcBef>
                <a:spcPts val="0"/>
              </a:spcBef>
              <a:spcAft>
                <a:spcPts val="0"/>
              </a:spcAft>
            </a:pPr>
            <a:r>
              <a:rPr lang="en-US" sz="2400" dirty="0">
                <a:solidFill>
                  <a:prstClr val="black"/>
                </a:solidFill>
                <a:latin typeface="Calibri"/>
                <a:ea typeface="+mn-ea"/>
              </a:rPr>
              <a:t>+ noise</a:t>
            </a:r>
          </a:p>
        </p:txBody>
      </p:sp>
      <p:cxnSp>
        <p:nvCxnSpPr>
          <p:cNvPr id="22" name="直接箭头连接符 21"/>
          <p:cNvCxnSpPr/>
          <p:nvPr/>
        </p:nvCxnSpPr>
        <p:spPr>
          <a:xfrm>
            <a:off x="8025929" y="3631368"/>
            <a:ext cx="137385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8151826" y="3155257"/>
            <a:ext cx="1083951" cy="461665"/>
          </a:xfrm>
          <a:prstGeom prst="rect">
            <a:avLst/>
          </a:prstGeom>
        </p:spPr>
        <p:txBody>
          <a:bodyPr wrap="none">
            <a:spAutoFit/>
          </a:bodyPr>
          <a:lstStyle/>
          <a:p>
            <a:pPr eaLnBrk="1" fontAlgn="auto" hangingPunct="1">
              <a:spcBef>
                <a:spcPts val="0"/>
              </a:spcBef>
              <a:spcAft>
                <a:spcPts val="0"/>
              </a:spcAft>
            </a:pPr>
            <a:r>
              <a:rPr lang="en-US" sz="2400" dirty="0">
                <a:solidFill>
                  <a:prstClr val="black"/>
                </a:solidFill>
                <a:latin typeface="Calibri"/>
                <a:ea typeface="+mn-ea"/>
              </a:rPr>
              <a:t>sample</a:t>
            </a:r>
          </a:p>
        </p:txBody>
      </p:sp>
    </p:spTree>
    <p:extLst>
      <p:ext uri="{BB962C8B-B14F-4D97-AF65-F5344CB8AC3E}">
        <p14:creationId xmlns:p14="http://schemas.microsoft.com/office/powerpoint/2010/main" val="416561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4" grpId="0"/>
      <p:bldP spid="18" grpId="0"/>
      <p:bldP spid="19" grpId="0"/>
      <p:bldP spid="21" grpId="0"/>
      <p:bldP spid="2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1981200" y="1268760"/>
                <a:ext cx="8229600" cy="4608512"/>
              </a:xfrm>
            </p:spPr>
            <p:txBody>
              <a:bodyPr>
                <a:normAutofit/>
              </a:bodyPr>
              <a:lstStyle/>
              <a:p>
                <a:r>
                  <a:rPr lang="en-US" dirty="0"/>
                  <a:t>Example: Database has </a:t>
                </a:r>
                <a:r>
                  <a:rPr lang="en-US" b="1" dirty="0"/>
                  <a:t>10M</a:t>
                </a:r>
                <a:r>
                  <a:rPr lang="en-US" dirty="0"/>
                  <a:t> tuples, </a:t>
                </a:r>
                <a:r>
                  <a:rPr lang="en-US" b="1" dirty="0"/>
                  <a:t>10</a:t>
                </a:r>
                <a:r>
                  <a:rPr lang="en-US" dirty="0"/>
                  <a:t> attributes (dimensions), and </a:t>
                </a:r>
                <a:r>
                  <a:rPr lang="en-US" b="1" dirty="0"/>
                  <a:t>20</a:t>
                </a:r>
                <a:r>
                  <a:rPr lang="en-US" dirty="0"/>
                  <a:t> values per attribute:</a:t>
                </a:r>
              </a:p>
              <a:p>
                <a:endParaRPr lang="en-US" dirty="0"/>
              </a:p>
              <a:p>
                <a:r>
                  <a:rPr lang="en-US" dirty="0">
                    <a:solidFill>
                      <a:srgbClr val="C00000"/>
                    </a:solidFill>
                  </a:rPr>
                  <a:t>Scalability</a:t>
                </a:r>
                <a:r>
                  <a:rPr lang="en-US" dirty="0"/>
                  <a:t>: full distribution </a:t>
                </a:r>
                <a14:m>
                  <m:oMath xmlns:m="http://schemas.openxmlformats.org/officeDocument/2006/math">
                    <m:r>
                      <m:rPr>
                        <m:sty m:val="p"/>
                      </m:rPr>
                      <a:rPr lang="en-US" dirty="0">
                        <a:latin typeface="Cambria Math"/>
                      </a:rPr>
                      <m:t>Pr</m:t>
                    </m:r>
                    <m:r>
                      <a:rPr lang="en-US" i="1" dirty="0">
                        <a:latin typeface="Cambria Math"/>
                      </a:rPr>
                      <m:t>⁡[∗]</m:t>
                    </m:r>
                  </m:oMath>
                </a14:m>
                <a:r>
                  <a:rPr lang="en-US" dirty="0"/>
                  <a:t> has </a:t>
                </a:r>
                <a14:m>
                  <m:oMath xmlns:m="http://schemas.openxmlformats.org/officeDocument/2006/math">
                    <m:sSup>
                      <m:sSupPr>
                        <m:ctrlPr>
                          <a:rPr lang="en-US" i="1">
                            <a:latin typeface="Cambria Math" panose="02040503050406030204" pitchFamily="18" charset="0"/>
                          </a:rPr>
                        </m:ctrlPr>
                      </m:sSupPr>
                      <m:e>
                        <m:r>
                          <a:rPr lang="en-US" i="1">
                            <a:latin typeface="Cambria Math"/>
                          </a:rPr>
                          <m:t>20</m:t>
                        </m:r>
                      </m:e>
                      <m:sup>
                        <m:r>
                          <a:rPr lang="en-US" i="1">
                            <a:latin typeface="Cambria Math"/>
                          </a:rPr>
                          <m:t>10</m:t>
                        </m:r>
                      </m:sup>
                    </m:sSup>
                    <m:r>
                      <a:rPr lang="en-US" i="1">
                        <a:latin typeface="Cambria Math"/>
                        <a:ea typeface="Cambria Math"/>
                      </a:rPr>
                      <m:t>≈</m:t>
                    </m:r>
                    <m:r>
                      <a:rPr lang="en-US" i="1">
                        <a:solidFill>
                          <a:srgbClr val="C00000"/>
                        </a:solidFill>
                        <a:latin typeface="Cambria Math"/>
                        <a:ea typeface="Cambria Math"/>
                      </a:rPr>
                      <m:t>10</m:t>
                    </m:r>
                    <m:r>
                      <a:rPr lang="en-US" i="1">
                        <a:solidFill>
                          <a:srgbClr val="C00000"/>
                        </a:solidFill>
                        <a:latin typeface="Cambria Math"/>
                        <a:ea typeface="Cambria Math"/>
                      </a:rPr>
                      <m:t>𝑇</m:t>
                    </m:r>
                  </m:oMath>
                </a14:m>
                <a:r>
                  <a:rPr lang="en-US" dirty="0"/>
                  <a:t> cells</a:t>
                </a:r>
              </a:p>
              <a:p>
                <a:pPr lvl="1"/>
                <a:r>
                  <a:rPr lang="en-US" dirty="0"/>
                  <a:t>most of them have non-zero counts after noise injection</a:t>
                </a:r>
              </a:p>
              <a:p>
                <a:pPr lvl="1"/>
                <a:r>
                  <a:rPr lang="en-US" dirty="0"/>
                  <a:t>privacy is expensive (computation, storage)</a:t>
                </a:r>
              </a:p>
              <a:p>
                <a:pPr lvl="1"/>
                <a:endParaRPr lang="en-US" dirty="0"/>
              </a:p>
              <a:p>
                <a:r>
                  <a:rPr lang="en-US" dirty="0">
                    <a:solidFill>
                      <a:srgbClr val="C00000"/>
                    </a:solidFill>
                  </a:rPr>
                  <a:t>Signal-to-noise</a:t>
                </a:r>
                <a:r>
                  <a:rPr lang="en-US" dirty="0"/>
                  <a:t>: avg. information in each cell is </a:t>
                </a:r>
                <a14:m>
                  <m:oMath xmlns:m="http://schemas.openxmlformats.org/officeDocument/2006/math">
                    <m:f>
                      <m:fPr>
                        <m:ctrlPr>
                          <a:rPr lang="en-US" i="1">
                            <a:latin typeface="Cambria Math" panose="02040503050406030204" pitchFamily="18" charset="0"/>
                          </a:rPr>
                        </m:ctrlPr>
                      </m:fPr>
                      <m:num>
                        <m:r>
                          <a:rPr lang="en-US" i="1">
                            <a:latin typeface="Cambria Math"/>
                          </a:rPr>
                          <m:t>10</m:t>
                        </m:r>
                        <m:r>
                          <a:rPr lang="en-US" i="1">
                            <a:latin typeface="Cambria Math"/>
                          </a:rPr>
                          <m:t>𝑀</m:t>
                        </m:r>
                      </m:num>
                      <m:den>
                        <m:r>
                          <a:rPr lang="en-US" i="1">
                            <a:latin typeface="Cambria Math"/>
                          </a:rPr>
                          <m:t>10</m:t>
                        </m:r>
                        <m:r>
                          <a:rPr lang="en-US" i="1">
                            <a:latin typeface="Cambria Math"/>
                          </a:rPr>
                          <m:t>𝑇</m:t>
                        </m:r>
                      </m:den>
                    </m:f>
                    <m:r>
                      <a:rPr lang="en-US" i="1">
                        <a:latin typeface="Cambria Math"/>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a:rPr>
                          <m:t>10</m:t>
                        </m:r>
                      </m:e>
                      <m:sup>
                        <m:r>
                          <a:rPr lang="en-US" i="1">
                            <a:solidFill>
                              <a:srgbClr val="C00000"/>
                            </a:solidFill>
                            <a:latin typeface="Cambria Math"/>
                          </a:rPr>
                          <m:t>−6</m:t>
                        </m:r>
                      </m:sup>
                    </m:sSup>
                  </m:oMath>
                </a14:m>
                <a:r>
                  <a:rPr lang="en-US" dirty="0"/>
                  <a:t>; avg. noise is </a:t>
                </a:r>
                <a14:m>
                  <m:oMath xmlns:m="http://schemas.openxmlformats.org/officeDocument/2006/math">
                    <m:r>
                      <a:rPr lang="en-US" i="1" dirty="0">
                        <a:solidFill>
                          <a:srgbClr val="C00000"/>
                        </a:solidFill>
                        <a:latin typeface="Cambria Math"/>
                      </a:rPr>
                      <m:t>10</m:t>
                    </m:r>
                  </m:oMath>
                </a14:m>
                <a:r>
                  <a:rPr lang="en-US" dirty="0"/>
                  <a:t> (for </a:t>
                </a:r>
                <a14:m>
                  <m:oMath xmlns:m="http://schemas.openxmlformats.org/officeDocument/2006/math">
                    <m:r>
                      <a:rPr lang="en-US" i="1">
                        <a:latin typeface="Cambria Math"/>
                        <a:ea typeface="Cambria Math"/>
                      </a:rPr>
                      <m:t>𝜀</m:t>
                    </m:r>
                    <m:r>
                      <a:rPr lang="en-US" i="1">
                        <a:latin typeface="Cambria Math"/>
                        <a:ea typeface="Cambria Math"/>
                      </a:rPr>
                      <m:t>=0.1</m:t>
                    </m:r>
                  </m:oMath>
                </a14:m>
                <a:r>
                  <a:rPr lang="en-US" dirty="0"/>
                  <a:t>)</a:t>
                </a:r>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1981200" y="1268760"/>
                <a:ext cx="8229600" cy="4608512"/>
              </a:xfrm>
              <a:blipFill>
                <a:blip r:embed="rId2"/>
                <a:stretch>
                  <a:fillRect t="-1190"/>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en-US" dirty="0"/>
              <a:t>Challenges of </a:t>
            </a:r>
            <a:r>
              <a:rPr lang="en-US" dirty="0">
                <a:solidFill>
                  <a:srgbClr val="C00000"/>
                </a:solidFill>
              </a:rPr>
              <a:t>Private</a:t>
            </a:r>
            <a:r>
              <a:rPr lang="en-US" dirty="0"/>
              <a:t> Data Release</a:t>
            </a:r>
          </a:p>
        </p:txBody>
      </p:sp>
      <p:sp>
        <p:nvSpPr>
          <p:cNvPr id="4" name="TextBox 3"/>
          <p:cNvSpPr txBox="1"/>
          <p:nvPr/>
        </p:nvSpPr>
        <p:spPr>
          <a:xfrm>
            <a:off x="4862190" y="5661249"/>
            <a:ext cx="5830912" cy="830997"/>
          </a:xfrm>
          <a:prstGeom prst="rect">
            <a:avLst/>
          </a:prstGeom>
          <a:noFill/>
        </p:spPr>
        <p:txBody>
          <a:bodyPr wrap="square" rtlCol="0">
            <a:spAutoFit/>
          </a:bodyPr>
          <a:lstStyle/>
          <a:p>
            <a:pPr eaLnBrk="1" fontAlgn="auto" hangingPunct="1">
              <a:spcBef>
                <a:spcPts val="0"/>
              </a:spcBef>
              <a:spcAft>
                <a:spcPts val="0"/>
              </a:spcAft>
            </a:pPr>
            <a:r>
              <a:rPr lang="en-US" sz="2400" dirty="0">
                <a:solidFill>
                  <a:prstClr val="black"/>
                </a:solidFill>
                <a:latin typeface="Calibri"/>
                <a:ea typeface="+mn-ea"/>
              </a:rPr>
              <a:t>Previous solutions suffer from </a:t>
            </a:r>
          </a:p>
          <a:p>
            <a:pPr eaLnBrk="1" fontAlgn="auto" hangingPunct="1">
              <a:spcBef>
                <a:spcPts val="0"/>
              </a:spcBef>
              <a:spcAft>
                <a:spcPts val="0"/>
              </a:spcAft>
            </a:pPr>
            <a:r>
              <a:rPr lang="en-US" sz="2400" dirty="0">
                <a:solidFill>
                  <a:prstClr val="black"/>
                </a:solidFill>
                <a:latin typeface="Calibri"/>
                <a:ea typeface="+mn-ea"/>
              </a:rPr>
              <a:t>either </a:t>
            </a:r>
            <a:r>
              <a:rPr lang="en-US" sz="2400" dirty="0">
                <a:solidFill>
                  <a:srgbClr val="C00000"/>
                </a:solidFill>
                <a:latin typeface="Calibri"/>
                <a:ea typeface="+mn-ea"/>
              </a:rPr>
              <a:t>scalability</a:t>
            </a:r>
            <a:r>
              <a:rPr lang="en-US" sz="2400" dirty="0">
                <a:solidFill>
                  <a:prstClr val="black"/>
                </a:solidFill>
                <a:latin typeface="Calibri"/>
                <a:ea typeface="+mn-ea"/>
              </a:rPr>
              <a:t> or </a:t>
            </a:r>
            <a:r>
              <a:rPr lang="en-US" sz="2400" dirty="0">
                <a:solidFill>
                  <a:srgbClr val="C00000"/>
                </a:solidFill>
                <a:latin typeface="Calibri"/>
                <a:ea typeface="+mn-ea"/>
              </a:rPr>
              <a:t>signal-to-noise</a:t>
            </a:r>
            <a:r>
              <a:rPr lang="en-US" sz="2400" dirty="0">
                <a:solidFill>
                  <a:prstClr val="black"/>
                </a:solidFill>
                <a:latin typeface="Calibri"/>
                <a:ea typeface="+mn-ea"/>
              </a:rPr>
              <a:t> problem</a:t>
            </a:r>
          </a:p>
        </p:txBody>
      </p:sp>
    </p:spTree>
    <p:extLst>
      <p:ext uri="{BB962C8B-B14F-4D97-AF65-F5344CB8AC3E}">
        <p14:creationId xmlns:p14="http://schemas.microsoft.com/office/powerpoint/2010/main" val="1007564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1981200" y="1211608"/>
                <a:ext cx="8229600" cy="4896544"/>
              </a:xfrm>
            </p:spPr>
            <p:txBody>
              <a:bodyPr>
                <a:normAutofit/>
              </a:bodyPr>
              <a:lstStyle/>
              <a:p>
                <a:pPr>
                  <a:spcBef>
                    <a:spcPts val="1500"/>
                  </a:spcBef>
                </a:pPr>
                <a:r>
                  <a:rPr lang="en-US" dirty="0">
                    <a:solidFill>
                      <a:schemeClr val="bg1">
                        <a:lumMod val="75000"/>
                      </a:schemeClr>
                    </a:solidFill>
                  </a:rPr>
                  <a:t>The Problem: Private Data Release</a:t>
                </a:r>
              </a:p>
              <a:p>
                <a:pPr lvl="1"/>
                <a:r>
                  <a:rPr lang="en-US" dirty="0">
                    <a:solidFill>
                      <a:schemeClr val="bg1">
                        <a:lumMod val="75000"/>
                      </a:schemeClr>
                    </a:solidFill>
                  </a:rPr>
                  <a:t>Differential Privacy</a:t>
                </a:r>
              </a:p>
              <a:p>
                <a:pPr lvl="1"/>
                <a:r>
                  <a:rPr lang="en-US" dirty="0">
                    <a:solidFill>
                      <a:schemeClr val="bg1">
                        <a:lumMod val="75000"/>
                      </a:schemeClr>
                    </a:solidFill>
                  </a:rPr>
                  <a:t>Challenges</a:t>
                </a:r>
              </a:p>
              <a:p>
                <a:pPr>
                  <a:spcBef>
                    <a:spcPts val="1500"/>
                  </a:spcBef>
                </a:pPr>
                <a:r>
                  <a:rPr lang="en-US" dirty="0">
                    <a:solidFill>
                      <a:schemeClr val="tx1"/>
                    </a:solidFill>
                  </a:rPr>
                  <a:t>The Algorithm: PrivBayes</a:t>
                </a:r>
              </a:p>
              <a:p>
                <a:pPr lvl="1"/>
                <a:r>
                  <a:rPr lang="en-US" dirty="0">
                    <a:solidFill>
                      <a:schemeClr val="bg1">
                        <a:lumMod val="75000"/>
                      </a:schemeClr>
                    </a:solidFill>
                  </a:rPr>
                  <a:t>Bayesian Network</a:t>
                </a:r>
              </a:p>
              <a:p>
                <a:pPr lvl="1"/>
                <a:r>
                  <a:rPr lang="en-US" dirty="0">
                    <a:solidFill>
                      <a:schemeClr val="bg1">
                        <a:lumMod val="75000"/>
                      </a:schemeClr>
                    </a:solidFill>
                  </a:rPr>
                  <a:t>Details of PrivBayes</a:t>
                </a:r>
              </a:p>
              <a:p>
                <a:pPr>
                  <a:spcBef>
                    <a:spcPts val="1500"/>
                  </a:spcBef>
                </a:pPr>
                <a:r>
                  <a:rPr lang="en-US" dirty="0">
                    <a:solidFill>
                      <a:schemeClr val="bg1">
                        <a:lumMod val="75000"/>
                      </a:schemeClr>
                    </a:solidFill>
                  </a:rPr>
                  <a:t>Function </a:t>
                </a:r>
                <a14:m>
                  <m:oMath xmlns:m="http://schemas.openxmlformats.org/officeDocument/2006/math">
                    <m:r>
                      <a:rPr lang="en-US" i="1" dirty="0" smtClean="0">
                        <a:solidFill>
                          <a:schemeClr val="bg1">
                            <a:lumMod val="75000"/>
                          </a:schemeClr>
                        </a:solidFill>
                        <a:latin typeface="Cambria Math"/>
                      </a:rPr>
                      <m:t>𝐹</m:t>
                    </m:r>
                  </m:oMath>
                </a14:m>
                <a:r>
                  <a:rPr lang="en-US" dirty="0">
                    <a:solidFill>
                      <a:schemeClr val="bg1">
                        <a:lumMod val="75000"/>
                      </a:schemeClr>
                    </a:solidFill>
                  </a:rPr>
                  <a:t>: Linear vs. Logarithmic</a:t>
                </a:r>
              </a:p>
              <a:p>
                <a:pPr>
                  <a:spcBef>
                    <a:spcPts val="1500"/>
                  </a:spcBef>
                </a:pPr>
                <a:r>
                  <a:rPr lang="en-US" dirty="0">
                    <a:solidFill>
                      <a:schemeClr val="bg1">
                        <a:lumMod val="75000"/>
                      </a:schemeClr>
                    </a:solidFill>
                  </a:rPr>
                  <a:t>Experiments</a:t>
                </a:r>
              </a:p>
              <a:p>
                <a:endParaRPr 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1981200" y="1211608"/>
                <a:ext cx="8229600" cy="4896544"/>
              </a:xfrm>
              <a:blipFill>
                <a:blip r:embed="rId2"/>
                <a:stretch>
                  <a:fillRect t="-1121"/>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en-US" dirty="0"/>
              <a:t>Overview</a:t>
            </a:r>
          </a:p>
        </p:txBody>
      </p:sp>
    </p:spTree>
    <p:extLst>
      <p:ext uri="{BB962C8B-B14F-4D97-AF65-F5344CB8AC3E}">
        <p14:creationId xmlns:p14="http://schemas.microsoft.com/office/powerpoint/2010/main" val="18071635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dirty="0"/>
              <a:t>PrivBayes: Dimension Reduction</a:t>
            </a:r>
          </a:p>
        </p:txBody>
      </p:sp>
      <p:pic>
        <p:nvPicPr>
          <p:cNvPr id="4" name="Picture 2" descr="C:\Users\Administrator\Dropbox\NTU\Research\Projects\Bayesian Network\Presentations\Database_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56681" y="1527648"/>
            <a:ext cx="1008112" cy="100811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p:cNvSpPr txBox="1"/>
              <p:nvPr/>
            </p:nvSpPr>
            <p:spPr>
              <a:xfrm>
                <a:off x="1524000" y="2693706"/>
                <a:ext cx="1656184" cy="830997"/>
              </a:xfrm>
              <a:prstGeom prst="rect">
                <a:avLst/>
              </a:prstGeom>
              <a:noFill/>
            </p:spPr>
            <p:txBody>
              <a:bodyPr wrap="square" rtlCol="0">
                <a:spAutoFit/>
              </a:bodyPr>
              <a:lstStyle/>
              <a:p>
                <a:pPr algn="ctr" eaLnBrk="1" fontAlgn="auto" hangingPunct="1">
                  <a:spcBef>
                    <a:spcPts val="0"/>
                  </a:spcBef>
                  <a:spcAft>
                    <a:spcPts val="0"/>
                  </a:spcAft>
                </a:pPr>
                <a:r>
                  <a:rPr lang="en-US" sz="2400" dirty="0">
                    <a:solidFill>
                      <a:srgbClr val="C00000"/>
                    </a:solidFill>
                    <a:latin typeface="Calibri"/>
                    <a:ea typeface="+mn-ea"/>
                  </a:rPr>
                  <a:t>sensitive</a:t>
                </a:r>
              </a:p>
              <a:p>
                <a:pPr algn="ctr" eaLnBrk="1" fontAlgn="auto" hangingPunct="1">
                  <a:spcBef>
                    <a:spcPts val="0"/>
                  </a:spcBef>
                  <a:spcAft>
                    <a:spcPts val="0"/>
                  </a:spcAft>
                </a:pPr>
                <a:r>
                  <a:rPr lang="en-US" sz="2400" dirty="0">
                    <a:solidFill>
                      <a:prstClr val="black"/>
                    </a:solidFill>
                    <a:latin typeface="Calibri"/>
                    <a:ea typeface="+mn-ea"/>
                  </a:rPr>
                  <a:t>database </a:t>
                </a:r>
                <a14:m>
                  <m:oMath xmlns:m="http://schemas.openxmlformats.org/officeDocument/2006/math">
                    <m:r>
                      <a:rPr lang="en-US" sz="2400" i="1" dirty="0">
                        <a:solidFill>
                          <a:prstClr val="black"/>
                        </a:solidFill>
                        <a:latin typeface="Cambria Math"/>
                        <a:ea typeface="+mn-ea"/>
                      </a:rPr>
                      <m:t>𝐷</m:t>
                    </m:r>
                  </m:oMath>
                </a14:m>
                <a:endParaRPr lang="en-US" sz="2400" dirty="0">
                  <a:solidFill>
                    <a:prstClr val="black"/>
                  </a:solidFill>
                  <a:latin typeface="Calibri"/>
                  <a:ea typeface="+mn-ea"/>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524000" y="2693706"/>
                <a:ext cx="1656184" cy="830997"/>
              </a:xfrm>
              <a:prstGeom prst="rect">
                <a:avLst/>
              </a:prstGeom>
              <a:blipFill>
                <a:blip r:embed="rId3"/>
                <a:stretch>
                  <a:fillRect l="-3676" t="-5882" b="-16176"/>
                </a:stretch>
              </a:blipFill>
            </p:spPr>
            <p:txBody>
              <a:bodyPr/>
              <a:lstStyle/>
              <a:p>
                <a:r>
                  <a:rPr lang="zh-CN" altLang="en-US">
                    <a:noFill/>
                  </a:rPr>
                  <a:t> </a:t>
                </a:r>
              </a:p>
            </p:txBody>
          </p:sp>
        </mc:Fallback>
      </mc:AlternateContent>
      <p:pic>
        <p:nvPicPr>
          <p:cNvPr id="6" name="Picture 2" descr="C:\Users\Administrator\Dropbox\NTU\Research\Projects\Bayesian Network\Presentations\Database_1.png"/>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Glass/>
                    </a14:imgEffect>
                  </a14:imgLayer>
                </a14:imgProps>
              </a:ext>
              <a:ext uri="{28A0092B-C50C-407E-A947-70E740481C1C}">
                <a14:useLocalDpi xmlns:a14="http://schemas.microsoft.com/office/drawing/2010/main" val="0"/>
              </a:ext>
            </a:extLst>
          </a:blip>
          <a:srcRect/>
          <a:stretch>
            <a:fillRect/>
          </a:stretch>
        </p:blipFill>
        <p:spPr bwMode="auto">
          <a:xfrm>
            <a:off x="9336360" y="1559063"/>
            <a:ext cx="1005840" cy="10058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06087" y="1559063"/>
            <a:ext cx="1246516" cy="1005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93897" y="1559063"/>
            <a:ext cx="1201170" cy="1005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descr="C:\Users\Administrator\Dropbox\NTU\Research\Projects\Bayesian Network\Presentations\Database_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56681" y="1557927"/>
            <a:ext cx="1008112" cy="100811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TextBox 9"/>
              <p:cNvSpPr txBox="1"/>
              <p:nvPr/>
            </p:nvSpPr>
            <p:spPr>
              <a:xfrm>
                <a:off x="8956614" y="2693706"/>
                <a:ext cx="1765332" cy="830997"/>
              </a:xfrm>
              <a:prstGeom prst="rect">
                <a:avLst/>
              </a:prstGeom>
              <a:noFill/>
            </p:spPr>
            <p:txBody>
              <a:bodyPr wrap="square" rtlCol="0">
                <a:spAutoFit/>
              </a:bodyPr>
              <a:lstStyle/>
              <a:p>
                <a:pPr algn="ctr" eaLnBrk="1" fontAlgn="auto" hangingPunct="1">
                  <a:spcBef>
                    <a:spcPts val="0"/>
                  </a:spcBef>
                  <a:spcAft>
                    <a:spcPts val="0"/>
                  </a:spcAft>
                </a:pPr>
                <a:r>
                  <a:rPr lang="en-US" sz="2400" dirty="0">
                    <a:solidFill>
                      <a:prstClr val="black"/>
                    </a:solidFill>
                    <a:latin typeface="Calibri"/>
                    <a:ea typeface="+mn-ea"/>
                  </a:rPr>
                  <a:t>synthetic</a:t>
                </a:r>
              </a:p>
              <a:p>
                <a:pPr algn="ctr" eaLnBrk="1" fontAlgn="auto" hangingPunct="1">
                  <a:spcBef>
                    <a:spcPts val="0"/>
                  </a:spcBef>
                  <a:spcAft>
                    <a:spcPts val="0"/>
                  </a:spcAft>
                </a:pPr>
                <a:r>
                  <a:rPr lang="en-US" sz="2400" dirty="0">
                    <a:solidFill>
                      <a:prstClr val="black"/>
                    </a:solidFill>
                    <a:latin typeface="Calibri"/>
                    <a:ea typeface="+mn-ea"/>
                  </a:rPr>
                  <a:t>database </a:t>
                </a:r>
                <a14:m>
                  <m:oMath xmlns:m="http://schemas.openxmlformats.org/officeDocument/2006/math">
                    <m:sSup>
                      <m:sSupPr>
                        <m:ctrlPr>
                          <a:rPr lang="en-US" sz="2400" i="1" dirty="0">
                            <a:solidFill>
                              <a:prstClr val="black"/>
                            </a:solidFill>
                            <a:latin typeface="Cambria Math" panose="02040503050406030204" pitchFamily="18" charset="0"/>
                            <a:ea typeface="+mn-ea"/>
                          </a:rPr>
                        </m:ctrlPr>
                      </m:sSupPr>
                      <m:e>
                        <m:r>
                          <a:rPr lang="en-US" sz="2400" i="1" dirty="0">
                            <a:solidFill>
                              <a:prstClr val="black"/>
                            </a:solidFill>
                            <a:latin typeface="Cambria Math"/>
                            <a:ea typeface="+mn-ea"/>
                          </a:rPr>
                          <m:t>𝐷</m:t>
                        </m:r>
                      </m:e>
                      <m:sup>
                        <m:r>
                          <a:rPr lang="en-US" sz="2400" i="1" dirty="0">
                            <a:solidFill>
                              <a:prstClr val="black"/>
                            </a:solidFill>
                            <a:latin typeface="Cambria Math"/>
                            <a:ea typeface="+mn-ea"/>
                          </a:rPr>
                          <m:t>∗</m:t>
                        </m:r>
                      </m:sup>
                    </m:sSup>
                  </m:oMath>
                </a14:m>
                <a:endParaRPr lang="en-US" sz="2400" dirty="0">
                  <a:solidFill>
                    <a:prstClr val="black"/>
                  </a:solidFill>
                  <a:latin typeface="Calibri"/>
                  <a:ea typeface="+mn-ea"/>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8956614" y="2693706"/>
                <a:ext cx="1765332" cy="830997"/>
              </a:xfrm>
              <a:prstGeom prst="rect">
                <a:avLst/>
              </a:prstGeom>
              <a:blipFill>
                <a:blip r:embed="rId8"/>
                <a:stretch>
                  <a:fillRect l="-4138" t="-5882" b="-16176"/>
                </a:stretch>
              </a:blipFill>
            </p:spPr>
            <p:txBody>
              <a:bodyPr/>
              <a:lstStyle/>
              <a:p>
                <a:r>
                  <a:rPr lang="zh-CN" altLang="en-US">
                    <a:noFill/>
                  </a:rPr>
                  <a:t> </a:t>
                </a:r>
              </a:p>
            </p:txBody>
          </p:sp>
        </mc:Fallback>
      </mc:AlternateContent>
      <p:cxnSp>
        <p:nvCxnSpPr>
          <p:cNvPr id="11" name="直接箭头连接符 10"/>
          <p:cNvCxnSpPr>
            <a:endCxn id="7" idx="1"/>
          </p:cNvCxnSpPr>
          <p:nvPr/>
        </p:nvCxnSpPr>
        <p:spPr>
          <a:xfrm>
            <a:off x="2832233" y="2061983"/>
            <a:ext cx="137385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2953684" y="1585872"/>
            <a:ext cx="1130951" cy="461665"/>
          </a:xfrm>
          <a:prstGeom prst="rect">
            <a:avLst/>
          </a:prstGeom>
        </p:spPr>
        <p:txBody>
          <a:bodyPr wrap="none">
            <a:spAutoFit/>
          </a:bodyPr>
          <a:lstStyle/>
          <a:p>
            <a:pPr eaLnBrk="1" fontAlgn="auto" hangingPunct="1">
              <a:spcBef>
                <a:spcPts val="0"/>
              </a:spcBef>
              <a:spcAft>
                <a:spcPts val="0"/>
              </a:spcAft>
            </a:pPr>
            <a:r>
              <a:rPr lang="en-US" sz="2400" dirty="0">
                <a:solidFill>
                  <a:prstClr val="black"/>
                </a:solidFill>
                <a:latin typeface="Calibri"/>
                <a:ea typeface="+mn-ea"/>
              </a:rPr>
              <a:t>convert</a:t>
            </a:r>
          </a:p>
        </p:txBody>
      </p:sp>
      <p:sp>
        <p:nvSpPr>
          <p:cNvPr id="14" name="TextBox 13"/>
          <p:cNvSpPr txBox="1"/>
          <p:nvPr/>
        </p:nvSpPr>
        <p:spPr>
          <a:xfrm>
            <a:off x="6178069" y="2693706"/>
            <a:ext cx="2432826" cy="830997"/>
          </a:xfrm>
          <a:prstGeom prst="rect">
            <a:avLst/>
          </a:prstGeom>
          <a:noFill/>
        </p:spPr>
        <p:txBody>
          <a:bodyPr wrap="square" rtlCol="0">
            <a:spAutoFit/>
          </a:bodyPr>
          <a:lstStyle/>
          <a:p>
            <a:pPr algn="ctr" eaLnBrk="1" fontAlgn="auto" hangingPunct="1">
              <a:spcBef>
                <a:spcPts val="0"/>
              </a:spcBef>
              <a:spcAft>
                <a:spcPts val="0"/>
              </a:spcAft>
            </a:pPr>
            <a:r>
              <a:rPr lang="en-US" sz="2400" dirty="0">
                <a:solidFill>
                  <a:prstClr val="black"/>
                </a:solidFill>
                <a:latin typeface="Calibri"/>
                <a:ea typeface="+mn-ea"/>
              </a:rPr>
              <a:t>noisy</a:t>
            </a:r>
          </a:p>
          <a:p>
            <a:pPr algn="ctr" eaLnBrk="1" fontAlgn="auto" hangingPunct="1">
              <a:spcBef>
                <a:spcPts val="0"/>
              </a:spcBef>
              <a:spcAft>
                <a:spcPts val="0"/>
              </a:spcAft>
            </a:pPr>
            <a:r>
              <a:rPr lang="en-US" sz="2400" dirty="0">
                <a:solidFill>
                  <a:prstClr val="black"/>
                </a:solidFill>
                <a:latin typeface="Calibri"/>
                <a:ea typeface="+mn-ea"/>
              </a:rPr>
              <a:t>distribution</a:t>
            </a:r>
          </a:p>
        </p:txBody>
      </p:sp>
      <p:cxnSp>
        <p:nvCxnSpPr>
          <p:cNvPr id="15" name="直接箭头连接符 14"/>
          <p:cNvCxnSpPr/>
          <p:nvPr/>
        </p:nvCxnSpPr>
        <p:spPr>
          <a:xfrm>
            <a:off x="5447929" y="2070822"/>
            <a:ext cx="137385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5612243" y="1594711"/>
            <a:ext cx="1075936" cy="461665"/>
          </a:xfrm>
          <a:prstGeom prst="rect">
            <a:avLst/>
          </a:prstGeom>
        </p:spPr>
        <p:txBody>
          <a:bodyPr wrap="none">
            <a:spAutoFit/>
          </a:bodyPr>
          <a:lstStyle/>
          <a:p>
            <a:pPr eaLnBrk="1" fontAlgn="auto" hangingPunct="1">
              <a:spcBef>
                <a:spcPts val="0"/>
              </a:spcBef>
              <a:spcAft>
                <a:spcPts val="0"/>
              </a:spcAft>
            </a:pPr>
            <a:r>
              <a:rPr lang="en-US" sz="2400" dirty="0">
                <a:solidFill>
                  <a:prstClr val="black"/>
                </a:solidFill>
                <a:latin typeface="Calibri"/>
                <a:ea typeface="+mn-ea"/>
              </a:rPr>
              <a:t>+ noise</a:t>
            </a:r>
          </a:p>
        </p:txBody>
      </p:sp>
      <p:cxnSp>
        <p:nvCxnSpPr>
          <p:cNvPr id="17" name="直接箭头连接符 16"/>
          <p:cNvCxnSpPr/>
          <p:nvPr/>
        </p:nvCxnSpPr>
        <p:spPr>
          <a:xfrm>
            <a:off x="8025929" y="2070886"/>
            <a:ext cx="137385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8179834" y="1594775"/>
            <a:ext cx="1083951" cy="461665"/>
          </a:xfrm>
          <a:prstGeom prst="rect">
            <a:avLst/>
          </a:prstGeom>
        </p:spPr>
        <p:txBody>
          <a:bodyPr wrap="none">
            <a:spAutoFit/>
          </a:bodyPr>
          <a:lstStyle/>
          <a:p>
            <a:pPr eaLnBrk="1" fontAlgn="auto" hangingPunct="1">
              <a:spcBef>
                <a:spcPts val="0"/>
              </a:spcBef>
              <a:spcAft>
                <a:spcPts val="0"/>
              </a:spcAft>
            </a:pPr>
            <a:r>
              <a:rPr lang="en-US" sz="2400" dirty="0">
                <a:solidFill>
                  <a:prstClr val="black"/>
                </a:solidFill>
                <a:latin typeface="Calibri"/>
                <a:ea typeface="+mn-ea"/>
              </a:rPr>
              <a:t>sample</a:t>
            </a:r>
          </a:p>
        </p:txBody>
      </p:sp>
      <p:sp>
        <p:nvSpPr>
          <p:cNvPr id="19" name="圆角矩形 18"/>
          <p:cNvSpPr/>
          <p:nvPr/>
        </p:nvSpPr>
        <p:spPr>
          <a:xfrm>
            <a:off x="3474626" y="1482268"/>
            <a:ext cx="2635276" cy="2046739"/>
          </a:xfrm>
          <a:prstGeom prst="roundRect">
            <a:avLst/>
          </a:prstGeom>
          <a:solidFill>
            <a:schemeClr val="bg1">
              <a:lumMod val="50000"/>
              <a:alpha val="68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latin typeface="Calibri"/>
            </a:endParaRPr>
          </a:p>
        </p:txBody>
      </p:sp>
      <p:graphicFrame>
        <p:nvGraphicFramePr>
          <p:cNvPr id="24" name="表格 23"/>
          <p:cNvGraphicFramePr>
            <a:graphicFrameLocks noGrp="1"/>
          </p:cNvGraphicFramePr>
          <p:nvPr/>
        </p:nvGraphicFramePr>
        <p:xfrm>
          <a:off x="4280944" y="4653136"/>
          <a:ext cx="560008" cy="576064"/>
        </p:xfrm>
        <a:graphic>
          <a:graphicData uri="http://schemas.openxmlformats.org/drawingml/2006/table">
            <a:tbl>
              <a:tblPr firstRow="1" bandRow="1">
                <a:tableStyleId>{D113A9D2-9D6B-4929-AA2D-F23B5EE8CBE7}</a:tableStyleId>
              </a:tblPr>
              <a:tblGrid>
                <a:gridCol w="280004">
                  <a:extLst>
                    <a:ext uri="{9D8B030D-6E8A-4147-A177-3AD203B41FA5}">
                      <a16:colId xmlns:a16="http://schemas.microsoft.com/office/drawing/2014/main" val="20000"/>
                    </a:ext>
                  </a:extLst>
                </a:gridCol>
                <a:gridCol w="280004">
                  <a:extLst>
                    <a:ext uri="{9D8B030D-6E8A-4147-A177-3AD203B41FA5}">
                      <a16:colId xmlns:a16="http://schemas.microsoft.com/office/drawing/2014/main" val="20001"/>
                    </a:ext>
                  </a:extLst>
                </a:gridCol>
              </a:tblGrid>
              <a:tr h="288032">
                <a:tc>
                  <a:txBody>
                    <a:bodyPr/>
                    <a:lstStyle/>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88032">
                <a:tc>
                  <a:txBody>
                    <a:bodyPr/>
                    <a:lstStyle/>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25" name="表格 24"/>
          <p:cNvGraphicFramePr>
            <a:graphicFrameLocks noGrp="1"/>
          </p:cNvGraphicFramePr>
          <p:nvPr/>
        </p:nvGraphicFramePr>
        <p:xfrm>
          <a:off x="4801056" y="4805536"/>
          <a:ext cx="560008" cy="576064"/>
        </p:xfrm>
        <a:graphic>
          <a:graphicData uri="http://schemas.openxmlformats.org/drawingml/2006/table">
            <a:tbl>
              <a:tblPr firstRow="1" bandRow="1">
                <a:tableStyleId>{18603FDC-E32A-4AB5-989C-0864C3EAD2B8}</a:tableStyleId>
              </a:tblPr>
              <a:tblGrid>
                <a:gridCol w="280004">
                  <a:extLst>
                    <a:ext uri="{9D8B030D-6E8A-4147-A177-3AD203B41FA5}">
                      <a16:colId xmlns:a16="http://schemas.microsoft.com/office/drawing/2014/main" val="20000"/>
                    </a:ext>
                  </a:extLst>
                </a:gridCol>
                <a:gridCol w="280004">
                  <a:extLst>
                    <a:ext uri="{9D8B030D-6E8A-4147-A177-3AD203B41FA5}">
                      <a16:colId xmlns:a16="http://schemas.microsoft.com/office/drawing/2014/main" val="20001"/>
                    </a:ext>
                  </a:extLst>
                </a:gridCol>
              </a:tblGrid>
              <a:tr h="288032">
                <a:tc>
                  <a:txBody>
                    <a:bodyPr/>
                    <a:lstStyle/>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88032">
                <a:tc>
                  <a:txBody>
                    <a:bodyPr/>
                    <a:lstStyle/>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26" name="表格 25"/>
          <p:cNvGraphicFramePr>
            <a:graphicFrameLocks noGrp="1"/>
          </p:cNvGraphicFramePr>
          <p:nvPr/>
        </p:nvGraphicFramePr>
        <p:xfrm>
          <a:off x="4496968" y="5157192"/>
          <a:ext cx="560008" cy="576064"/>
        </p:xfrm>
        <a:graphic>
          <a:graphicData uri="http://schemas.openxmlformats.org/drawingml/2006/table">
            <a:tbl>
              <a:tblPr firstRow="1" bandRow="1">
                <a:tableStyleId>{306799F8-075E-4A3A-A7F6-7FBC6576F1A4}</a:tableStyleId>
              </a:tblPr>
              <a:tblGrid>
                <a:gridCol w="280004">
                  <a:extLst>
                    <a:ext uri="{9D8B030D-6E8A-4147-A177-3AD203B41FA5}">
                      <a16:colId xmlns:a16="http://schemas.microsoft.com/office/drawing/2014/main" val="20000"/>
                    </a:ext>
                  </a:extLst>
                </a:gridCol>
                <a:gridCol w="280004">
                  <a:extLst>
                    <a:ext uri="{9D8B030D-6E8A-4147-A177-3AD203B41FA5}">
                      <a16:colId xmlns:a16="http://schemas.microsoft.com/office/drawing/2014/main" val="20001"/>
                    </a:ext>
                  </a:extLst>
                </a:gridCol>
              </a:tblGrid>
              <a:tr h="288032">
                <a:tc>
                  <a:txBody>
                    <a:bodyPr/>
                    <a:lstStyle/>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88032">
                <a:tc>
                  <a:txBody>
                    <a:bodyPr/>
                    <a:lstStyle/>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7" name="TextBox 26"/>
          <p:cNvSpPr txBox="1"/>
          <p:nvPr/>
        </p:nvSpPr>
        <p:spPr>
          <a:xfrm>
            <a:off x="3692842" y="5910372"/>
            <a:ext cx="2231135" cy="830997"/>
          </a:xfrm>
          <a:prstGeom prst="rect">
            <a:avLst/>
          </a:prstGeom>
          <a:solidFill>
            <a:schemeClr val="bg1"/>
          </a:solidFill>
        </p:spPr>
        <p:txBody>
          <a:bodyPr wrap="square" rtlCol="0">
            <a:spAutoFit/>
          </a:bodyPr>
          <a:lstStyle/>
          <a:p>
            <a:pPr algn="ctr" eaLnBrk="1" fontAlgn="auto" hangingPunct="1">
              <a:spcBef>
                <a:spcPts val="0"/>
              </a:spcBef>
              <a:spcAft>
                <a:spcPts val="0"/>
              </a:spcAft>
            </a:pPr>
            <a:r>
              <a:rPr lang="en-US" sz="2400" dirty="0">
                <a:solidFill>
                  <a:prstClr val="black"/>
                </a:solidFill>
                <a:latin typeface="Calibri"/>
                <a:ea typeface="+mn-ea"/>
              </a:rPr>
              <a:t>a set of </a:t>
            </a:r>
            <a:r>
              <a:rPr lang="en-US" sz="2400" dirty="0">
                <a:solidFill>
                  <a:srgbClr val="C00000"/>
                </a:solidFill>
                <a:latin typeface="Calibri"/>
                <a:ea typeface="+mn-ea"/>
              </a:rPr>
              <a:t>low-dim</a:t>
            </a:r>
            <a:r>
              <a:rPr lang="en-US" sz="2400" dirty="0">
                <a:solidFill>
                  <a:prstClr val="black"/>
                </a:solidFill>
                <a:latin typeface="Calibri"/>
                <a:ea typeface="+mn-ea"/>
              </a:rPr>
              <a:t> distributions</a:t>
            </a:r>
          </a:p>
        </p:txBody>
      </p:sp>
      <p:pic>
        <p:nvPicPr>
          <p:cNvPr id="3074" name="Picture 2" descr="C:\Users\Administrator\Desktop\图片1.png"/>
          <p:cNvPicPr>
            <a:picLocks noChangeAspect="1" noChangeArrowheads="1"/>
          </p:cNvPicPr>
          <p:nvPr/>
        </p:nvPicPr>
        <p:blipFill>
          <a:blip r:embed="rId9">
            <a:extLst>
              <a:ext uri="{BEBA8EAE-BF5A-486C-A8C5-ECC9F3942E4B}">
                <a14:imgProps xmlns:a14="http://schemas.microsoft.com/office/drawing/2010/main">
                  <a14:imgLayer r:embed="rId10">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6798222" y="4621558"/>
            <a:ext cx="1212850" cy="121285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6313138" y="5910372"/>
            <a:ext cx="2231135" cy="830997"/>
          </a:xfrm>
          <a:prstGeom prst="rect">
            <a:avLst/>
          </a:prstGeom>
          <a:noFill/>
        </p:spPr>
        <p:txBody>
          <a:bodyPr wrap="square" rtlCol="0">
            <a:spAutoFit/>
          </a:bodyPr>
          <a:lstStyle/>
          <a:p>
            <a:pPr algn="ctr" eaLnBrk="1" fontAlgn="auto" hangingPunct="1">
              <a:spcBef>
                <a:spcPts val="0"/>
              </a:spcBef>
              <a:spcAft>
                <a:spcPts val="0"/>
              </a:spcAft>
            </a:pPr>
            <a:r>
              <a:rPr lang="en-US" sz="2400" dirty="0">
                <a:solidFill>
                  <a:prstClr val="black"/>
                </a:solidFill>
                <a:latin typeface="Calibri"/>
                <a:ea typeface="+mn-ea"/>
              </a:rPr>
              <a:t>noisy </a:t>
            </a:r>
            <a:r>
              <a:rPr lang="en-US" sz="2400" dirty="0">
                <a:solidFill>
                  <a:srgbClr val="C00000"/>
                </a:solidFill>
                <a:latin typeface="Calibri"/>
                <a:ea typeface="+mn-ea"/>
              </a:rPr>
              <a:t>low-dim</a:t>
            </a:r>
            <a:r>
              <a:rPr lang="en-US" sz="2400" dirty="0">
                <a:solidFill>
                  <a:prstClr val="black"/>
                </a:solidFill>
                <a:latin typeface="Calibri"/>
                <a:ea typeface="+mn-ea"/>
              </a:rPr>
              <a:t> distributions</a:t>
            </a:r>
          </a:p>
        </p:txBody>
      </p:sp>
      <p:cxnSp>
        <p:nvCxnSpPr>
          <p:cNvPr id="38" name="直接箭头连接符 37"/>
          <p:cNvCxnSpPr/>
          <p:nvPr/>
        </p:nvCxnSpPr>
        <p:spPr>
          <a:xfrm>
            <a:off x="5447929" y="5258516"/>
            <a:ext cx="137385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5612243" y="4782405"/>
            <a:ext cx="1075936" cy="461665"/>
          </a:xfrm>
          <a:prstGeom prst="rect">
            <a:avLst/>
          </a:prstGeom>
        </p:spPr>
        <p:txBody>
          <a:bodyPr wrap="none">
            <a:spAutoFit/>
          </a:bodyPr>
          <a:lstStyle/>
          <a:p>
            <a:pPr eaLnBrk="1" fontAlgn="auto" hangingPunct="1">
              <a:spcBef>
                <a:spcPts val="0"/>
              </a:spcBef>
              <a:spcAft>
                <a:spcPts val="0"/>
              </a:spcAft>
            </a:pPr>
            <a:r>
              <a:rPr lang="en-US" sz="2400" dirty="0">
                <a:solidFill>
                  <a:prstClr val="black"/>
                </a:solidFill>
                <a:latin typeface="Calibri"/>
                <a:ea typeface="+mn-ea"/>
              </a:rPr>
              <a:t>+ noise</a:t>
            </a:r>
          </a:p>
        </p:txBody>
      </p:sp>
      <p:cxnSp>
        <p:nvCxnSpPr>
          <p:cNvPr id="49" name="直接箭头连接符 48"/>
          <p:cNvCxnSpPr/>
          <p:nvPr/>
        </p:nvCxnSpPr>
        <p:spPr>
          <a:xfrm>
            <a:off x="2352092" y="5229042"/>
            <a:ext cx="1799692" cy="14447"/>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2711625" y="4767377"/>
            <a:ext cx="1130951" cy="461665"/>
          </a:xfrm>
          <a:prstGeom prst="rect">
            <a:avLst/>
          </a:prstGeom>
        </p:spPr>
        <p:txBody>
          <a:bodyPr wrap="none">
            <a:spAutoFit/>
          </a:bodyPr>
          <a:lstStyle/>
          <a:p>
            <a:pPr eaLnBrk="1" fontAlgn="auto" hangingPunct="1">
              <a:spcBef>
                <a:spcPts val="0"/>
              </a:spcBef>
              <a:spcAft>
                <a:spcPts val="0"/>
              </a:spcAft>
            </a:pPr>
            <a:r>
              <a:rPr lang="en-US" sz="2400" dirty="0">
                <a:solidFill>
                  <a:prstClr val="black"/>
                </a:solidFill>
                <a:latin typeface="Calibri"/>
                <a:ea typeface="+mn-ea"/>
              </a:rPr>
              <a:t>convert</a:t>
            </a:r>
          </a:p>
        </p:txBody>
      </p:sp>
      <p:cxnSp>
        <p:nvCxnSpPr>
          <p:cNvPr id="51" name="直接箭头连接符 50"/>
          <p:cNvCxnSpPr>
            <a:stCxn id="5" idx="2"/>
          </p:cNvCxnSpPr>
          <p:nvPr/>
        </p:nvCxnSpPr>
        <p:spPr>
          <a:xfrm>
            <a:off x="2352092" y="3524703"/>
            <a:ext cx="0" cy="1704339"/>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a:off x="4776327" y="3601988"/>
            <a:ext cx="0" cy="914400"/>
          </a:xfrm>
          <a:prstGeom prst="straightConnector1">
            <a:avLst/>
          </a:prstGeom>
          <a:ln w="38100">
            <a:solidFill>
              <a:schemeClr val="tx1"/>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4793728" y="3814067"/>
            <a:ext cx="1806328" cy="461665"/>
          </a:xfrm>
          <a:prstGeom prst="rect">
            <a:avLst/>
          </a:prstGeom>
        </p:spPr>
        <p:txBody>
          <a:bodyPr wrap="none">
            <a:spAutoFit/>
          </a:bodyPr>
          <a:lstStyle/>
          <a:p>
            <a:pPr eaLnBrk="1" fontAlgn="auto" hangingPunct="1">
              <a:spcBef>
                <a:spcPts val="0"/>
              </a:spcBef>
              <a:spcAft>
                <a:spcPts val="0"/>
              </a:spcAft>
            </a:pPr>
            <a:r>
              <a:rPr lang="en-US" sz="2400" b="1" dirty="0">
                <a:solidFill>
                  <a:prstClr val="black"/>
                </a:solidFill>
                <a:latin typeface="Calibri"/>
                <a:ea typeface="+mn-ea"/>
              </a:rPr>
              <a:t>approximate</a:t>
            </a:r>
          </a:p>
        </p:txBody>
      </p:sp>
      <p:sp>
        <p:nvSpPr>
          <p:cNvPr id="61" name="TextBox 60"/>
          <p:cNvSpPr txBox="1"/>
          <p:nvPr/>
        </p:nvSpPr>
        <p:spPr>
          <a:xfrm>
            <a:off x="3590599" y="2693706"/>
            <a:ext cx="2432826" cy="830997"/>
          </a:xfrm>
          <a:prstGeom prst="rect">
            <a:avLst/>
          </a:prstGeom>
          <a:noFill/>
        </p:spPr>
        <p:txBody>
          <a:bodyPr wrap="square" rtlCol="0">
            <a:spAutoFit/>
          </a:bodyPr>
          <a:lstStyle/>
          <a:p>
            <a:pPr algn="ctr" eaLnBrk="1" fontAlgn="auto" hangingPunct="1">
              <a:spcBef>
                <a:spcPts val="0"/>
              </a:spcBef>
              <a:spcAft>
                <a:spcPts val="0"/>
              </a:spcAft>
            </a:pPr>
            <a:r>
              <a:rPr lang="en-US" sz="2400" dirty="0">
                <a:solidFill>
                  <a:srgbClr val="C00000"/>
                </a:solidFill>
                <a:latin typeface="Calibri"/>
                <a:ea typeface="+mn-ea"/>
              </a:rPr>
              <a:t>full-dim</a:t>
            </a:r>
          </a:p>
          <a:p>
            <a:pPr algn="ctr" eaLnBrk="1" fontAlgn="auto" hangingPunct="1">
              <a:spcBef>
                <a:spcPts val="0"/>
              </a:spcBef>
              <a:spcAft>
                <a:spcPts val="0"/>
              </a:spcAft>
            </a:pPr>
            <a:r>
              <a:rPr lang="en-US" sz="2400" dirty="0">
                <a:solidFill>
                  <a:prstClr val="black"/>
                </a:solidFill>
                <a:latin typeface="Calibri"/>
                <a:ea typeface="+mn-ea"/>
              </a:rPr>
              <a:t>tuple distribution</a:t>
            </a:r>
          </a:p>
        </p:txBody>
      </p:sp>
      <p:cxnSp>
        <p:nvCxnSpPr>
          <p:cNvPr id="32" name="直接箭头连接符 31"/>
          <p:cNvCxnSpPr/>
          <p:nvPr/>
        </p:nvCxnSpPr>
        <p:spPr>
          <a:xfrm>
            <a:off x="8178328" y="5229200"/>
            <a:ext cx="1660952"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8612450" y="4753089"/>
            <a:ext cx="1083951" cy="461665"/>
          </a:xfrm>
          <a:prstGeom prst="rect">
            <a:avLst/>
          </a:prstGeom>
        </p:spPr>
        <p:txBody>
          <a:bodyPr wrap="none">
            <a:spAutoFit/>
          </a:bodyPr>
          <a:lstStyle/>
          <a:p>
            <a:pPr eaLnBrk="1" fontAlgn="auto" hangingPunct="1">
              <a:spcBef>
                <a:spcPts val="0"/>
              </a:spcBef>
              <a:spcAft>
                <a:spcPts val="0"/>
              </a:spcAft>
            </a:pPr>
            <a:r>
              <a:rPr lang="en-US" sz="2400" dirty="0">
                <a:solidFill>
                  <a:prstClr val="black"/>
                </a:solidFill>
                <a:latin typeface="Calibri"/>
                <a:ea typeface="+mn-ea"/>
              </a:rPr>
              <a:t>sample</a:t>
            </a:r>
          </a:p>
        </p:txBody>
      </p:sp>
      <p:cxnSp>
        <p:nvCxnSpPr>
          <p:cNvPr id="34" name="直接箭头连接符 33"/>
          <p:cNvCxnSpPr/>
          <p:nvPr/>
        </p:nvCxnSpPr>
        <p:spPr>
          <a:xfrm>
            <a:off x="9840416" y="3529585"/>
            <a:ext cx="0" cy="1704339"/>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782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07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2" grpId="0"/>
      <p:bldP spid="14" grpId="0"/>
      <p:bldP spid="16" grpId="0"/>
      <p:bldP spid="18" grpId="0"/>
      <p:bldP spid="19" grpId="0" animBg="1"/>
      <p:bldP spid="27" grpId="0" animBg="1"/>
      <p:bldP spid="36" grpId="0"/>
      <p:bldP spid="39" grpId="0"/>
      <p:bldP spid="50" grpId="0"/>
      <p:bldP spid="60" grpId="0"/>
      <p:bldP spid="61" grpId="0"/>
      <p:bldP spid="3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775520" y="1481329"/>
            <a:ext cx="8686800" cy="4525963"/>
          </a:xfrm>
        </p:spPr>
        <p:txBody>
          <a:bodyPr/>
          <a:lstStyle/>
          <a:p>
            <a:r>
              <a:rPr lang="en-US" sz="2800" dirty="0"/>
              <a:t>The advantages of using </a:t>
            </a:r>
            <a:r>
              <a:rPr lang="en-US" sz="2800" dirty="0">
                <a:solidFill>
                  <a:srgbClr val="C00000"/>
                </a:solidFill>
              </a:rPr>
              <a:t>low-dimensional</a:t>
            </a:r>
            <a:r>
              <a:rPr lang="en-US" sz="2800" dirty="0"/>
              <a:t> distributions</a:t>
            </a:r>
          </a:p>
          <a:p>
            <a:pPr lvl="1"/>
            <a:r>
              <a:rPr lang="en-US" sz="2400" dirty="0"/>
              <a:t>easy to compute</a:t>
            </a:r>
          </a:p>
          <a:p>
            <a:pPr lvl="1"/>
            <a:r>
              <a:rPr lang="en-US" sz="2400" dirty="0"/>
              <a:t>small domain -&gt; high signal density -&gt; robust against noise</a:t>
            </a:r>
          </a:p>
          <a:p>
            <a:pPr lvl="1"/>
            <a:endParaRPr lang="en-US" sz="2400" dirty="0"/>
          </a:p>
          <a:p>
            <a:pPr lvl="1"/>
            <a:endParaRPr lang="en-US" sz="2400" dirty="0"/>
          </a:p>
          <a:p>
            <a:r>
              <a:rPr lang="en-US" sz="2800" dirty="0"/>
              <a:t>But, how to find a set of low-dim distributions that provides a </a:t>
            </a:r>
            <a:r>
              <a:rPr lang="en-US" sz="2800" b="1" dirty="0"/>
              <a:t>good approximation </a:t>
            </a:r>
            <a:r>
              <a:rPr lang="en-US" sz="2800" dirty="0"/>
              <a:t>to full distribution?</a:t>
            </a:r>
          </a:p>
          <a:p>
            <a:pPr lvl="1"/>
            <a:endParaRPr lang="en-US" dirty="0"/>
          </a:p>
        </p:txBody>
      </p:sp>
      <p:sp>
        <p:nvSpPr>
          <p:cNvPr id="3" name="标题 2"/>
          <p:cNvSpPr>
            <a:spLocks noGrp="1"/>
          </p:cNvSpPr>
          <p:nvPr>
            <p:ph type="title"/>
          </p:nvPr>
        </p:nvSpPr>
        <p:spPr/>
        <p:txBody>
          <a:bodyPr/>
          <a:lstStyle/>
          <a:p>
            <a:r>
              <a:rPr lang="en-US" dirty="0"/>
              <a:t>PrivBayes: Dimension Reduction</a:t>
            </a:r>
          </a:p>
        </p:txBody>
      </p:sp>
    </p:spTree>
    <p:extLst>
      <p:ext uri="{BB962C8B-B14F-4D97-AF65-F5344CB8AC3E}">
        <p14:creationId xmlns:p14="http://schemas.microsoft.com/office/powerpoint/2010/main" val="551938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1981200" y="1211608"/>
                <a:ext cx="8229600" cy="4896544"/>
              </a:xfrm>
            </p:spPr>
            <p:txBody>
              <a:bodyPr>
                <a:normAutofit/>
              </a:bodyPr>
              <a:lstStyle/>
              <a:p>
                <a:pPr>
                  <a:spcBef>
                    <a:spcPts val="1500"/>
                  </a:spcBef>
                </a:pPr>
                <a:r>
                  <a:rPr lang="en-US" dirty="0">
                    <a:solidFill>
                      <a:schemeClr val="bg1">
                        <a:lumMod val="75000"/>
                      </a:schemeClr>
                    </a:solidFill>
                  </a:rPr>
                  <a:t>The Problem: Private Data Release</a:t>
                </a:r>
              </a:p>
              <a:p>
                <a:pPr lvl="1"/>
                <a:r>
                  <a:rPr lang="en-US" dirty="0">
                    <a:solidFill>
                      <a:schemeClr val="bg1">
                        <a:lumMod val="75000"/>
                      </a:schemeClr>
                    </a:solidFill>
                  </a:rPr>
                  <a:t>Differential Privacy</a:t>
                </a:r>
              </a:p>
              <a:p>
                <a:pPr lvl="1"/>
                <a:r>
                  <a:rPr lang="en-US" dirty="0">
                    <a:solidFill>
                      <a:schemeClr val="bg1">
                        <a:lumMod val="75000"/>
                      </a:schemeClr>
                    </a:solidFill>
                  </a:rPr>
                  <a:t>Challenges</a:t>
                </a:r>
              </a:p>
              <a:p>
                <a:pPr>
                  <a:spcBef>
                    <a:spcPts val="1500"/>
                  </a:spcBef>
                </a:pPr>
                <a:r>
                  <a:rPr lang="en-US" dirty="0">
                    <a:solidFill>
                      <a:schemeClr val="tx1"/>
                    </a:solidFill>
                  </a:rPr>
                  <a:t>The Algorithm: PrivBayes</a:t>
                </a:r>
              </a:p>
              <a:p>
                <a:pPr lvl="1"/>
                <a:r>
                  <a:rPr lang="en-US" dirty="0">
                    <a:solidFill>
                      <a:schemeClr val="tx1"/>
                    </a:solidFill>
                  </a:rPr>
                  <a:t>Bayesian Network</a:t>
                </a:r>
              </a:p>
              <a:p>
                <a:pPr lvl="1"/>
                <a:r>
                  <a:rPr lang="en-US" dirty="0">
                    <a:solidFill>
                      <a:schemeClr val="bg1">
                        <a:lumMod val="75000"/>
                      </a:schemeClr>
                    </a:solidFill>
                  </a:rPr>
                  <a:t>Details of PrivBayes</a:t>
                </a:r>
              </a:p>
              <a:p>
                <a:pPr>
                  <a:spcBef>
                    <a:spcPts val="1500"/>
                  </a:spcBef>
                </a:pPr>
                <a:r>
                  <a:rPr lang="en-US" dirty="0">
                    <a:solidFill>
                      <a:schemeClr val="bg1">
                        <a:lumMod val="75000"/>
                      </a:schemeClr>
                    </a:solidFill>
                  </a:rPr>
                  <a:t>Function </a:t>
                </a:r>
                <a14:m>
                  <m:oMath xmlns:m="http://schemas.openxmlformats.org/officeDocument/2006/math">
                    <m:r>
                      <a:rPr lang="en-US" i="1" dirty="0" smtClean="0">
                        <a:solidFill>
                          <a:schemeClr val="bg1">
                            <a:lumMod val="75000"/>
                          </a:schemeClr>
                        </a:solidFill>
                        <a:latin typeface="Cambria Math"/>
                      </a:rPr>
                      <m:t>𝐹</m:t>
                    </m:r>
                  </m:oMath>
                </a14:m>
                <a:r>
                  <a:rPr lang="en-US" dirty="0">
                    <a:solidFill>
                      <a:schemeClr val="bg1">
                        <a:lumMod val="75000"/>
                      </a:schemeClr>
                    </a:solidFill>
                  </a:rPr>
                  <a:t>: Linear vs. Logarithmic</a:t>
                </a:r>
              </a:p>
              <a:p>
                <a:pPr>
                  <a:spcBef>
                    <a:spcPts val="1500"/>
                  </a:spcBef>
                </a:pPr>
                <a:r>
                  <a:rPr lang="en-US" dirty="0">
                    <a:solidFill>
                      <a:schemeClr val="bg1">
                        <a:lumMod val="75000"/>
                      </a:schemeClr>
                    </a:solidFill>
                  </a:rPr>
                  <a:t>Experiments</a:t>
                </a:r>
              </a:p>
              <a:p>
                <a:endParaRPr 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1981200" y="1211608"/>
                <a:ext cx="8229600" cy="4896544"/>
              </a:xfrm>
              <a:blipFill>
                <a:blip r:embed="rId2"/>
                <a:stretch>
                  <a:fillRect t="-1121"/>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en-US" dirty="0"/>
              <a:t>Overview</a:t>
            </a:r>
          </a:p>
        </p:txBody>
      </p:sp>
    </p:spTree>
    <p:extLst>
      <p:ext uri="{BB962C8B-B14F-4D97-AF65-F5344CB8AC3E}">
        <p14:creationId xmlns:p14="http://schemas.microsoft.com/office/powerpoint/2010/main" val="6469082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1944688" y="1322454"/>
                <a:ext cx="8229600" cy="4525963"/>
              </a:xfrm>
            </p:spPr>
            <p:txBody>
              <a:bodyPr/>
              <a:lstStyle/>
              <a:p>
                <a:r>
                  <a:rPr lang="en-US" dirty="0"/>
                  <a:t>A </a:t>
                </a:r>
                <a14:m>
                  <m:oMath xmlns:m="http://schemas.openxmlformats.org/officeDocument/2006/math">
                    <m:r>
                      <a:rPr lang="en-US" i="1" dirty="0" smtClean="0">
                        <a:latin typeface="Cambria Math"/>
                      </a:rPr>
                      <m:t>5</m:t>
                    </m:r>
                  </m:oMath>
                </a14:m>
                <a:r>
                  <a:rPr lang="en-US" dirty="0"/>
                  <a:t>-dimensional database:</a:t>
                </a:r>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1944688" y="1322454"/>
                <a:ext cx="8229600" cy="4525963"/>
              </a:xfrm>
              <a:blipFill>
                <a:blip r:embed="rId3"/>
                <a:stretch>
                  <a:fillRect t="-1213"/>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en-US" dirty="0"/>
              <a:t>Bayesian Network</a:t>
            </a:r>
          </a:p>
        </p:txBody>
      </p:sp>
      <p:sp>
        <p:nvSpPr>
          <p:cNvPr id="4" name="椭圆 3"/>
          <p:cNvSpPr/>
          <p:nvPr/>
        </p:nvSpPr>
        <p:spPr>
          <a:xfrm>
            <a:off x="2812660" y="2650864"/>
            <a:ext cx="1440160" cy="7200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latin typeface="Calibri"/>
            </a:endParaRPr>
          </a:p>
        </p:txBody>
      </p:sp>
      <p:sp>
        <p:nvSpPr>
          <p:cNvPr id="5" name="TextBox 4"/>
          <p:cNvSpPr txBox="1"/>
          <p:nvPr/>
        </p:nvSpPr>
        <p:spPr>
          <a:xfrm>
            <a:off x="3175090" y="2722310"/>
            <a:ext cx="731643" cy="523220"/>
          </a:xfrm>
          <a:prstGeom prst="rect">
            <a:avLst/>
          </a:prstGeom>
          <a:noFill/>
        </p:spPr>
        <p:txBody>
          <a:bodyPr wrap="square" rtlCol="0">
            <a:spAutoFit/>
          </a:bodyPr>
          <a:lstStyle/>
          <a:p>
            <a:pPr eaLnBrk="1" fontAlgn="auto" hangingPunct="1">
              <a:spcBef>
                <a:spcPts val="0"/>
              </a:spcBef>
              <a:spcAft>
                <a:spcPts val="0"/>
              </a:spcAft>
            </a:pPr>
            <a:r>
              <a:rPr lang="en-US" sz="2800" dirty="0">
                <a:solidFill>
                  <a:prstClr val="black"/>
                </a:solidFill>
                <a:latin typeface="Calibri"/>
                <a:ea typeface="+mn-ea"/>
              </a:rPr>
              <a:t>age</a:t>
            </a:r>
          </a:p>
        </p:txBody>
      </p:sp>
      <p:sp>
        <p:nvSpPr>
          <p:cNvPr id="6" name="椭圆 5"/>
          <p:cNvSpPr/>
          <p:nvPr/>
        </p:nvSpPr>
        <p:spPr>
          <a:xfrm>
            <a:off x="5159896" y="2636912"/>
            <a:ext cx="2074280" cy="7200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latin typeface="Calibri"/>
            </a:endParaRPr>
          </a:p>
        </p:txBody>
      </p:sp>
      <p:sp>
        <p:nvSpPr>
          <p:cNvPr id="7" name="TextBox 6"/>
          <p:cNvSpPr txBox="1"/>
          <p:nvPr/>
        </p:nvSpPr>
        <p:spPr>
          <a:xfrm>
            <a:off x="5408026" y="2708358"/>
            <a:ext cx="1711851" cy="523220"/>
          </a:xfrm>
          <a:prstGeom prst="rect">
            <a:avLst/>
          </a:prstGeom>
          <a:noFill/>
        </p:spPr>
        <p:txBody>
          <a:bodyPr wrap="square" rtlCol="0">
            <a:spAutoFit/>
          </a:bodyPr>
          <a:lstStyle/>
          <a:p>
            <a:pPr eaLnBrk="1" fontAlgn="auto" hangingPunct="1">
              <a:spcBef>
                <a:spcPts val="0"/>
              </a:spcBef>
              <a:spcAft>
                <a:spcPts val="0"/>
              </a:spcAft>
            </a:pPr>
            <a:r>
              <a:rPr lang="en-US" sz="2800" dirty="0" err="1">
                <a:solidFill>
                  <a:prstClr val="black"/>
                </a:solidFill>
                <a:latin typeface="Calibri"/>
                <a:ea typeface="+mn-ea"/>
              </a:rPr>
              <a:t>workclass</a:t>
            </a:r>
            <a:endParaRPr lang="en-US" sz="2800" dirty="0">
              <a:solidFill>
                <a:prstClr val="black"/>
              </a:solidFill>
              <a:latin typeface="Calibri"/>
              <a:ea typeface="+mn-ea"/>
            </a:endParaRPr>
          </a:p>
        </p:txBody>
      </p:sp>
      <p:sp>
        <p:nvSpPr>
          <p:cNvPr id="8" name="椭圆 7"/>
          <p:cNvSpPr/>
          <p:nvPr/>
        </p:nvSpPr>
        <p:spPr>
          <a:xfrm>
            <a:off x="2495600" y="4167224"/>
            <a:ext cx="2074280" cy="7200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latin typeface="Calibri"/>
            </a:endParaRPr>
          </a:p>
        </p:txBody>
      </p:sp>
      <p:sp>
        <p:nvSpPr>
          <p:cNvPr id="9" name="TextBox 8"/>
          <p:cNvSpPr txBox="1"/>
          <p:nvPr/>
        </p:nvSpPr>
        <p:spPr>
          <a:xfrm>
            <a:off x="2724680" y="4276770"/>
            <a:ext cx="1711851" cy="523220"/>
          </a:xfrm>
          <a:prstGeom prst="rect">
            <a:avLst/>
          </a:prstGeom>
          <a:noFill/>
        </p:spPr>
        <p:txBody>
          <a:bodyPr wrap="square" rtlCol="0">
            <a:spAutoFit/>
          </a:bodyPr>
          <a:lstStyle/>
          <a:p>
            <a:pPr eaLnBrk="1" fontAlgn="auto" hangingPunct="1">
              <a:spcBef>
                <a:spcPts val="0"/>
              </a:spcBef>
              <a:spcAft>
                <a:spcPts val="0"/>
              </a:spcAft>
            </a:pPr>
            <a:r>
              <a:rPr lang="en-US" sz="2800" dirty="0">
                <a:solidFill>
                  <a:prstClr val="black"/>
                </a:solidFill>
                <a:latin typeface="Calibri"/>
                <a:ea typeface="+mn-ea"/>
              </a:rPr>
              <a:t>education</a:t>
            </a:r>
          </a:p>
        </p:txBody>
      </p:sp>
      <p:sp>
        <p:nvSpPr>
          <p:cNvPr id="10" name="椭圆 9"/>
          <p:cNvSpPr/>
          <p:nvPr/>
        </p:nvSpPr>
        <p:spPr>
          <a:xfrm>
            <a:off x="5408922" y="4158840"/>
            <a:ext cx="1584176" cy="7200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latin typeface="Calibri"/>
            </a:endParaRPr>
          </a:p>
        </p:txBody>
      </p:sp>
      <p:sp>
        <p:nvSpPr>
          <p:cNvPr id="11" name="TextBox 10"/>
          <p:cNvSpPr txBox="1"/>
          <p:nvPr/>
        </p:nvSpPr>
        <p:spPr>
          <a:xfrm>
            <a:off x="5883050" y="4268834"/>
            <a:ext cx="855925" cy="523220"/>
          </a:xfrm>
          <a:prstGeom prst="rect">
            <a:avLst/>
          </a:prstGeom>
          <a:noFill/>
        </p:spPr>
        <p:txBody>
          <a:bodyPr wrap="square" rtlCol="0">
            <a:spAutoFit/>
          </a:bodyPr>
          <a:lstStyle/>
          <a:p>
            <a:pPr eaLnBrk="1" fontAlgn="auto" hangingPunct="1">
              <a:spcBef>
                <a:spcPts val="0"/>
              </a:spcBef>
              <a:spcAft>
                <a:spcPts val="0"/>
              </a:spcAft>
            </a:pPr>
            <a:r>
              <a:rPr lang="en-US" sz="2800" dirty="0">
                <a:solidFill>
                  <a:prstClr val="black"/>
                </a:solidFill>
                <a:latin typeface="Calibri"/>
                <a:ea typeface="+mn-ea"/>
              </a:rPr>
              <a:t>title</a:t>
            </a:r>
          </a:p>
        </p:txBody>
      </p:sp>
      <p:sp>
        <p:nvSpPr>
          <p:cNvPr id="12" name="椭圆 11"/>
          <p:cNvSpPr/>
          <p:nvPr/>
        </p:nvSpPr>
        <p:spPr>
          <a:xfrm>
            <a:off x="8256240" y="3370944"/>
            <a:ext cx="1800200" cy="7200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latin typeface="Calibri"/>
            </a:endParaRPr>
          </a:p>
        </p:txBody>
      </p:sp>
      <p:sp>
        <p:nvSpPr>
          <p:cNvPr id="13" name="TextBox 12"/>
          <p:cNvSpPr txBox="1"/>
          <p:nvPr/>
        </p:nvSpPr>
        <p:spPr>
          <a:xfrm>
            <a:off x="8559475" y="3466424"/>
            <a:ext cx="1368152" cy="523220"/>
          </a:xfrm>
          <a:prstGeom prst="rect">
            <a:avLst/>
          </a:prstGeom>
          <a:noFill/>
        </p:spPr>
        <p:txBody>
          <a:bodyPr wrap="square" rtlCol="0">
            <a:spAutoFit/>
          </a:bodyPr>
          <a:lstStyle/>
          <a:p>
            <a:pPr eaLnBrk="1" fontAlgn="auto" hangingPunct="1">
              <a:spcBef>
                <a:spcPts val="0"/>
              </a:spcBef>
              <a:spcAft>
                <a:spcPts val="0"/>
              </a:spcAft>
            </a:pPr>
            <a:r>
              <a:rPr lang="en-US" sz="2800" dirty="0">
                <a:solidFill>
                  <a:prstClr val="black"/>
                </a:solidFill>
                <a:latin typeface="Calibri"/>
                <a:ea typeface="+mn-ea"/>
              </a:rPr>
              <a:t>income</a:t>
            </a:r>
          </a:p>
        </p:txBody>
      </p:sp>
      <p:cxnSp>
        <p:nvCxnSpPr>
          <p:cNvPr id="15" name="直接箭头连接符 14"/>
          <p:cNvCxnSpPr>
            <a:stCxn id="4" idx="4"/>
            <a:endCxn id="8" idx="0"/>
          </p:cNvCxnSpPr>
          <p:nvPr/>
        </p:nvCxnSpPr>
        <p:spPr>
          <a:xfrm>
            <a:off x="3532740" y="3370944"/>
            <a:ext cx="0" cy="796280"/>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4" idx="6"/>
            <a:endCxn id="6" idx="2"/>
          </p:cNvCxnSpPr>
          <p:nvPr/>
        </p:nvCxnSpPr>
        <p:spPr>
          <a:xfrm flipV="1">
            <a:off x="4252820" y="2996952"/>
            <a:ext cx="907076" cy="13952"/>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6" idx="4"/>
            <a:endCxn id="10" idx="0"/>
          </p:cNvCxnSpPr>
          <p:nvPr/>
        </p:nvCxnSpPr>
        <p:spPr>
          <a:xfrm>
            <a:off x="6197036" y="3356992"/>
            <a:ext cx="3974" cy="801848"/>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6" idx="6"/>
            <a:endCxn id="12" idx="1"/>
          </p:cNvCxnSpPr>
          <p:nvPr/>
        </p:nvCxnSpPr>
        <p:spPr>
          <a:xfrm>
            <a:off x="7234177" y="2996953"/>
            <a:ext cx="1285697" cy="479445"/>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p:cNvSpPr/>
              <p:nvPr/>
            </p:nvSpPr>
            <p:spPr>
              <a:xfrm>
                <a:off x="2810935" y="2104830"/>
                <a:ext cx="1476366" cy="523220"/>
              </a:xfrm>
              <a:prstGeom prst="rect">
                <a:avLst/>
              </a:prstGeom>
            </p:spPr>
            <p:txBody>
              <a:bodyPr wrap="none">
                <a:spAutoFit/>
              </a:bodyPr>
              <a:lstStyle/>
              <a:p>
                <a:pPr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func>
                        <m:funcPr>
                          <m:ctrlPr>
                            <a:rPr lang="en-US" sz="2800" i="1">
                              <a:solidFill>
                                <a:prstClr val="black"/>
                              </a:solidFill>
                              <a:latin typeface="Cambria Math" panose="02040503050406030204" pitchFamily="18" charset="0"/>
                              <a:ea typeface="+mn-ea"/>
                            </a:rPr>
                          </m:ctrlPr>
                        </m:funcPr>
                        <m:fName>
                          <m:r>
                            <m:rPr>
                              <m:sty m:val="p"/>
                            </m:rPr>
                            <a:rPr lang="en-US" sz="2800">
                              <a:solidFill>
                                <a:prstClr val="black"/>
                              </a:solidFill>
                              <a:latin typeface="Cambria Math"/>
                              <a:ea typeface="+mn-ea"/>
                            </a:rPr>
                            <m:t>Pr</m:t>
                          </m:r>
                        </m:fName>
                        <m:e>
                          <m:d>
                            <m:dPr>
                              <m:begChr m:val="["/>
                              <m:endChr m:val="]"/>
                              <m:ctrlPr>
                                <a:rPr lang="en-US" sz="2800" i="1">
                                  <a:solidFill>
                                    <a:prstClr val="black"/>
                                  </a:solidFill>
                                  <a:latin typeface="Cambria Math" panose="02040503050406030204" pitchFamily="18" charset="0"/>
                                  <a:ea typeface="+mn-ea"/>
                                </a:rPr>
                              </m:ctrlPr>
                            </m:dPr>
                            <m:e>
                              <m:r>
                                <a:rPr lang="en-US" sz="2800" i="1">
                                  <a:solidFill>
                                    <a:prstClr val="black"/>
                                  </a:solidFill>
                                  <a:latin typeface="Cambria Math"/>
                                  <a:ea typeface="+mn-ea"/>
                                </a:rPr>
                                <m:t>𝑎𝑔𝑒</m:t>
                              </m:r>
                            </m:e>
                          </m:d>
                        </m:e>
                      </m:func>
                    </m:oMath>
                  </m:oMathPara>
                </a14:m>
                <a:endParaRPr lang="en-US" sz="2800" dirty="0">
                  <a:solidFill>
                    <a:prstClr val="black"/>
                  </a:solidFill>
                  <a:latin typeface="Calibri"/>
                  <a:ea typeface="+mn-ea"/>
                </a:endParaRPr>
              </a:p>
            </p:txBody>
          </p:sp>
        </mc:Choice>
        <mc:Fallback xmlns="">
          <p:sp>
            <p:nvSpPr>
              <p:cNvPr id="14" name="矩形 13"/>
              <p:cNvSpPr>
                <a:spLocks noRot="1" noChangeAspect="1" noMove="1" noResize="1" noEditPoints="1" noAdjustHandles="1" noChangeArrowheads="1" noChangeShapeType="1" noTextEdit="1"/>
              </p:cNvSpPr>
              <p:nvPr/>
            </p:nvSpPr>
            <p:spPr>
              <a:xfrm>
                <a:off x="2810935" y="2104830"/>
                <a:ext cx="1476366"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4949997" y="2090542"/>
                <a:ext cx="2583336" cy="523220"/>
              </a:xfrm>
              <a:prstGeom prst="rect">
                <a:avLst/>
              </a:prstGeom>
            </p:spPr>
            <p:txBody>
              <a:bodyPr wrap="none">
                <a:spAutoFit/>
              </a:bodyPr>
              <a:lstStyle/>
              <a:p>
                <a:pPr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func>
                        <m:funcPr>
                          <m:ctrlPr>
                            <a:rPr lang="en-US" sz="2800" i="1">
                              <a:solidFill>
                                <a:prstClr val="black"/>
                              </a:solidFill>
                              <a:latin typeface="Cambria Math" panose="02040503050406030204" pitchFamily="18" charset="0"/>
                              <a:ea typeface="+mn-ea"/>
                            </a:rPr>
                          </m:ctrlPr>
                        </m:funcPr>
                        <m:fName>
                          <m:r>
                            <m:rPr>
                              <m:sty m:val="p"/>
                            </m:rPr>
                            <a:rPr lang="en-US" sz="2800">
                              <a:solidFill>
                                <a:prstClr val="black"/>
                              </a:solidFill>
                              <a:latin typeface="Cambria Math"/>
                              <a:ea typeface="+mn-ea"/>
                            </a:rPr>
                            <m:t>Pr</m:t>
                          </m:r>
                        </m:fName>
                        <m:e>
                          <m:d>
                            <m:dPr>
                              <m:begChr m:val="["/>
                              <m:endChr m:val="]"/>
                              <m:ctrlPr>
                                <a:rPr lang="en-US" sz="2800" i="1">
                                  <a:solidFill>
                                    <a:prstClr val="black"/>
                                  </a:solidFill>
                                  <a:latin typeface="Cambria Math" panose="02040503050406030204" pitchFamily="18" charset="0"/>
                                  <a:ea typeface="+mn-ea"/>
                                </a:rPr>
                              </m:ctrlPr>
                            </m:dPr>
                            <m:e>
                              <m:r>
                                <a:rPr lang="en-US" sz="2800" i="1">
                                  <a:solidFill>
                                    <a:prstClr val="black"/>
                                  </a:solidFill>
                                  <a:latin typeface="Cambria Math"/>
                                  <a:ea typeface="+mn-ea"/>
                                </a:rPr>
                                <m:t>𝑤𝑜𝑟𝑘</m:t>
                              </m:r>
                              <m:r>
                                <a:rPr lang="en-US" sz="2800" i="1">
                                  <a:solidFill>
                                    <a:prstClr val="black"/>
                                  </a:solidFill>
                                  <a:latin typeface="Cambria Math"/>
                                  <a:ea typeface="+mn-ea"/>
                                </a:rPr>
                                <m:t> | </m:t>
                              </m:r>
                              <m:r>
                                <a:rPr lang="en-US" sz="2800" i="1">
                                  <a:solidFill>
                                    <a:prstClr val="black"/>
                                  </a:solidFill>
                                  <a:latin typeface="Cambria Math"/>
                                  <a:ea typeface="+mn-ea"/>
                                </a:rPr>
                                <m:t>𝑎𝑔𝑒</m:t>
                              </m:r>
                            </m:e>
                          </m:d>
                        </m:e>
                      </m:func>
                    </m:oMath>
                  </m:oMathPara>
                </a14:m>
                <a:endParaRPr lang="en-US" sz="2800" dirty="0">
                  <a:solidFill>
                    <a:prstClr val="black"/>
                  </a:solidFill>
                  <a:latin typeface="Calibri"/>
                  <a:ea typeface="+mn-ea"/>
                </a:endParaRPr>
              </a:p>
            </p:txBody>
          </p:sp>
        </mc:Choice>
        <mc:Fallback xmlns="">
          <p:sp>
            <p:nvSpPr>
              <p:cNvPr id="17" name="矩形 16"/>
              <p:cNvSpPr>
                <a:spLocks noRot="1" noChangeAspect="1" noMove="1" noResize="1" noEditPoints="1" noAdjustHandles="1" noChangeArrowheads="1" noChangeShapeType="1" noTextEdit="1"/>
              </p:cNvSpPr>
              <p:nvPr/>
            </p:nvSpPr>
            <p:spPr>
              <a:xfrm>
                <a:off x="4949997" y="2090542"/>
                <a:ext cx="2583336"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2377450" y="4956024"/>
                <a:ext cx="2349489" cy="523220"/>
              </a:xfrm>
              <a:prstGeom prst="rect">
                <a:avLst/>
              </a:prstGeom>
            </p:spPr>
            <p:txBody>
              <a:bodyPr wrap="none">
                <a:spAutoFit/>
              </a:bodyPr>
              <a:lstStyle/>
              <a:p>
                <a:pPr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func>
                        <m:funcPr>
                          <m:ctrlPr>
                            <a:rPr lang="en-US" sz="2800" i="1">
                              <a:solidFill>
                                <a:prstClr val="black"/>
                              </a:solidFill>
                              <a:latin typeface="Cambria Math" panose="02040503050406030204" pitchFamily="18" charset="0"/>
                              <a:ea typeface="+mn-ea"/>
                            </a:rPr>
                          </m:ctrlPr>
                        </m:funcPr>
                        <m:fName>
                          <m:r>
                            <m:rPr>
                              <m:sty m:val="p"/>
                            </m:rPr>
                            <a:rPr lang="en-US" sz="2800">
                              <a:solidFill>
                                <a:prstClr val="black"/>
                              </a:solidFill>
                              <a:latin typeface="Cambria Math"/>
                              <a:ea typeface="+mn-ea"/>
                            </a:rPr>
                            <m:t>Pr</m:t>
                          </m:r>
                        </m:fName>
                        <m:e>
                          <m:d>
                            <m:dPr>
                              <m:begChr m:val="["/>
                              <m:endChr m:val="]"/>
                              <m:ctrlPr>
                                <a:rPr lang="en-US" sz="2800" i="1">
                                  <a:solidFill>
                                    <a:prstClr val="black"/>
                                  </a:solidFill>
                                  <a:latin typeface="Cambria Math" panose="02040503050406030204" pitchFamily="18" charset="0"/>
                                  <a:ea typeface="+mn-ea"/>
                                </a:rPr>
                              </m:ctrlPr>
                            </m:dPr>
                            <m:e>
                              <m:r>
                                <a:rPr lang="en-US" sz="2800" i="1">
                                  <a:solidFill>
                                    <a:prstClr val="black"/>
                                  </a:solidFill>
                                  <a:latin typeface="Cambria Math"/>
                                  <a:ea typeface="+mn-ea"/>
                                </a:rPr>
                                <m:t>𝑒𝑑𝑢</m:t>
                              </m:r>
                              <m:r>
                                <a:rPr lang="en-US" sz="2800" i="1">
                                  <a:solidFill>
                                    <a:prstClr val="black"/>
                                  </a:solidFill>
                                  <a:latin typeface="Cambria Math"/>
                                  <a:ea typeface="+mn-ea"/>
                                </a:rPr>
                                <m:t> | </m:t>
                              </m:r>
                              <m:r>
                                <a:rPr lang="en-US" sz="2800" i="1">
                                  <a:solidFill>
                                    <a:prstClr val="black"/>
                                  </a:solidFill>
                                  <a:latin typeface="Cambria Math"/>
                                  <a:ea typeface="+mn-ea"/>
                                </a:rPr>
                                <m:t>𝑎𝑔𝑒</m:t>
                              </m:r>
                            </m:e>
                          </m:d>
                        </m:e>
                      </m:func>
                    </m:oMath>
                  </m:oMathPara>
                </a14:m>
                <a:endParaRPr lang="en-US" sz="2800" dirty="0">
                  <a:solidFill>
                    <a:prstClr val="black"/>
                  </a:solidFill>
                  <a:latin typeface="Calibri"/>
                  <a:ea typeface="+mn-ea"/>
                </a:endParaRPr>
              </a:p>
            </p:txBody>
          </p:sp>
        </mc:Choice>
        <mc:Fallback xmlns="">
          <p:sp>
            <p:nvSpPr>
              <p:cNvPr id="18" name="矩形 17"/>
              <p:cNvSpPr>
                <a:spLocks noRot="1" noChangeAspect="1" noMove="1" noResize="1" noEditPoints="1" noAdjustHandles="1" noChangeArrowheads="1" noChangeShapeType="1" noTextEdit="1"/>
              </p:cNvSpPr>
              <p:nvPr/>
            </p:nvSpPr>
            <p:spPr>
              <a:xfrm>
                <a:off x="2377450" y="4956024"/>
                <a:ext cx="2349489"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4909921" y="4941736"/>
                <a:ext cx="2673104" cy="523220"/>
              </a:xfrm>
              <a:prstGeom prst="rect">
                <a:avLst/>
              </a:prstGeom>
            </p:spPr>
            <p:txBody>
              <a:bodyPr wrap="none">
                <a:spAutoFit/>
              </a:bodyPr>
              <a:lstStyle/>
              <a:p>
                <a:pPr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func>
                        <m:funcPr>
                          <m:ctrlPr>
                            <a:rPr lang="en-US" sz="2800" i="1">
                              <a:solidFill>
                                <a:prstClr val="black"/>
                              </a:solidFill>
                              <a:latin typeface="Cambria Math" panose="02040503050406030204" pitchFamily="18" charset="0"/>
                              <a:ea typeface="+mn-ea"/>
                            </a:rPr>
                          </m:ctrlPr>
                        </m:funcPr>
                        <m:fName>
                          <m:r>
                            <m:rPr>
                              <m:sty m:val="p"/>
                            </m:rPr>
                            <a:rPr lang="en-US" sz="2800">
                              <a:solidFill>
                                <a:prstClr val="black"/>
                              </a:solidFill>
                              <a:latin typeface="Cambria Math"/>
                              <a:ea typeface="+mn-ea"/>
                            </a:rPr>
                            <m:t>Pr</m:t>
                          </m:r>
                        </m:fName>
                        <m:e>
                          <m:d>
                            <m:dPr>
                              <m:begChr m:val="["/>
                              <m:endChr m:val="]"/>
                              <m:ctrlPr>
                                <a:rPr lang="en-US" sz="2800" i="1">
                                  <a:solidFill>
                                    <a:prstClr val="black"/>
                                  </a:solidFill>
                                  <a:latin typeface="Cambria Math" panose="02040503050406030204" pitchFamily="18" charset="0"/>
                                  <a:ea typeface="+mn-ea"/>
                                </a:rPr>
                              </m:ctrlPr>
                            </m:dPr>
                            <m:e>
                              <m:r>
                                <a:rPr lang="en-US" sz="2800" i="1">
                                  <a:solidFill>
                                    <a:prstClr val="black"/>
                                  </a:solidFill>
                                  <a:latin typeface="Cambria Math"/>
                                  <a:ea typeface="+mn-ea"/>
                                </a:rPr>
                                <m:t>𝑡𝑖𝑡𝑙𝑒</m:t>
                              </m:r>
                              <m:r>
                                <a:rPr lang="en-US" sz="2800" i="1">
                                  <a:solidFill>
                                    <a:prstClr val="black"/>
                                  </a:solidFill>
                                  <a:latin typeface="Cambria Math"/>
                                  <a:ea typeface="+mn-ea"/>
                                </a:rPr>
                                <m:t> | </m:t>
                              </m:r>
                              <m:r>
                                <a:rPr lang="en-US" sz="2800" i="1">
                                  <a:solidFill>
                                    <a:prstClr val="black"/>
                                  </a:solidFill>
                                  <a:latin typeface="Cambria Math"/>
                                  <a:ea typeface="+mn-ea"/>
                                </a:rPr>
                                <m:t>𝑤𝑜𝑟𝑘</m:t>
                              </m:r>
                            </m:e>
                          </m:d>
                        </m:e>
                      </m:func>
                    </m:oMath>
                  </m:oMathPara>
                </a14:m>
                <a:endParaRPr lang="en-US" sz="2800" dirty="0">
                  <a:solidFill>
                    <a:prstClr val="black"/>
                  </a:solidFill>
                  <a:latin typeface="Calibri"/>
                  <a:ea typeface="+mn-ea"/>
                </a:endParaRPr>
              </a:p>
            </p:txBody>
          </p:sp>
        </mc:Choice>
        <mc:Fallback xmlns="">
          <p:sp>
            <p:nvSpPr>
              <p:cNvPr id="20" name="矩形 19"/>
              <p:cNvSpPr>
                <a:spLocks noRot="1" noChangeAspect="1" noMove="1" noResize="1" noEditPoints="1" noAdjustHandles="1" noChangeArrowheads="1" noChangeShapeType="1" noTextEdit="1"/>
              </p:cNvSpPr>
              <p:nvPr/>
            </p:nvSpPr>
            <p:spPr>
              <a:xfrm>
                <a:off x="4909921" y="4941736"/>
                <a:ext cx="2673104"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7621052" y="4135260"/>
                <a:ext cx="3141181" cy="523220"/>
              </a:xfrm>
              <a:prstGeom prst="rect">
                <a:avLst/>
              </a:prstGeom>
            </p:spPr>
            <p:txBody>
              <a:bodyPr wrap="none">
                <a:spAutoFit/>
              </a:bodyPr>
              <a:lstStyle/>
              <a:p>
                <a:pPr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func>
                        <m:funcPr>
                          <m:ctrlPr>
                            <a:rPr lang="en-US" sz="2800" i="1">
                              <a:solidFill>
                                <a:prstClr val="black"/>
                              </a:solidFill>
                              <a:latin typeface="Cambria Math" panose="02040503050406030204" pitchFamily="18" charset="0"/>
                              <a:ea typeface="+mn-ea"/>
                            </a:rPr>
                          </m:ctrlPr>
                        </m:funcPr>
                        <m:fName>
                          <m:r>
                            <m:rPr>
                              <m:sty m:val="p"/>
                            </m:rPr>
                            <a:rPr lang="en-US" sz="2800">
                              <a:solidFill>
                                <a:prstClr val="black"/>
                              </a:solidFill>
                              <a:latin typeface="Cambria Math"/>
                              <a:ea typeface="+mn-ea"/>
                            </a:rPr>
                            <m:t>Pr</m:t>
                          </m:r>
                        </m:fName>
                        <m:e>
                          <m:d>
                            <m:dPr>
                              <m:begChr m:val="["/>
                              <m:endChr m:val="]"/>
                              <m:ctrlPr>
                                <a:rPr lang="en-US" sz="2800" i="1">
                                  <a:solidFill>
                                    <a:prstClr val="black"/>
                                  </a:solidFill>
                                  <a:latin typeface="Cambria Math" panose="02040503050406030204" pitchFamily="18" charset="0"/>
                                  <a:ea typeface="+mn-ea"/>
                                </a:rPr>
                              </m:ctrlPr>
                            </m:dPr>
                            <m:e>
                              <m:r>
                                <a:rPr lang="en-US" sz="2800" i="1">
                                  <a:solidFill>
                                    <a:prstClr val="black"/>
                                  </a:solidFill>
                                  <a:latin typeface="Cambria Math"/>
                                  <a:ea typeface="+mn-ea"/>
                                </a:rPr>
                                <m:t>𝑖𝑛𝑐𝑜𝑚𝑒</m:t>
                              </m:r>
                              <m:r>
                                <a:rPr lang="en-US" sz="2800" i="1">
                                  <a:solidFill>
                                    <a:prstClr val="black"/>
                                  </a:solidFill>
                                  <a:latin typeface="Cambria Math"/>
                                  <a:ea typeface="+mn-ea"/>
                                </a:rPr>
                                <m:t> | </m:t>
                              </m:r>
                              <m:r>
                                <a:rPr lang="en-US" sz="2800" i="1">
                                  <a:solidFill>
                                    <a:prstClr val="black"/>
                                  </a:solidFill>
                                  <a:latin typeface="Cambria Math"/>
                                  <a:ea typeface="+mn-ea"/>
                                </a:rPr>
                                <m:t>𝑤𝑜𝑟𝑘</m:t>
                              </m:r>
                            </m:e>
                          </m:d>
                        </m:e>
                      </m:func>
                    </m:oMath>
                  </m:oMathPara>
                </a14:m>
                <a:endParaRPr lang="en-US" sz="2800" dirty="0">
                  <a:solidFill>
                    <a:prstClr val="black"/>
                  </a:solidFill>
                  <a:latin typeface="Calibri"/>
                  <a:ea typeface="+mn-ea"/>
                </a:endParaRPr>
              </a:p>
            </p:txBody>
          </p:sp>
        </mc:Choice>
        <mc:Fallback xmlns="">
          <p:sp>
            <p:nvSpPr>
              <p:cNvPr id="21" name="矩形 20"/>
              <p:cNvSpPr>
                <a:spLocks noRot="1" noChangeAspect="1" noMove="1" noResize="1" noEditPoints="1" noAdjustHandles="1" noChangeArrowheads="1" noChangeShapeType="1" noTextEdit="1"/>
              </p:cNvSpPr>
              <p:nvPr/>
            </p:nvSpPr>
            <p:spPr>
              <a:xfrm>
                <a:off x="7621052" y="4135260"/>
                <a:ext cx="3141181" cy="523220"/>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02045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8" grpId="0"/>
      <p:bldP spid="20" grpId="0"/>
      <p:bldP spid="2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1944688" y="1322454"/>
                <a:ext cx="8229600" cy="4525963"/>
              </a:xfrm>
            </p:spPr>
            <p:txBody>
              <a:bodyPr/>
              <a:lstStyle/>
              <a:p>
                <a:r>
                  <a:rPr lang="en-US" dirty="0"/>
                  <a:t>A </a:t>
                </a:r>
                <a14:m>
                  <m:oMath xmlns:m="http://schemas.openxmlformats.org/officeDocument/2006/math">
                    <m:r>
                      <a:rPr lang="en-US" i="1" dirty="0" smtClean="0">
                        <a:latin typeface="Cambria Math"/>
                      </a:rPr>
                      <m:t>5</m:t>
                    </m:r>
                  </m:oMath>
                </a14:m>
                <a:r>
                  <a:rPr lang="en-US" dirty="0"/>
                  <a:t>-dimensional database:</a:t>
                </a:r>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1944688" y="1322454"/>
                <a:ext cx="8229600" cy="4525963"/>
              </a:xfrm>
              <a:blipFill>
                <a:blip r:embed="rId3"/>
                <a:stretch>
                  <a:fillRect t="-1213"/>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en-US" dirty="0"/>
              <a:t>Bayesian Network</a:t>
            </a:r>
          </a:p>
        </p:txBody>
      </p:sp>
      <p:sp>
        <p:nvSpPr>
          <p:cNvPr id="4" name="椭圆 3"/>
          <p:cNvSpPr/>
          <p:nvPr/>
        </p:nvSpPr>
        <p:spPr>
          <a:xfrm>
            <a:off x="2812660" y="2650864"/>
            <a:ext cx="1440160" cy="7200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latin typeface="Calibri"/>
            </a:endParaRPr>
          </a:p>
        </p:txBody>
      </p:sp>
      <p:sp>
        <p:nvSpPr>
          <p:cNvPr id="5" name="TextBox 4"/>
          <p:cNvSpPr txBox="1"/>
          <p:nvPr/>
        </p:nvSpPr>
        <p:spPr>
          <a:xfrm>
            <a:off x="3175090" y="2722310"/>
            <a:ext cx="731643" cy="523220"/>
          </a:xfrm>
          <a:prstGeom prst="rect">
            <a:avLst/>
          </a:prstGeom>
          <a:noFill/>
        </p:spPr>
        <p:txBody>
          <a:bodyPr wrap="square" rtlCol="0">
            <a:spAutoFit/>
          </a:bodyPr>
          <a:lstStyle/>
          <a:p>
            <a:pPr eaLnBrk="1" fontAlgn="auto" hangingPunct="1">
              <a:spcBef>
                <a:spcPts val="0"/>
              </a:spcBef>
              <a:spcAft>
                <a:spcPts val="0"/>
              </a:spcAft>
            </a:pPr>
            <a:r>
              <a:rPr lang="en-US" sz="2800" dirty="0">
                <a:solidFill>
                  <a:prstClr val="black"/>
                </a:solidFill>
                <a:latin typeface="Calibri"/>
                <a:ea typeface="+mn-ea"/>
              </a:rPr>
              <a:t>age</a:t>
            </a:r>
          </a:p>
        </p:txBody>
      </p:sp>
      <p:sp>
        <p:nvSpPr>
          <p:cNvPr id="6" name="椭圆 5"/>
          <p:cNvSpPr/>
          <p:nvPr/>
        </p:nvSpPr>
        <p:spPr>
          <a:xfrm>
            <a:off x="5159896" y="2636912"/>
            <a:ext cx="2074280" cy="7200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latin typeface="Calibri"/>
            </a:endParaRPr>
          </a:p>
        </p:txBody>
      </p:sp>
      <p:sp>
        <p:nvSpPr>
          <p:cNvPr id="7" name="TextBox 6"/>
          <p:cNvSpPr txBox="1"/>
          <p:nvPr/>
        </p:nvSpPr>
        <p:spPr>
          <a:xfrm>
            <a:off x="5408026" y="2708358"/>
            <a:ext cx="1711851" cy="523220"/>
          </a:xfrm>
          <a:prstGeom prst="rect">
            <a:avLst/>
          </a:prstGeom>
          <a:noFill/>
        </p:spPr>
        <p:txBody>
          <a:bodyPr wrap="square" rtlCol="0">
            <a:spAutoFit/>
          </a:bodyPr>
          <a:lstStyle/>
          <a:p>
            <a:pPr eaLnBrk="1" fontAlgn="auto" hangingPunct="1">
              <a:spcBef>
                <a:spcPts val="0"/>
              </a:spcBef>
              <a:spcAft>
                <a:spcPts val="0"/>
              </a:spcAft>
            </a:pPr>
            <a:r>
              <a:rPr lang="en-US" sz="2800" dirty="0" err="1">
                <a:solidFill>
                  <a:prstClr val="black"/>
                </a:solidFill>
                <a:latin typeface="Calibri"/>
                <a:ea typeface="+mn-ea"/>
              </a:rPr>
              <a:t>workclass</a:t>
            </a:r>
            <a:endParaRPr lang="en-US" sz="2800" dirty="0">
              <a:solidFill>
                <a:prstClr val="black"/>
              </a:solidFill>
              <a:latin typeface="Calibri"/>
              <a:ea typeface="+mn-ea"/>
            </a:endParaRPr>
          </a:p>
        </p:txBody>
      </p:sp>
      <p:sp>
        <p:nvSpPr>
          <p:cNvPr id="8" name="椭圆 7"/>
          <p:cNvSpPr/>
          <p:nvPr/>
        </p:nvSpPr>
        <p:spPr>
          <a:xfrm>
            <a:off x="2495600" y="4167224"/>
            <a:ext cx="2074280" cy="7200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latin typeface="Calibri"/>
            </a:endParaRPr>
          </a:p>
        </p:txBody>
      </p:sp>
      <p:sp>
        <p:nvSpPr>
          <p:cNvPr id="9" name="TextBox 8"/>
          <p:cNvSpPr txBox="1"/>
          <p:nvPr/>
        </p:nvSpPr>
        <p:spPr>
          <a:xfrm>
            <a:off x="2724680" y="4276770"/>
            <a:ext cx="1711851" cy="523220"/>
          </a:xfrm>
          <a:prstGeom prst="rect">
            <a:avLst/>
          </a:prstGeom>
          <a:noFill/>
        </p:spPr>
        <p:txBody>
          <a:bodyPr wrap="square" rtlCol="0">
            <a:spAutoFit/>
          </a:bodyPr>
          <a:lstStyle/>
          <a:p>
            <a:pPr eaLnBrk="1" fontAlgn="auto" hangingPunct="1">
              <a:spcBef>
                <a:spcPts val="0"/>
              </a:spcBef>
              <a:spcAft>
                <a:spcPts val="0"/>
              </a:spcAft>
            </a:pPr>
            <a:r>
              <a:rPr lang="en-US" sz="2800" dirty="0">
                <a:solidFill>
                  <a:prstClr val="black"/>
                </a:solidFill>
                <a:latin typeface="Calibri"/>
                <a:ea typeface="+mn-ea"/>
              </a:rPr>
              <a:t>education</a:t>
            </a:r>
          </a:p>
        </p:txBody>
      </p:sp>
      <p:sp>
        <p:nvSpPr>
          <p:cNvPr id="10" name="椭圆 9"/>
          <p:cNvSpPr/>
          <p:nvPr/>
        </p:nvSpPr>
        <p:spPr>
          <a:xfrm>
            <a:off x="5408922" y="4158840"/>
            <a:ext cx="1584176" cy="7200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latin typeface="Calibri"/>
            </a:endParaRPr>
          </a:p>
        </p:txBody>
      </p:sp>
      <p:sp>
        <p:nvSpPr>
          <p:cNvPr id="11" name="TextBox 10"/>
          <p:cNvSpPr txBox="1"/>
          <p:nvPr/>
        </p:nvSpPr>
        <p:spPr>
          <a:xfrm>
            <a:off x="5883050" y="4268834"/>
            <a:ext cx="855925" cy="523220"/>
          </a:xfrm>
          <a:prstGeom prst="rect">
            <a:avLst/>
          </a:prstGeom>
          <a:noFill/>
        </p:spPr>
        <p:txBody>
          <a:bodyPr wrap="square" rtlCol="0">
            <a:spAutoFit/>
          </a:bodyPr>
          <a:lstStyle/>
          <a:p>
            <a:pPr eaLnBrk="1" fontAlgn="auto" hangingPunct="1">
              <a:spcBef>
                <a:spcPts val="0"/>
              </a:spcBef>
              <a:spcAft>
                <a:spcPts val="0"/>
              </a:spcAft>
            </a:pPr>
            <a:r>
              <a:rPr lang="en-US" sz="2800" dirty="0">
                <a:solidFill>
                  <a:prstClr val="black"/>
                </a:solidFill>
                <a:latin typeface="Calibri"/>
                <a:ea typeface="+mn-ea"/>
              </a:rPr>
              <a:t>title</a:t>
            </a:r>
          </a:p>
        </p:txBody>
      </p:sp>
      <p:sp>
        <p:nvSpPr>
          <p:cNvPr id="12" name="椭圆 11"/>
          <p:cNvSpPr/>
          <p:nvPr/>
        </p:nvSpPr>
        <p:spPr>
          <a:xfrm>
            <a:off x="8256240" y="3370944"/>
            <a:ext cx="1800200" cy="7200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latin typeface="Calibri"/>
            </a:endParaRPr>
          </a:p>
        </p:txBody>
      </p:sp>
      <p:sp>
        <p:nvSpPr>
          <p:cNvPr id="13" name="TextBox 12"/>
          <p:cNvSpPr txBox="1"/>
          <p:nvPr/>
        </p:nvSpPr>
        <p:spPr>
          <a:xfrm>
            <a:off x="8559475" y="3466424"/>
            <a:ext cx="1368152" cy="523220"/>
          </a:xfrm>
          <a:prstGeom prst="rect">
            <a:avLst/>
          </a:prstGeom>
          <a:noFill/>
        </p:spPr>
        <p:txBody>
          <a:bodyPr wrap="square" rtlCol="0">
            <a:spAutoFit/>
          </a:bodyPr>
          <a:lstStyle/>
          <a:p>
            <a:pPr eaLnBrk="1" fontAlgn="auto" hangingPunct="1">
              <a:spcBef>
                <a:spcPts val="0"/>
              </a:spcBef>
              <a:spcAft>
                <a:spcPts val="0"/>
              </a:spcAft>
            </a:pPr>
            <a:r>
              <a:rPr lang="en-US" sz="2800" dirty="0">
                <a:solidFill>
                  <a:prstClr val="black"/>
                </a:solidFill>
                <a:latin typeface="Calibri"/>
                <a:ea typeface="+mn-ea"/>
              </a:rPr>
              <a:t>income</a:t>
            </a:r>
          </a:p>
        </p:txBody>
      </p:sp>
      <p:cxnSp>
        <p:nvCxnSpPr>
          <p:cNvPr id="15" name="直接箭头连接符 14"/>
          <p:cNvCxnSpPr>
            <a:stCxn id="4" idx="4"/>
            <a:endCxn id="8" idx="0"/>
          </p:cNvCxnSpPr>
          <p:nvPr/>
        </p:nvCxnSpPr>
        <p:spPr>
          <a:xfrm>
            <a:off x="3532740" y="3370944"/>
            <a:ext cx="0" cy="796280"/>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4" idx="6"/>
            <a:endCxn id="6" idx="2"/>
          </p:cNvCxnSpPr>
          <p:nvPr/>
        </p:nvCxnSpPr>
        <p:spPr>
          <a:xfrm flipV="1">
            <a:off x="4252820" y="2996952"/>
            <a:ext cx="907076" cy="13952"/>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6" idx="4"/>
            <a:endCxn id="10" idx="0"/>
          </p:cNvCxnSpPr>
          <p:nvPr/>
        </p:nvCxnSpPr>
        <p:spPr>
          <a:xfrm>
            <a:off x="6197036" y="3356992"/>
            <a:ext cx="3974" cy="801848"/>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6" idx="6"/>
            <a:endCxn id="12" idx="1"/>
          </p:cNvCxnSpPr>
          <p:nvPr/>
        </p:nvCxnSpPr>
        <p:spPr>
          <a:xfrm>
            <a:off x="7234177" y="2996953"/>
            <a:ext cx="1285697" cy="479445"/>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3575720" y="5472128"/>
                <a:ext cx="7704856" cy="952633"/>
              </a:xfrm>
              <a:prstGeom prst="rect">
                <a:avLst/>
              </a:prstGeom>
              <a:noFill/>
            </p:spPr>
            <p:txBody>
              <a:bodyPr wrap="square" rtlCol="0">
                <a:spAutoFit/>
              </a:bodyPr>
              <a:lstStyle/>
              <a:p>
                <a:pPr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eqArr>
                        <m:eqArrPr>
                          <m:ctrlPr>
                            <a:rPr lang="en-US" sz="2800" i="1">
                              <a:solidFill>
                                <a:prstClr val="black"/>
                              </a:solidFill>
                              <a:latin typeface="Cambria Math" panose="02040503050406030204" pitchFamily="18" charset="0"/>
                              <a:ea typeface="+mn-ea"/>
                            </a:rPr>
                          </m:ctrlPr>
                        </m:eqArrPr>
                        <m:e>
                          <m:func>
                            <m:funcPr>
                              <m:ctrlPr>
                                <a:rPr lang="en-US" sz="2800" i="1">
                                  <a:solidFill>
                                    <a:prstClr val="black"/>
                                  </a:solidFill>
                                  <a:latin typeface="Cambria Math" panose="02040503050406030204" pitchFamily="18" charset="0"/>
                                  <a:ea typeface="+mn-ea"/>
                                </a:rPr>
                              </m:ctrlPr>
                            </m:funcPr>
                            <m:fName>
                              <m:r>
                                <m:rPr>
                                  <m:sty m:val="p"/>
                                </m:rPr>
                                <a:rPr lang="en-US" sz="2800">
                                  <a:solidFill>
                                    <a:prstClr val="black"/>
                                  </a:solidFill>
                                  <a:latin typeface="Cambria Math"/>
                                  <a:ea typeface="+mn-ea"/>
                                </a:rPr>
                                <m:t>Pr</m:t>
                              </m:r>
                            </m:fName>
                            <m:e>
                              <m:d>
                                <m:dPr>
                                  <m:begChr m:val="["/>
                                  <m:endChr m:val="]"/>
                                  <m:ctrlPr>
                                    <a:rPr lang="en-US" sz="2800" i="1">
                                      <a:solidFill>
                                        <a:prstClr val="black"/>
                                      </a:solidFill>
                                      <a:latin typeface="Cambria Math" panose="02040503050406030204" pitchFamily="18" charset="0"/>
                                      <a:ea typeface="+mn-ea"/>
                                    </a:rPr>
                                  </m:ctrlPr>
                                </m:dPr>
                                <m:e>
                                  <m:r>
                                    <a:rPr lang="en-US" sz="2800" i="1">
                                      <a:solidFill>
                                        <a:prstClr val="black"/>
                                      </a:solidFill>
                                      <a:latin typeface="Cambria Math"/>
                                      <a:ea typeface="+mn-ea"/>
                                    </a:rPr>
                                    <m:t>𝑎𝑔𝑒</m:t>
                                  </m:r>
                                </m:e>
                              </m:d>
                              <m:r>
                                <a:rPr lang="en-US" sz="2800" i="1">
                                  <a:solidFill>
                                    <a:prstClr val="black"/>
                                  </a:solidFill>
                                  <a:latin typeface="Cambria Math"/>
                                  <a:ea typeface="Cambria Math"/>
                                </a:rPr>
                                <m:t>⋅</m:t>
                              </m:r>
                            </m:e>
                          </m:func>
                          <m:func>
                            <m:funcPr>
                              <m:ctrlPr>
                                <a:rPr lang="en-US" sz="2800" i="1">
                                  <a:solidFill>
                                    <a:prstClr val="black"/>
                                  </a:solidFill>
                                  <a:latin typeface="Cambria Math" panose="02040503050406030204" pitchFamily="18" charset="0"/>
                                  <a:ea typeface="+mn-ea"/>
                                </a:rPr>
                              </m:ctrlPr>
                            </m:funcPr>
                            <m:fName>
                              <m:r>
                                <m:rPr>
                                  <m:sty m:val="p"/>
                                </m:rPr>
                                <a:rPr lang="en-US" sz="2800">
                                  <a:solidFill>
                                    <a:prstClr val="black"/>
                                  </a:solidFill>
                                  <a:latin typeface="Cambria Math"/>
                                  <a:ea typeface="+mn-ea"/>
                                </a:rPr>
                                <m:t>Pr</m:t>
                              </m:r>
                            </m:fName>
                            <m:e>
                              <m:d>
                                <m:dPr>
                                  <m:begChr m:val="["/>
                                  <m:endChr m:val="]"/>
                                  <m:ctrlPr>
                                    <a:rPr lang="en-US" sz="2800" i="1">
                                      <a:solidFill>
                                        <a:prstClr val="black"/>
                                      </a:solidFill>
                                      <a:latin typeface="Cambria Math" panose="02040503050406030204" pitchFamily="18" charset="0"/>
                                      <a:ea typeface="+mn-ea"/>
                                    </a:rPr>
                                  </m:ctrlPr>
                                </m:dPr>
                                <m:e>
                                  <m:r>
                                    <a:rPr lang="en-US" sz="2800" i="1">
                                      <a:solidFill>
                                        <a:prstClr val="black"/>
                                      </a:solidFill>
                                      <a:latin typeface="Cambria Math"/>
                                      <a:ea typeface="+mn-ea"/>
                                    </a:rPr>
                                    <m:t>𝑤𝑜𝑟𝑘</m:t>
                                  </m:r>
                                  <m:r>
                                    <a:rPr lang="en-US" sz="2800" i="1">
                                      <a:solidFill>
                                        <a:prstClr val="black"/>
                                      </a:solidFill>
                                      <a:latin typeface="Cambria Math"/>
                                      <a:ea typeface="+mn-ea"/>
                                    </a:rPr>
                                    <m:t> | </m:t>
                                  </m:r>
                                  <m:r>
                                    <a:rPr lang="en-US" sz="2800" i="1">
                                      <a:solidFill>
                                        <a:prstClr val="black"/>
                                      </a:solidFill>
                                      <a:latin typeface="Cambria Math"/>
                                      <a:ea typeface="+mn-ea"/>
                                    </a:rPr>
                                    <m:t>𝑎𝑔𝑒</m:t>
                                  </m:r>
                                </m:e>
                              </m:d>
                              <m:r>
                                <a:rPr lang="en-US" sz="2800" i="1">
                                  <a:solidFill>
                                    <a:prstClr val="black"/>
                                  </a:solidFill>
                                  <a:latin typeface="Cambria Math"/>
                                  <a:ea typeface="Cambria Math"/>
                                </a:rPr>
                                <m:t>⋅</m:t>
                              </m:r>
                            </m:e>
                          </m:func>
                          <m:func>
                            <m:funcPr>
                              <m:ctrlPr>
                                <a:rPr lang="en-US" sz="2800" i="1">
                                  <a:solidFill>
                                    <a:prstClr val="black"/>
                                  </a:solidFill>
                                  <a:latin typeface="Cambria Math" panose="02040503050406030204" pitchFamily="18" charset="0"/>
                                  <a:ea typeface="+mn-ea"/>
                                </a:rPr>
                              </m:ctrlPr>
                            </m:funcPr>
                            <m:fName>
                              <m:r>
                                <m:rPr>
                                  <m:sty m:val="p"/>
                                </m:rPr>
                                <a:rPr lang="en-US" sz="2800">
                                  <a:solidFill>
                                    <a:prstClr val="black"/>
                                  </a:solidFill>
                                  <a:latin typeface="Cambria Math"/>
                                  <a:ea typeface="+mn-ea"/>
                                </a:rPr>
                                <m:t>Pr</m:t>
                              </m:r>
                            </m:fName>
                            <m:e>
                              <m:d>
                                <m:dPr>
                                  <m:begChr m:val="["/>
                                  <m:endChr m:val="]"/>
                                  <m:ctrlPr>
                                    <a:rPr lang="en-US" sz="2800" i="1">
                                      <a:solidFill>
                                        <a:prstClr val="black"/>
                                      </a:solidFill>
                                      <a:latin typeface="Cambria Math" panose="02040503050406030204" pitchFamily="18" charset="0"/>
                                      <a:ea typeface="+mn-ea"/>
                                    </a:rPr>
                                  </m:ctrlPr>
                                </m:dPr>
                                <m:e>
                                  <m:r>
                                    <a:rPr lang="en-US" sz="2800" i="1">
                                      <a:solidFill>
                                        <a:prstClr val="black"/>
                                      </a:solidFill>
                                      <a:latin typeface="Cambria Math"/>
                                      <a:ea typeface="+mn-ea"/>
                                    </a:rPr>
                                    <m:t>𝑒𝑑𝑢</m:t>
                                  </m:r>
                                  <m:r>
                                    <a:rPr lang="en-US" sz="2800" i="1">
                                      <a:solidFill>
                                        <a:prstClr val="black"/>
                                      </a:solidFill>
                                      <a:latin typeface="Cambria Math"/>
                                      <a:ea typeface="+mn-ea"/>
                                    </a:rPr>
                                    <m:t> | </m:t>
                                  </m:r>
                                  <m:r>
                                    <a:rPr lang="en-US" sz="2800" i="1">
                                      <a:solidFill>
                                        <a:prstClr val="black"/>
                                      </a:solidFill>
                                      <a:latin typeface="Cambria Math"/>
                                      <a:ea typeface="+mn-ea"/>
                                    </a:rPr>
                                    <m:t>𝑎𝑔𝑒</m:t>
                                  </m:r>
                                </m:e>
                              </m:d>
                            </m:e>
                          </m:func>
                        </m:e>
                        <m:e>
                          <m:r>
                            <a:rPr lang="en-US" sz="2800" i="1">
                              <a:solidFill>
                                <a:prstClr val="black"/>
                              </a:solidFill>
                              <a:latin typeface="Cambria Math"/>
                              <a:ea typeface="+mn-ea"/>
                            </a:rPr>
                            <m:t>       </m:t>
                          </m:r>
                          <m:r>
                            <a:rPr lang="en-US" sz="2800" i="1">
                              <a:solidFill>
                                <a:prstClr val="black"/>
                              </a:solidFill>
                              <a:latin typeface="Cambria Math"/>
                              <a:ea typeface="Cambria Math"/>
                            </a:rPr>
                            <m:t>⋅</m:t>
                          </m:r>
                          <m:func>
                            <m:funcPr>
                              <m:ctrlPr>
                                <a:rPr lang="en-US" sz="2800" i="1">
                                  <a:solidFill>
                                    <a:prstClr val="black"/>
                                  </a:solidFill>
                                  <a:latin typeface="Cambria Math" panose="02040503050406030204" pitchFamily="18" charset="0"/>
                                  <a:ea typeface="+mn-ea"/>
                                </a:rPr>
                              </m:ctrlPr>
                            </m:funcPr>
                            <m:fName>
                              <m:r>
                                <m:rPr>
                                  <m:sty m:val="p"/>
                                </m:rPr>
                                <a:rPr lang="en-US" sz="2800">
                                  <a:solidFill>
                                    <a:prstClr val="black"/>
                                  </a:solidFill>
                                  <a:latin typeface="Cambria Math"/>
                                  <a:ea typeface="+mn-ea"/>
                                </a:rPr>
                                <m:t>Pr</m:t>
                              </m:r>
                            </m:fName>
                            <m:e>
                              <m:d>
                                <m:dPr>
                                  <m:begChr m:val="["/>
                                  <m:endChr m:val="]"/>
                                  <m:ctrlPr>
                                    <a:rPr lang="en-US" sz="2800" i="1">
                                      <a:solidFill>
                                        <a:prstClr val="black"/>
                                      </a:solidFill>
                                      <a:latin typeface="Cambria Math" panose="02040503050406030204" pitchFamily="18" charset="0"/>
                                      <a:ea typeface="+mn-ea"/>
                                    </a:rPr>
                                  </m:ctrlPr>
                                </m:dPr>
                                <m:e>
                                  <m:r>
                                    <a:rPr lang="en-US" sz="2800" i="1">
                                      <a:solidFill>
                                        <a:prstClr val="black"/>
                                      </a:solidFill>
                                      <a:latin typeface="Cambria Math"/>
                                      <a:ea typeface="+mn-ea"/>
                                    </a:rPr>
                                    <m:t>𝑡𝑖𝑡𝑙𝑒</m:t>
                                  </m:r>
                                  <m:r>
                                    <a:rPr lang="en-US" sz="2800" i="1">
                                      <a:solidFill>
                                        <a:prstClr val="black"/>
                                      </a:solidFill>
                                      <a:latin typeface="Cambria Math"/>
                                      <a:ea typeface="+mn-ea"/>
                                    </a:rPr>
                                    <m:t> | </m:t>
                                  </m:r>
                                  <m:r>
                                    <a:rPr lang="en-US" sz="2800" i="1">
                                      <a:solidFill>
                                        <a:prstClr val="black"/>
                                      </a:solidFill>
                                      <a:latin typeface="Cambria Math"/>
                                      <a:ea typeface="+mn-ea"/>
                                    </a:rPr>
                                    <m:t>𝑤𝑜𝑟𝑘</m:t>
                                  </m:r>
                                </m:e>
                              </m:d>
                              <m:r>
                                <a:rPr lang="en-US" sz="2800" i="1">
                                  <a:solidFill>
                                    <a:prstClr val="black"/>
                                  </a:solidFill>
                                  <a:latin typeface="Cambria Math"/>
                                  <a:ea typeface="Cambria Math"/>
                                </a:rPr>
                                <m:t>⋅</m:t>
                              </m:r>
                            </m:e>
                          </m:func>
                          <m:func>
                            <m:funcPr>
                              <m:ctrlPr>
                                <a:rPr lang="en-US" sz="2800" i="1">
                                  <a:solidFill>
                                    <a:prstClr val="black"/>
                                  </a:solidFill>
                                  <a:latin typeface="Cambria Math" panose="02040503050406030204" pitchFamily="18" charset="0"/>
                                  <a:ea typeface="+mn-ea"/>
                                </a:rPr>
                              </m:ctrlPr>
                            </m:funcPr>
                            <m:fName>
                              <m:r>
                                <m:rPr>
                                  <m:sty m:val="p"/>
                                </m:rPr>
                                <a:rPr lang="en-US" sz="2800">
                                  <a:solidFill>
                                    <a:prstClr val="black"/>
                                  </a:solidFill>
                                  <a:latin typeface="Cambria Math"/>
                                  <a:ea typeface="+mn-ea"/>
                                </a:rPr>
                                <m:t>Pr</m:t>
                              </m:r>
                            </m:fName>
                            <m:e>
                              <m:d>
                                <m:dPr>
                                  <m:begChr m:val="["/>
                                  <m:endChr m:val="]"/>
                                  <m:ctrlPr>
                                    <a:rPr lang="en-US" sz="2800" i="1">
                                      <a:solidFill>
                                        <a:prstClr val="black"/>
                                      </a:solidFill>
                                      <a:latin typeface="Cambria Math" panose="02040503050406030204" pitchFamily="18" charset="0"/>
                                      <a:ea typeface="+mn-ea"/>
                                    </a:rPr>
                                  </m:ctrlPr>
                                </m:dPr>
                                <m:e>
                                  <m:r>
                                    <a:rPr lang="en-US" sz="2800" i="1">
                                      <a:solidFill>
                                        <a:prstClr val="black"/>
                                      </a:solidFill>
                                      <a:latin typeface="Cambria Math"/>
                                      <a:ea typeface="+mn-ea"/>
                                    </a:rPr>
                                    <m:t>𝑖𝑛𝑐𝑜𝑚𝑒</m:t>
                                  </m:r>
                                  <m:r>
                                    <a:rPr lang="en-US" sz="2800" i="1">
                                      <a:solidFill>
                                        <a:prstClr val="black"/>
                                      </a:solidFill>
                                      <a:latin typeface="Cambria Math"/>
                                      <a:ea typeface="+mn-ea"/>
                                    </a:rPr>
                                    <m:t> | </m:t>
                                  </m:r>
                                  <m:r>
                                    <a:rPr lang="en-US" sz="2800" i="1">
                                      <a:solidFill>
                                        <a:prstClr val="black"/>
                                      </a:solidFill>
                                      <a:latin typeface="Cambria Math"/>
                                      <a:ea typeface="+mn-ea"/>
                                    </a:rPr>
                                    <m:t>𝑤𝑜𝑟𝑘</m:t>
                                  </m:r>
                                </m:e>
                              </m:d>
                            </m:e>
                          </m:func>
                        </m:e>
                      </m:eqArr>
                    </m:oMath>
                  </m:oMathPara>
                </a14:m>
                <a:endParaRPr lang="en-US" sz="2800" dirty="0">
                  <a:solidFill>
                    <a:prstClr val="black"/>
                  </a:solidFill>
                  <a:latin typeface="Calibri"/>
                  <a:ea typeface="+mn-ea"/>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3575720" y="5472128"/>
                <a:ext cx="7704856" cy="95263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3029368" y="5472127"/>
                <a:ext cx="1407950" cy="523220"/>
              </a:xfrm>
              <a:prstGeom prst="rect">
                <a:avLst/>
              </a:prstGeom>
            </p:spPr>
            <p:txBody>
              <a:bodyPr wrap="none">
                <a:spAutoFit/>
              </a:bodyPr>
              <a:lstStyle/>
              <a:p>
                <a:pPr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m:rPr>
                          <m:sty m:val="p"/>
                        </m:rPr>
                        <a:rPr lang="en-US" sz="2800">
                          <a:solidFill>
                            <a:prstClr val="black"/>
                          </a:solidFill>
                          <a:latin typeface="Cambria Math"/>
                          <a:ea typeface="+mn-ea"/>
                        </a:rPr>
                        <m:t>Pr</m:t>
                      </m:r>
                      <m:d>
                        <m:dPr>
                          <m:begChr m:val="["/>
                          <m:endChr m:val="]"/>
                          <m:ctrlPr>
                            <a:rPr lang="en-US" sz="2800" i="1">
                              <a:solidFill>
                                <a:prstClr val="black"/>
                              </a:solidFill>
                              <a:latin typeface="Cambria Math" panose="02040503050406030204" pitchFamily="18" charset="0"/>
                              <a:ea typeface="+mn-ea"/>
                            </a:rPr>
                          </m:ctrlPr>
                        </m:dPr>
                        <m:e>
                          <m:r>
                            <a:rPr lang="en-US" sz="2800" i="1">
                              <a:solidFill>
                                <a:prstClr val="black"/>
                              </a:solidFill>
                              <a:latin typeface="Cambria Math"/>
                              <a:ea typeface="+mn-ea"/>
                            </a:rPr>
                            <m:t>∗</m:t>
                          </m:r>
                        </m:e>
                      </m:d>
                      <m:r>
                        <a:rPr lang="en-US" sz="2800" i="1">
                          <a:solidFill>
                            <a:prstClr val="black"/>
                          </a:solidFill>
                          <a:latin typeface="Cambria Math"/>
                          <a:ea typeface="Cambria Math"/>
                        </a:rPr>
                        <m:t>≈</m:t>
                      </m:r>
                    </m:oMath>
                  </m:oMathPara>
                </a14:m>
                <a:endParaRPr lang="en-US" sz="2800" dirty="0">
                  <a:solidFill>
                    <a:prstClr val="black"/>
                  </a:solidFill>
                  <a:latin typeface="Calibri"/>
                  <a:ea typeface="+mn-ea"/>
                </a:endParaRPr>
              </a:p>
            </p:txBody>
          </p:sp>
        </mc:Choice>
        <mc:Fallback xmlns="">
          <p:sp>
            <p:nvSpPr>
              <p:cNvPr id="23" name="矩形 22"/>
              <p:cNvSpPr>
                <a:spLocks noRot="1" noChangeAspect="1" noMove="1" noResize="1" noEditPoints="1" noAdjustHandles="1" noChangeArrowheads="1" noChangeShapeType="1" noTextEdit="1"/>
              </p:cNvSpPr>
              <p:nvPr/>
            </p:nvSpPr>
            <p:spPr>
              <a:xfrm>
                <a:off x="3029368" y="5472127"/>
                <a:ext cx="1407950" cy="523220"/>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19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dirty="0"/>
              <a:t>Bayesian Network</a:t>
            </a:r>
          </a:p>
        </p:txBody>
      </p:sp>
      <p:sp>
        <p:nvSpPr>
          <p:cNvPr id="4" name="椭圆 3"/>
          <p:cNvSpPr/>
          <p:nvPr/>
        </p:nvSpPr>
        <p:spPr>
          <a:xfrm>
            <a:off x="2596636" y="1498736"/>
            <a:ext cx="1440160" cy="7200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latin typeface="Calibri"/>
            </a:endParaRPr>
          </a:p>
        </p:txBody>
      </p:sp>
      <p:sp>
        <p:nvSpPr>
          <p:cNvPr id="5" name="TextBox 4"/>
          <p:cNvSpPr txBox="1"/>
          <p:nvPr/>
        </p:nvSpPr>
        <p:spPr>
          <a:xfrm>
            <a:off x="2959066" y="1570182"/>
            <a:ext cx="731643" cy="523220"/>
          </a:xfrm>
          <a:prstGeom prst="rect">
            <a:avLst/>
          </a:prstGeom>
          <a:noFill/>
        </p:spPr>
        <p:txBody>
          <a:bodyPr wrap="square" rtlCol="0">
            <a:spAutoFit/>
          </a:bodyPr>
          <a:lstStyle/>
          <a:p>
            <a:pPr eaLnBrk="1" fontAlgn="auto" hangingPunct="1">
              <a:spcBef>
                <a:spcPts val="0"/>
              </a:spcBef>
              <a:spcAft>
                <a:spcPts val="0"/>
              </a:spcAft>
            </a:pPr>
            <a:r>
              <a:rPr lang="en-US" sz="2800" dirty="0">
                <a:solidFill>
                  <a:prstClr val="black"/>
                </a:solidFill>
                <a:latin typeface="Calibri"/>
                <a:ea typeface="+mn-ea"/>
              </a:rPr>
              <a:t>age</a:t>
            </a:r>
          </a:p>
        </p:txBody>
      </p:sp>
      <p:sp>
        <p:nvSpPr>
          <p:cNvPr id="6" name="椭圆 5"/>
          <p:cNvSpPr/>
          <p:nvPr/>
        </p:nvSpPr>
        <p:spPr>
          <a:xfrm>
            <a:off x="4943872" y="1484784"/>
            <a:ext cx="2074280" cy="7200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latin typeface="Calibri"/>
            </a:endParaRPr>
          </a:p>
        </p:txBody>
      </p:sp>
      <p:sp>
        <p:nvSpPr>
          <p:cNvPr id="7" name="TextBox 6"/>
          <p:cNvSpPr txBox="1"/>
          <p:nvPr/>
        </p:nvSpPr>
        <p:spPr>
          <a:xfrm>
            <a:off x="5192002" y="1556230"/>
            <a:ext cx="1711851" cy="523220"/>
          </a:xfrm>
          <a:prstGeom prst="rect">
            <a:avLst/>
          </a:prstGeom>
          <a:noFill/>
        </p:spPr>
        <p:txBody>
          <a:bodyPr wrap="square" rtlCol="0">
            <a:spAutoFit/>
          </a:bodyPr>
          <a:lstStyle/>
          <a:p>
            <a:pPr eaLnBrk="1" fontAlgn="auto" hangingPunct="1">
              <a:spcBef>
                <a:spcPts val="0"/>
              </a:spcBef>
              <a:spcAft>
                <a:spcPts val="0"/>
              </a:spcAft>
            </a:pPr>
            <a:r>
              <a:rPr lang="en-US" sz="2800" dirty="0" err="1">
                <a:solidFill>
                  <a:prstClr val="black"/>
                </a:solidFill>
                <a:latin typeface="Calibri"/>
                <a:ea typeface="+mn-ea"/>
              </a:rPr>
              <a:t>workclass</a:t>
            </a:r>
            <a:endParaRPr lang="en-US" sz="2800" dirty="0">
              <a:solidFill>
                <a:prstClr val="black"/>
              </a:solidFill>
              <a:latin typeface="Calibri"/>
              <a:ea typeface="+mn-ea"/>
            </a:endParaRPr>
          </a:p>
        </p:txBody>
      </p:sp>
      <p:sp>
        <p:nvSpPr>
          <p:cNvPr id="8" name="椭圆 7"/>
          <p:cNvSpPr/>
          <p:nvPr/>
        </p:nvSpPr>
        <p:spPr>
          <a:xfrm>
            <a:off x="2279576" y="3015096"/>
            <a:ext cx="2074280" cy="7200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latin typeface="Calibri"/>
            </a:endParaRPr>
          </a:p>
        </p:txBody>
      </p:sp>
      <p:sp>
        <p:nvSpPr>
          <p:cNvPr id="9" name="TextBox 8"/>
          <p:cNvSpPr txBox="1"/>
          <p:nvPr/>
        </p:nvSpPr>
        <p:spPr>
          <a:xfrm>
            <a:off x="2508656" y="3124642"/>
            <a:ext cx="1711851" cy="523220"/>
          </a:xfrm>
          <a:prstGeom prst="rect">
            <a:avLst/>
          </a:prstGeom>
          <a:noFill/>
        </p:spPr>
        <p:txBody>
          <a:bodyPr wrap="square" rtlCol="0">
            <a:spAutoFit/>
          </a:bodyPr>
          <a:lstStyle/>
          <a:p>
            <a:pPr eaLnBrk="1" fontAlgn="auto" hangingPunct="1">
              <a:spcBef>
                <a:spcPts val="0"/>
              </a:spcBef>
              <a:spcAft>
                <a:spcPts val="0"/>
              </a:spcAft>
            </a:pPr>
            <a:r>
              <a:rPr lang="en-US" sz="2800" dirty="0">
                <a:solidFill>
                  <a:prstClr val="black"/>
                </a:solidFill>
                <a:latin typeface="Calibri"/>
                <a:ea typeface="+mn-ea"/>
              </a:rPr>
              <a:t>education</a:t>
            </a:r>
          </a:p>
        </p:txBody>
      </p:sp>
      <p:sp>
        <p:nvSpPr>
          <p:cNvPr id="10" name="椭圆 9"/>
          <p:cNvSpPr/>
          <p:nvPr/>
        </p:nvSpPr>
        <p:spPr>
          <a:xfrm>
            <a:off x="5192898" y="3006712"/>
            <a:ext cx="1584176" cy="7200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latin typeface="Calibri"/>
            </a:endParaRPr>
          </a:p>
        </p:txBody>
      </p:sp>
      <p:sp>
        <p:nvSpPr>
          <p:cNvPr id="11" name="TextBox 10"/>
          <p:cNvSpPr txBox="1"/>
          <p:nvPr/>
        </p:nvSpPr>
        <p:spPr>
          <a:xfrm>
            <a:off x="5667026" y="3116706"/>
            <a:ext cx="855925" cy="523220"/>
          </a:xfrm>
          <a:prstGeom prst="rect">
            <a:avLst/>
          </a:prstGeom>
          <a:noFill/>
        </p:spPr>
        <p:txBody>
          <a:bodyPr wrap="square" rtlCol="0">
            <a:spAutoFit/>
          </a:bodyPr>
          <a:lstStyle/>
          <a:p>
            <a:pPr eaLnBrk="1" fontAlgn="auto" hangingPunct="1">
              <a:spcBef>
                <a:spcPts val="0"/>
              </a:spcBef>
              <a:spcAft>
                <a:spcPts val="0"/>
              </a:spcAft>
            </a:pPr>
            <a:r>
              <a:rPr lang="en-US" sz="2800" dirty="0">
                <a:solidFill>
                  <a:prstClr val="black"/>
                </a:solidFill>
                <a:latin typeface="Calibri"/>
                <a:ea typeface="+mn-ea"/>
              </a:rPr>
              <a:t>title</a:t>
            </a:r>
          </a:p>
        </p:txBody>
      </p:sp>
      <p:sp>
        <p:nvSpPr>
          <p:cNvPr id="12" name="椭圆 11"/>
          <p:cNvSpPr/>
          <p:nvPr/>
        </p:nvSpPr>
        <p:spPr>
          <a:xfrm>
            <a:off x="8040216" y="2218816"/>
            <a:ext cx="1800200" cy="7200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latin typeface="Calibri"/>
            </a:endParaRPr>
          </a:p>
        </p:txBody>
      </p:sp>
      <p:sp>
        <p:nvSpPr>
          <p:cNvPr id="13" name="TextBox 12"/>
          <p:cNvSpPr txBox="1"/>
          <p:nvPr/>
        </p:nvSpPr>
        <p:spPr>
          <a:xfrm>
            <a:off x="8343451" y="2314296"/>
            <a:ext cx="1368152" cy="523220"/>
          </a:xfrm>
          <a:prstGeom prst="rect">
            <a:avLst/>
          </a:prstGeom>
          <a:noFill/>
        </p:spPr>
        <p:txBody>
          <a:bodyPr wrap="square" rtlCol="0">
            <a:spAutoFit/>
          </a:bodyPr>
          <a:lstStyle/>
          <a:p>
            <a:pPr eaLnBrk="1" fontAlgn="auto" hangingPunct="1">
              <a:spcBef>
                <a:spcPts val="0"/>
              </a:spcBef>
              <a:spcAft>
                <a:spcPts val="0"/>
              </a:spcAft>
            </a:pPr>
            <a:r>
              <a:rPr lang="en-US" sz="2800" dirty="0">
                <a:solidFill>
                  <a:prstClr val="black"/>
                </a:solidFill>
                <a:latin typeface="Calibri"/>
                <a:ea typeface="+mn-ea"/>
              </a:rPr>
              <a:t>income</a:t>
            </a:r>
          </a:p>
        </p:txBody>
      </p:sp>
      <p:cxnSp>
        <p:nvCxnSpPr>
          <p:cNvPr id="15" name="直接箭头连接符 14"/>
          <p:cNvCxnSpPr>
            <a:stCxn id="4" idx="4"/>
            <a:endCxn id="8" idx="0"/>
          </p:cNvCxnSpPr>
          <p:nvPr/>
        </p:nvCxnSpPr>
        <p:spPr>
          <a:xfrm>
            <a:off x="3316716" y="2218816"/>
            <a:ext cx="0" cy="796280"/>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4" idx="6"/>
            <a:endCxn id="6" idx="2"/>
          </p:cNvCxnSpPr>
          <p:nvPr/>
        </p:nvCxnSpPr>
        <p:spPr>
          <a:xfrm flipV="1">
            <a:off x="4036796" y="1844824"/>
            <a:ext cx="907076" cy="13952"/>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6" idx="4"/>
            <a:endCxn id="10" idx="0"/>
          </p:cNvCxnSpPr>
          <p:nvPr/>
        </p:nvCxnSpPr>
        <p:spPr>
          <a:xfrm>
            <a:off x="5981012" y="2204864"/>
            <a:ext cx="3974" cy="801848"/>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6" idx="6"/>
            <a:endCxn id="12" idx="1"/>
          </p:cNvCxnSpPr>
          <p:nvPr/>
        </p:nvCxnSpPr>
        <p:spPr>
          <a:xfrm>
            <a:off x="7018153" y="1844825"/>
            <a:ext cx="1285697" cy="479445"/>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1919536" y="4132552"/>
                <a:ext cx="8640960" cy="952633"/>
              </a:xfrm>
              <a:prstGeom prst="rect">
                <a:avLst/>
              </a:prstGeom>
              <a:noFill/>
            </p:spPr>
            <p:txBody>
              <a:bodyPr wrap="square" rtlCol="0">
                <a:spAutoFit/>
              </a:bodyPr>
              <a:lstStyle/>
              <a:p>
                <a:pPr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eqArr>
                        <m:eqArrPr>
                          <m:ctrlPr>
                            <a:rPr lang="en-US" sz="2800" i="1">
                              <a:solidFill>
                                <a:prstClr val="black"/>
                              </a:solidFill>
                              <a:latin typeface="Cambria Math" panose="02040503050406030204" pitchFamily="18" charset="0"/>
                              <a:ea typeface="+mn-ea"/>
                            </a:rPr>
                          </m:ctrlPr>
                        </m:eqArrPr>
                        <m:e>
                          <m:r>
                            <m:rPr>
                              <m:sty m:val="p"/>
                            </m:rPr>
                            <a:rPr lang="en-US" sz="2800">
                              <a:solidFill>
                                <a:prstClr val="black"/>
                              </a:solidFill>
                              <a:latin typeface="Cambria Math"/>
                              <a:ea typeface="+mn-ea"/>
                            </a:rPr>
                            <m:t>Pr</m:t>
                          </m:r>
                          <m:d>
                            <m:dPr>
                              <m:begChr m:val="["/>
                              <m:endChr m:val="]"/>
                              <m:ctrlPr>
                                <a:rPr lang="en-US" sz="2800" i="1">
                                  <a:solidFill>
                                    <a:prstClr val="black"/>
                                  </a:solidFill>
                                  <a:latin typeface="Cambria Math" panose="02040503050406030204" pitchFamily="18" charset="0"/>
                                  <a:ea typeface="+mn-ea"/>
                                </a:rPr>
                              </m:ctrlPr>
                            </m:dPr>
                            <m:e>
                              <m:r>
                                <a:rPr lang="en-US" sz="2800" i="1">
                                  <a:solidFill>
                                    <a:prstClr val="black"/>
                                  </a:solidFill>
                                  <a:latin typeface="Cambria Math"/>
                                  <a:ea typeface="+mn-ea"/>
                                </a:rPr>
                                <m:t>∗</m:t>
                              </m:r>
                            </m:e>
                          </m:d>
                          <m:r>
                            <a:rPr lang="en-US" sz="2800" i="1">
                              <a:solidFill>
                                <a:prstClr val="black"/>
                              </a:solidFill>
                              <a:latin typeface="Cambria Math"/>
                              <a:ea typeface="Cambria Math"/>
                            </a:rPr>
                            <m:t>≈</m:t>
                          </m:r>
                          <m:func>
                            <m:funcPr>
                              <m:ctrlPr>
                                <a:rPr lang="en-US" sz="2800" i="1">
                                  <a:solidFill>
                                    <a:prstClr val="black"/>
                                  </a:solidFill>
                                  <a:latin typeface="Cambria Math" panose="02040503050406030204" pitchFamily="18" charset="0"/>
                                  <a:ea typeface="+mn-ea"/>
                                </a:rPr>
                              </m:ctrlPr>
                            </m:funcPr>
                            <m:fName>
                              <m:r>
                                <m:rPr>
                                  <m:sty m:val="p"/>
                                </m:rPr>
                                <a:rPr lang="en-US" sz="2800">
                                  <a:solidFill>
                                    <a:prstClr val="black"/>
                                  </a:solidFill>
                                  <a:latin typeface="Cambria Math"/>
                                  <a:ea typeface="+mn-ea"/>
                                </a:rPr>
                                <m:t>Pr</m:t>
                              </m:r>
                            </m:fName>
                            <m:e>
                              <m:d>
                                <m:dPr>
                                  <m:begChr m:val="["/>
                                  <m:endChr m:val="]"/>
                                  <m:ctrlPr>
                                    <a:rPr lang="en-US" sz="2800" i="1">
                                      <a:solidFill>
                                        <a:prstClr val="black"/>
                                      </a:solidFill>
                                      <a:latin typeface="Cambria Math" panose="02040503050406030204" pitchFamily="18" charset="0"/>
                                      <a:ea typeface="+mn-ea"/>
                                    </a:rPr>
                                  </m:ctrlPr>
                                </m:dPr>
                                <m:e>
                                  <m:r>
                                    <a:rPr lang="en-US" sz="2800" i="1">
                                      <a:solidFill>
                                        <a:prstClr val="black"/>
                                      </a:solidFill>
                                      <a:latin typeface="Cambria Math"/>
                                      <a:ea typeface="+mn-ea"/>
                                    </a:rPr>
                                    <m:t>𝑎𝑔𝑒</m:t>
                                  </m:r>
                                </m:e>
                              </m:d>
                              <m:r>
                                <a:rPr lang="en-US" sz="2800" i="1">
                                  <a:solidFill>
                                    <a:prstClr val="black"/>
                                  </a:solidFill>
                                  <a:latin typeface="Cambria Math"/>
                                  <a:ea typeface="Cambria Math"/>
                                </a:rPr>
                                <m:t>⋅</m:t>
                              </m:r>
                            </m:e>
                          </m:func>
                          <m:func>
                            <m:funcPr>
                              <m:ctrlPr>
                                <a:rPr lang="en-US" sz="2800" i="1">
                                  <a:solidFill>
                                    <a:prstClr val="black"/>
                                  </a:solidFill>
                                  <a:latin typeface="Cambria Math" panose="02040503050406030204" pitchFamily="18" charset="0"/>
                                  <a:ea typeface="+mn-ea"/>
                                </a:rPr>
                              </m:ctrlPr>
                            </m:funcPr>
                            <m:fName>
                              <m:r>
                                <m:rPr>
                                  <m:sty m:val="p"/>
                                </m:rPr>
                                <a:rPr lang="en-US" sz="2800">
                                  <a:solidFill>
                                    <a:prstClr val="black"/>
                                  </a:solidFill>
                                  <a:latin typeface="Cambria Math"/>
                                  <a:ea typeface="+mn-ea"/>
                                </a:rPr>
                                <m:t>Pr</m:t>
                              </m:r>
                            </m:fName>
                            <m:e>
                              <m:d>
                                <m:dPr>
                                  <m:begChr m:val="["/>
                                  <m:endChr m:val="]"/>
                                  <m:ctrlPr>
                                    <a:rPr lang="en-US" sz="2800" i="1">
                                      <a:solidFill>
                                        <a:prstClr val="black"/>
                                      </a:solidFill>
                                      <a:latin typeface="Cambria Math" panose="02040503050406030204" pitchFamily="18" charset="0"/>
                                      <a:ea typeface="+mn-ea"/>
                                    </a:rPr>
                                  </m:ctrlPr>
                                </m:dPr>
                                <m:e>
                                  <m:r>
                                    <a:rPr lang="en-US" sz="2800" i="1">
                                      <a:solidFill>
                                        <a:prstClr val="black"/>
                                      </a:solidFill>
                                      <a:latin typeface="Cambria Math"/>
                                      <a:ea typeface="+mn-ea"/>
                                    </a:rPr>
                                    <m:t>𝑒𝑑𝑢</m:t>
                                  </m:r>
                                  <m:r>
                                    <a:rPr lang="en-US" sz="2800" i="1">
                                      <a:solidFill>
                                        <a:prstClr val="black"/>
                                      </a:solidFill>
                                      <a:latin typeface="Cambria Math"/>
                                      <a:ea typeface="+mn-ea"/>
                                    </a:rPr>
                                    <m:t>| </m:t>
                                  </m:r>
                                  <m:r>
                                    <a:rPr lang="en-US" sz="2800" i="1">
                                      <a:solidFill>
                                        <a:prstClr val="black"/>
                                      </a:solidFill>
                                      <a:latin typeface="Cambria Math"/>
                                      <a:ea typeface="+mn-ea"/>
                                    </a:rPr>
                                    <m:t>𝑎𝑔𝑒</m:t>
                                  </m:r>
                                </m:e>
                              </m:d>
                              <m:r>
                                <a:rPr lang="en-US" sz="2800" i="1">
                                  <a:solidFill>
                                    <a:prstClr val="black"/>
                                  </a:solidFill>
                                  <a:latin typeface="Cambria Math"/>
                                  <a:ea typeface="Cambria Math"/>
                                </a:rPr>
                                <m:t>⋅</m:t>
                              </m:r>
                            </m:e>
                          </m:func>
                          <m:func>
                            <m:funcPr>
                              <m:ctrlPr>
                                <a:rPr lang="en-US" sz="2800" i="1">
                                  <a:solidFill>
                                    <a:prstClr val="black"/>
                                  </a:solidFill>
                                  <a:latin typeface="Cambria Math" panose="02040503050406030204" pitchFamily="18" charset="0"/>
                                  <a:ea typeface="+mn-ea"/>
                                </a:rPr>
                              </m:ctrlPr>
                            </m:funcPr>
                            <m:fName>
                              <m:r>
                                <m:rPr>
                                  <m:sty m:val="p"/>
                                </m:rPr>
                                <a:rPr lang="en-US" sz="2800">
                                  <a:solidFill>
                                    <a:prstClr val="black"/>
                                  </a:solidFill>
                                  <a:latin typeface="Cambria Math"/>
                                  <a:ea typeface="+mn-ea"/>
                                </a:rPr>
                                <m:t>Pr</m:t>
                              </m:r>
                            </m:fName>
                            <m:e>
                              <m:d>
                                <m:dPr>
                                  <m:begChr m:val="["/>
                                  <m:endChr m:val="]"/>
                                  <m:ctrlPr>
                                    <a:rPr lang="en-US" sz="2800" i="1">
                                      <a:solidFill>
                                        <a:prstClr val="black"/>
                                      </a:solidFill>
                                      <a:latin typeface="Cambria Math" panose="02040503050406030204" pitchFamily="18" charset="0"/>
                                      <a:ea typeface="+mn-ea"/>
                                    </a:rPr>
                                  </m:ctrlPr>
                                </m:dPr>
                                <m:e>
                                  <m:r>
                                    <a:rPr lang="en-US" sz="2800" i="1">
                                      <a:solidFill>
                                        <a:prstClr val="black"/>
                                      </a:solidFill>
                                      <a:latin typeface="Cambria Math"/>
                                      <a:ea typeface="+mn-ea"/>
                                    </a:rPr>
                                    <m:t>𝑤𝑜𝑟𝑘</m:t>
                                  </m:r>
                                  <m:r>
                                    <a:rPr lang="en-US" sz="2800" i="1">
                                      <a:solidFill>
                                        <a:prstClr val="black"/>
                                      </a:solidFill>
                                      <a:latin typeface="Cambria Math"/>
                                      <a:ea typeface="+mn-ea"/>
                                    </a:rPr>
                                    <m:t> | </m:t>
                                  </m:r>
                                  <m:r>
                                    <a:rPr lang="en-US" sz="2800" i="1">
                                      <a:solidFill>
                                        <a:prstClr val="black"/>
                                      </a:solidFill>
                                      <a:latin typeface="Cambria Math"/>
                                      <a:ea typeface="+mn-ea"/>
                                    </a:rPr>
                                    <m:t>𝑎𝑔𝑒</m:t>
                                  </m:r>
                                  <m:r>
                                    <a:rPr lang="en-US" sz="2800" i="1">
                                      <a:solidFill>
                                        <a:prstClr val="black"/>
                                      </a:solidFill>
                                      <a:latin typeface="Cambria Math"/>
                                      <a:ea typeface="+mn-ea"/>
                                    </a:rPr>
                                    <m:t>, </m:t>
                                  </m:r>
                                  <m:r>
                                    <a:rPr lang="en-US" sz="2800" i="1">
                                      <a:solidFill>
                                        <a:prstClr val="black"/>
                                      </a:solidFill>
                                      <a:latin typeface="Cambria Math"/>
                                      <a:ea typeface="+mn-ea"/>
                                    </a:rPr>
                                    <m:t>𝑒𝑑𝑢</m:t>
                                  </m:r>
                                </m:e>
                              </m:d>
                            </m:e>
                          </m:func>
                        </m:e>
                        <m:e>
                          <m:r>
                            <a:rPr lang="en-US" sz="2800" i="1">
                              <a:solidFill>
                                <a:prstClr val="black"/>
                              </a:solidFill>
                              <a:latin typeface="Cambria Math"/>
                              <a:ea typeface="+mn-ea"/>
                            </a:rPr>
                            <m:t>          </m:t>
                          </m:r>
                          <m:r>
                            <a:rPr lang="en-US" sz="2800" i="1">
                              <a:solidFill>
                                <a:prstClr val="black"/>
                              </a:solidFill>
                              <a:latin typeface="Cambria Math"/>
                              <a:ea typeface="Cambria Math"/>
                            </a:rPr>
                            <m:t>⋅</m:t>
                          </m:r>
                          <m:func>
                            <m:funcPr>
                              <m:ctrlPr>
                                <a:rPr lang="en-US" sz="2800" i="1">
                                  <a:solidFill>
                                    <a:prstClr val="black"/>
                                  </a:solidFill>
                                  <a:latin typeface="Cambria Math" panose="02040503050406030204" pitchFamily="18" charset="0"/>
                                  <a:ea typeface="+mn-ea"/>
                                </a:rPr>
                              </m:ctrlPr>
                            </m:funcPr>
                            <m:fName>
                              <m:r>
                                <m:rPr>
                                  <m:sty m:val="p"/>
                                </m:rPr>
                                <a:rPr lang="en-US" sz="2800">
                                  <a:solidFill>
                                    <a:prstClr val="black"/>
                                  </a:solidFill>
                                  <a:latin typeface="Cambria Math"/>
                                  <a:ea typeface="+mn-ea"/>
                                </a:rPr>
                                <m:t>Pr</m:t>
                              </m:r>
                            </m:fName>
                            <m:e>
                              <m:d>
                                <m:dPr>
                                  <m:begChr m:val="["/>
                                  <m:endChr m:val="]"/>
                                  <m:ctrlPr>
                                    <a:rPr lang="en-US" sz="2800" i="1">
                                      <a:solidFill>
                                        <a:prstClr val="black"/>
                                      </a:solidFill>
                                      <a:latin typeface="Cambria Math" panose="02040503050406030204" pitchFamily="18" charset="0"/>
                                      <a:ea typeface="+mn-ea"/>
                                    </a:rPr>
                                  </m:ctrlPr>
                                </m:dPr>
                                <m:e>
                                  <m:r>
                                    <a:rPr lang="en-US" sz="2800" i="1">
                                      <a:solidFill>
                                        <a:prstClr val="black"/>
                                      </a:solidFill>
                                      <a:latin typeface="Cambria Math"/>
                                      <a:ea typeface="+mn-ea"/>
                                    </a:rPr>
                                    <m:t>𝑡𝑖𝑡𝑙𝑒</m:t>
                                  </m:r>
                                  <m:r>
                                    <a:rPr lang="en-US" sz="2800" i="1">
                                      <a:solidFill>
                                        <a:prstClr val="black"/>
                                      </a:solidFill>
                                      <a:latin typeface="Cambria Math"/>
                                      <a:ea typeface="+mn-ea"/>
                                    </a:rPr>
                                    <m:t> | </m:t>
                                  </m:r>
                                  <m:r>
                                    <a:rPr lang="en-US" sz="2800" i="1">
                                      <a:solidFill>
                                        <a:prstClr val="black"/>
                                      </a:solidFill>
                                      <a:latin typeface="Cambria Math"/>
                                      <a:ea typeface="+mn-ea"/>
                                    </a:rPr>
                                    <m:t>𝑒𝑑𝑢</m:t>
                                  </m:r>
                                  <m:r>
                                    <a:rPr lang="en-US" sz="2800" i="1">
                                      <a:solidFill>
                                        <a:prstClr val="black"/>
                                      </a:solidFill>
                                      <a:latin typeface="Cambria Math"/>
                                      <a:ea typeface="+mn-ea"/>
                                    </a:rPr>
                                    <m:t>, </m:t>
                                  </m:r>
                                  <m:r>
                                    <a:rPr lang="en-US" sz="2800" i="1">
                                      <a:solidFill>
                                        <a:prstClr val="black"/>
                                      </a:solidFill>
                                      <a:latin typeface="Cambria Math"/>
                                      <a:ea typeface="+mn-ea"/>
                                    </a:rPr>
                                    <m:t>𝑤𝑜𝑟𝑘</m:t>
                                  </m:r>
                                </m:e>
                              </m:d>
                              <m:r>
                                <a:rPr lang="en-US" sz="2800" i="1">
                                  <a:solidFill>
                                    <a:prstClr val="black"/>
                                  </a:solidFill>
                                  <a:latin typeface="Cambria Math"/>
                                  <a:ea typeface="Cambria Math"/>
                                </a:rPr>
                                <m:t>⋅</m:t>
                              </m:r>
                            </m:e>
                          </m:func>
                          <m:func>
                            <m:funcPr>
                              <m:ctrlPr>
                                <a:rPr lang="en-US" sz="2800" i="1">
                                  <a:solidFill>
                                    <a:prstClr val="black"/>
                                  </a:solidFill>
                                  <a:latin typeface="Cambria Math" panose="02040503050406030204" pitchFamily="18" charset="0"/>
                                  <a:ea typeface="+mn-ea"/>
                                </a:rPr>
                              </m:ctrlPr>
                            </m:funcPr>
                            <m:fName>
                              <m:r>
                                <m:rPr>
                                  <m:sty m:val="p"/>
                                </m:rPr>
                                <a:rPr lang="en-US" sz="2800">
                                  <a:solidFill>
                                    <a:prstClr val="black"/>
                                  </a:solidFill>
                                  <a:latin typeface="Cambria Math"/>
                                  <a:ea typeface="+mn-ea"/>
                                </a:rPr>
                                <m:t>Pr</m:t>
                              </m:r>
                            </m:fName>
                            <m:e>
                              <m:d>
                                <m:dPr>
                                  <m:begChr m:val="["/>
                                  <m:endChr m:val="]"/>
                                  <m:ctrlPr>
                                    <a:rPr lang="en-US" sz="2800" i="1">
                                      <a:solidFill>
                                        <a:prstClr val="black"/>
                                      </a:solidFill>
                                      <a:latin typeface="Cambria Math" panose="02040503050406030204" pitchFamily="18" charset="0"/>
                                      <a:ea typeface="+mn-ea"/>
                                    </a:rPr>
                                  </m:ctrlPr>
                                </m:dPr>
                                <m:e>
                                  <m:r>
                                    <a:rPr lang="en-US" sz="2800" i="1">
                                      <a:solidFill>
                                        <a:prstClr val="black"/>
                                      </a:solidFill>
                                      <a:latin typeface="Cambria Math"/>
                                      <a:ea typeface="+mn-ea"/>
                                    </a:rPr>
                                    <m:t>𝑖𝑛𝑐𝑜𝑚𝑒</m:t>
                                  </m:r>
                                  <m:r>
                                    <a:rPr lang="en-US" sz="2800" i="1">
                                      <a:solidFill>
                                        <a:prstClr val="black"/>
                                      </a:solidFill>
                                      <a:latin typeface="Cambria Math"/>
                                      <a:ea typeface="+mn-ea"/>
                                    </a:rPr>
                                    <m:t> | </m:t>
                                  </m:r>
                                  <m:r>
                                    <a:rPr lang="en-US" sz="2800" i="1">
                                      <a:solidFill>
                                        <a:prstClr val="black"/>
                                      </a:solidFill>
                                      <a:latin typeface="Cambria Math"/>
                                      <a:ea typeface="+mn-ea"/>
                                    </a:rPr>
                                    <m:t>𝑤𝑜𝑟𝑘</m:t>
                                  </m:r>
                                  <m:r>
                                    <a:rPr lang="en-US" sz="2800" i="1">
                                      <a:solidFill>
                                        <a:prstClr val="black"/>
                                      </a:solidFill>
                                      <a:latin typeface="Cambria Math"/>
                                      <a:ea typeface="+mn-ea"/>
                                    </a:rPr>
                                    <m:t>, </m:t>
                                  </m:r>
                                  <m:r>
                                    <a:rPr lang="en-US" sz="2800" i="1">
                                      <a:solidFill>
                                        <a:prstClr val="black"/>
                                      </a:solidFill>
                                      <a:latin typeface="Cambria Math"/>
                                      <a:ea typeface="+mn-ea"/>
                                    </a:rPr>
                                    <m:t>𝑡𝑖𝑡𝑙𝑒</m:t>
                                  </m:r>
                                </m:e>
                              </m:d>
                            </m:e>
                          </m:func>
                        </m:e>
                      </m:eqArr>
                    </m:oMath>
                  </m:oMathPara>
                </a14:m>
                <a:endParaRPr lang="en-US" sz="2800" dirty="0">
                  <a:solidFill>
                    <a:prstClr val="black"/>
                  </a:solidFill>
                  <a:latin typeface="Calibri"/>
                  <a:ea typeface="+mn-ea"/>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1919536" y="4132552"/>
                <a:ext cx="8640960" cy="952633"/>
              </a:xfrm>
              <a:prstGeom prst="rect">
                <a:avLst/>
              </a:prstGeom>
              <a:blipFill>
                <a:blip r:embed="rId2"/>
                <a:stretch>
                  <a:fillRect/>
                </a:stretch>
              </a:blipFill>
            </p:spPr>
            <p:txBody>
              <a:bodyPr/>
              <a:lstStyle/>
              <a:p>
                <a:r>
                  <a:rPr lang="zh-CN" altLang="en-US">
                    <a:noFill/>
                  </a:rPr>
                  <a:t> </a:t>
                </a:r>
              </a:p>
            </p:txBody>
          </p:sp>
        </mc:Fallback>
      </mc:AlternateContent>
      <p:cxnSp>
        <p:nvCxnSpPr>
          <p:cNvPr id="20" name="直接箭头连接符 19"/>
          <p:cNvCxnSpPr>
            <a:stCxn id="8" idx="7"/>
            <a:endCxn id="6" idx="3"/>
          </p:cNvCxnSpPr>
          <p:nvPr/>
        </p:nvCxnSpPr>
        <p:spPr>
          <a:xfrm flipV="1">
            <a:off x="4050085" y="2099411"/>
            <a:ext cx="1197558" cy="1021138"/>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8" idx="6"/>
            <a:endCxn id="10" idx="2"/>
          </p:cNvCxnSpPr>
          <p:nvPr/>
        </p:nvCxnSpPr>
        <p:spPr>
          <a:xfrm flipV="1">
            <a:off x="4353856" y="3366752"/>
            <a:ext cx="839042" cy="8384"/>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0" idx="6"/>
            <a:endCxn id="12" idx="3"/>
          </p:cNvCxnSpPr>
          <p:nvPr/>
        </p:nvCxnSpPr>
        <p:spPr>
          <a:xfrm flipV="1">
            <a:off x="6777075" y="2833444"/>
            <a:ext cx="1526775" cy="533309"/>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933430" y="5517233"/>
            <a:ext cx="7627067" cy="954107"/>
          </a:xfrm>
          <a:prstGeom prst="rect">
            <a:avLst/>
          </a:prstGeom>
          <a:noFill/>
          <a:ln w="38100">
            <a:noFill/>
          </a:ln>
        </p:spPr>
        <p:txBody>
          <a:bodyPr wrap="square" rtlCol="0">
            <a:spAutoFit/>
          </a:bodyPr>
          <a:lstStyle/>
          <a:p>
            <a:pPr algn="ctr" eaLnBrk="1" fontAlgn="auto" hangingPunct="1">
              <a:spcBef>
                <a:spcPts val="0"/>
              </a:spcBef>
              <a:spcAft>
                <a:spcPts val="0"/>
              </a:spcAft>
            </a:pPr>
            <a:r>
              <a:rPr lang="en-US" sz="2800" dirty="0">
                <a:solidFill>
                  <a:prstClr val="black"/>
                </a:solidFill>
                <a:latin typeface="Calibri"/>
                <a:ea typeface="+mn-ea"/>
              </a:rPr>
              <a:t>Quality of Bayesian network decides the quality of approximation</a:t>
            </a:r>
          </a:p>
        </p:txBody>
      </p:sp>
    </p:spTree>
    <p:extLst>
      <p:ext uri="{BB962C8B-B14F-4D97-AF65-F5344CB8AC3E}">
        <p14:creationId xmlns:p14="http://schemas.microsoft.com/office/powerpoint/2010/main" val="189607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1981200" y="1211608"/>
                <a:ext cx="8229600" cy="4896544"/>
              </a:xfrm>
            </p:spPr>
            <p:txBody>
              <a:bodyPr>
                <a:normAutofit/>
              </a:bodyPr>
              <a:lstStyle/>
              <a:p>
                <a:pPr>
                  <a:spcBef>
                    <a:spcPts val="1500"/>
                  </a:spcBef>
                </a:pPr>
                <a:r>
                  <a:rPr lang="en-US" dirty="0">
                    <a:solidFill>
                      <a:schemeClr val="bg1">
                        <a:lumMod val="75000"/>
                      </a:schemeClr>
                    </a:solidFill>
                  </a:rPr>
                  <a:t>The Problem: Private Data Release</a:t>
                </a:r>
              </a:p>
              <a:p>
                <a:pPr lvl="1"/>
                <a:r>
                  <a:rPr lang="en-US" dirty="0">
                    <a:solidFill>
                      <a:schemeClr val="bg1">
                        <a:lumMod val="75000"/>
                      </a:schemeClr>
                    </a:solidFill>
                  </a:rPr>
                  <a:t>Differential Privacy</a:t>
                </a:r>
              </a:p>
              <a:p>
                <a:pPr lvl="1"/>
                <a:r>
                  <a:rPr lang="en-US" dirty="0">
                    <a:solidFill>
                      <a:schemeClr val="bg1">
                        <a:lumMod val="75000"/>
                      </a:schemeClr>
                    </a:solidFill>
                  </a:rPr>
                  <a:t>Challenges</a:t>
                </a:r>
              </a:p>
              <a:p>
                <a:pPr>
                  <a:spcBef>
                    <a:spcPts val="1500"/>
                  </a:spcBef>
                </a:pPr>
                <a:r>
                  <a:rPr lang="en-US" dirty="0">
                    <a:solidFill>
                      <a:schemeClr val="bg1">
                        <a:lumMod val="75000"/>
                      </a:schemeClr>
                    </a:solidFill>
                  </a:rPr>
                  <a:t>The Algorithm: PrivBayes</a:t>
                </a:r>
              </a:p>
              <a:p>
                <a:pPr lvl="1"/>
                <a:r>
                  <a:rPr lang="en-US" dirty="0">
                    <a:solidFill>
                      <a:schemeClr val="bg1">
                        <a:lumMod val="75000"/>
                      </a:schemeClr>
                    </a:solidFill>
                  </a:rPr>
                  <a:t>Bayesian Network</a:t>
                </a:r>
              </a:p>
              <a:p>
                <a:pPr lvl="1"/>
                <a:r>
                  <a:rPr lang="en-US" dirty="0">
                    <a:solidFill>
                      <a:schemeClr val="tx1"/>
                    </a:solidFill>
                  </a:rPr>
                  <a:t>Details of PrivBayes</a:t>
                </a:r>
              </a:p>
              <a:p>
                <a:pPr>
                  <a:spcBef>
                    <a:spcPts val="1500"/>
                  </a:spcBef>
                </a:pPr>
                <a:r>
                  <a:rPr lang="en-US" dirty="0">
                    <a:solidFill>
                      <a:schemeClr val="bg1">
                        <a:lumMod val="75000"/>
                      </a:schemeClr>
                    </a:solidFill>
                  </a:rPr>
                  <a:t>Function </a:t>
                </a:r>
                <a14:m>
                  <m:oMath xmlns:m="http://schemas.openxmlformats.org/officeDocument/2006/math">
                    <m:r>
                      <a:rPr lang="en-US" i="1" dirty="0" smtClean="0">
                        <a:solidFill>
                          <a:schemeClr val="bg1">
                            <a:lumMod val="75000"/>
                          </a:schemeClr>
                        </a:solidFill>
                        <a:latin typeface="Cambria Math"/>
                      </a:rPr>
                      <m:t>𝐹</m:t>
                    </m:r>
                  </m:oMath>
                </a14:m>
                <a:r>
                  <a:rPr lang="en-US" dirty="0">
                    <a:solidFill>
                      <a:schemeClr val="bg1">
                        <a:lumMod val="75000"/>
                      </a:schemeClr>
                    </a:solidFill>
                  </a:rPr>
                  <a:t>: Linear vs. Logarithmic</a:t>
                </a:r>
              </a:p>
              <a:p>
                <a:pPr>
                  <a:spcBef>
                    <a:spcPts val="1500"/>
                  </a:spcBef>
                </a:pPr>
                <a:r>
                  <a:rPr lang="en-US" dirty="0">
                    <a:solidFill>
                      <a:schemeClr val="bg1">
                        <a:lumMod val="75000"/>
                      </a:schemeClr>
                    </a:solidFill>
                  </a:rPr>
                  <a:t>Experiments</a:t>
                </a:r>
              </a:p>
              <a:p>
                <a:endParaRPr 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1981200" y="1211608"/>
                <a:ext cx="8229600" cy="4896544"/>
              </a:xfrm>
              <a:blipFill>
                <a:blip r:embed="rId2"/>
                <a:stretch>
                  <a:fillRect t="-1121"/>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en-US" dirty="0"/>
              <a:t>Overview</a:t>
            </a:r>
          </a:p>
        </p:txBody>
      </p:sp>
    </p:spTree>
    <p:extLst>
      <p:ext uri="{BB962C8B-B14F-4D97-AF65-F5344CB8AC3E}">
        <p14:creationId xmlns:p14="http://schemas.microsoft.com/office/powerpoint/2010/main" val="3390209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3">
            <a:extLst>
              <a:ext uri="{FF2B5EF4-FFF2-40B4-BE49-F238E27FC236}">
                <a16:creationId xmlns:a16="http://schemas.microsoft.com/office/drawing/2014/main" id="{DBA83A42-A698-1C88-C02F-D79510D925DC}"/>
              </a:ext>
            </a:extLst>
          </p:cNvPr>
          <p:cNvSpPr txBox="1"/>
          <p:nvPr/>
        </p:nvSpPr>
        <p:spPr>
          <a:xfrm>
            <a:off x="119335" y="141201"/>
            <a:ext cx="11541679" cy="461665"/>
          </a:xfrm>
          <a:prstGeom prst="rect">
            <a:avLst/>
          </a:prstGeom>
          <a:noFill/>
        </p:spPr>
        <p:txBody>
          <a:bodyPr wrap="square">
            <a:spAutoFit/>
          </a:bodyPr>
          <a:lstStyle>
            <a:defPPr>
              <a:defRPr lang="zh-CN"/>
            </a:defPPr>
            <a:lvl1pPr algn="r">
              <a:defRPr sz="2000" b="1">
                <a:ln w="900" cmpd="sng">
                  <a:solidFill>
                    <a:schemeClr val="accent1">
                      <a:satMod val="190000"/>
                      <a:alpha val="55000"/>
                    </a:schemeClr>
                  </a:solidFill>
                  <a:prstDash val="solid"/>
                </a:ln>
                <a:solidFill>
                  <a:schemeClr val="tx2">
                    <a:lumMod val="40000"/>
                    <a:lumOff val="60000"/>
                  </a:schemeClr>
                </a:solidFill>
                <a:effectLst>
                  <a:innerShdw blurRad="101600" dist="76200" dir="5400000">
                    <a:schemeClr val="accent1">
                      <a:satMod val="190000"/>
                      <a:tint val="100000"/>
                      <a:alpha val="74000"/>
                    </a:schemeClr>
                  </a:innerShdw>
                </a:effectLst>
                <a:latin typeface="微软雅黑" pitchFamily="34" charset="-122"/>
                <a:ea typeface="微软雅黑" pitchFamily="34" charset="-122"/>
              </a:defRPr>
            </a:lvl1pPr>
          </a:lstStyle>
          <a:p>
            <a:pPr algn="l" eaLnBrk="1" hangingPunct="1">
              <a:defRPr/>
            </a:pPr>
            <a:r>
              <a:rPr lang="en-US" altLang="zh-CN" sz="2400" dirty="0">
                <a:ln w="0"/>
                <a:solidFill>
                  <a:prstClr val="white"/>
                </a:solidFill>
                <a:effectLst>
                  <a:outerShdw blurRad="38100" dist="25400" dir="5400000" algn="ctr" rotWithShape="0">
                    <a:srgbClr val="6E747A">
                      <a:alpha val="43000"/>
                    </a:srgbClr>
                  </a:outerShdw>
                </a:effectLst>
              </a:rPr>
              <a:t>Millionaire problem solving method based on public key cryptography</a:t>
            </a:r>
          </a:p>
        </p:txBody>
      </p:sp>
      <p:grpSp>
        <p:nvGrpSpPr>
          <p:cNvPr id="49" name="组合 48">
            <a:extLst>
              <a:ext uri="{FF2B5EF4-FFF2-40B4-BE49-F238E27FC236}">
                <a16:creationId xmlns:a16="http://schemas.microsoft.com/office/drawing/2014/main" id="{A1817BF9-8382-8B24-C813-45A009A52473}"/>
              </a:ext>
            </a:extLst>
          </p:cNvPr>
          <p:cNvGrpSpPr/>
          <p:nvPr/>
        </p:nvGrpSpPr>
        <p:grpSpPr>
          <a:xfrm>
            <a:off x="9695808" y="3034868"/>
            <a:ext cx="1564704" cy="1526353"/>
            <a:chOff x="4017569" y="1862626"/>
            <a:chExt cx="1564704" cy="1526353"/>
          </a:xfrm>
        </p:grpSpPr>
        <p:pic>
          <p:nvPicPr>
            <p:cNvPr id="50" name="图片 49" descr="卡通人物&#10;&#10;描述已自动生成">
              <a:extLst>
                <a:ext uri="{FF2B5EF4-FFF2-40B4-BE49-F238E27FC236}">
                  <a16:creationId xmlns:a16="http://schemas.microsoft.com/office/drawing/2014/main" id="{99727AB6-1907-2E82-074B-E4BE3439E9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0040" y="1862626"/>
              <a:ext cx="1099762" cy="1099762"/>
            </a:xfrm>
            <a:prstGeom prst="rect">
              <a:avLst/>
            </a:prstGeom>
          </p:spPr>
        </p:pic>
        <p:sp>
          <p:nvSpPr>
            <p:cNvPr id="51" name="文本框 50">
              <a:extLst>
                <a:ext uri="{FF2B5EF4-FFF2-40B4-BE49-F238E27FC236}">
                  <a16:creationId xmlns:a16="http://schemas.microsoft.com/office/drawing/2014/main" id="{823DFD3C-B875-BCEE-03C0-5985F9146904}"/>
                </a:ext>
              </a:extLst>
            </p:cNvPr>
            <p:cNvSpPr txBox="1"/>
            <p:nvPr/>
          </p:nvSpPr>
          <p:spPr>
            <a:xfrm>
              <a:off x="4017569" y="2915773"/>
              <a:ext cx="1564704" cy="473206"/>
            </a:xfrm>
            <a:prstGeom prst="rect">
              <a:avLst/>
            </a:prstGeom>
            <a:noFill/>
          </p:spPr>
          <p:txBody>
            <a:bodyPr wrap="square" rtlCol="0">
              <a:spAutoFit/>
            </a:bodyPr>
            <a:lstStyle/>
            <a:p>
              <a:pPr marL="0" marR="0" lvl="0" indent="0" algn="ctr" defTabSz="914400" rtl="0" eaLnBrk="0" fontAlgn="base" latinLnBrk="0" hangingPunct="0">
                <a:lnSpc>
                  <a:spcPct val="140000"/>
                </a:lnSpc>
                <a:spcBef>
                  <a:spcPct val="0"/>
                </a:spcBef>
                <a:spcAft>
                  <a:spcPct val="0"/>
                </a:spcAft>
                <a:buClrTx/>
                <a:buSzTx/>
                <a:buFontTx/>
                <a:buNone/>
                <a:tabLst/>
                <a:defRPr/>
              </a:pPr>
              <a:r>
                <a:rPr lang="en-US" altLang="zh-CN" sz="2000" b="1" dirty="0">
                  <a:latin typeface="Times New Roman" panose="02020603050405020304" pitchFamily="18" charset="0"/>
                  <a:cs typeface="Times New Roman" panose="02020603050405020304" pitchFamily="18" charset="0"/>
                </a:rPr>
                <a:t>A</a:t>
              </a:r>
              <a:r>
                <a:rPr lang="zh-CN" altLang="en-US" sz="2000" b="1" dirty="0">
                  <a:latin typeface="Times New Roman" panose="02020603050405020304" pitchFamily="18" charset="0"/>
                  <a:cs typeface="Times New Roman" panose="02020603050405020304" pitchFamily="18" charset="0"/>
                </a:rPr>
                <a:t>：</a:t>
              </a:r>
              <a:r>
                <a:rPr kumimoji="0" lang="en-US" altLang="zh-CN" sz="2000" b="1" i="1" u="none" strike="noStrike" kern="1200" cap="none" spc="0" normalizeH="0" baseline="0" noProof="0" dirty="0" err="1">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a:t>
              </a:r>
              <a:r>
                <a:rPr kumimoji="0" lang="en-US" altLang="zh-CN"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endParaRPr lang="zh-CN" altLang="en-US" sz="2000" b="1" dirty="0">
                <a:latin typeface="Times New Roman" panose="02020603050405020304" pitchFamily="18" charset="0"/>
                <a:cs typeface="Times New Roman" panose="02020603050405020304" pitchFamily="18" charset="0"/>
              </a:endParaRPr>
            </a:p>
          </p:txBody>
        </p:sp>
      </p:grpSp>
      <p:grpSp>
        <p:nvGrpSpPr>
          <p:cNvPr id="52" name="组合 51">
            <a:extLst>
              <a:ext uri="{FF2B5EF4-FFF2-40B4-BE49-F238E27FC236}">
                <a16:creationId xmlns:a16="http://schemas.microsoft.com/office/drawing/2014/main" id="{D0AA5265-602D-75B5-3FD9-D1D8887B4841}"/>
              </a:ext>
            </a:extLst>
          </p:cNvPr>
          <p:cNvGrpSpPr/>
          <p:nvPr/>
        </p:nvGrpSpPr>
        <p:grpSpPr>
          <a:xfrm>
            <a:off x="2037765" y="2943578"/>
            <a:ext cx="1589202" cy="1654577"/>
            <a:chOff x="2695509" y="3427096"/>
            <a:chExt cx="1589202" cy="1654577"/>
          </a:xfrm>
        </p:grpSpPr>
        <p:pic>
          <p:nvPicPr>
            <p:cNvPr id="53" name="图片 52" descr="图标&#10;&#10;描述已自动生成">
              <a:extLst>
                <a:ext uri="{FF2B5EF4-FFF2-40B4-BE49-F238E27FC236}">
                  <a16:creationId xmlns:a16="http://schemas.microsoft.com/office/drawing/2014/main" id="{C529ADA8-5DE1-E436-2BE9-416DF01778F1}"/>
                </a:ext>
              </a:extLst>
            </p:cNvPr>
            <p:cNvPicPr>
              <a:picLocks noChangeAspect="1"/>
            </p:cNvPicPr>
            <p:nvPr/>
          </p:nvPicPr>
          <p:blipFill rotWithShape="1">
            <a:blip r:embed="rId4">
              <a:extLst>
                <a:ext uri="{28A0092B-C50C-407E-A947-70E740481C1C}">
                  <a14:useLocalDpi xmlns:a14="http://schemas.microsoft.com/office/drawing/2010/main" val="0"/>
                </a:ext>
              </a:extLst>
            </a:blip>
            <a:srcRect l="13440" r="12641"/>
            <a:stretch/>
          </p:blipFill>
          <p:spPr>
            <a:xfrm>
              <a:off x="3082080" y="3427096"/>
              <a:ext cx="894226" cy="1209738"/>
            </a:xfrm>
            <a:prstGeom prst="rect">
              <a:avLst/>
            </a:prstGeom>
          </p:spPr>
        </p:pic>
        <p:sp>
          <p:nvSpPr>
            <p:cNvPr id="54" name="文本框 53">
              <a:extLst>
                <a:ext uri="{FF2B5EF4-FFF2-40B4-BE49-F238E27FC236}">
                  <a16:creationId xmlns:a16="http://schemas.microsoft.com/office/drawing/2014/main" id="{DFF7A618-0D81-7B60-5021-9DC241A82949}"/>
                </a:ext>
              </a:extLst>
            </p:cNvPr>
            <p:cNvSpPr txBox="1"/>
            <p:nvPr/>
          </p:nvSpPr>
          <p:spPr>
            <a:xfrm>
              <a:off x="2695509" y="4608467"/>
              <a:ext cx="1589202" cy="473206"/>
            </a:xfrm>
            <a:prstGeom prst="rect">
              <a:avLst/>
            </a:prstGeom>
            <a:noFill/>
          </p:spPr>
          <p:txBody>
            <a:bodyPr wrap="square" rtlCol="0">
              <a:spAutoFit/>
            </a:bodyPr>
            <a:lstStyle/>
            <a:p>
              <a:pPr marL="0" marR="0" lvl="0" indent="0" algn="ctr" defTabSz="914400" rtl="0" eaLnBrk="0" fontAlgn="base" latinLnBrk="0" hangingPunct="0">
                <a:lnSpc>
                  <a:spcPct val="140000"/>
                </a:lnSpc>
                <a:spcBef>
                  <a:spcPct val="0"/>
                </a:spcBef>
                <a:spcAft>
                  <a:spcPct val="0"/>
                </a:spcAft>
                <a:buClrTx/>
                <a:buSzTx/>
                <a:buFontTx/>
                <a:buNone/>
                <a:tabLst/>
                <a:defRPr/>
              </a:pPr>
              <a:r>
                <a:rPr lang="en-US" altLang="zh-CN" sz="2000" b="1" dirty="0">
                  <a:latin typeface="Times New Roman" panose="02020603050405020304" pitchFamily="18" charset="0"/>
                  <a:cs typeface="Times New Roman" panose="02020603050405020304" pitchFamily="18" charset="0"/>
                </a:rPr>
                <a:t>B</a:t>
              </a:r>
              <a:r>
                <a:rPr lang="zh-CN" altLang="en-US" sz="2000" b="1" dirty="0">
                  <a:latin typeface="Times New Roman" panose="02020603050405020304" pitchFamily="18" charset="0"/>
                  <a:cs typeface="Times New Roman" panose="02020603050405020304" pitchFamily="18" charset="0"/>
                </a:rPr>
                <a:t>：</a:t>
              </a:r>
              <a:r>
                <a:rPr kumimoji="0" lang="en-US" altLang="zh-CN" sz="2000" b="1" i="1" u="none" strike="noStrike" kern="1200" cap="none" spc="0" normalizeH="0" baseline="0" noProof="0" dirty="0">
                  <a:ln>
                    <a:noFill/>
                  </a:ln>
                  <a:solidFill>
                    <a:srgbClr val="2F31D6"/>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j</a:t>
              </a:r>
              <a:r>
                <a:rPr kumimoji="0" lang="en-US" altLang="zh-CN" sz="2000" b="1" i="0" u="none" strike="noStrike" kern="1200" cap="none" spc="0" normalizeH="0" baseline="0" noProof="0" dirty="0">
                  <a:ln>
                    <a:noFill/>
                  </a:ln>
                  <a:solidFill>
                    <a:srgbClr val="2F31D6"/>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000" b="1" dirty="0">
                  <a:solidFill>
                    <a:srgbClr val="2F31D6"/>
                  </a:solidFill>
                  <a:latin typeface="Times New Roman" panose="02020603050405020304" pitchFamily="18" charset="0"/>
                  <a:cs typeface="Times New Roman" panose="02020603050405020304" pitchFamily="18" charset="0"/>
                </a:rPr>
                <a:t> </a:t>
              </a:r>
              <a:endParaRPr lang="zh-CN" altLang="en-US" sz="2000" b="1" dirty="0">
                <a:solidFill>
                  <a:srgbClr val="2F31D6"/>
                </a:solidFill>
                <a:latin typeface="Times New Roman" panose="02020603050405020304" pitchFamily="18" charset="0"/>
                <a:cs typeface="Times New Roman" panose="02020603050405020304" pitchFamily="18" charset="0"/>
              </a:endParaRPr>
            </a:p>
          </p:txBody>
        </p:sp>
      </p:grpSp>
      <p:sp>
        <p:nvSpPr>
          <p:cNvPr id="59" name="Line 8">
            <a:extLst>
              <a:ext uri="{FF2B5EF4-FFF2-40B4-BE49-F238E27FC236}">
                <a16:creationId xmlns:a16="http://schemas.microsoft.com/office/drawing/2014/main" id="{F506A0B0-0F5B-C368-87EB-F8F7A6741805}"/>
              </a:ext>
            </a:extLst>
          </p:cNvPr>
          <p:cNvSpPr>
            <a:spLocks noChangeShapeType="1"/>
          </p:cNvSpPr>
          <p:nvPr/>
        </p:nvSpPr>
        <p:spPr bwMode="auto">
          <a:xfrm flipH="1">
            <a:off x="3626966" y="3655376"/>
            <a:ext cx="6100413" cy="0"/>
          </a:xfrm>
          <a:prstGeom prst="line">
            <a:avLst/>
          </a:prstGeom>
          <a:noFill/>
          <a:ln w="38100">
            <a:solidFill>
              <a:sysClr val="windowText" lastClr="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fontAlgn="auto" hangingPunct="1">
              <a:spcBef>
                <a:spcPts val="0"/>
              </a:spcBef>
              <a:spcAft>
                <a:spcPts val="0"/>
              </a:spcAft>
              <a:defRPr/>
            </a:pPr>
            <a:endParaRPr lang="en-US" kern="0" dirty="0">
              <a:solidFill>
                <a:prstClr val="black"/>
              </a:solidFill>
              <a:latin typeface="Calibri"/>
              <a:ea typeface="宋体"/>
            </a:endParaRPr>
          </a:p>
        </p:txBody>
      </p:sp>
      <p:pic>
        <p:nvPicPr>
          <p:cNvPr id="64" name="图片 63" descr="图标&#10;&#10;描述已自动生成">
            <a:extLst>
              <a:ext uri="{FF2B5EF4-FFF2-40B4-BE49-F238E27FC236}">
                <a16:creationId xmlns:a16="http://schemas.microsoft.com/office/drawing/2014/main" id="{DC0F6D5E-B738-1CF3-3203-90CEB8D313B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0762" r="11512"/>
          <a:stretch/>
        </p:blipFill>
        <p:spPr>
          <a:xfrm>
            <a:off x="1779854" y="3493457"/>
            <a:ext cx="309891" cy="398698"/>
          </a:xfrm>
          <a:prstGeom prst="rect">
            <a:avLst/>
          </a:prstGeom>
        </p:spPr>
      </p:pic>
      <p:pic>
        <p:nvPicPr>
          <p:cNvPr id="65" name="图片 64">
            <a:extLst>
              <a:ext uri="{FF2B5EF4-FFF2-40B4-BE49-F238E27FC236}">
                <a16:creationId xmlns:a16="http://schemas.microsoft.com/office/drawing/2014/main" id="{9A68AE1D-167E-5FD9-14FB-16D7EFF15CB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0845" r="20844"/>
          <a:stretch/>
        </p:blipFill>
        <p:spPr>
          <a:xfrm>
            <a:off x="11661016" y="3395385"/>
            <a:ext cx="271966" cy="466406"/>
          </a:xfrm>
          <a:prstGeom prst="rect">
            <a:avLst/>
          </a:prstGeom>
        </p:spPr>
      </p:pic>
      <p:pic>
        <p:nvPicPr>
          <p:cNvPr id="81" name="图片 80" descr="图标&#10;&#10;描述已自动生成">
            <a:extLst>
              <a:ext uri="{FF2B5EF4-FFF2-40B4-BE49-F238E27FC236}">
                <a16:creationId xmlns:a16="http://schemas.microsoft.com/office/drawing/2014/main" id="{B473878A-1AE8-D05D-05BE-82ADE1A0FA9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0762" r="11512"/>
          <a:stretch/>
        </p:blipFill>
        <p:spPr>
          <a:xfrm>
            <a:off x="11190640" y="3399347"/>
            <a:ext cx="309891" cy="398698"/>
          </a:xfrm>
          <a:prstGeom prst="rect">
            <a:avLst/>
          </a:prstGeom>
        </p:spPr>
      </p:pic>
      <p:sp>
        <p:nvSpPr>
          <p:cNvPr id="72" name="矩形 71">
            <a:extLst>
              <a:ext uri="{FF2B5EF4-FFF2-40B4-BE49-F238E27FC236}">
                <a16:creationId xmlns:a16="http://schemas.microsoft.com/office/drawing/2014/main" id="{8AAEA01B-666F-64C3-D161-227AA7E19F34}"/>
              </a:ext>
            </a:extLst>
          </p:cNvPr>
          <p:cNvSpPr/>
          <p:nvPr/>
        </p:nvSpPr>
        <p:spPr>
          <a:xfrm>
            <a:off x="9800987" y="2976736"/>
            <a:ext cx="1320855" cy="1642617"/>
          </a:xfrm>
          <a:prstGeom prst="rect">
            <a:avLst/>
          </a:prstGeom>
          <a:solidFill>
            <a:srgbClr val="F2F2F2">
              <a:alpha val="6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A9023E10-D6C6-E348-2981-D96CAE853BE5}"/>
              </a:ext>
            </a:extLst>
          </p:cNvPr>
          <p:cNvGrpSpPr/>
          <p:nvPr/>
        </p:nvGrpSpPr>
        <p:grpSpPr>
          <a:xfrm>
            <a:off x="3958945" y="5739534"/>
            <a:ext cx="2495578" cy="496674"/>
            <a:chOff x="2813934" y="5614719"/>
            <a:chExt cx="2495578" cy="496674"/>
          </a:xfrm>
        </p:grpSpPr>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49875E99-BDE7-C738-3107-738725EA2616}"/>
                    </a:ext>
                  </a:extLst>
                </p:cNvPr>
                <p:cNvSpPr txBox="1"/>
                <p:nvPr/>
              </p:nvSpPr>
              <p:spPr>
                <a:xfrm>
                  <a:off x="2813934" y="5620032"/>
                  <a:ext cx="178757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400" b="1" i="1" u="none" strike="noStrike" kern="1200" cap="none" spc="0" normalizeH="0" baseline="0" noProof="0" dirty="0" smtClean="0">
                            <a:ln>
                              <a:noFill/>
                            </a:ln>
                            <a:solidFill>
                              <a:srgbClr val="0066CC"/>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𝑿</m:t>
                        </m:r>
                        <m:r>
                          <a:rPr kumimoji="0" lang="en-US" altLang="zh-CN" sz="2400" b="1" i="1"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2400" b="1" i="1"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𝒎𝒐𝒅</m:t>
                        </m:r>
                        <m:r>
                          <a:rPr kumimoji="0" lang="en-US" altLang="zh-CN" sz="2400" b="1" i="1"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24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𝒑</m:t>
                        </m:r>
                        <m:r>
                          <a:rPr kumimoji="0" lang="en-US" altLang="zh-CN" sz="2400" b="1" i="1"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oMath>
                    </m:oMathPara>
                  </a14:m>
                  <a:endParaRPr lang="zh-CN" altLang="en-US" dirty="0"/>
                </a:p>
              </p:txBody>
            </p:sp>
          </mc:Choice>
          <mc:Fallback xmlns="">
            <p:sp>
              <p:nvSpPr>
                <p:cNvPr id="74" name="文本框 73">
                  <a:extLst>
                    <a:ext uri="{FF2B5EF4-FFF2-40B4-BE49-F238E27FC236}">
                      <a16:creationId xmlns:a16="http://schemas.microsoft.com/office/drawing/2014/main" id="{49875E99-BDE7-C738-3107-738725EA2616}"/>
                    </a:ext>
                  </a:extLst>
                </p:cNvPr>
                <p:cNvSpPr txBox="1">
                  <a:spLocks noRot="1" noChangeAspect="1" noMove="1" noResize="1" noEditPoints="1" noAdjustHandles="1" noChangeArrowheads="1" noChangeShapeType="1" noTextEdit="1"/>
                </p:cNvSpPr>
                <p:nvPr/>
              </p:nvSpPr>
              <p:spPr>
                <a:xfrm>
                  <a:off x="2813934" y="5620032"/>
                  <a:ext cx="1787574" cy="461665"/>
                </a:xfrm>
                <a:prstGeom prst="rect">
                  <a:avLst/>
                </a:prstGeom>
                <a:blipFill>
                  <a:blip r:embed="rId7"/>
                  <a:stretch>
                    <a:fillRect b="-131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BBC5B220-2915-8CA3-8BE4-21B076E327B2}"/>
                    </a:ext>
                  </a:extLst>
                </p:cNvPr>
                <p:cNvSpPr txBox="1"/>
                <p:nvPr/>
              </p:nvSpPr>
              <p:spPr>
                <a:xfrm>
                  <a:off x="4321169" y="5614719"/>
                  <a:ext cx="988343" cy="49667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kumimoji="0" lang="en-US" altLang="zh-CN" sz="2400" b="1" i="1" u="none" strike="noStrike" kern="1200" cap="none" spc="0" normalizeH="0" baseline="0" noProof="0" dirty="0" smtClean="0">
                            <a:ln>
                              <a:noFill/>
                            </a:ln>
                            <a:solidFill>
                              <a:srgbClr val="C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400" b="1" i="1"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i="1"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𝒛</m:t>
                            </m:r>
                          </m:e>
                          <m:sub>
                            <m:r>
                              <a:rPr lang="en-US" altLang="zh-CN" sz="2400" b="1" i="1"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𝒋</m:t>
                            </m:r>
                          </m:sub>
                        </m:sSub>
                      </m:oMath>
                    </m:oMathPara>
                  </a14:m>
                  <a:endParaRPr lang="zh-CN" altLang="en-US" dirty="0"/>
                </a:p>
              </p:txBody>
            </p:sp>
          </mc:Choice>
          <mc:Fallback xmlns="">
            <p:sp>
              <p:nvSpPr>
                <p:cNvPr id="75" name="文本框 74">
                  <a:extLst>
                    <a:ext uri="{FF2B5EF4-FFF2-40B4-BE49-F238E27FC236}">
                      <a16:creationId xmlns:a16="http://schemas.microsoft.com/office/drawing/2014/main" id="{BBC5B220-2915-8CA3-8BE4-21B076E327B2}"/>
                    </a:ext>
                  </a:extLst>
                </p:cNvPr>
                <p:cNvSpPr txBox="1">
                  <a:spLocks noRot="1" noChangeAspect="1" noMove="1" noResize="1" noEditPoints="1" noAdjustHandles="1" noChangeArrowheads="1" noChangeShapeType="1" noTextEdit="1"/>
                </p:cNvSpPr>
                <p:nvPr/>
              </p:nvSpPr>
              <p:spPr>
                <a:xfrm>
                  <a:off x="4321169" y="5614719"/>
                  <a:ext cx="988343" cy="496674"/>
                </a:xfrm>
                <a:prstGeom prst="rect">
                  <a:avLst/>
                </a:prstGeom>
                <a:blipFill>
                  <a:blip r:embed="rId8"/>
                  <a:stretch>
                    <a:fillRect b="-11111"/>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6012360C-C9CD-51FB-6888-D200B9C78BB0}"/>
                  </a:ext>
                </a:extLst>
              </p:cNvPr>
              <p:cNvSpPr txBox="1"/>
              <p:nvPr/>
            </p:nvSpPr>
            <p:spPr>
              <a:xfrm>
                <a:off x="6279682" y="5744847"/>
                <a:ext cx="1787574" cy="461665"/>
              </a:xfrm>
              <a:prstGeom prst="rect">
                <a:avLst/>
              </a:prstGeom>
              <a:noFill/>
            </p:spPr>
            <p:txBody>
              <a:bodyPr wrap="square">
                <a:spAutoFit/>
              </a:bodyPr>
              <a:lstStyle/>
              <a:p>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then</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 </a:t>
                </a:r>
                <a14:m>
                  <m:oMath xmlns:m="http://schemas.openxmlformats.org/officeDocument/2006/math">
                    <m:r>
                      <a:rPr lang="en-US" altLang="zh-CN" sz="2400" b="1" i="1" dirty="0" smtClean="0">
                        <a:latin typeface="Cambria Math" panose="02040503050406030204" pitchFamily="18" charset="0"/>
                        <a:ea typeface="微软雅黑" panose="020B0503020204020204" pitchFamily="34" charset="-122"/>
                        <a:cs typeface="Times New Roman" panose="02020603050405020304" pitchFamily="18" charset="0"/>
                      </a:rPr>
                      <m:t>𝒋</m:t>
                    </m:r>
                    <m:r>
                      <a:rPr lang="en-US" altLang="zh-CN" sz="2400" b="1" i="1" dirty="0" smtClean="0">
                        <a:latin typeface="Cambria Math" panose="02040503050406030204" pitchFamily="18" charset="0"/>
                        <a:ea typeface="微软雅黑" panose="020B0503020204020204" pitchFamily="34" charset="-122"/>
                        <a:cs typeface="Times New Roman" panose="02020603050405020304" pitchFamily="18" charset="0"/>
                      </a:rPr>
                      <m:t> ≤ </m:t>
                    </m:r>
                    <m:r>
                      <a:rPr lang="en-US" altLang="zh-CN" sz="2400" b="1" i="1" dirty="0" err="1">
                        <a:latin typeface="Cambria Math" panose="02040503050406030204" pitchFamily="18" charset="0"/>
                        <a:ea typeface="微软雅黑" panose="020B0503020204020204" pitchFamily="34" charset="-122"/>
                        <a:cs typeface="Times New Roman" panose="02020603050405020304" pitchFamily="18" charset="0"/>
                      </a:rPr>
                      <m:t>𝒊</m:t>
                    </m:r>
                  </m:oMath>
                </a14:m>
                <a:endParaRPr lang="zh-CN" altLang="en-US" dirty="0"/>
              </a:p>
            </p:txBody>
          </p:sp>
        </mc:Choice>
        <mc:Fallback xmlns="">
          <p:sp>
            <p:nvSpPr>
              <p:cNvPr id="76" name="文本框 75">
                <a:extLst>
                  <a:ext uri="{FF2B5EF4-FFF2-40B4-BE49-F238E27FC236}">
                    <a16:creationId xmlns:a16="http://schemas.microsoft.com/office/drawing/2014/main" id="{6012360C-C9CD-51FB-6888-D200B9C78BB0}"/>
                  </a:ext>
                </a:extLst>
              </p:cNvPr>
              <p:cNvSpPr txBox="1">
                <a:spLocks noRot="1" noChangeAspect="1" noMove="1" noResize="1" noEditPoints="1" noAdjustHandles="1" noChangeArrowheads="1" noChangeShapeType="1" noTextEdit="1"/>
              </p:cNvSpPr>
              <p:nvPr/>
            </p:nvSpPr>
            <p:spPr>
              <a:xfrm>
                <a:off x="6279682" y="5744847"/>
                <a:ext cx="1787574" cy="461665"/>
              </a:xfrm>
              <a:prstGeom prst="rect">
                <a:avLst/>
              </a:prstGeom>
              <a:blipFill>
                <a:blip r:embed="rId9"/>
                <a:stretch>
                  <a:fillRect l="-5119"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15AF8E6A-8C20-370E-1D74-B66CEE1C46EA}"/>
                  </a:ext>
                </a:extLst>
              </p:cNvPr>
              <p:cNvSpPr txBox="1"/>
              <p:nvPr/>
            </p:nvSpPr>
            <p:spPr>
              <a:xfrm>
                <a:off x="9472938" y="4956944"/>
                <a:ext cx="1787574" cy="461665"/>
              </a:xfrm>
              <a:prstGeom prst="rect">
                <a:avLst/>
              </a:prstGeom>
              <a:noFill/>
            </p:spPr>
            <p:txBody>
              <a:bodyPr wrap="square">
                <a:spAutoFit/>
              </a:bodyPr>
              <a:lstStyle/>
              <a:p>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then</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 </a:t>
                </a:r>
                <a14:m>
                  <m:oMath xmlns:m="http://schemas.openxmlformats.org/officeDocument/2006/math">
                    <m:r>
                      <a:rPr lang="en-US" altLang="zh-CN" sz="2400" b="1" i="1" dirty="0" smtClean="0">
                        <a:latin typeface="Cambria Math" panose="02040503050406030204" pitchFamily="18" charset="0"/>
                        <a:ea typeface="微软雅黑" panose="020B0503020204020204" pitchFamily="34" charset="-122"/>
                        <a:cs typeface="Times New Roman" panose="02020603050405020304" pitchFamily="18" charset="0"/>
                      </a:rPr>
                      <m:t>𝒋</m:t>
                    </m:r>
                    <m:r>
                      <a:rPr lang="en-US" altLang="zh-CN" sz="2400" b="1" i="1" dirty="0" smtClean="0">
                        <a:latin typeface="Cambria Math" panose="02040503050406030204" pitchFamily="18" charset="0"/>
                        <a:ea typeface="微软雅黑" panose="020B0503020204020204" pitchFamily="34" charset="-122"/>
                        <a:cs typeface="Times New Roman" panose="02020603050405020304" pitchFamily="18" charset="0"/>
                      </a:rPr>
                      <m:t> &gt; </m:t>
                    </m:r>
                    <m:r>
                      <a:rPr lang="en-US" altLang="zh-CN" sz="2400" b="1" i="1" dirty="0" err="1">
                        <a:latin typeface="Cambria Math" panose="02040503050406030204" pitchFamily="18" charset="0"/>
                        <a:ea typeface="微软雅黑" panose="020B0503020204020204" pitchFamily="34" charset="-122"/>
                        <a:cs typeface="Times New Roman" panose="02020603050405020304" pitchFamily="18" charset="0"/>
                      </a:rPr>
                      <m:t>𝒊</m:t>
                    </m:r>
                  </m:oMath>
                </a14:m>
                <a:endParaRPr lang="zh-CN" altLang="en-US" dirty="0"/>
              </a:p>
            </p:txBody>
          </p:sp>
        </mc:Choice>
        <mc:Fallback xmlns="">
          <p:sp>
            <p:nvSpPr>
              <p:cNvPr id="79" name="文本框 78">
                <a:extLst>
                  <a:ext uri="{FF2B5EF4-FFF2-40B4-BE49-F238E27FC236}">
                    <a16:creationId xmlns:a16="http://schemas.microsoft.com/office/drawing/2014/main" id="{15AF8E6A-8C20-370E-1D74-B66CEE1C46EA}"/>
                  </a:ext>
                </a:extLst>
              </p:cNvPr>
              <p:cNvSpPr txBox="1">
                <a:spLocks noRot="1" noChangeAspect="1" noMove="1" noResize="1" noEditPoints="1" noAdjustHandles="1" noChangeArrowheads="1" noChangeShapeType="1" noTextEdit="1"/>
              </p:cNvSpPr>
              <p:nvPr/>
            </p:nvSpPr>
            <p:spPr>
              <a:xfrm>
                <a:off x="9472938" y="4956944"/>
                <a:ext cx="1787574" cy="461665"/>
              </a:xfrm>
              <a:prstGeom prst="rect">
                <a:avLst/>
              </a:prstGeom>
              <a:blipFill>
                <a:blip r:embed="rId10"/>
                <a:stretch>
                  <a:fillRect l="-5461" t="-10526" b="-28947"/>
                </a:stretch>
              </a:blipFill>
            </p:spPr>
            <p:txBody>
              <a:bodyPr/>
              <a:lstStyle/>
              <a:p>
                <a:r>
                  <a:rPr lang="zh-CN" altLang="en-US">
                    <a:noFill/>
                  </a:rPr>
                  <a:t> </a:t>
                </a:r>
              </a:p>
            </p:txBody>
          </p:sp>
        </mc:Fallback>
      </mc:AlternateContent>
      <p:grpSp>
        <p:nvGrpSpPr>
          <p:cNvPr id="2" name="组合 1">
            <a:extLst>
              <a:ext uri="{FF2B5EF4-FFF2-40B4-BE49-F238E27FC236}">
                <a16:creationId xmlns:a16="http://schemas.microsoft.com/office/drawing/2014/main" id="{E19D3BFF-A51E-25E2-1114-3EBF81924DA5}"/>
              </a:ext>
            </a:extLst>
          </p:cNvPr>
          <p:cNvGrpSpPr/>
          <p:nvPr/>
        </p:nvGrpSpPr>
        <p:grpSpPr>
          <a:xfrm>
            <a:off x="7178476" y="4920622"/>
            <a:ext cx="2282131" cy="496674"/>
            <a:chOff x="6187790" y="6044795"/>
            <a:chExt cx="2282131" cy="496674"/>
          </a:xfrm>
        </p:grpSpPr>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8311A70E-E6BD-9FDB-1A46-EE1F25311CD4}"/>
                    </a:ext>
                  </a:extLst>
                </p:cNvPr>
                <p:cNvSpPr txBox="1"/>
                <p:nvPr/>
              </p:nvSpPr>
              <p:spPr>
                <a:xfrm>
                  <a:off x="7481578" y="6044795"/>
                  <a:ext cx="988343" cy="4966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400" b="1" i="1" u="none" strike="noStrike" kern="1200" cap="none" spc="0" normalizeH="0" baseline="0" noProof="0" dirty="0" smtClean="0">
                            <a:ln>
                              <a:noFill/>
                            </a:ln>
                            <a:solidFill>
                              <a:srgbClr val="C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sSub>
                          <m:sSubPr>
                            <m:ctrlPr>
                              <a:rPr kumimoji="0" lang="en-US" altLang="zh-CN" sz="2400" b="1" i="1" u="none" strike="noStrike" kern="1200" cap="none" spc="0" normalizeH="0" baseline="0" noProof="0" dirty="0" smtClean="0">
                                <a:ln>
                                  <a:noFill/>
                                </a:ln>
                                <a:solidFill>
                                  <a:srgbClr val="C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2400" b="1" i="1" u="none" strike="noStrike" kern="1200" cap="none" spc="0" normalizeH="0" baseline="0" noProof="0" dirty="0" smtClean="0">
                                <a:ln>
                                  <a:noFill/>
                                </a:ln>
                                <a:solidFill>
                                  <a:srgbClr val="C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𝒛</m:t>
                            </m:r>
                          </m:e>
                          <m:sub>
                            <m:r>
                              <a:rPr kumimoji="0" lang="en-US" altLang="zh-CN" sz="2400" b="1" i="1" u="none" strike="noStrike" kern="1200" cap="none" spc="0" normalizeH="0" baseline="0" noProof="0" dirty="0" smtClean="0">
                                <a:ln>
                                  <a:noFill/>
                                </a:ln>
                                <a:solidFill>
                                  <a:srgbClr val="C00000"/>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𝒋</m:t>
                            </m:r>
                          </m:sub>
                        </m:sSub>
                      </m:oMath>
                    </m:oMathPara>
                  </a14:m>
                  <a:endParaRPr lang="zh-CN" altLang="en-US" dirty="0"/>
                </a:p>
              </p:txBody>
            </p:sp>
          </mc:Choice>
          <mc:Fallback xmlns="">
            <p:sp>
              <p:nvSpPr>
                <p:cNvPr id="78" name="文本框 77">
                  <a:extLst>
                    <a:ext uri="{FF2B5EF4-FFF2-40B4-BE49-F238E27FC236}">
                      <a16:creationId xmlns:a16="http://schemas.microsoft.com/office/drawing/2014/main" id="{8311A70E-E6BD-9FDB-1A46-EE1F25311CD4}"/>
                    </a:ext>
                  </a:extLst>
                </p:cNvPr>
                <p:cNvSpPr txBox="1">
                  <a:spLocks noRot="1" noChangeAspect="1" noMove="1" noResize="1" noEditPoints="1" noAdjustHandles="1" noChangeArrowheads="1" noChangeShapeType="1" noTextEdit="1"/>
                </p:cNvSpPr>
                <p:nvPr/>
              </p:nvSpPr>
              <p:spPr>
                <a:xfrm>
                  <a:off x="7481578" y="6044795"/>
                  <a:ext cx="988343" cy="496674"/>
                </a:xfrm>
                <a:prstGeom prst="rect">
                  <a:avLst/>
                </a:prstGeom>
                <a:blipFill>
                  <a:blip r:embed="rId11"/>
                  <a:stretch>
                    <a:fillRect b="-109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ADDB9CE1-0142-1CE1-59F6-C65F5051420C}"/>
                    </a:ext>
                  </a:extLst>
                </p:cNvPr>
                <p:cNvSpPr txBox="1"/>
                <p:nvPr/>
              </p:nvSpPr>
              <p:spPr>
                <a:xfrm>
                  <a:off x="6187790" y="6063679"/>
                  <a:ext cx="178757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400" b="1" i="1" u="none" strike="noStrike" kern="1200" cap="none" spc="0" normalizeH="0" baseline="0" noProof="0" dirty="0" smtClean="0">
                            <a:ln>
                              <a:noFill/>
                            </a:ln>
                            <a:solidFill>
                              <a:srgbClr val="0066CC"/>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𝒙</m:t>
                        </m:r>
                        <m:r>
                          <a:rPr kumimoji="0" lang="en-US" altLang="zh-CN" sz="2400" b="1" i="1"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2400" b="1" i="1"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𝒎𝒐𝒅</m:t>
                        </m:r>
                        <m:r>
                          <a:rPr kumimoji="0" lang="en-US" altLang="zh-CN" sz="2400" b="1" i="1"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r>
                          <a:rPr kumimoji="0" lang="en-US" altLang="zh-CN" sz="24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𝒑</m:t>
                        </m:r>
                        <m:r>
                          <a:rPr kumimoji="0" lang="en-US" altLang="zh-CN" sz="2400" b="1" i="1"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 </m:t>
                        </m:r>
                      </m:oMath>
                    </m:oMathPara>
                  </a14:m>
                  <a:endParaRPr lang="zh-CN" altLang="en-US" dirty="0"/>
                </a:p>
              </p:txBody>
            </p:sp>
          </mc:Choice>
          <mc:Fallback xmlns="">
            <p:sp>
              <p:nvSpPr>
                <p:cNvPr id="80" name="文本框 79">
                  <a:extLst>
                    <a:ext uri="{FF2B5EF4-FFF2-40B4-BE49-F238E27FC236}">
                      <a16:creationId xmlns:a16="http://schemas.microsoft.com/office/drawing/2014/main" id="{ADDB9CE1-0142-1CE1-59F6-C65F5051420C}"/>
                    </a:ext>
                  </a:extLst>
                </p:cNvPr>
                <p:cNvSpPr txBox="1">
                  <a:spLocks noRot="1" noChangeAspect="1" noMove="1" noResize="1" noEditPoints="1" noAdjustHandles="1" noChangeArrowheads="1" noChangeShapeType="1" noTextEdit="1"/>
                </p:cNvSpPr>
                <p:nvPr/>
              </p:nvSpPr>
              <p:spPr>
                <a:xfrm>
                  <a:off x="6187790" y="6063679"/>
                  <a:ext cx="1787574" cy="461665"/>
                </a:xfrm>
                <a:prstGeom prst="rect">
                  <a:avLst/>
                </a:prstGeom>
                <a:blipFill>
                  <a:blip r:embed="rId12"/>
                  <a:stretch>
                    <a:fillRect b="-13158"/>
                  </a:stretch>
                </a:blipFill>
              </p:spPr>
              <p:txBody>
                <a:bodyPr/>
                <a:lstStyle/>
                <a:p>
                  <a:r>
                    <a:rPr lang="zh-CN" altLang="en-US">
                      <a:noFill/>
                    </a:rPr>
                    <a:t> </a:t>
                  </a:r>
                </a:p>
              </p:txBody>
            </p:sp>
          </mc:Fallback>
        </mc:AlternateContent>
      </p:grpSp>
      <p:sp>
        <p:nvSpPr>
          <p:cNvPr id="99" name="Line 8">
            <a:extLst>
              <a:ext uri="{FF2B5EF4-FFF2-40B4-BE49-F238E27FC236}">
                <a16:creationId xmlns:a16="http://schemas.microsoft.com/office/drawing/2014/main" id="{0A9238FE-BED9-3049-292C-3135B4ED04B1}"/>
              </a:ext>
            </a:extLst>
          </p:cNvPr>
          <p:cNvSpPr>
            <a:spLocks noChangeShapeType="1"/>
          </p:cNvSpPr>
          <p:nvPr/>
        </p:nvSpPr>
        <p:spPr bwMode="auto">
          <a:xfrm flipH="1">
            <a:off x="8294617" y="3465443"/>
            <a:ext cx="0" cy="1375745"/>
          </a:xfrm>
          <a:prstGeom prst="line">
            <a:avLst/>
          </a:prstGeom>
          <a:noFill/>
          <a:ln w="28575">
            <a:solidFill>
              <a:srgbClr val="C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fontAlgn="auto" hangingPunct="1">
              <a:spcBef>
                <a:spcPts val="0"/>
              </a:spcBef>
              <a:spcAft>
                <a:spcPts val="0"/>
              </a:spcAft>
              <a:defRPr/>
            </a:pPr>
            <a:endParaRPr lang="en-US" kern="0" dirty="0">
              <a:solidFill>
                <a:prstClr val="black"/>
              </a:solidFill>
              <a:latin typeface="Calibri"/>
              <a:ea typeface="宋体"/>
            </a:endParaRPr>
          </a:p>
        </p:txBody>
      </p:sp>
      <mc:AlternateContent xmlns:mc="http://schemas.openxmlformats.org/markup-compatibility/2006" xmlns:a14="http://schemas.microsoft.com/office/drawing/2010/main">
        <mc:Choice Requires="a14">
          <p:sp>
            <p:nvSpPr>
              <p:cNvPr id="114" name="文本框 113">
                <a:extLst>
                  <a:ext uri="{FF2B5EF4-FFF2-40B4-BE49-F238E27FC236}">
                    <a16:creationId xmlns:a16="http://schemas.microsoft.com/office/drawing/2014/main" id="{9399D8FB-F8D8-9506-20D5-7C4931D35F55}"/>
                  </a:ext>
                </a:extLst>
              </p:cNvPr>
              <p:cNvSpPr txBox="1"/>
              <p:nvPr/>
            </p:nvSpPr>
            <p:spPr>
              <a:xfrm>
                <a:off x="3616821" y="880349"/>
                <a:ext cx="62339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𝒚</m:t>
                          </m:r>
                        </m:e>
                        <m:sub>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𝟏</m:t>
                          </m:r>
                        </m:sub>
                      </m:sSub>
                    </m:oMath>
                  </m:oMathPara>
                </a14:m>
                <a:endParaRPr lang="zh-CN" altLang="en-US" dirty="0"/>
              </a:p>
            </p:txBody>
          </p:sp>
        </mc:Choice>
        <mc:Fallback xmlns="">
          <p:sp>
            <p:nvSpPr>
              <p:cNvPr id="114" name="文本框 113">
                <a:extLst>
                  <a:ext uri="{FF2B5EF4-FFF2-40B4-BE49-F238E27FC236}">
                    <a16:creationId xmlns:a16="http://schemas.microsoft.com/office/drawing/2014/main" id="{9399D8FB-F8D8-9506-20D5-7C4931D35F55}"/>
                  </a:ext>
                </a:extLst>
              </p:cNvPr>
              <p:cNvSpPr txBox="1">
                <a:spLocks noRot="1" noChangeAspect="1" noMove="1" noResize="1" noEditPoints="1" noAdjustHandles="1" noChangeArrowheads="1" noChangeShapeType="1" noTextEdit="1"/>
              </p:cNvSpPr>
              <p:nvPr/>
            </p:nvSpPr>
            <p:spPr>
              <a:xfrm>
                <a:off x="3616821" y="880349"/>
                <a:ext cx="623392" cy="400110"/>
              </a:xfrm>
              <a:prstGeom prst="rect">
                <a:avLst/>
              </a:prstGeom>
              <a:blipFill>
                <a:blip r:embed="rId13"/>
                <a:stretch>
                  <a:fillRect b="-106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5" name="文本框 114">
                <a:extLst>
                  <a:ext uri="{FF2B5EF4-FFF2-40B4-BE49-F238E27FC236}">
                    <a16:creationId xmlns:a16="http://schemas.microsoft.com/office/drawing/2014/main" id="{6B439484-28C3-324A-38A6-629776113CB4}"/>
                  </a:ext>
                </a:extLst>
              </p:cNvPr>
              <p:cNvSpPr txBox="1"/>
              <p:nvPr/>
            </p:nvSpPr>
            <p:spPr>
              <a:xfrm>
                <a:off x="4896273" y="884977"/>
                <a:ext cx="62339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𝒚</m:t>
                          </m:r>
                        </m:e>
                        <m:sub>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𝟐</m:t>
                          </m:r>
                        </m:sub>
                      </m:sSub>
                    </m:oMath>
                  </m:oMathPara>
                </a14:m>
                <a:endParaRPr lang="zh-CN" altLang="en-US" dirty="0"/>
              </a:p>
            </p:txBody>
          </p:sp>
        </mc:Choice>
        <mc:Fallback xmlns="">
          <p:sp>
            <p:nvSpPr>
              <p:cNvPr id="115" name="文本框 114">
                <a:extLst>
                  <a:ext uri="{FF2B5EF4-FFF2-40B4-BE49-F238E27FC236}">
                    <a16:creationId xmlns:a16="http://schemas.microsoft.com/office/drawing/2014/main" id="{6B439484-28C3-324A-38A6-629776113CB4}"/>
                  </a:ext>
                </a:extLst>
              </p:cNvPr>
              <p:cNvSpPr txBox="1">
                <a:spLocks noRot="1" noChangeAspect="1" noMove="1" noResize="1" noEditPoints="1" noAdjustHandles="1" noChangeArrowheads="1" noChangeShapeType="1" noTextEdit="1"/>
              </p:cNvSpPr>
              <p:nvPr/>
            </p:nvSpPr>
            <p:spPr>
              <a:xfrm>
                <a:off x="4896273" y="884977"/>
                <a:ext cx="623392" cy="400110"/>
              </a:xfrm>
              <a:prstGeom prst="rect">
                <a:avLst/>
              </a:prstGeom>
              <a:blipFill>
                <a:blip r:embed="rId14"/>
                <a:stretch>
                  <a:fillRect b="-106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9" name="文本框 118">
                <a:extLst>
                  <a:ext uri="{FF2B5EF4-FFF2-40B4-BE49-F238E27FC236}">
                    <a16:creationId xmlns:a16="http://schemas.microsoft.com/office/drawing/2014/main" id="{66B6B438-8493-69B7-1A44-D85ADABA4AE2}"/>
                  </a:ext>
                </a:extLst>
              </p:cNvPr>
              <p:cNvSpPr txBox="1"/>
              <p:nvPr/>
            </p:nvSpPr>
            <p:spPr>
              <a:xfrm>
                <a:off x="6144073" y="884794"/>
                <a:ext cx="62339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𝒚</m:t>
                          </m:r>
                        </m:e>
                        <m:sub>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𝟑</m:t>
                          </m:r>
                        </m:sub>
                      </m:sSub>
                    </m:oMath>
                  </m:oMathPara>
                </a14:m>
                <a:endParaRPr lang="zh-CN" altLang="en-US" dirty="0"/>
              </a:p>
            </p:txBody>
          </p:sp>
        </mc:Choice>
        <mc:Fallback xmlns="">
          <p:sp>
            <p:nvSpPr>
              <p:cNvPr id="119" name="文本框 118">
                <a:extLst>
                  <a:ext uri="{FF2B5EF4-FFF2-40B4-BE49-F238E27FC236}">
                    <a16:creationId xmlns:a16="http://schemas.microsoft.com/office/drawing/2014/main" id="{66B6B438-8493-69B7-1A44-D85ADABA4AE2}"/>
                  </a:ext>
                </a:extLst>
              </p:cNvPr>
              <p:cNvSpPr txBox="1">
                <a:spLocks noRot="1" noChangeAspect="1" noMove="1" noResize="1" noEditPoints="1" noAdjustHandles="1" noChangeArrowheads="1" noChangeShapeType="1" noTextEdit="1"/>
              </p:cNvSpPr>
              <p:nvPr/>
            </p:nvSpPr>
            <p:spPr>
              <a:xfrm>
                <a:off x="6144073" y="884794"/>
                <a:ext cx="623392" cy="400110"/>
              </a:xfrm>
              <a:prstGeom prst="rect">
                <a:avLst/>
              </a:prstGeom>
              <a:blipFill>
                <a:blip r:embed="rId15"/>
                <a:stretch>
                  <a:fillRect b="-10606"/>
                </a:stretch>
              </a:blipFill>
            </p:spPr>
            <p:txBody>
              <a:bodyPr/>
              <a:lstStyle/>
              <a:p>
                <a:r>
                  <a:rPr lang="zh-CN" altLang="en-US">
                    <a:noFill/>
                  </a:rPr>
                  <a:t> </a:t>
                </a:r>
              </a:p>
            </p:txBody>
          </p:sp>
        </mc:Fallback>
      </mc:AlternateContent>
      <p:sp>
        <p:nvSpPr>
          <p:cNvPr id="120" name="文本框 119">
            <a:extLst>
              <a:ext uri="{FF2B5EF4-FFF2-40B4-BE49-F238E27FC236}">
                <a16:creationId xmlns:a16="http://schemas.microsoft.com/office/drawing/2014/main" id="{485ED63E-9A83-E224-44B4-FDEA4F354860}"/>
              </a:ext>
            </a:extLst>
          </p:cNvPr>
          <p:cNvSpPr txBox="1"/>
          <p:nvPr/>
        </p:nvSpPr>
        <p:spPr>
          <a:xfrm>
            <a:off x="6933705" y="868178"/>
            <a:ext cx="916335" cy="400110"/>
          </a:xfrm>
          <a:prstGeom prst="rect">
            <a:avLst/>
          </a:prstGeom>
          <a:noFill/>
        </p:spPr>
        <p:txBody>
          <a:bodyPr wrap="square">
            <a:spAutoFit/>
          </a:bodyPr>
          <a:lstStyle/>
          <a:p>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1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1" name="文本框 120">
                <a:extLst>
                  <a:ext uri="{FF2B5EF4-FFF2-40B4-BE49-F238E27FC236}">
                    <a16:creationId xmlns:a16="http://schemas.microsoft.com/office/drawing/2014/main" id="{49ACC1CB-858F-3562-5953-19C0BF198AE1}"/>
                  </a:ext>
                </a:extLst>
              </p:cNvPr>
              <p:cNvSpPr txBox="1"/>
              <p:nvPr/>
            </p:nvSpPr>
            <p:spPr>
              <a:xfrm>
                <a:off x="7850040" y="918389"/>
                <a:ext cx="43443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000" b="1" i="1" u="none" strike="noStrike" kern="1200" cap="none" spc="0" normalizeH="0" baseline="0" noProof="0" dirty="0" smtClean="0">
                          <a:ln>
                            <a:noFill/>
                          </a:ln>
                          <a:solidFill>
                            <a:srgbClr val="0066CC"/>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𝒙</m:t>
                      </m:r>
                    </m:oMath>
                  </m:oMathPara>
                </a14:m>
                <a:endParaRPr lang="zh-CN" altLang="en-US" dirty="0"/>
              </a:p>
            </p:txBody>
          </p:sp>
        </mc:Choice>
        <mc:Fallback xmlns="">
          <p:sp>
            <p:nvSpPr>
              <p:cNvPr id="121" name="文本框 120">
                <a:extLst>
                  <a:ext uri="{FF2B5EF4-FFF2-40B4-BE49-F238E27FC236}">
                    <a16:creationId xmlns:a16="http://schemas.microsoft.com/office/drawing/2014/main" id="{49ACC1CB-858F-3562-5953-19C0BF198AE1}"/>
                  </a:ext>
                </a:extLst>
              </p:cNvPr>
              <p:cNvSpPr txBox="1">
                <a:spLocks noRot="1" noChangeAspect="1" noMove="1" noResize="1" noEditPoints="1" noAdjustHandles="1" noChangeArrowheads="1" noChangeShapeType="1" noTextEdit="1"/>
              </p:cNvSpPr>
              <p:nvPr/>
            </p:nvSpPr>
            <p:spPr>
              <a:xfrm>
                <a:off x="7850040" y="918389"/>
                <a:ext cx="434432" cy="400110"/>
              </a:xfrm>
              <a:prstGeom prst="rect">
                <a:avLst/>
              </a:prstGeom>
              <a:blipFill>
                <a:blip r:embed="rId16"/>
                <a:stretch>
                  <a:fillRect/>
                </a:stretch>
              </a:blipFill>
            </p:spPr>
            <p:txBody>
              <a:bodyPr/>
              <a:lstStyle/>
              <a:p>
                <a:r>
                  <a:rPr lang="zh-CN" altLang="en-US">
                    <a:noFill/>
                  </a:rPr>
                  <a:t> </a:t>
                </a:r>
              </a:p>
            </p:txBody>
          </p:sp>
        </mc:Fallback>
      </mc:AlternateContent>
      <p:sp>
        <p:nvSpPr>
          <p:cNvPr id="122" name="文本框 121">
            <a:extLst>
              <a:ext uri="{FF2B5EF4-FFF2-40B4-BE49-F238E27FC236}">
                <a16:creationId xmlns:a16="http://schemas.microsoft.com/office/drawing/2014/main" id="{BC93C799-3D50-3674-8ABB-CD51E3C7AA1C}"/>
              </a:ext>
            </a:extLst>
          </p:cNvPr>
          <p:cNvSpPr txBox="1"/>
          <p:nvPr/>
        </p:nvSpPr>
        <p:spPr>
          <a:xfrm>
            <a:off x="8441218" y="877598"/>
            <a:ext cx="916335" cy="400110"/>
          </a:xfrm>
          <a:prstGeom prst="rect">
            <a:avLst/>
          </a:prstGeom>
          <a:noFill/>
        </p:spPr>
        <p:txBody>
          <a:bodyPr wrap="square">
            <a:spAutoFit/>
          </a:bodyPr>
          <a:lstStyle/>
          <a:p>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1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3" name="文本框 122">
                <a:extLst>
                  <a:ext uri="{FF2B5EF4-FFF2-40B4-BE49-F238E27FC236}">
                    <a16:creationId xmlns:a16="http://schemas.microsoft.com/office/drawing/2014/main" id="{B48D6A4D-B33F-9184-7F4B-317EEB783762}"/>
                  </a:ext>
                </a:extLst>
              </p:cNvPr>
              <p:cNvSpPr txBox="1"/>
              <p:nvPr/>
            </p:nvSpPr>
            <p:spPr>
              <a:xfrm>
                <a:off x="9149261" y="884794"/>
                <a:ext cx="62339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𝒚</m:t>
                          </m:r>
                        </m:e>
                        <m:sub>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𝟏𝟎</m:t>
                          </m:r>
                        </m:sub>
                      </m:sSub>
                    </m:oMath>
                  </m:oMathPara>
                </a14:m>
                <a:endParaRPr lang="zh-CN" altLang="en-US" dirty="0"/>
              </a:p>
            </p:txBody>
          </p:sp>
        </mc:Choice>
        <mc:Fallback xmlns="">
          <p:sp>
            <p:nvSpPr>
              <p:cNvPr id="123" name="文本框 122">
                <a:extLst>
                  <a:ext uri="{FF2B5EF4-FFF2-40B4-BE49-F238E27FC236}">
                    <a16:creationId xmlns:a16="http://schemas.microsoft.com/office/drawing/2014/main" id="{B48D6A4D-B33F-9184-7F4B-317EEB783762}"/>
                  </a:ext>
                </a:extLst>
              </p:cNvPr>
              <p:cNvSpPr txBox="1">
                <a:spLocks noRot="1" noChangeAspect="1" noMove="1" noResize="1" noEditPoints="1" noAdjustHandles="1" noChangeArrowheads="1" noChangeShapeType="1" noTextEdit="1"/>
              </p:cNvSpPr>
              <p:nvPr/>
            </p:nvSpPr>
            <p:spPr>
              <a:xfrm>
                <a:off x="9149261" y="884794"/>
                <a:ext cx="623392" cy="400110"/>
              </a:xfrm>
              <a:prstGeom prst="rect">
                <a:avLst/>
              </a:prstGeom>
              <a:blipFill>
                <a:blip r:embed="rId17"/>
                <a:stretch>
                  <a:fillRect b="-10606"/>
                </a:stretch>
              </a:blipFill>
            </p:spPr>
            <p:txBody>
              <a:bodyPr/>
              <a:lstStyle/>
              <a:p>
                <a:r>
                  <a:rPr lang="zh-CN" altLang="en-US">
                    <a:noFill/>
                  </a:rPr>
                  <a:t> </a:t>
                </a:r>
              </a:p>
            </p:txBody>
          </p:sp>
        </mc:Fallback>
      </mc:AlternateContent>
      <p:sp>
        <p:nvSpPr>
          <p:cNvPr id="124" name="矩形 123">
            <a:extLst>
              <a:ext uri="{FF2B5EF4-FFF2-40B4-BE49-F238E27FC236}">
                <a16:creationId xmlns:a16="http://schemas.microsoft.com/office/drawing/2014/main" id="{5C101747-BAF0-2CED-1A66-9F8285559C91}"/>
              </a:ext>
            </a:extLst>
          </p:cNvPr>
          <p:cNvSpPr>
            <a:spLocks noChangeArrowheads="1"/>
          </p:cNvSpPr>
          <p:nvPr/>
        </p:nvSpPr>
        <p:spPr bwMode="auto">
          <a:xfrm>
            <a:off x="1373976" y="1363441"/>
            <a:ext cx="3672408" cy="476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Rockwell" panose="02060603020205020403" pitchFamily="18" charset="0"/>
                <a:ea typeface="方正姚体" panose="02010601030101010101" pitchFamily="2" charset="-122"/>
              </a:defRPr>
            </a:lvl1pPr>
            <a:lvl2pPr marL="742950" indent="-285750">
              <a:spcBef>
                <a:spcPct val="20000"/>
              </a:spcBef>
              <a:buFont typeface="Arial" panose="020B0604020202020204" pitchFamily="34" charset="0"/>
              <a:buChar char="–"/>
              <a:defRPr sz="2800">
                <a:solidFill>
                  <a:schemeClr val="tx1"/>
                </a:solidFill>
                <a:latin typeface="Rockwell" panose="02060603020205020403" pitchFamily="18" charset="0"/>
                <a:ea typeface="方正姚体" panose="02010601030101010101" pitchFamily="2" charset="-122"/>
              </a:defRPr>
            </a:lvl2pPr>
            <a:lvl3pPr marL="1143000" indent="-228600">
              <a:spcBef>
                <a:spcPct val="20000"/>
              </a:spcBef>
              <a:buFont typeface="Arial" panose="020B0604020202020204" pitchFamily="34" charset="0"/>
              <a:buChar char="•"/>
              <a:defRPr sz="2400">
                <a:solidFill>
                  <a:schemeClr val="tx1"/>
                </a:solidFill>
                <a:latin typeface="Rockwell" panose="02060603020205020403" pitchFamily="18" charset="0"/>
                <a:ea typeface="方正姚体" panose="02010601030101010101" pitchFamily="2" charset="-122"/>
              </a:defRPr>
            </a:lvl3pPr>
            <a:lvl4pPr marL="16002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4pPr>
            <a:lvl5pPr marL="2057400" indent="-228600">
              <a:spcBef>
                <a:spcPct val="20000"/>
              </a:spcBef>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Rockwell" panose="02060603020205020403" pitchFamily="18" charset="0"/>
                <a:ea typeface="方正姚体" panose="02010601030101010101" pitchFamily="2" charset="-122"/>
              </a:defRPr>
            </a:lvl9pPr>
          </a:lstStyle>
          <a:p>
            <a:pPr marL="457200" indent="-457200">
              <a:lnSpc>
                <a:spcPct val="140000"/>
              </a:lnSpc>
              <a:spcBef>
                <a:spcPct val="0"/>
              </a:spcBef>
              <a:buFont typeface="+mj-lt"/>
              <a:buAutoNum type="arabicPeriod" startAt="3"/>
            </a:pP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mod:</a:t>
            </a:r>
            <a:endParaRPr lang="en-US" altLang="zh-CN" sz="2000" b="1" dirty="0">
              <a:solidFill>
                <a:srgbClr val="0066CC"/>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5" name="Line 8">
            <a:extLst>
              <a:ext uri="{FF2B5EF4-FFF2-40B4-BE49-F238E27FC236}">
                <a16:creationId xmlns:a16="http://schemas.microsoft.com/office/drawing/2014/main" id="{737235B6-F1B3-8AFC-3AE0-3DE1DCB86A48}"/>
              </a:ext>
            </a:extLst>
          </p:cNvPr>
          <p:cNvSpPr>
            <a:spLocks noChangeShapeType="1"/>
          </p:cNvSpPr>
          <p:nvPr/>
        </p:nvSpPr>
        <p:spPr bwMode="auto">
          <a:xfrm flipH="1">
            <a:off x="3928517" y="1318499"/>
            <a:ext cx="0" cy="95373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fontAlgn="auto" hangingPunct="1">
              <a:spcBef>
                <a:spcPts val="0"/>
              </a:spcBef>
              <a:spcAft>
                <a:spcPts val="0"/>
              </a:spcAft>
              <a:defRPr/>
            </a:pPr>
            <a:endParaRPr lang="en-US" kern="0" dirty="0">
              <a:solidFill>
                <a:prstClr val="black"/>
              </a:solidFill>
              <a:latin typeface="Calibri"/>
              <a:ea typeface="宋体"/>
            </a:endParaRPr>
          </a:p>
        </p:txBody>
      </p:sp>
      <p:sp>
        <p:nvSpPr>
          <p:cNvPr id="126" name="Line 8">
            <a:extLst>
              <a:ext uri="{FF2B5EF4-FFF2-40B4-BE49-F238E27FC236}">
                <a16:creationId xmlns:a16="http://schemas.microsoft.com/office/drawing/2014/main" id="{3916C8C6-D4F2-81C2-75E6-77FE94BDA0F9}"/>
              </a:ext>
            </a:extLst>
          </p:cNvPr>
          <p:cNvSpPr>
            <a:spLocks noChangeShapeType="1"/>
          </p:cNvSpPr>
          <p:nvPr/>
        </p:nvSpPr>
        <p:spPr bwMode="auto">
          <a:xfrm flipH="1">
            <a:off x="5166950" y="1318499"/>
            <a:ext cx="0" cy="95373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fontAlgn="auto" hangingPunct="1">
              <a:spcBef>
                <a:spcPts val="0"/>
              </a:spcBef>
              <a:spcAft>
                <a:spcPts val="0"/>
              </a:spcAft>
              <a:defRPr/>
            </a:pPr>
            <a:endParaRPr lang="en-US" kern="0" dirty="0">
              <a:solidFill>
                <a:prstClr val="black"/>
              </a:solidFill>
              <a:latin typeface="Calibri"/>
              <a:ea typeface="宋体"/>
            </a:endParaRPr>
          </a:p>
        </p:txBody>
      </p:sp>
      <p:sp>
        <p:nvSpPr>
          <p:cNvPr id="127" name="Line 8">
            <a:extLst>
              <a:ext uri="{FF2B5EF4-FFF2-40B4-BE49-F238E27FC236}">
                <a16:creationId xmlns:a16="http://schemas.microsoft.com/office/drawing/2014/main" id="{D4272A5E-CDDC-7F16-ACDA-08009B899BFA}"/>
              </a:ext>
            </a:extLst>
          </p:cNvPr>
          <p:cNvSpPr>
            <a:spLocks noChangeShapeType="1"/>
          </p:cNvSpPr>
          <p:nvPr/>
        </p:nvSpPr>
        <p:spPr bwMode="auto">
          <a:xfrm flipH="1">
            <a:off x="6455769" y="1318499"/>
            <a:ext cx="0" cy="95373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fontAlgn="auto" hangingPunct="1">
              <a:spcBef>
                <a:spcPts val="0"/>
              </a:spcBef>
              <a:spcAft>
                <a:spcPts val="0"/>
              </a:spcAft>
              <a:defRPr/>
            </a:pPr>
            <a:endParaRPr lang="en-US" kern="0" dirty="0">
              <a:solidFill>
                <a:prstClr val="black"/>
              </a:solidFill>
              <a:latin typeface="Calibri"/>
              <a:ea typeface="宋体"/>
            </a:endParaRPr>
          </a:p>
        </p:txBody>
      </p:sp>
      <p:sp>
        <p:nvSpPr>
          <p:cNvPr id="128" name="Line 8">
            <a:extLst>
              <a:ext uri="{FF2B5EF4-FFF2-40B4-BE49-F238E27FC236}">
                <a16:creationId xmlns:a16="http://schemas.microsoft.com/office/drawing/2014/main" id="{F58EBD92-F93F-EEAF-7D65-7879C9DC2B86}"/>
              </a:ext>
            </a:extLst>
          </p:cNvPr>
          <p:cNvSpPr>
            <a:spLocks noChangeShapeType="1"/>
          </p:cNvSpPr>
          <p:nvPr/>
        </p:nvSpPr>
        <p:spPr bwMode="auto">
          <a:xfrm flipH="1">
            <a:off x="8075948" y="1314637"/>
            <a:ext cx="0" cy="95373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fontAlgn="auto" hangingPunct="1">
              <a:spcBef>
                <a:spcPts val="0"/>
              </a:spcBef>
              <a:spcAft>
                <a:spcPts val="0"/>
              </a:spcAft>
              <a:defRPr/>
            </a:pPr>
            <a:endParaRPr lang="en-US" kern="0" dirty="0">
              <a:solidFill>
                <a:prstClr val="black"/>
              </a:solidFill>
              <a:latin typeface="Calibri"/>
              <a:ea typeface="宋体"/>
            </a:endParaRPr>
          </a:p>
        </p:txBody>
      </p:sp>
      <p:sp>
        <p:nvSpPr>
          <p:cNvPr id="129" name="Line 8">
            <a:extLst>
              <a:ext uri="{FF2B5EF4-FFF2-40B4-BE49-F238E27FC236}">
                <a16:creationId xmlns:a16="http://schemas.microsoft.com/office/drawing/2014/main" id="{9F2559A7-BC24-5B6B-A3D2-C0F835E2BB2A}"/>
              </a:ext>
            </a:extLst>
          </p:cNvPr>
          <p:cNvSpPr>
            <a:spLocks noChangeShapeType="1"/>
          </p:cNvSpPr>
          <p:nvPr/>
        </p:nvSpPr>
        <p:spPr bwMode="auto">
          <a:xfrm flipH="1">
            <a:off x="9438749" y="1314636"/>
            <a:ext cx="0" cy="95373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fontAlgn="auto" hangingPunct="1">
              <a:spcBef>
                <a:spcPts val="0"/>
              </a:spcBef>
              <a:spcAft>
                <a:spcPts val="0"/>
              </a:spcAft>
              <a:defRPr/>
            </a:pPr>
            <a:endParaRPr lang="en-US" kern="0" dirty="0">
              <a:solidFill>
                <a:prstClr val="black"/>
              </a:solidFill>
              <a:latin typeface="Calibri"/>
              <a:ea typeface="宋体"/>
            </a:endParaRPr>
          </a:p>
        </p:txBody>
      </p:sp>
      <p:sp>
        <p:nvSpPr>
          <p:cNvPr id="130" name="文本框 129">
            <a:extLst>
              <a:ext uri="{FF2B5EF4-FFF2-40B4-BE49-F238E27FC236}">
                <a16:creationId xmlns:a16="http://schemas.microsoft.com/office/drawing/2014/main" id="{67CD9E33-CAB1-5E35-C4E9-657BA081CDC9}"/>
              </a:ext>
            </a:extLst>
          </p:cNvPr>
          <p:cNvSpPr txBox="1"/>
          <p:nvPr/>
        </p:nvSpPr>
        <p:spPr>
          <a:xfrm>
            <a:off x="6951090" y="1476763"/>
            <a:ext cx="916335" cy="400110"/>
          </a:xfrm>
          <a:prstGeom prst="rect">
            <a:avLst/>
          </a:prstGeom>
          <a:noFill/>
        </p:spPr>
        <p:txBody>
          <a:bodyPr wrap="square">
            <a:spAutoFit/>
          </a:bodyPr>
          <a:lstStyle/>
          <a:p>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1600" dirty="0">
              <a:latin typeface="Times New Roman" panose="02020603050405020304" pitchFamily="18" charset="0"/>
              <a:cs typeface="Times New Roman" panose="02020603050405020304" pitchFamily="18" charset="0"/>
            </a:endParaRPr>
          </a:p>
        </p:txBody>
      </p:sp>
      <p:sp>
        <p:nvSpPr>
          <p:cNvPr id="131" name="文本框 130">
            <a:extLst>
              <a:ext uri="{FF2B5EF4-FFF2-40B4-BE49-F238E27FC236}">
                <a16:creationId xmlns:a16="http://schemas.microsoft.com/office/drawing/2014/main" id="{6112A4D6-7CCD-324B-3557-840AAEE71994}"/>
              </a:ext>
            </a:extLst>
          </p:cNvPr>
          <p:cNvSpPr txBox="1"/>
          <p:nvPr/>
        </p:nvSpPr>
        <p:spPr>
          <a:xfrm>
            <a:off x="8491573" y="1476763"/>
            <a:ext cx="916335" cy="400110"/>
          </a:xfrm>
          <a:prstGeom prst="rect">
            <a:avLst/>
          </a:prstGeom>
          <a:noFill/>
        </p:spPr>
        <p:txBody>
          <a:bodyPr wrap="square">
            <a:spAutoFit/>
          </a:bodyPr>
          <a:lstStyle/>
          <a:p>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1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2" name="文本框 131">
                <a:extLst>
                  <a:ext uri="{FF2B5EF4-FFF2-40B4-BE49-F238E27FC236}">
                    <a16:creationId xmlns:a16="http://schemas.microsoft.com/office/drawing/2014/main" id="{AAF54ACF-2A5F-579A-EC1B-3483DFA5C56C}"/>
                  </a:ext>
                </a:extLst>
              </p:cNvPr>
              <p:cNvSpPr txBox="1"/>
              <p:nvPr/>
            </p:nvSpPr>
            <p:spPr>
              <a:xfrm>
                <a:off x="2758614" y="1499147"/>
                <a:ext cx="111952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𝒎𝒐𝒅</m:t>
                      </m:r>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𝑷</m:t>
                      </m:r>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zh-CN" altLang="en-US" dirty="0"/>
              </a:p>
            </p:txBody>
          </p:sp>
        </mc:Choice>
        <mc:Fallback xmlns="">
          <p:sp>
            <p:nvSpPr>
              <p:cNvPr id="132" name="文本框 131">
                <a:extLst>
                  <a:ext uri="{FF2B5EF4-FFF2-40B4-BE49-F238E27FC236}">
                    <a16:creationId xmlns:a16="http://schemas.microsoft.com/office/drawing/2014/main" id="{AAF54ACF-2A5F-579A-EC1B-3483DFA5C56C}"/>
                  </a:ext>
                </a:extLst>
              </p:cNvPr>
              <p:cNvSpPr txBox="1">
                <a:spLocks noRot="1" noChangeAspect="1" noMove="1" noResize="1" noEditPoints="1" noAdjustHandles="1" noChangeArrowheads="1" noChangeShapeType="1" noTextEdit="1"/>
              </p:cNvSpPr>
              <p:nvPr/>
            </p:nvSpPr>
            <p:spPr>
              <a:xfrm>
                <a:off x="2758614" y="1499147"/>
                <a:ext cx="1119526" cy="400110"/>
              </a:xfrm>
              <a:prstGeom prst="rect">
                <a:avLst/>
              </a:prstGeom>
              <a:blipFill>
                <a:blip r:embed="rId18"/>
                <a:stretch>
                  <a:fillRect r="-3279"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3" name="文本框 132">
                <a:extLst>
                  <a:ext uri="{FF2B5EF4-FFF2-40B4-BE49-F238E27FC236}">
                    <a16:creationId xmlns:a16="http://schemas.microsoft.com/office/drawing/2014/main" id="{54C5B4C7-930E-62DA-1BCD-B119D97BBD4E}"/>
                  </a:ext>
                </a:extLst>
              </p:cNvPr>
              <p:cNvSpPr txBox="1"/>
              <p:nvPr/>
            </p:nvSpPr>
            <p:spPr>
              <a:xfrm>
                <a:off x="3626966" y="2254522"/>
                <a:ext cx="62339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𝒛</m:t>
                          </m:r>
                        </m:e>
                        <m:sub>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𝟏</m:t>
                          </m:r>
                        </m:sub>
                      </m:sSub>
                    </m:oMath>
                  </m:oMathPara>
                </a14:m>
                <a:endParaRPr lang="zh-CN" altLang="en-US" dirty="0"/>
              </a:p>
            </p:txBody>
          </p:sp>
        </mc:Choice>
        <mc:Fallback xmlns="">
          <p:sp>
            <p:nvSpPr>
              <p:cNvPr id="133" name="文本框 132">
                <a:extLst>
                  <a:ext uri="{FF2B5EF4-FFF2-40B4-BE49-F238E27FC236}">
                    <a16:creationId xmlns:a16="http://schemas.microsoft.com/office/drawing/2014/main" id="{54C5B4C7-930E-62DA-1BCD-B119D97BBD4E}"/>
                  </a:ext>
                </a:extLst>
              </p:cNvPr>
              <p:cNvSpPr txBox="1">
                <a:spLocks noRot="1" noChangeAspect="1" noMove="1" noResize="1" noEditPoints="1" noAdjustHandles="1" noChangeArrowheads="1" noChangeShapeType="1" noTextEdit="1"/>
              </p:cNvSpPr>
              <p:nvPr/>
            </p:nvSpPr>
            <p:spPr>
              <a:xfrm>
                <a:off x="3626966" y="2254522"/>
                <a:ext cx="623392" cy="400110"/>
              </a:xfrm>
              <a:prstGeom prst="rect">
                <a:avLst/>
              </a:prstGeom>
              <a:blipFill>
                <a:blip r:embed="rId19"/>
                <a:stretch>
                  <a:fillRect b="-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4" name="文本框 133">
                <a:extLst>
                  <a:ext uri="{FF2B5EF4-FFF2-40B4-BE49-F238E27FC236}">
                    <a16:creationId xmlns:a16="http://schemas.microsoft.com/office/drawing/2014/main" id="{DBD6DADE-466E-85C2-6D6C-1BC382E379BF}"/>
                  </a:ext>
                </a:extLst>
              </p:cNvPr>
              <p:cNvSpPr txBox="1"/>
              <p:nvPr/>
            </p:nvSpPr>
            <p:spPr>
              <a:xfrm>
                <a:off x="4906418" y="2259150"/>
                <a:ext cx="62339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𝒛</m:t>
                          </m:r>
                        </m:e>
                        <m:sub>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𝟐</m:t>
                          </m:r>
                        </m:sub>
                      </m:sSub>
                    </m:oMath>
                  </m:oMathPara>
                </a14:m>
                <a:endParaRPr lang="zh-CN" altLang="en-US" dirty="0"/>
              </a:p>
            </p:txBody>
          </p:sp>
        </mc:Choice>
        <mc:Fallback xmlns="">
          <p:sp>
            <p:nvSpPr>
              <p:cNvPr id="134" name="文本框 133">
                <a:extLst>
                  <a:ext uri="{FF2B5EF4-FFF2-40B4-BE49-F238E27FC236}">
                    <a16:creationId xmlns:a16="http://schemas.microsoft.com/office/drawing/2014/main" id="{DBD6DADE-466E-85C2-6D6C-1BC382E379BF}"/>
                  </a:ext>
                </a:extLst>
              </p:cNvPr>
              <p:cNvSpPr txBox="1">
                <a:spLocks noRot="1" noChangeAspect="1" noMove="1" noResize="1" noEditPoints="1" noAdjustHandles="1" noChangeArrowheads="1" noChangeShapeType="1" noTextEdit="1"/>
              </p:cNvSpPr>
              <p:nvPr/>
            </p:nvSpPr>
            <p:spPr>
              <a:xfrm>
                <a:off x="4906418" y="2259150"/>
                <a:ext cx="623392" cy="400110"/>
              </a:xfrm>
              <a:prstGeom prst="rect">
                <a:avLst/>
              </a:prstGeom>
              <a:blipFill>
                <a:blip r:embed="rId20"/>
                <a:stretch>
                  <a:fillRect b="-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5" name="文本框 134">
                <a:extLst>
                  <a:ext uri="{FF2B5EF4-FFF2-40B4-BE49-F238E27FC236}">
                    <a16:creationId xmlns:a16="http://schemas.microsoft.com/office/drawing/2014/main" id="{E0899035-C701-0E64-6EFB-23D8A3F17D2F}"/>
                  </a:ext>
                </a:extLst>
              </p:cNvPr>
              <p:cNvSpPr txBox="1"/>
              <p:nvPr/>
            </p:nvSpPr>
            <p:spPr>
              <a:xfrm>
                <a:off x="6154218" y="2258967"/>
                <a:ext cx="62339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𝒛</m:t>
                          </m:r>
                        </m:e>
                        <m:sub>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𝟑</m:t>
                          </m:r>
                        </m:sub>
                      </m:sSub>
                    </m:oMath>
                  </m:oMathPara>
                </a14:m>
                <a:endParaRPr lang="zh-CN" altLang="en-US" dirty="0"/>
              </a:p>
            </p:txBody>
          </p:sp>
        </mc:Choice>
        <mc:Fallback xmlns="">
          <p:sp>
            <p:nvSpPr>
              <p:cNvPr id="135" name="文本框 134">
                <a:extLst>
                  <a:ext uri="{FF2B5EF4-FFF2-40B4-BE49-F238E27FC236}">
                    <a16:creationId xmlns:a16="http://schemas.microsoft.com/office/drawing/2014/main" id="{E0899035-C701-0E64-6EFB-23D8A3F17D2F}"/>
                  </a:ext>
                </a:extLst>
              </p:cNvPr>
              <p:cNvSpPr txBox="1">
                <a:spLocks noRot="1" noChangeAspect="1" noMove="1" noResize="1" noEditPoints="1" noAdjustHandles="1" noChangeArrowheads="1" noChangeShapeType="1" noTextEdit="1"/>
              </p:cNvSpPr>
              <p:nvPr/>
            </p:nvSpPr>
            <p:spPr>
              <a:xfrm>
                <a:off x="6154218" y="2258967"/>
                <a:ext cx="623392" cy="400110"/>
              </a:xfrm>
              <a:prstGeom prst="rect">
                <a:avLst/>
              </a:prstGeom>
              <a:blipFill>
                <a:blip r:embed="rId21"/>
                <a:stretch>
                  <a:fillRect b="-4615"/>
                </a:stretch>
              </a:blipFill>
            </p:spPr>
            <p:txBody>
              <a:bodyPr/>
              <a:lstStyle/>
              <a:p>
                <a:r>
                  <a:rPr lang="zh-CN" altLang="en-US">
                    <a:noFill/>
                  </a:rPr>
                  <a:t> </a:t>
                </a:r>
              </a:p>
            </p:txBody>
          </p:sp>
        </mc:Fallback>
      </mc:AlternateContent>
      <p:sp>
        <p:nvSpPr>
          <p:cNvPr id="136" name="文本框 135">
            <a:extLst>
              <a:ext uri="{FF2B5EF4-FFF2-40B4-BE49-F238E27FC236}">
                <a16:creationId xmlns:a16="http://schemas.microsoft.com/office/drawing/2014/main" id="{BC859312-E941-A35A-924A-342FFED1AC92}"/>
              </a:ext>
            </a:extLst>
          </p:cNvPr>
          <p:cNvSpPr txBox="1"/>
          <p:nvPr/>
        </p:nvSpPr>
        <p:spPr>
          <a:xfrm>
            <a:off x="6943850" y="2242351"/>
            <a:ext cx="916335" cy="400110"/>
          </a:xfrm>
          <a:prstGeom prst="rect">
            <a:avLst/>
          </a:prstGeom>
          <a:noFill/>
        </p:spPr>
        <p:txBody>
          <a:bodyPr wrap="square">
            <a:spAutoFit/>
          </a:bodyPr>
          <a:lstStyle/>
          <a:p>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1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7" name="文本框 136">
                <a:extLst>
                  <a:ext uri="{FF2B5EF4-FFF2-40B4-BE49-F238E27FC236}">
                    <a16:creationId xmlns:a16="http://schemas.microsoft.com/office/drawing/2014/main" id="{9776A6F2-906F-5071-E7A5-1D57117E85CC}"/>
                  </a:ext>
                </a:extLst>
              </p:cNvPr>
              <p:cNvSpPr txBox="1"/>
              <p:nvPr/>
            </p:nvSpPr>
            <p:spPr>
              <a:xfrm>
                <a:off x="7860185" y="2292562"/>
                <a:ext cx="434432" cy="429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dirty="0" smtClean="0">
                              <a:solidFill>
                                <a:srgbClr val="0066CC"/>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b="1" i="1" dirty="0">
                              <a:solidFill>
                                <a:srgbClr val="0066CC"/>
                              </a:solidFill>
                              <a:latin typeface="Cambria Math" panose="02040503050406030204" pitchFamily="18" charset="0"/>
                              <a:ea typeface="微软雅黑" panose="020B0503020204020204" pitchFamily="34" charset="-122"/>
                              <a:cs typeface="Times New Roman" panose="02020603050405020304" pitchFamily="18" charset="0"/>
                            </a:rPr>
                            <m:t>𝒛</m:t>
                          </m:r>
                        </m:e>
                        <m:sub>
                          <m:r>
                            <a:rPr lang="en-US" altLang="zh-CN" sz="2000" b="1" i="1" dirty="0" smtClean="0">
                              <a:solidFill>
                                <a:srgbClr val="0066CC"/>
                              </a:solidFill>
                              <a:latin typeface="Cambria Math" panose="02040503050406030204" pitchFamily="18" charset="0"/>
                              <a:ea typeface="微软雅黑" panose="020B0503020204020204" pitchFamily="34" charset="-122"/>
                              <a:cs typeface="Times New Roman" panose="02020603050405020304" pitchFamily="18" charset="0"/>
                            </a:rPr>
                            <m:t>𝒋</m:t>
                          </m:r>
                        </m:sub>
                      </m:sSub>
                    </m:oMath>
                  </m:oMathPara>
                </a14:m>
                <a:endParaRPr lang="zh-CN" altLang="en-US" dirty="0"/>
              </a:p>
            </p:txBody>
          </p:sp>
        </mc:Choice>
        <mc:Fallback xmlns="">
          <p:sp>
            <p:nvSpPr>
              <p:cNvPr id="137" name="文本框 136">
                <a:extLst>
                  <a:ext uri="{FF2B5EF4-FFF2-40B4-BE49-F238E27FC236}">
                    <a16:creationId xmlns:a16="http://schemas.microsoft.com/office/drawing/2014/main" id="{9776A6F2-906F-5071-E7A5-1D57117E85CC}"/>
                  </a:ext>
                </a:extLst>
              </p:cNvPr>
              <p:cNvSpPr txBox="1">
                <a:spLocks noRot="1" noChangeAspect="1" noMove="1" noResize="1" noEditPoints="1" noAdjustHandles="1" noChangeArrowheads="1" noChangeShapeType="1" noTextEdit="1"/>
              </p:cNvSpPr>
              <p:nvPr/>
            </p:nvSpPr>
            <p:spPr>
              <a:xfrm>
                <a:off x="7860185" y="2292562"/>
                <a:ext cx="434432" cy="429220"/>
              </a:xfrm>
              <a:prstGeom prst="rect">
                <a:avLst/>
              </a:prstGeom>
              <a:blipFill>
                <a:blip r:embed="rId22"/>
                <a:stretch>
                  <a:fillRect b="-11429"/>
                </a:stretch>
              </a:blipFill>
            </p:spPr>
            <p:txBody>
              <a:bodyPr/>
              <a:lstStyle/>
              <a:p>
                <a:r>
                  <a:rPr lang="zh-CN" altLang="en-US">
                    <a:noFill/>
                  </a:rPr>
                  <a:t> </a:t>
                </a:r>
              </a:p>
            </p:txBody>
          </p:sp>
        </mc:Fallback>
      </mc:AlternateContent>
      <p:sp>
        <p:nvSpPr>
          <p:cNvPr id="138" name="文本框 137">
            <a:extLst>
              <a:ext uri="{FF2B5EF4-FFF2-40B4-BE49-F238E27FC236}">
                <a16:creationId xmlns:a16="http://schemas.microsoft.com/office/drawing/2014/main" id="{4DF559C6-B7F0-DD6A-DB1D-1079DAB0273F}"/>
              </a:ext>
            </a:extLst>
          </p:cNvPr>
          <p:cNvSpPr txBox="1"/>
          <p:nvPr/>
        </p:nvSpPr>
        <p:spPr>
          <a:xfrm>
            <a:off x="8451363" y="2251771"/>
            <a:ext cx="916335" cy="400110"/>
          </a:xfrm>
          <a:prstGeom prst="rect">
            <a:avLst/>
          </a:prstGeom>
          <a:noFill/>
        </p:spPr>
        <p:txBody>
          <a:bodyPr wrap="square">
            <a:spAutoFit/>
          </a:bodyPr>
          <a:lstStyle/>
          <a:p>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1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9" name="文本框 138">
                <a:extLst>
                  <a:ext uri="{FF2B5EF4-FFF2-40B4-BE49-F238E27FC236}">
                    <a16:creationId xmlns:a16="http://schemas.microsoft.com/office/drawing/2014/main" id="{654190A5-94BC-2872-A31F-EE8A12459097}"/>
                  </a:ext>
                </a:extLst>
              </p:cNvPr>
              <p:cNvSpPr txBox="1"/>
              <p:nvPr/>
            </p:nvSpPr>
            <p:spPr>
              <a:xfrm>
                <a:off x="9159406" y="2258967"/>
                <a:ext cx="62339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ctrlPr>
                        </m:sSubPr>
                        <m:e>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𝒛</m:t>
                          </m:r>
                        </m:e>
                        <m:sub>
                          <m:r>
                            <a:rPr kumimoji="0" lang="en-US" altLang="zh-CN" sz="2000" b="1" i="1"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Times New Roman" panose="02020603050405020304" pitchFamily="18" charset="0"/>
                            </a:rPr>
                            <m:t>𝟏𝟎</m:t>
                          </m:r>
                        </m:sub>
                      </m:sSub>
                    </m:oMath>
                  </m:oMathPara>
                </a14:m>
                <a:endParaRPr lang="zh-CN" altLang="en-US" dirty="0"/>
              </a:p>
            </p:txBody>
          </p:sp>
        </mc:Choice>
        <mc:Fallback xmlns="">
          <p:sp>
            <p:nvSpPr>
              <p:cNvPr id="139" name="文本框 138">
                <a:extLst>
                  <a:ext uri="{FF2B5EF4-FFF2-40B4-BE49-F238E27FC236}">
                    <a16:creationId xmlns:a16="http://schemas.microsoft.com/office/drawing/2014/main" id="{654190A5-94BC-2872-A31F-EE8A12459097}"/>
                  </a:ext>
                </a:extLst>
              </p:cNvPr>
              <p:cNvSpPr txBox="1">
                <a:spLocks noRot="1" noChangeAspect="1" noMove="1" noResize="1" noEditPoints="1" noAdjustHandles="1" noChangeArrowheads="1" noChangeShapeType="1" noTextEdit="1"/>
              </p:cNvSpPr>
              <p:nvPr/>
            </p:nvSpPr>
            <p:spPr>
              <a:xfrm>
                <a:off x="9159406" y="2258967"/>
                <a:ext cx="623392" cy="400110"/>
              </a:xfrm>
              <a:prstGeom prst="rect">
                <a:avLst/>
              </a:prstGeom>
              <a:blipFill>
                <a:blip r:embed="rId23"/>
                <a:stretch>
                  <a:fillRect b="-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0" name="文本框 139">
                <a:extLst>
                  <a:ext uri="{FF2B5EF4-FFF2-40B4-BE49-F238E27FC236}">
                    <a16:creationId xmlns:a16="http://schemas.microsoft.com/office/drawing/2014/main" id="{10CA05E2-7CC8-1864-9148-46BDED1442BF}"/>
                  </a:ext>
                </a:extLst>
              </p:cNvPr>
              <p:cNvSpPr txBox="1"/>
              <p:nvPr/>
            </p:nvSpPr>
            <p:spPr>
              <a:xfrm>
                <a:off x="6521198" y="2258967"/>
                <a:ext cx="43443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dirty="0" smtClean="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b="1" i="1"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𝒛</m:t>
                          </m:r>
                        </m:e>
                        <m:sub>
                          <m:r>
                            <a:rPr lang="en-US" altLang="zh-CN" sz="2000" b="1" i="1" dirty="0" smtClean="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𝒊</m:t>
                          </m:r>
                        </m:sub>
                      </m:sSub>
                    </m:oMath>
                  </m:oMathPara>
                </a14:m>
                <a:endParaRPr lang="zh-CN" altLang="en-US" dirty="0"/>
              </a:p>
            </p:txBody>
          </p:sp>
        </mc:Choice>
        <mc:Fallback xmlns="">
          <p:sp>
            <p:nvSpPr>
              <p:cNvPr id="140" name="文本框 139">
                <a:extLst>
                  <a:ext uri="{FF2B5EF4-FFF2-40B4-BE49-F238E27FC236}">
                    <a16:creationId xmlns:a16="http://schemas.microsoft.com/office/drawing/2014/main" id="{10CA05E2-7CC8-1864-9148-46BDED1442BF}"/>
                  </a:ext>
                </a:extLst>
              </p:cNvPr>
              <p:cNvSpPr txBox="1">
                <a:spLocks noRot="1" noChangeAspect="1" noMove="1" noResize="1" noEditPoints="1" noAdjustHandles="1" noChangeArrowheads="1" noChangeShapeType="1" noTextEdit="1"/>
              </p:cNvSpPr>
              <p:nvPr/>
            </p:nvSpPr>
            <p:spPr>
              <a:xfrm>
                <a:off x="6521198" y="2258967"/>
                <a:ext cx="434432" cy="400110"/>
              </a:xfrm>
              <a:prstGeom prst="rect">
                <a:avLst/>
              </a:prstGeom>
              <a:blipFill>
                <a:blip r:embed="rId24"/>
                <a:stretch>
                  <a:fillRect b="-4615"/>
                </a:stretch>
              </a:blipFill>
            </p:spPr>
            <p:txBody>
              <a:bodyPr/>
              <a:lstStyle/>
              <a:p>
                <a:r>
                  <a:rPr lang="zh-CN" altLang="en-US">
                    <a:noFill/>
                  </a:rPr>
                  <a:t> </a:t>
                </a:r>
              </a:p>
            </p:txBody>
          </p:sp>
        </mc:Fallback>
      </mc:AlternateContent>
      <p:sp>
        <p:nvSpPr>
          <p:cNvPr id="141" name="左大括号 140">
            <a:extLst>
              <a:ext uri="{FF2B5EF4-FFF2-40B4-BE49-F238E27FC236}">
                <a16:creationId xmlns:a16="http://schemas.microsoft.com/office/drawing/2014/main" id="{63EBFCDE-C1C2-EDD7-7E89-45B6CD49A18C}"/>
              </a:ext>
            </a:extLst>
          </p:cNvPr>
          <p:cNvSpPr/>
          <p:nvPr/>
        </p:nvSpPr>
        <p:spPr>
          <a:xfrm rot="16200000">
            <a:off x="5202394" y="1464005"/>
            <a:ext cx="291194" cy="283894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2" name="文本框 141">
            <a:extLst>
              <a:ext uri="{FF2B5EF4-FFF2-40B4-BE49-F238E27FC236}">
                <a16:creationId xmlns:a16="http://schemas.microsoft.com/office/drawing/2014/main" id="{26CE8352-6EE8-7C03-0510-51CC8E5DF153}"/>
              </a:ext>
            </a:extLst>
          </p:cNvPr>
          <p:cNvSpPr txBox="1"/>
          <p:nvPr/>
        </p:nvSpPr>
        <p:spPr>
          <a:xfrm>
            <a:off x="4481949" y="3045055"/>
            <a:ext cx="1787573" cy="707886"/>
          </a:xfrm>
          <a:prstGeom prst="rect">
            <a:avLst/>
          </a:prstGeom>
          <a:noFill/>
        </p:spPr>
        <p:txBody>
          <a:bodyPr wrap="square" rtlCol="0">
            <a:spAutoFit/>
          </a:bodyPr>
          <a:lstStyle/>
          <a:p>
            <a:pPr lvl="0" algn="ctr">
              <a:defRPr/>
            </a:pPr>
            <a:r>
              <a:rPr lang="en-US" altLang="zh-CN" sz="2000" b="1" dirty="0">
                <a:solidFill>
                  <a:srgbClr val="C00000"/>
                </a:solidFill>
                <a:latin typeface="微软雅黑" panose="020B0503020204020204" pitchFamily="34" charset="-122"/>
                <a:ea typeface="微软雅黑" panose="020B0503020204020204" pitchFamily="34" charset="-122"/>
              </a:rPr>
              <a:t>Unchanged
</a:t>
            </a:r>
            <a:endParaRPr kumimoji="0"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3" name="左大括号 142">
            <a:extLst>
              <a:ext uri="{FF2B5EF4-FFF2-40B4-BE49-F238E27FC236}">
                <a16:creationId xmlns:a16="http://schemas.microsoft.com/office/drawing/2014/main" id="{E6970789-DB8B-7485-A7B4-9C0408F5F2CC}"/>
              </a:ext>
            </a:extLst>
          </p:cNvPr>
          <p:cNvSpPr/>
          <p:nvPr/>
        </p:nvSpPr>
        <p:spPr>
          <a:xfrm rot="16200000">
            <a:off x="8103179" y="1562235"/>
            <a:ext cx="291194" cy="2606674"/>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4" name="文本框 143">
            <a:extLst>
              <a:ext uri="{FF2B5EF4-FFF2-40B4-BE49-F238E27FC236}">
                <a16:creationId xmlns:a16="http://schemas.microsoft.com/office/drawing/2014/main" id="{42C8BA32-05BA-57B3-2C33-69A40A968368}"/>
              </a:ext>
            </a:extLst>
          </p:cNvPr>
          <p:cNvSpPr txBox="1"/>
          <p:nvPr/>
        </p:nvSpPr>
        <p:spPr>
          <a:xfrm>
            <a:off x="7769434" y="3046249"/>
            <a:ext cx="1001156" cy="707886"/>
          </a:xfrm>
          <a:prstGeom prst="rect">
            <a:avLst/>
          </a:prstGeom>
          <a:noFill/>
        </p:spPr>
        <p:txBody>
          <a:bodyPr wrap="square" rtlCol="0">
            <a:spAutoFit/>
          </a:bodyPr>
          <a:lstStyle/>
          <a:p>
            <a:pPr lvl="0" algn="ctr">
              <a:defRPr/>
            </a:pPr>
            <a:r>
              <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Add 1
</a:t>
            </a:r>
            <a:endParaRPr kumimoji="0"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5" name="Line 8">
            <a:extLst>
              <a:ext uri="{FF2B5EF4-FFF2-40B4-BE49-F238E27FC236}">
                <a16:creationId xmlns:a16="http://schemas.microsoft.com/office/drawing/2014/main" id="{CED9DCD4-206C-DDEC-C185-D8F51F59649E}"/>
              </a:ext>
            </a:extLst>
          </p:cNvPr>
          <p:cNvSpPr>
            <a:spLocks noChangeShapeType="1"/>
          </p:cNvSpPr>
          <p:nvPr/>
        </p:nvSpPr>
        <p:spPr bwMode="auto">
          <a:xfrm flipH="1">
            <a:off x="5332799" y="3454831"/>
            <a:ext cx="0" cy="2278425"/>
          </a:xfrm>
          <a:prstGeom prst="line">
            <a:avLst/>
          </a:prstGeom>
          <a:noFill/>
          <a:ln w="28575">
            <a:solidFill>
              <a:srgbClr val="C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fontAlgn="auto" hangingPunct="1">
              <a:spcBef>
                <a:spcPts val="0"/>
              </a:spcBef>
              <a:spcAft>
                <a:spcPts val="0"/>
              </a:spcAft>
              <a:defRPr/>
            </a:pPr>
            <a:endParaRPr lang="en-US" kern="0" dirty="0">
              <a:solidFill>
                <a:prstClr val="black"/>
              </a:solidFill>
              <a:latin typeface="Calibri"/>
              <a:ea typeface="宋体"/>
            </a:endParaRPr>
          </a:p>
        </p:txBody>
      </p:sp>
    </p:spTree>
    <p:extLst>
      <p:ext uri="{BB962C8B-B14F-4D97-AF65-F5344CB8AC3E}">
        <p14:creationId xmlns:p14="http://schemas.microsoft.com/office/powerpoint/2010/main" val="439006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wipe(down)">
                                      <p:cBhvr>
                                        <p:cTn id="7" dur="500"/>
                                        <p:tgtEl>
                                          <p:spTgt spid="99"/>
                                        </p:tgtEl>
                                      </p:cBhvr>
                                    </p:animEffect>
                                  </p:childTnLst>
                                </p:cTn>
                              </p:par>
                              <p:par>
                                <p:cTn id="8" presetID="2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9"/>
                                        </p:tgtEl>
                                        <p:attrNameLst>
                                          <p:attrName>style.visibility</p:attrName>
                                        </p:attrNameLst>
                                      </p:cBhvr>
                                      <p:to>
                                        <p:strVal val="visible"/>
                                      </p:to>
                                    </p:set>
                                    <p:anim calcmode="lin" valueType="num">
                                      <p:cBhvr additive="base">
                                        <p:cTn id="15" dur="500" fill="hold"/>
                                        <p:tgtEl>
                                          <p:spTgt spid="79"/>
                                        </p:tgtEl>
                                        <p:attrNameLst>
                                          <p:attrName>ppt_x</p:attrName>
                                        </p:attrNameLst>
                                      </p:cBhvr>
                                      <p:tavLst>
                                        <p:tav tm="0">
                                          <p:val>
                                            <p:strVal val="#ppt_x"/>
                                          </p:val>
                                        </p:tav>
                                        <p:tav tm="100000">
                                          <p:val>
                                            <p:strVal val="#ppt_x"/>
                                          </p:val>
                                        </p:tav>
                                      </p:tavLst>
                                    </p:anim>
                                    <p:anim calcmode="lin" valueType="num">
                                      <p:cBhvr additive="base">
                                        <p:cTn id="16"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down)">
                                      <p:cBhvr>
                                        <p:cTn id="21" dur="500"/>
                                        <p:tgtEl>
                                          <p:spTgt spid="3"/>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45"/>
                                        </p:tgtEl>
                                        <p:attrNameLst>
                                          <p:attrName>style.visibility</p:attrName>
                                        </p:attrNameLst>
                                      </p:cBhvr>
                                      <p:to>
                                        <p:strVal val="visible"/>
                                      </p:to>
                                    </p:set>
                                    <p:animEffect transition="in" filter="wipe(down)">
                                      <p:cBhvr>
                                        <p:cTn id="24" dur="500"/>
                                        <p:tgtEl>
                                          <p:spTgt spid="145"/>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6"/>
                                        </p:tgtEl>
                                        <p:attrNameLst>
                                          <p:attrName>style.visibility</p:attrName>
                                        </p:attrNameLst>
                                      </p:cBhvr>
                                      <p:to>
                                        <p:strVal val="visible"/>
                                      </p:to>
                                    </p:set>
                                    <p:anim calcmode="lin" valueType="num">
                                      <p:cBhvr additive="base">
                                        <p:cTn id="29" dur="500" fill="hold"/>
                                        <p:tgtEl>
                                          <p:spTgt spid="76"/>
                                        </p:tgtEl>
                                        <p:attrNameLst>
                                          <p:attrName>ppt_x</p:attrName>
                                        </p:attrNameLst>
                                      </p:cBhvr>
                                      <p:tavLst>
                                        <p:tav tm="0">
                                          <p:val>
                                            <p:strVal val="#ppt_x"/>
                                          </p:val>
                                        </p:tav>
                                        <p:tav tm="100000">
                                          <p:val>
                                            <p:strVal val="#ppt_x"/>
                                          </p:val>
                                        </p:tav>
                                      </p:tavLst>
                                    </p:anim>
                                    <p:anim calcmode="lin" valueType="num">
                                      <p:cBhvr additive="base">
                                        <p:cTn id="30"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9" grpId="0"/>
      <p:bldP spid="99" grpId="0" animBg="1"/>
      <p:bldP spid="14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1775520" y="1481329"/>
                <a:ext cx="8640960" cy="4525963"/>
              </a:xfrm>
            </p:spPr>
            <p:txBody>
              <a:bodyPr/>
              <a:lstStyle/>
              <a:p>
                <a:r>
                  <a:rPr lang="en-US" sz="2800" b="1" dirty="0">
                    <a:solidFill>
                      <a:srgbClr val="0070C0"/>
                    </a:solidFill>
                  </a:rPr>
                  <a:t>STEP 1</a:t>
                </a:r>
                <a:r>
                  <a:rPr lang="en-US" sz="2800" dirty="0"/>
                  <a:t>: Choose a suitable Bayesian network </a:t>
                </a:r>
                <a14:m>
                  <m:oMath xmlns:m="http://schemas.openxmlformats.org/officeDocument/2006/math">
                    <m:r>
                      <a:rPr lang="en-US" sz="2800" i="1" dirty="0">
                        <a:latin typeface="Cambria Math"/>
                        <a:ea typeface="Cambria Math"/>
                      </a:rPr>
                      <m:t>𝒩</m:t>
                    </m:r>
                  </m:oMath>
                </a14:m>
                <a:endParaRPr lang="en-US" sz="2800" dirty="0"/>
              </a:p>
              <a:p>
                <a:pPr lvl="1"/>
                <a:r>
                  <a:rPr lang="en-US" sz="2800" dirty="0">
                    <a:solidFill>
                      <a:srgbClr val="C00000"/>
                    </a:solidFill>
                  </a:rPr>
                  <a:t>must in a differentially private way</a:t>
                </a:r>
              </a:p>
              <a:p>
                <a:pPr lvl="1"/>
                <a:endParaRPr lang="en-US" sz="2400" dirty="0"/>
              </a:p>
              <a:p>
                <a:r>
                  <a:rPr lang="en-US" sz="2800" b="1" dirty="0">
                    <a:solidFill>
                      <a:srgbClr val="0070C0"/>
                    </a:solidFill>
                  </a:rPr>
                  <a:t>STEP 2</a:t>
                </a:r>
                <a:r>
                  <a:rPr lang="en-US" sz="2800" dirty="0"/>
                  <a:t>: Compute conditional distributions implied by </a:t>
                </a:r>
                <a14:m>
                  <m:oMath xmlns:m="http://schemas.openxmlformats.org/officeDocument/2006/math">
                    <m:r>
                      <a:rPr lang="en-US" sz="2800" i="1" dirty="0">
                        <a:latin typeface="Cambria Math"/>
                        <a:ea typeface="Cambria Math"/>
                      </a:rPr>
                      <m:t>𝒩</m:t>
                    </m:r>
                  </m:oMath>
                </a14:m>
                <a:endParaRPr lang="en-US" sz="2800" dirty="0"/>
              </a:p>
              <a:p>
                <a:pPr lvl="1"/>
                <a:r>
                  <a:rPr lang="en-US" sz="2800" dirty="0">
                    <a:solidFill>
                      <a:srgbClr val="C00000"/>
                    </a:solidFill>
                  </a:rPr>
                  <a:t>straightforward to do under differential privacy </a:t>
                </a:r>
              </a:p>
              <a:p>
                <a:pPr lvl="1"/>
                <a:r>
                  <a:rPr lang="en-US" sz="2800" dirty="0">
                    <a:solidFill>
                      <a:srgbClr val="C00000"/>
                    </a:solidFill>
                  </a:rPr>
                  <a:t>inject noise – Laplace mechanism</a:t>
                </a:r>
              </a:p>
              <a:p>
                <a:pPr lvl="1"/>
                <a:endParaRPr lang="en-US" sz="3200" dirty="0"/>
              </a:p>
              <a:p>
                <a:r>
                  <a:rPr lang="en-US" sz="2800" b="1" dirty="0">
                    <a:solidFill>
                      <a:srgbClr val="0070C0"/>
                    </a:solidFill>
                  </a:rPr>
                  <a:t>STEP 3</a:t>
                </a:r>
                <a:r>
                  <a:rPr lang="en-US" sz="2800" dirty="0"/>
                  <a:t>: Generate synthetic data by sampling from </a:t>
                </a:r>
                <a14:m>
                  <m:oMath xmlns:m="http://schemas.openxmlformats.org/officeDocument/2006/math">
                    <m:r>
                      <a:rPr lang="en-US" sz="2800" i="1" dirty="0">
                        <a:latin typeface="Cambria Math"/>
                        <a:ea typeface="Cambria Math"/>
                      </a:rPr>
                      <m:t>𝒩</m:t>
                    </m:r>
                  </m:oMath>
                </a14:m>
                <a:endParaRPr lang="en-US" sz="2800" dirty="0"/>
              </a:p>
              <a:p>
                <a:pPr lvl="1"/>
                <a:r>
                  <a:rPr lang="en-US" sz="2800" dirty="0">
                    <a:solidFill>
                      <a:srgbClr val="00B050"/>
                    </a:solidFill>
                  </a:rPr>
                  <a:t>post-processing: no privacy issues</a:t>
                </a:r>
              </a:p>
              <a:p>
                <a:endParaRPr 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1775520" y="1481329"/>
                <a:ext cx="8640960" cy="4525963"/>
              </a:xfrm>
              <a:blipFill>
                <a:blip r:embed="rId2"/>
                <a:stretch>
                  <a:fillRect t="-1213"/>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en-US" dirty="0"/>
              <a:t>Outline of the Algorithm</a:t>
            </a:r>
          </a:p>
        </p:txBody>
      </p:sp>
    </p:spTree>
    <p:extLst>
      <p:ext uri="{BB962C8B-B14F-4D97-AF65-F5344CB8AC3E}">
        <p14:creationId xmlns:p14="http://schemas.microsoft.com/office/powerpoint/2010/main" val="139594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r>
                  <a:rPr lang="en-US" dirty="0"/>
                  <a:t>Finding optimal </a:t>
                </a:r>
                <a14:m>
                  <m:oMath xmlns:m="http://schemas.openxmlformats.org/officeDocument/2006/math">
                    <m:r>
                      <a:rPr lang="en-US" i="1" dirty="0" smtClean="0">
                        <a:latin typeface="Cambria Math"/>
                      </a:rPr>
                      <m:t>1</m:t>
                    </m:r>
                  </m:oMath>
                </a14:m>
                <a:r>
                  <a:rPr lang="en-US" dirty="0"/>
                  <a:t>-degree Bayesian network was solved in </a:t>
                </a:r>
                <a:r>
                  <a:rPr lang="en-US" sz="2400" dirty="0"/>
                  <a:t>[Chow-Liu’68]</a:t>
                </a:r>
                <a:r>
                  <a:rPr lang="en-US" dirty="0"/>
                  <a:t>. It is a DAG of maximum in-degree </a:t>
                </a:r>
                <a14:m>
                  <m:oMath xmlns:m="http://schemas.openxmlformats.org/officeDocument/2006/math">
                    <m:r>
                      <a:rPr lang="en-US" i="1" dirty="0" smtClean="0">
                        <a:latin typeface="Cambria Math"/>
                      </a:rPr>
                      <m:t>1</m:t>
                    </m:r>
                  </m:oMath>
                </a14:m>
                <a:r>
                  <a:rPr lang="en-US" dirty="0"/>
                  <a:t>, and maximizes the </a:t>
                </a:r>
                <a:r>
                  <a:rPr lang="en-US" dirty="0">
                    <a:solidFill>
                      <a:srgbClr val="0070C0"/>
                    </a:solidFill>
                  </a:rPr>
                  <a:t>sum of mutual information </a:t>
                </a:r>
                <a14:m>
                  <m:oMath xmlns:m="http://schemas.openxmlformats.org/officeDocument/2006/math">
                    <m:r>
                      <a:rPr lang="en-US" i="1" dirty="0" smtClean="0">
                        <a:solidFill>
                          <a:srgbClr val="0070C0"/>
                        </a:solidFill>
                        <a:latin typeface="Cambria Math"/>
                      </a:rPr>
                      <m:t>𝐼</m:t>
                    </m:r>
                  </m:oMath>
                </a14:m>
                <a:r>
                  <a:rPr lang="en-US" dirty="0">
                    <a:solidFill>
                      <a:srgbClr val="0070C0"/>
                    </a:solidFill>
                  </a:rPr>
                  <a:t> </a:t>
                </a:r>
                <a:r>
                  <a:rPr lang="en-US" dirty="0"/>
                  <a:t>of its edges</a:t>
                </a:r>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rotWithShape="1">
                <a:blip r:embed="rId2"/>
                <a:stretch>
                  <a:fillRect t="-1078" r="-1630"/>
                </a:stretch>
              </a:blipFill>
            </p:spPr>
            <p:txBody>
              <a:bodyPr/>
              <a:lstStyle/>
              <a:p>
                <a:r>
                  <a:rPr lang="en-US">
                    <a:noFill/>
                  </a:rPr>
                  <a:t> </a:t>
                </a:r>
              </a:p>
            </p:txBody>
          </p:sp>
        </mc:Fallback>
      </mc:AlternateContent>
      <p:sp>
        <p:nvSpPr>
          <p:cNvPr id="3" name="标题 2"/>
          <p:cNvSpPr>
            <a:spLocks noGrp="1"/>
          </p:cNvSpPr>
          <p:nvPr>
            <p:ph type="title"/>
          </p:nvPr>
        </p:nvSpPr>
        <p:spPr/>
        <p:txBody>
          <a:bodyPr/>
          <a:lstStyle/>
          <a:p>
            <a:r>
              <a:rPr lang="en-US" dirty="0"/>
              <a:t>Optimal Bayesian Network</a:t>
            </a:r>
          </a:p>
        </p:txBody>
      </p:sp>
      <mc:AlternateContent xmlns:mc="http://schemas.openxmlformats.org/markup-compatibility/2006" xmlns:a14="http://schemas.microsoft.com/office/drawing/2010/main">
        <mc:Choice Requires="a14">
          <p:sp>
            <p:nvSpPr>
              <p:cNvPr id="5" name="内容占位符 1"/>
              <p:cNvSpPr txBox="1">
                <a:spLocks/>
              </p:cNvSpPr>
              <p:nvPr/>
            </p:nvSpPr>
            <p:spPr>
              <a:xfrm>
                <a:off x="2063552" y="4515833"/>
                <a:ext cx="9649072" cy="1764628"/>
              </a:xfrm>
              <a:prstGeom prst="rect">
                <a:avLst/>
              </a:prstGeom>
            </p:spPr>
            <p:txBody>
              <a:bodyPr vert="horz" lIns="480709" tIns="240355" rIns="480709" bIns="240355" rtlCol="0">
                <a:normAutofit/>
              </a:bodyPr>
              <a:lstStyle>
                <a:lvl1pPr marL="0" indent="0" algn="ctr" defTabSz="4807092" rtl="0" eaLnBrk="1" latinLnBrk="0" hangingPunct="1">
                  <a:spcBef>
                    <a:spcPct val="20000"/>
                  </a:spcBef>
                  <a:buFont typeface="Arial" pitchFamily="34" charset="0"/>
                  <a:buNone/>
                  <a:defRPr sz="16800" kern="1200">
                    <a:solidFill>
                      <a:schemeClr val="tx1">
                        <a:tint val="75000"/>
                      </a:schemeClr>
                    </a:solidFill>
                    <a:latin typeface="+mn-lt"/>
                    <a:ea typeface="+mn-ea"/>
                    <a:cs typeface="+mn-cs"/>
                  </a:defRPr>
                </a:lvl1pPr>
                <a:lvl2pPr marL="2403546" indent="0" algn="ctr" defTabSz="4807092" rtl="0" eaLnBrk="1" latinLnBrk="0" hangingPunct="1">
                  <a:spcBef>
                    <a:spcPct val="20000"/>
                  </a:spcBef>
                  <a:buFont typeface="Arial" pitchFamily="34" charset="0"/>
                  <a:buNone/>
                  <a:defRPr sz="14700" kern="1200">
                    <a:solidFill>
                      <a:schemeClr val="tx1">
                        <a:tint val="75000"/>
                      </a:schemeClr>
                    </a:solidFill>
                    <a:latin typeface="+mn-lt"/>
                    <a:ea typeface="+mn-ea"/>
                    <a:cs typeface="+mn-cs"/>
                  </a:defRPr>
                </a:lvl2pPr>
                <a:lvl3pPr marL="4807092" indent="0" algn="ctr" defTabSz="4807092" rtl="0" eaLnBrk="1" latinLnBrk="0" hangingPunct="1">
                  <a:spcBef>
                    <a:spcPct val="20000"/>
                  </a:spcBef>
                  <a:buFont typeface="Arial" pitchFamily="34" charset="0"/>
                  <a:buNone/>
                  <a:defRPr sz="12600" kern="1200">
                    <a:solidFill>
                      <a:schemeClr val="tx1">
                        <a:tint val="75000"/>
                      </a:schemeClr>
                    </a:solidFill>
                    <a:latin typeface="+mn-lt"/>
                    <a:ea typeface="+mn-ea"/>
                    <a:cs typeface="+mn-cs"/>
                  </a:defRPr>
                </a:lvl3pPr>
                <a:lvl4pPr marL="7210638" indent="0" algn="ctr" defTabSz="4807092" rtl="0" eaLnBrk="1" latinLnBrk="0" hangingPunct="1">
                  <a:spcBef>
                    <a:spcPct val="20000"/>
                  </a:spcBef>
                  <a:buFont typeface="Arial" pitchFamily="34" charset="0"/>
                  <a:buNone/>
                  <a:defRPr sz="10500" kern="1200">
                    <a:solidFill>
                      <a:schemeClr val="tx1">
                        <a:tint val="75000"/>
                      </a:schemeClr>
                    </a:solidFill>
                    <a:latin typeface="+mn-lt"/>
                    <a:ea typeface="+mn-ea"/>
                    <a:cs typeface="+mn-cs"/>
                  </a:defRPr>
                </a:lvl4pPr>
                <a:lvl5pPr marL="9614184" indent="0" algn="ctr" defTabSz="4807092" rtl="0" eaLnBrk="1" latinLnBrk="0" hangingPunct="1">
                  <a:spcBef>
                    <a:spcPct val="20000"/>
                  </a:spcBef>
                  <a:buFont typeface="Arial" pitchFamily="34" charset="0"/>
                  <a:buNone/>
                  <a:defRPr sz="10500" kern="1200">
                    <a:solidFill>
                      <a:schemeClr val="tx1">
                        <a:tint val="75000"/>
                      </a:schemeClr>
                    </a:solidFill>
                    <a:latin typeface="+mn-lt"/>
                    <a:ea typeface="+mn-ea"/>
                    <a:cs typeface="+mn-cs"/>
                  </a:defRPr>
                </a:lvl5pPr>
                <a:lvl6pPr marL="12017731" indent="0" algn="ctr" defTabSz="4807092" rtl="0" eaLnBrk="1" latinLnBrk="0" hangingPunct="1">
                  <a:spcBef>
                    <a:spcPct val="20000"/>
                  </a:spcBef>
                  <a:buFont typeface="Arial" pitchFamily="34" charset="0"/>
                  <a:buNone/>
                  <a:defRPr sz="10500" kern="1200">
                    <a:solidFill>
                      <a:schemeClr val="tx1">
                        <a:tint val="75000"/>
                      </a:schemeClr>
                    </a:solidFill>
                    <a:latin typeface="+mn-lt"/>
                    <a:ea typeface="+mn-ea"/>
                    <a:cs typeface="+mn-cs"/>
                  </a:defRPr>
                </a:lvl6pPr>
                <a:lvl7pPr marL="14421277" indent="0" algn="ctr" defTabSz="4807092" rtl="0" eaLnBrk="1" latinLnBrk="0" hangingPunct="1">
                  <a:spcBef>
                    <a:spcPct val="20000"/>
                  </a:spcBef>
                  <a:buFont typeface="Arial" pitchFamily="34" charset="0"/>
                  <a:buNone/>
                  <a:defRPr sz="10500" kern="1200">
                    <a:solidFill>
                      <a:schemeClr val="tx1">
                        <a:tint val="75000"/>
                      </a:schemeClr>
                    </a:solidFill>
                    <a:latin typeface="+mn-lt"/>
                    <a:ea typeface="+mn-ea"/>
                    <a:cs typeface="+mn-cs"/>
                  </a:defRPr>
                </a:lvl7pPr>
                <a:lvl8pPr marL="16824823" indent="0" algn="ctr" defTabSz="4807092" rtl="0" eaLnBrk="1" latinLnBrk="0" hangingPunct="1">
                  <a:spcBef>
                    <a:spcPct val="20000"/>
                  </a:spcBef>
                  <a:buFont typeface="Arial" pitchFamily="34" charset="0"/>
                  <a:buNone/>
                  <a:defRPr sz="10500" kern="1200">
                    <a:solidFill>
                      <a:schemeClr val="tx1">
                        <a:tint val="75000"/>
                      </a:schemeClr>
                    </a:solidFill>
                    <a:latin typeface="+mn-lt"/>
                    <a:ea typeface="+mn-ea"/>
                    <a:cs typeface="+mn-cs"/>
                  </a:defRPr>
                </a:lvl8pPr>
                <a:lvl9pPr marL="19228369" indent="0" algn="ctr" defTabSz="4807092" rtl="0" eaLnBrk="1" latinLnBrk="0" hangingPunct="1">
                  <a:spcBef>
                    <a:spcPct val="20000"/>
                  </a:spcBef>
                  <a:buFont typeface="Arial" pitchFamily="34" charset="0"/>
                  <a:buNone/>
                  <a:defRPr sz="10500" kern="1200">
                    <a:solidFill>
                      <a:schemeClr val="tx1">
                        <a:tint val="75000"/>
                      </a:schemeClr>
                    </a:solidFill>
                    <a:latin typeface="+mn-lt"/>
                    <a:ea typeface="+mn-ea"/>
                    <a:cs typeface="+mn-cs"/>
                  </a:defRPr>
                </a:lvl9pPr>
              </a:lstStyle>
              <a:p>
                <a:pPr marL="109728" fontAlgn="auto">
                  <a:spcAft>
                    <a:spcPts val="0"/>
                  </a:spcAft>
                </a:pPr>
                <a14:m>
                  <m:oMathPara xmlns:m="http://schemas.openxmlformats.org/officeDocument/2006/math">
                    <m:oMathParaPr>
                      <m:jc m:val="centerGroup"/>
                    </m:oMathParaPr>
                    <m:oMath xmlns:m="http://schemas.openxmlformats.org/officeDocument/2006/math">
                      <m:r>
                        <a:rPr lang="en-US" sz="2400" i="1">
                          <a:solidFill>
                            <a:prstClr val="black"/>
                          </a:solidFill>
                          <a:latin typeface="Cambria Math"/>
                        </a:rPr>
                        <m:t>𝐼</m:t>
                      </m:r>
                      <m:d>
                        <m:dPr>
                          <m:ctrlPr>
                            <a:rPr lang="en-US" sz="2400" i="1">
                              <a:solidFill>
                                <a:prstClr val="black"/>
                              </a:solidFill>
                              <a:latin typeface="Cambria Math" panose="02040503050406030204" pitchFamily="18" charset="0"/>
                            </a:rPr>
                          </m:ctrlPr>
                        </m:dPr>
                        <m:e>
                          <m:r>
                            <a:rPr lang="en-US" sz="2400" i="1">
                              <a:solidFill>
                                <a:prstClr val="black"/>
                              </a:solidFill>
                              <a:latin typeface="Cambria Math"/>
                            </a:rPr>
                            <m:t>𝑋</m:t>
                          </m:r>
                          <m:r>
                            <a:rPr lang="en-US" sz="2400" i="1">
                              <a:solidFill>
                                <a:prstClr val="black"/>
                              </a:solidFill>
                              <a:latin typeface="Cambria Math"/>
                            </a:rPr>
                            <m:t>,</m:t>
                          </m:r>
                          <m:r>
                            <a:rPr lang="en-US" sz="2400" i="1">
                              <a:solidFill>
                                <a:prstClr val="black"/>
                              </a:solidFill>
                              <a:latin typeface="Cambria Math"/>
                            </a:rPr>
                            <m:t>𝑌</m:t>
                          </m:r>
                        </m:e>
                      </m:d>
                      <m:r>
                        <a:rPr lang="en-US" sz="2400" i="1">
                          <a:solidFill>
                            <a:prstClr val="black"/>
                          </a:solidFill>
                          <a:latin typeface="Cambria Math"/>
                        </a:rPr>
                        <m:t>=</m:t>
                      </m:r>
                      <m:nary>
                        <m:naryPr>
                          <m:chr m:val="∑"/>
                          <m:supHide m:val="on"/>
                          <m:ctrlPr>
                            <a:rPr lang="en-US" sz="2400" i="1">
                              <a:solidFill>
                                <a:prstClr val="black"/>
                              </a:solidFill>
                              <a:latin typeface="Cambria Math" panose="02040503050406030204" pitchFamily="18" charset="0"/>
                            </a:rPr>
                          </m:ctrlPr>
                        </m:naryPr>
                        <m:sub>
                          <m:r>
                            <m:rPr>
                              <m:brk m:alnAt="7"/>
                            </m:rPr>
                            <a:rPr lang="en-US" sz="2400" i="1">
                              <a:solidFill>
                                <a:prstClr val="black"/>
                              </a:solidFill>
                              <a:latin typeface="Cambria Math"/>
                            </a:rPr>
                            <m:t>𝑦</m:t>
                          </m:r>
                          <m:r>
                            <a:rPr lang="en-US" sz="2400" i="1">
                              <a:solidFill>
                                <a:prstClr val="black"/>
                              </a:solidFill>
                              <a:latin typeface="Cambria Math"/>
                              <a:ea typeface="Cambria Math"/>
                            </a:rPr>
                            <m:t>∈</m:t>
                          </m:r>
                          <m:r>
                            <a:rPr lang="en-US" sz="2400" i="1">
                              <a:solidFill>
                                <a:prstClr val="black"/>
                              </a:solidFill>
                              <a:latin typeface="Cambria Math"/>
                              <a:ea typeface="Cambria Math"/>
                            </a:rPr>
                            <m:t>𝑌</m:t>
                          </m:r>
                        </m:sub>
                        <m:sup/>
                        <m:e>
                          <m:nary>
                            <m:naryPr>
                              <m:chr m:val="∑"/>
                              <m:supHide m:val="on"/>
                              <m:ctrlPr>
                                <a:rPr lang="en-US" sz="2400" i="1">
                                  <a:solidFill>
                                    <a:prstClr val="black"/>
                                  </a:solidFill>
                                  <a:latin typeface="Cambria Math" panose="02040503050406030204" pitchFamily="18" charset="0"/>
                                </a:rPr>
                              </m:ctrlPr>
                            </m:naryPr>
                            <m:sub>
                              <m:r>
                                <m:rPr>
                                  <m:brk m:alnAt="7"/>
                                </m:rPr>
                                <a:rPr lang="en-US" sz="2400" i="1">
                                  <a:solidFill>
                                    <a:prstClr val="black"/>
                                  </a:solidFill>
                                  <a:latin typeface="Cambria Math"/>
                                </a:rPr>
                                <m:t>𝑥</m:t>
                              </m:r>
                              <m:r>
                                <a:rPr lang="en-US" sz="2400" i="1">
                                  <a:solidFill>
                                    <a:prstClr val="black"/>
                                  </a:solidFill>
                                  <a:latin typeface="Cambria Math"/>
                                  <a:ea typeface="Cambria Math"/>
                                </a:rPr>
                                <m:t>∈</m:t>
                              </m:r>
                              <m:r>
                                <a:rPr lang="en-US" sz="2400" i="1">
                                  <a:solidFill>
                                    <a:prstClr val="black"/>
                                  </a:solidFill>
                                  <a:latin typeface="Cambria Math"/>
                                  <a:ea typeface="Cambria Math"/>
                                </a:rPr>
                                <m:t>𝑋</m:t>
                              </m:r>
                            </m:sub>
                            <m:sup/>
                            <m:e>
                              <m:r>
                                <m:rPr>
                                  <m:sty m:val="p"/>
                                </m:rPr>
                                <a:rPr lang="en-US" sz="2400">
                                  <a:solidFill>
                                    <a:prstClr val="black"/>
                                  </a:solidFill>
                                  <a:latin typeface="Cambria Math"/>
                                </a:rPr>
                                <m:t>Pr</m:t>
                              </m:r>
                              <m:r>
                                <a:rPr lang="en-US" sz="2400" i="1">
                                  <a:solidFill>
                                    <a:prstClr val="black"/>
                                  </a:solidFill>
                                  <a:latin typeface="Cambria Math"/>
                                </a:rPr>
                                <m:t>⁡[</m:t>
                              </m:r>
                              <m:r>
                                <a:rPr lang="en-US" sz="2400" i="1">
                                  <a:solidFill>
                                    <a:prstClr val="black"/>
                                  </a:solidFill>
                                  <a:latin typeface="Cambria Math"/>
                                </a:rPr>
                                <m:t>𝑥</m:t>
                              </m:r>
                              <m:r>
                                <a:rPr lang="en-US" sz="2400" i="1">
                                  <a:solidFill>
                                    <a:prstClr val="black"/>
                                  </a:solidFill>
                                  <a:latin typeface="Cambria Math"/>
                                </a:rPr>
                                <m:t>,</m:t>
                              </m:r>
                              <m:r>
                                <a:rPr lang="en-US" sz="2400" i="1">
                                  <a:solidFill>
                                    <a:prstClr val="black"/>
                                  </a:solidFill>
                                  <a:latin typeface="Cambria Math"/>
                                </a:rPr>
                                <m:t>𝑦</m:t>
                              </m:r>
                              <m:r>
                                <a:rPr lang="en-US" sz="2400" i="1">
                                  <a:solidFill>
                                    <a:prstClr val="black"/>
                                  </a:solidFill>
                                  <a:latin typeface="Cambria Math"/>
                                </a:rPr>
                                <m:t>]</m:t>
                              </m:r>
                            </m:e>
                          </m:nary>
                          <m:func>
                            <m:funcPr>
                              <m:ctrlPr>
                                <a:rPr lang="en-US" sz="2400" i="1">
                                  <a:solidFill>
                                    <a:prstClr val="black"/>
                                  </a:solidFill>
                                  <a:latin typeface="Cambria Math" panose="02040503050406030204" pitchFamily="18" charset="0"/>
                                </a:rPr>
                              </m:ctrlPr>
                            </m:funcPr>
                            <m:fName>
                              <m:r>
                                <m:rPr>
                                  <m:sty m:val="p"/>
                                </m:rPr>
                                <a:rPr lang="en-US" sz="2400">
                                  <a:solidFill>
                                    <a:srgbClr val="C00000"/>
                                  </a:solidFill>
                                  <a:latin typeface="Cambria Math"/>
                                </a:rPr>
                                <m:t>log</m:t>
                              </m:r>
                            </m:fName>
                            <m:e>
                              <m:d>
                                <m:dPr>
                                  <m:ctrlPr>
                                    <a:rPr lang="en-US" sz="2400" i="1">
                                      <a:solidFill>
                                        <a:prstClr val="black"/>
                                      </a:solidFill>
                                      <a:latin typeface="Cambria Math" panose="02040503050406030204" pitchFamily="18" charset="0"/>
                                    </a:rPr>
                                  </m:ctrlPr>
                                </m:dPr>
                                <m:e>
                                  <m:f>
                                    <m:fPr>
                                      <m:ctrlPr>
                                        <a:rPr lang="en-US" sz="2400" i="1">
                                          <a:solidFill>
                                            <a:prstClr val="black"/>
                                          </a:solidFill>
                                          <a:latin typeface="Cambria Math" panose="02040503050406030204" pitchFamily="18" charset="0"/>
                                        </a:rPr>
                                      </m:ctrlPr>
                                    </m:fPr>
                                    <m:num>
                                      <m:func>
                                        <m:funcPr>
                                          <m:ctrlPr>
                                            <a:rPr lang="en-US" sz="2400" i="1">
                                              <a:solidFill>
                                                <a:prstClr val="black"/>
                                              </a:solidFill>
                                              <a:latin typeface="Cambria Math" panose="02040503050406030204" pitchFamily="18" charset="0"/>
                                            </a:rPr>
                                          </m:ctrlPr>
                                        </m:funcPr>
                                        <m:fName>
                                          <m:r>
                                            <m:rPr>
                                              <m:sty m:val="p"/>
                                            </m:rPr>
                                            <a:rPr lang="en-US" sz="2400">
                                              <a:solidFill>
                                                <a:prstClr val="black"/>
                                              </a:solidFill>
                                              <a:latin typeface="Cambria Math"/>
                                            </a:rPr>
                                            <m:t>Pr</m:t>
                                          </m:r>
                                        </m:fName>
                                        <m:e>
                                          <m:d>
                                            <m:dPr>
                                              <m:begChr m:val="["/>
                                              <m:endChr m:val="]"/>
                                              <m:ctrlPr>
                                                <a:rPr lang="en-US" sz="2400" i="1">
                                                  <a:solidFill>
                                                    <a:prstClr val="black"/>
                                                  </a:solidFill>
                                                  <a:latin typeface="Cambria Math" panose="02040503050406030204" pitchFamily="18" charset="0"/>
                                                </a:rPr>
                                              </m:ctrlPr>
                                            </m:dPr>
                                            <m:e>
                                              <m:r>
                                                <a:rPr lang="en-US" sz="2400" i="1">
                                                  <a:solidFill>
                                                    <a:prstClr val="black"/>
                                                  </a:solidFill>
                                                  <a:latin typeface="Cambria Math"/>
                                                </a:rPr>
                                                <m:t>𝑥</m:t>
                                              </m:r>
                                              <m:r>
                                                <a:rPr lang="en-US" sz="2400" i="1">
                                                  <a:solidFill>
                                                    <a:prstClr val="black"/>
                                                  </a:solidFill>
                                                  <a:latin typeface="Cambria Math"/>
                                                </a:rPr>
                                                <m:t>,</m:t>
                                              </m:r>
                                              <m:r>
                                                <a:rPr lang="en-US" sz="2400" i="1">
                                                  <a:solidFill>
                                                    <a:prstClr val="black"/>
                                                  </a:solidFill>
                                                  <a:latin typeface="Cambria Math"/>
                                                </a:rPr>
                                                <m:t>𝑦</m:t>
                                              </m:r>
                                            </m:e>
                                          </m:d>
                                        </m:e>
                                      </m:func>
                                    </m:num>
                                    <m:den>
                                      <m:func>
                                        <m:funcPr>
                                          <m:ctrlPr>
                                            <a:rPr lang="en-US" sz="2400" i="1">
                                              <a:solidFill>
                                                <a:prstClr val="black"/>
                                              </a:solidFill>
                                              <a:latin typeface="Cambria Math" panose="02040503050406030204" pitchFamily="18" charset="0"/>
                                            </a:rPr>
                                          </m:ctrlPr>
                                        </m:funcPr>
                                        <m:fName>
                                          <m:r>
                                            <m:rPr>
                                              <m:sty m:val="p"/>
                                            </m:rPr>
                                            <a:rPr lang="en-US" sz="2400">
                                              <a:solidFill>
                                                <a:prstClr val="black"/>
                                              </a:solidFill>
                                              <a:latin typeface="Cambria Math"/>
                                            </a:rPr>
                                            <m:t>Pr</m:t>
                                          </m:r>
                                        </m:fName>
                                        <m:e>
                                          <m:d>
                                            <m:dPr>
                                              <m:begChr m:val="["/>
                                              <m:endChr m:val="]"/>
                                              <m:ctrlPr>
                                                <a:rPr lang="en-US" sz="2400" i="1">
                                                  <a:solidFill>
                                                    <a:prstClr val="black"/>
                                                  </a:solidFill>
                                                  <a:latin typeface="Cambria Math" panose="02040503050406030204" pitchFamily="18" charset="0"/>
                                                </a:rPr>
                                              </m:ctrlPr>
                                            </m:dPr>
                                            <m:e>
                                              <m:r>
                                                <a:rPr lang="en-US" sz="2400" i="1">
                                                  <a:solidFill>
                                                    <a:prstClr val="black"/>
                                                  </a:solidFill>
                                                  <a:latin typeface="Cambria Math"/>
                                                </a:rPr>
                                                <m:t>𝑥</m:t>
                                              </m:r>
                                            </m:e>
                                          </m:d>
                                        </m:e>
                                      </m:func>
                                      <m:func>
                                        <m:funcPr>
                                          <m:ctrlPr>
                                            <a:rPr lang="en-US" sz="2400" i="1">
                                              <a:solidFill>
                                                <a:prstClr val="black"/>
                                              </a:solidFill>
                                              <a:latin typeface="Cambria Math" panose="02040503050406030204" pitchFamily="18" charset="0"/>
                                            </a:rPr>
                                          </m:ctrlPr>
                                        </m:funcPr>
                                        <m:fName>
                                          <m:r>
                                            <m:rPr>
                                              <m:sty m:val="p"/>
                                            </m:rPr>
                                            <a:rPr lang="en-US" sz="2400">
                                              <a:solidFill>
                                                <a:prstClr val="black"/>
                                              </a:solidFill>
                                              <a:latin typeface="Cambria Math"/>
                                            </a:rPr>
                                            <m:t>Pr</m:t>
                                          </m:r>
                                        </m:fName>
                                        <m:e>
                                          <m:d>
                                            <m:dPr>
                                              <m:begChr m:val="["/>
                                              <m:endChr m:val="]"/>
                                              <m:ctrlPr>
                                                <a:rPr lang="en-US" sz="2400" i="1">
                                                  <a:solidFill>
                                                    <a:prstClr val="black"/>
                                                  </a:solidFill>
                                                  <a:latin typeface="Cambria Math" panose="02040503050406030204" pitchFamily="18" charset="0"/>
                                                </a:rPr>
                                              </m:ctrlPr>
                                            </m:dPr>
                                            <m:e>
                                              <m:r>
                                                <a:rPr lang="en-US" sz="2400" i="1">
                                                  <a:solidFill>
                                                    <a:prstClr val="black"/>
                                                  </a:solidFill>
                                                  <a:latin typeface="Cambria Math"/>
                                                </a:rPr>
                                                <m:t>𝑦</m:t>
                                              </m:r>
                                            </m:e>
                                          </m:d>
                                        </m:e>
                                      </m:func>
                                    </m:den>
                                  </m:f>
                                </m:e>
                              </m:d>
                            </m:e>
                          </m:func>
                        </m:e>
                      </m:nary>
                      <m:r>
                        <a:rPr lang="en-US" sz="2400" i="1">
                          <a:solidFill>
                            <a:prstClr val="black"/>
                          </a:solidFill>
                          <a:latin typeface="Cambria Math"/>
                        </a:rPr>
                        <m:t>.</m:t>
                      </m:r>
                    </m:oMath>
                  </m:oMathPara>
                </a14:m>
                <a:endParaRPr lang="en-US" sz="2400" dirty="0">
                  <a:solidFill>
                    <a:prstClr val="black"/>
                  </a:solidFill>
                  <a:latin typeface="Calibri"/>
                </a:endParaRPr>
              </a:p>
            </p:txBody>
          </p:sp>
        </mc:Choice>
        <mc:Fallback xmlns="">
          <p:sp>
            <p:nvSpPr>
              <p:cNvPr id="5" name="内容占位符 1"/>
              <p:cNvSpPr txBox="1">
                <a:spLocks noRot="1" noChangeAspect="1" noMove="1" noResize="1" noEditPoints="1" noAdjustHandles="1" noChangeArrowheads="1" noChangeShapeType="1" noTextEdit="1"/>
              </p:cNvSpPr>
              <p:nvPr/>
            </p:nvSpPr>
            <p:spPr>
              <a:xfrm>
                <a:off x="2063552" y="4515833"/>
                <a:ext cx="9649072" cy="176462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2423592" y="3445096"/>
                <a:ext cx="2536464" cy="1037335"/>
              </a:xfrm>
              <a:prstGeom prst="rect">
                <a:avLst/>
              </a:prstGeom>
            </p:spPr>
            <p:txBody>
              <a:bodyPr wrap="none">
                <a:spAutoFit/>
              </a:bodyPr>
              <a:lstStyle/>
              <a:p>
                <a:pPr marL="109728"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nary>
                        <m:naryPr>
                          <m:chr m:val="∑"/>
                          <m:supHide m:val="on"/>
                          <m:ctrlPr>
                            <a:rPr lang="en-US" sz="2400" i="1">
                              <a:solidFill>
                                <a:prstClr val="black"/>
                              </a:solidFill>
                              <a:latin typeface="Cambria Math" panose="02040503050406030204" pitchFamily="18" charset="0"/>
                              <a:ea typeface="+mn-ea"/>
                            </a:rPr>
                          </m:ctrlPr>
                        </m:naryPr>
                        <m:sub>
                          <m:d>
                            <m:dPr>
                              <m:ctrlPr>
                                <a:rPr lang="en-US" sz="2400" i="1">
                                  <a:solidFill>
                                    <a:prstClr val="black"/>
                                  </a:solidFill>
                                  <a:latin typeface="Cambria Math" panose="02040503050406030204" pitchFamily="18" charset="0"/>
                                  <a:ea typeface="+mn-ea"/>
                                </a:rPr>
                              </m:ctrlPr>
                            </m:dPr>
                            <m:e>
                              <m:r>
                                <a:rPr lang="en-US" sz="2400" i="1">
                                  <a:solidFill>
                                    <a:prstClr val="black"/>
                                  </a:solidFill>
                                  <a:latin typeface="Cambria Math"/>
                                  <a:ea typeface="+mn-ea"/>
                                </a:rPr>
                                <m:t>𝑋</m:t>
                              </m:r>
                              <m:r>
                                <a:rPr lang="en-US" sz="2400" i="1">
                                  <a:solidFill>
                                    <a:prstClr val="black"/>
                                  </a:solidFill>
                                  <a:latin typeface="Cambria Math"/>
                                  <a:ea typeface="+mn-ea"/>
                                </a:rPr>
                                <m:t>,</m:t>
                              </m:r>
                              <m:r>
                                <a:rPr lang="en-US" sz="2400" i="1">
                                  <a:solidFill>
                                    <a:prstClr val="black"/>
                                  </a:solidFill>
                                  <a:latin typeface="Cambria Math"/>
                                  <a:ea typeface="+mn-ea"/>
                                </a:rPr>
                                <m:t>𝑌</m:t>
                              </m:r>
                            </m:e>
                          </m:d>
                          <m:r>
                            <a:rPr lang="en-US" sz="2400" i="1">
                              <a:solidFill>
                                <a:prstClr val="black"/>
                              </a:solidFill>
                              <a:latin typeface="Cambria Math"/>
                              <a:ea typeface="+mn-ea"/>
                            </a:rPr>
                            <m:t>:</m:t>
                          </m:r>
                          <m:r>
                            <m:rPr>
                              <m:sty m:val="p"/>
                            </m:rPr>
                            <a:rPr lang="en-US" sz="2400">
                              <a:solidFill>
                                <a:prstClr val="black"/>
                              </a:solidFill>
                              <a:latin typeface="Cambria Math"/>
                              <a:ea typeface="+mn-ea"/>
                            </a:rPr>
                            <m:t>edge</m:t>
                          </m:r>
                        </m:sub>
                        <m:sup/>
                        <m:e>
                          <m:r>
                            <a:rPr lang="en-US" sz="2400" i="1">
                              <a:solidFill>
                                <a:prstClr val="black"/>
                              </a:solidFill>
                              <a:latin typeface="Cambria Math"/>
                              <a:ea typeface="+mn-ea"/>
                            </a:rPr>
                            <m:t>𝐼</m:t>
                          </m:r>
                          <m:r>
                            <a:rPr lang="en-US" sz="2400" i="1">
                              <a:solidFill>
                                <a:prstClr val="black"/>
                              </a:solidFill>
                              <a:latin typeface="Cambria Math"/>
                              <a:ea typeface="+mn-ea"/>
                            </a:rPr>
                            <m:t>(</m:t>
                          </m:r>
                          <m:r>
                            <a:rPr lang="en-US" sz="2400" i="1">
                              <a:solidFill>
                                <a:prstClr val="black"/>
                              </a:solidFill>
                              <a:latin typeface="Cambria Math"/>
                              <a:ea typeface="+mn-ea"/>
                            </a:rPr>
                            <m:t>𝑋</m:t>
                          </m:r>
                          <m:r>
                            <a:rPr lang="en-US" sz="2400" i="1">
                              <a:solidFill>
                                <a:prstClr val="black"/>
                              </a:solidFill>
                              <a:latin typeface="Cambria Math"/>
                              <a:ea typeface="+mn-ea"/>
                            </a:rPr>
                            <m:t>,</m:t>
                          </m:r>
                          <m:r>
                            <a:rPr lang="en-US" sz="2400" i="1">
                              <a:solidFill>
                                <a:prstClr val="black"/>
                              </a:solidFill>
                              <a:latin typeface="Cambria Math"/>
                              <a:ea typeface="+mn-ea"/>
                            </a:rPr>
                            <m:t>𝑌</m:t>
                          </m:r>
                          <m:r>
                            <a:rPr lang="en-US" sz="2400" i="1">
                              <a:solidFill>
                                <a:prstClr val="black"/>
                              </a:solidFill>
                              <a:latin typeface="Cambria Math"/>
                              <a:ea typeface="+mn-ea"/>
                            </a:rPr>
                            <m:t>)</m:t>
                          </m:r>
                        </m:e>
                      </m:nary>
                      <m:r>
                        <a:rPr lang="en-US" sz="2400" i="1">
                          <a:solidFill>
                            <a:prstClr val="black"/>
                          </a:solidFill>
                          <a:latin typeface="Cambria Math"/>
                          <a:ea typeface="+mn-ea"/>
                        </a:rPr>
                        <m:t>,</m:t>
                      </m:r>
                    </m:oMath>
                  </m:oMathPara>
                </a14:m>
                <a:endParaRPr lang="en-US" sz="2400" dirty="0">
                  <a:solidFill>
                    <a:prstClr val="black"/>
                  </a:solidFill>
                  <a:latin typeface="Calibri"/>
                  <a:ea typeface="+mn-ea"/>
                </a:endParaRPr>
              </a:p>
            </p:txBody>
          </p:sp>
        </mc:Choice>
        <mc:Fallback xmlns="">
          <p:sp>
            <p:nvSpPr>
              <p:cNvPr id="4" name="矩形 3"/>
              <p:cNvSpPr>
                <a:spLocks noRot="1" noChangeAspect="1" noMove="1" noResize="1" noEditPoints="1" noAdjustHandles="1" noChangeArrowheads="1" noChangeShapeType="1" noTextEdit="1"/>
              </p:cNvSpPr>
              <p:nvPr/>
            </p:nvSpPr>
            <p:spPr>
              <a:xfrm>
                <a:off x="2423592" y="3445096"/>
                <a:ext cx="2536464" cy="1037335"/>
              </a:xfrm>
              <a:prstGeom prst="rect">
                <a:avLst/>
              </a:prstGeom>
              <a:blipFill>
                <a:blip r:embed="rId4"/>
                <a:stretch>
                  <a:fillRect/>
                </a:stretch>
              </a:blipFill>
            </p:spPr>
            <p:txBody>
              <a:bodyPr/>
              <a:lstStyle/>
              <a:p>
                <a:r>
                  <a:rPr lang="zh-CN" altLang="en-US">
                    <a:noFill/>
                  </a:rPr>
                  <a:t> </a:t>
                </a:r>
              </a:p>
            </p:txBody>
          </p:sp>
        </mc:Fallback>
      </mc:AlternateContent>
      <p:sp>
        <p:nvSpPr>
          <p:cNvPr id="6" name="TextBox 5"/>
          <p:cNvSpPr txBox="1"/>
          <p:nvPr/>
        </p:nvSpPr>
        <p:spPr>
          <a:xfrm>
            <a:off x="3060380" y="4939316"/>
            <a:ext cx="1296144" cy="461665"/>
          </a:xfrm>
          <a:prstGeom prst="rect">
            <a:avLst/>
          </a:prstGeom>
          <a:noFill/>
        </p:spPr>
        <p:txBody>
          <a:bodyPr wrap="square" rtlCol="0">
            <a:spAutoFit/>
          </a:bodyPr>
          <a:lstStyle/>
          <a:p>
            <a:pPr eaLnBrk="1" fontAlgn="auto" hangingPunct="1">
              <a:spcBef>
                <a:spcPts val="0"/>
              </a:spcBef>
              <a:spcAft>
                <a:spcPts val="0"/>
              </a:spcAft>
            </a:pPr>
            <a:r>
              <a:rPr lang="en-US" sz="2400" dirty="0">
                <a:solidFill>
                  <a:prstClr val="black"/>
                </a:solidFill>
                <a:latin typeface="Calibri"/>
                <a:ea typeface="+mn-ea"/>
              </a:rPr>
              <a:t>where</a:t>
            </a:r>
          </a:p>
        </p:txBody>
      </p:sp>
      <p:sp>
        <p:nvSpPr>
          <p:cNvPr id="10" name="矩形 9"/>
          <p:cNvSpPr/>
          <p:nvPr/>
        </p:nvSpPr>
        <p:spPr>
          <a:xfrm>
            <a:off x="4598120" y="1988840"/>
            <a:ext cx="5184576" cy="3240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latin typeface="Calibri"/>
            </a:endParaRPr>
          </a:p>
        </p:txBody>
      </p:sp>
      <p:sp>
        <p:nvSpPr>
          <p:cNvPr id="11" name="矩形 10"/>
          <p:cNvSpPr/>
          <p:nvPr/>
        </p:nvSpPr>
        <p:spPr>
          <a:xfrm>
            <a:off x="2437880" y="2420888"/>
            <a:ext cx="7546552" cy="33843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latin typeface="Calibri"/>
            </a:endParaRPr>
          </a:p>
        </p:txBody>
      </p:sp>
    </p:spTree>
    <p:extLst>
      <p:ext uri="{BB962C8B-B14F-4D97-AF65-F5344CB8AC3E}">
        <p14:creationId xmlns:p14="http://schemas.microsoft.com/office/powerpoint/2010/main" val="3579326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r>
                  <a:rPr lang="en-US" dirty="0"/>
                  <a:t>Build a </a:t>
                </a:r>
                <a14:m>
                  <m:oMath xmlns:m="http://schemas.openxmlformats.org/officeDocument/2006/math">
                    <m:r>
                      <a:rPr lang="en-US" i="1" dirty="0" smtClean="0">
                        <a:latin typeface="Cambria Math"/>
                      </a:rPr>
                      <m:t>1</m:t>
                    </m:r>
                  </m:oMath>
                </a14:m>
                <a:r>
                  <a:rPr lang="en-US" dirty="0"/>
                  <a:t>-degree BN for database</a:t>
                </a:r>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rotWithShape="1">
                <a:blip r:embed="rId2"/>
                <a:stretch>
                  <a:fillRect t="-1078"/>
                </a:stretch>
              </a:blipFill>
            </p:spPr>
            <p:txBody>
              <a:bodyPr/>
              <a:lstStyle/>
              <a:p>
                <a:r>
                  <a:rPr lang="en-US">
                    <a:noFill/>
                  </a:rPr>
                  <a:t> </a:t>
                </a:r>
              </a:p>
            </p:txBody>
          </p:sp>
        </mc:Fallback>
      </mc:AlternateContent>
      <p:sp>
        <p:nvSpPr>
          <p:cNvPr id="3" name="标题 2"/>
          <p:cNvSpPr>
            <a:spLocks noGrp="1"/>
          </p:cNvSpPr>
          <p:nvPr>
            <p:ph type="title"/>
          </p:nvPr>
        </p:nvSpPr>
        <p:spPr/>
        <p:txBody>
          <a:bodyPr/>
          <a:lstStyle/>
          <a:p>
            <a:r>
              <a:rPr lang="en-US" dirty="0"/>
              <a:t>Build a Bayesian Network</a:t>
            </a:r>
          </a:p>
        </p:txBody>
      </p:sp>
      <mc:AlternateContent xmlns:mc="http://schemas.openxmlformats.org/markup-compatibility/2006" xmlns:a14="http://schemas.microsoft.com/office/drawing/2010/main">
        <mc:Choice Requires="a14">
          <p:graphicFrame>
            <p:nvGraphicFramePr>
              <p:cNvPr id="15" name="表格 14"/>
              <p:cNvGraphicFramePr>
                <a:graphicFrameLocks noGrp="1"/>
              </p:cNvGraphicFramePr>
              <p:nvPr/>
            </p:nvGraphicFramePr>
            <p:xfrm>
              <a:off x="4943873" y="2276872"/>
              <a:ext cx="4395575" cy="4079240"/>
            </p:xfrm>
            <a:graphic>
              <a:graphicData uri="http://schemas.openxmlformats.org/drawingml/2006/table">
                <a:tbl>
                  <a:tblPr firstRow="1" bandRow="1">
                    <a:tableStyleId>{5C22544A-7EE6-4342-B048-85BDC9FD1C3A}</a:tableStyleId>
                  </a:tblPr>
                  <a:tblGrid>
                    <a:gridCol w="879115">
                      <a:extLst>
                        <a:ext uri="{9D8B030D-6E8A-4147-A177-3AD203B41FA5}">
                          <a16:colId xmlns:a16="http://schemas.microsoft.com/office/drawing/2014/main" val="20000"/>
                        </a:ext>
                      </a:extLst>
                    </a:gridCol>
                    <a:gridCol w="879115">
                      <a:extLst>
                        <a:ext uri="{9D8B030D-6E8A-4147-A177-3AD203B41FA5}">
                          <a16:colId xmlns:a16="http://schemas.microsoft.com/office/drawing/2014/main" val="20001"/>
                        </a:ext>
                      </a:extLst>
                    </a:gridCol>
                    <a:gridCol w="879115">
                      <a:extLst>
                        <a:ext uri="{9D8B030D-6E8A-4147-A177-3AD203B41FA5}">
                          <a16:colId xmlns:a16="http://schemas.microsoft.com/office/drawing/2014/main" val="20002"/>
                        </a:ext>
                      </a:extLst>
                    </a:gridCol>
                    <a:gridCol w="879115">
                      <a:extLst>
                        <a:ext uri="{9D8B030D-6E8A-4147-A177-3AD203B41FA5}">
                          <a16:colId xmlns:a16="http://schemas.microsoft.com/office/drawing/2014/main" val="20003"/>
                        </a:ext>
                      </a:extLst>
                    </a:gridCol>
                    <a:gridCol w="879115">
                      <a:extLst>
                        <a:ext uri="{9D8B030D-6E8A-4147-A177-3AD203B41FA5}">
                          <a16:colId xmlns:a16="http://schemas.microsoft.com/office/drawing/2014/main" val="20004"/>
                        </a:ext>
                      </a:extLst>
                    </a:gridCol>
                  </a:tblGrid>
                  <a:tr h="370840">
                    <a:tc>
                      <a:txBody>
                        <a:bodyPr/>
                        <a:lstStyle/>
                        <a:p>
                          <a:pPr algn="ctr"/>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a:rPr>
                                  <m:t>𝐴</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a:rPr>
                                  <m:t>𝐵</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a:rPr>
                                  <m:t>𝐶</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a:rPr>
                                  <m:t>𝐷</m:t>
                                </m:r>
                              </m:oMath>
                            </m:oMathPara>
                          </a14:m>
                          <a:endParaRPr lang="en-US" dirty="0"/>
                        </a:p>
                      </a:txBody>
                      <a:tcPr/>
                    </a:tc>
                    <a:extLst>
                      <a:ext uri="{0D108BD9-81ED-4DB2-BD59-A6C34878D82A}">
                        <a16:rowId xmlns:a16="http://schemas.microsoft.com/office/drawing/2014/main" val="10000"/>
                      </a:ext>
                    </a:extLst>
                  </a:tr>
                  <a:tr h="370840">
                    <a:tc>
                      <a:txBody>
                        <a:bodyPr/>
                        <a:lstStyle/>
                        <a:p>
                          <a:pPr algn="ctr"/>
                          <a:r>
                            <a:rPr lang="en-US" dirty="0"/>
                            <a:t>Alan</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0001"/>
                      </a:ext>
                    </a:extLst>
                  </a:tr>
                  <a:tr h="370840">
                    <a:tc>
                      <a:txBody>
                        <a:bodyPr/>
                        <a:lstStyle/>
                        <a:p>
                          <a:pPr algn="ctr"/>
                          <a:r>
                            <a:rPr lang="en-US" dirty="0"/>
                            <a:t>Bob</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0002"/>
                      </a:ext>
                    </a:extLst>
                  </a:tr>
                  <a:tr h="370840">
                    <a:tc>
                      <a:txBody>
                        <a:bodyPr/>
                        <a:lstStyle/>
                        <a:p>
                          <a:pPr algn="ctr"/>
                          <a:r>
                            <a:rPr lang="en-US" dirty="0" err="1"/>
                            <a:t>Cykie</a:t>
                          </a:r>
                          <a:endParaRPr lang="en-US" dirty="0"/>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0003"/>
                      </a:ext>
                    </a:extLst>
                  </a:tr>
                  <a:tr h="370840">
                    <a:tc>
                      <a:txBody>
                        <a:bodyPr/>
                        <a:lstStyle/>
                        <a:p>
                          <a:pPr algn="ctr"/>
                          <a:r>
                            <a:rPr lang="en-US" dirty="0"/>
                            <a:t>David</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0004"/>
                      </a:ext>
                    </a:extLst>
                  </a:tr>
                  <a:tr h="370840">
                    <a:tc>
                      <a:txBody>
                        <a:bodyPr/>
                        <a:lstStyle/>
                        <a:p>
                          <a:pPr algn="ctr"/>
                          <a:r>
                            <a:rPr lang="en-US" dirty="0"/>
                            <a:t>Eric</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0005"/>
                      </a:ext>
                    </a:extLst>
                  </a:tr>
                  <a:tr h="370840">
                    <a:tc>
                      <a:txBody>
                        <a:bodyPr/>
                        <a:lstStyle/>
                        <a:p>
                          <a:pPr algn="ctr"/>
                          <a:r>
                            <a:rPr lang="en-US" dirty="0"/>
                            <a:t>Frank</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0006"/>
                      </a:ext>
                    </a:extLst>
                  </a:tr>
                  <a:tr h="370840">
                    <a:tc>
                      <a:txBody>
                        <a:bodyPr/>
                        <a:lstStyle/>
                        <a:p>
                          <a:pPr algn="ctr"/>
                          <a:r>
                            <a:rPr lang="en-US" dirty="0"/>
                            <a:t>George</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0007"/>
                      </a:ext>
                    </a:extLst>
                  </a:tr>
                  <a:tr h="370840">
                    <a:tc>
                      <a:txBody>
                        <a:bodyPr/>
                        <a:lstStyle/>
                        <a:p>
                          <a:pPr algn="ctr"/>
                          <a:r>
                            <a:rPr lang="en-US" dirty="0"/>
                            <a:t>Helen</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0008"/>
                      </a:ext>
                    </a:extLst>
                  </a:tr>
                  <a:tr h="370840">
                    <a:tc>
                      <a:txBody>
                        <a:bodyPr/>
                        <a:lstStyle/>
                        <a:p>
                          <a:pPr algn="ctr"/>
                          <a:r>
                            <a:rPr lang="en-US" dirty="0"/>
                            <a:t>Ivan</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0009"/>
                      </a:ext>
                    </a:extLst>
                  </a:tr>
                  <a:tr h="370840">
                    <a:tc>
                      <a:txBody>
                        <a:bodyPr/>
                        <a:lstStyle/>
                        <a:p>
                          <a:pPr algn="ctr"/>
                          <a:r>
                            <a:rPr lang="en-US" dirty="0"/>
                            <a:t>Jack</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0010"/>
                      </a:ext>
                    </a:extLst>
                  </a:tr>
                </a:tbl>
              </a:graphicData>
            </a:graphic>
          </p:graphicFrame>
        </mc:Choice>
        <mc:Fallback xmlns="">
          <p:graphicFrame>
            <p:nvGraphicFramePr>
              <p:cNvPr id="15" name="表格 14"/>
              <p:cNvGraphicFramePr>
                <a:graphicFrameLocks noGrp="1"/>
              </p:cNvGraphicFramePr>
              <p:nvPr/>
            </p:nvGraphicFramePr>
            <p:xfrm>
              <a:off x="4943873" y="2276872"/>
              <a:ext cx="4395575" cy="4079240"/>
            </p:xfrm>
            <a:graphic>
              <a:graphicData uri="http://schemas.openxmlformats.org/drawingml/2006/table">
                <a:tbl>
                  <a:tblPr firstRow="1" bandRow="1">
                    <a:tableStyleId>{5C22544A-7EE6-4342-B048-85BDC9FD1C3A}</a:tableStyleId>
                  </a:tblPr>
                  <a:tblGrid>
                    <a:gridCol w="879115">
                      <a:extLst>
                        <a:ext uri="{9D8B030D-6E8A-4147-A177-3AD203B41FA5}">
                          <a16:colId xmlns:a16="http://schemas.microsoft.com/office/drawing/2014/main" val="20000"/>
                        </a:ext>
                      </a:extLst>
                    </a:gridCol>
                    <a:gridCol w="879115">
                      <a:extLst>
                        <a:ext uri="{9D8B030D-6E8A-4147-A177-3AD203B41FA5}">
                          <a16:colId xmlns:a16="http://schemas.microsoft.com/office/drawing/2014/main" val="20001"/>
                        </a:ext>
                      </a:extLst>
                    </a:gridCol>
                    <a:gridCol w="879115">
                      <a:extLst>
                        <a:ext uri="{9D8B030D-6E8A-4147-A177-3AD203B41FA5}">
                          <a16:colId xmlns:a16="http://schemas.microsoft.com/office/drawing/2014/main" val="20002"/>
                        </a:ext>
                      </a:extLst>
                    </a:gridCol>
                    <a:gridCol w="879115">
                      <a:extLst>
                        <a:ext uri="{9D8B030D-6E8A-4147-A177-3AD203B41FA5}">
                          <a16:colId xmlns:a16="http://schemas.microsoft.com/office/drawing/2014/main" val="20003"/>
                        </a:ext>
                      </a:extLst>
                    </a:gridCol>
                    <a:gridCol w="879115">
                      <a:extLst>
                        <a:ext uri="{9D8B030D-6E8A-4147-A177-3AD203B41FA5}">
                          <a16:colId xmlns:a16="http://schemas.microsoft.com/office/drawing/2014/main" val="20004"/>
                        </a:ext>
                      </a:extLst>
                    </a:gridCol>
                  </a:tblGrid>
                  <a:tr h="370840">
                    <a:tc>
                      <a:txBody>
                        <a:bodyPr/>
                        <a:lstStyle/>
                        <a:p>
                          <a:pPr algn="ctr"/>
                          <a:endParaRPr lang="en-US" dirty="0"/>
                        </a:p>
                      </a:txBody>
                      <a:tcPr/>
                    </a:tc>
                    <a:tc>
                      <a:txBody>
                        <a:bodyPr/>
                        <a:lstStyle/>
                        <a:p>
                          <a:endParaRPr lang="zh-CN"/>
                        </a:p>
                      </a:txBody>
                      <a:tcPr>
                        <a:blipFill>
                          <a:blip r:embed="rId3"/>
                          <a:stretch>
                            <a:fillRect l="-100690" t="-1639" r="-301379" b="-1022951"/>
                          </a:stretch>
                        </a:blipFill>
                      </a:tcPr>
                    </a:tc>
                    <a:tc>
                      <a:txBody>
                        <a:bodyPr/>
                        <a:lstStyle/>
                        <a:p>
                          <a:endParaRPr lang="zh-CN"/>
                        </a:p>
                      </a:txBody>
                      <a:tcPr>
                        <a:blipFill>
                          <a:blip r:embed="rId3"/>
                          <a:stretch>
                            <a:fillRect l="-202083" t="-1639" r="-203472" b="-1022951"/>
                          </a:stretch>
                        </a:blipFill>
                      </a:tcPr>
                    </a:tc>
                    <a:tc>
                      <a:txBody>
                        <a:bodyPr/>
                        <a:lstStyle/>
                        <a:p>
                          <a:endParaRPr lang="zh-CN"/>
                        </a:p>
                      </a:txBody>
                      <a:tcPr>
                        <a:blipFill>
                          <a:blip r:embed="rId3"/>
                          <a:stretch>
                            <a:fillRect l="-300000" t="-1639" r="-102069" b="-1022951"/>
                          </a:stretch>
                        </a:blipFill>
                      </a:tcPr>
                    </a:tc>
                    <a:tc>
                      <a:txBody>
                        <a:bodyPr/>
                        <a:lstStyle/>
                        <a:p>
                          <a:endParaRPr lang="zh-CN"/>
                        </a:p>
                      </a:txBody>
                      <a:tcPr>
                        <a:blipFill>
                          <a:blip r:embed="rId3"/>
                          <a:stretch>
                            <a:fillRect l="-402778" t="-1639" r="-2778" b="-1022951"/>
                          </a:stretch>
                        </a:blipFill>
                      </a:tcPr>
                    </a:tc>
                    <a:extLst>
                      <a:ext uri="{0D108BD9-81ED-4DB2-BD59-A6C34878D82A}">
                        <a16:rowId xmlns:a16="http://schemas.microsoft.com/office/drawing/2014/main" val="10000"/>
                      </a:ext>
                    </a:extLst>
                  </a:tr>
                  <a:tr h="370840">
                    <a:tc>
                      <a:txBody>
                        <a:bodyPr/>
                        <a:lstStyle/>
                        <a:p>
                          <a:pPr algn="ctr"/>
                          <a:r>
                            <a:rPr lang="en-US" dirty="0"/>
                            <a:t>Alan</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0001"/>
                      </a:ext>
                    </a:extLst>
                  </a:tr>
                  <a:tr h="370840">
                    <a:tc>
                      <a:txBody>
                        <a:bodyPr/>
                        <a:lstStyle/>
                        <a:p>
                          <a:pPr algn="ctr"/>
                          <a:r>
                            <a:rPr lang="en-US" dirty="0"/>
                            <a:t>Bob</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0002"/>
                      </a:ext>
                    </a:extLst>
                  </a:tr>
                  <a:tr h="370840">
                    <a:tc>
                      <a:txBody>
                        <a:bodyPr/>
                        <a:lstStyle/>
                        <a:p>
                          <a:pPr algn="ctr"/>
                          <a:r>
                            <a:rPr lang="en-US" dirty="0" err="1"/>
                            <a:t>Cykie</a:t>
                          </a:r>
                          <a:endParaRPr lang="en-US" dirty="0"/>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0003"/>
                      </a:ext>
                    </a:extLst>
                  </a:tr>
                  <a:tr h="370840">
                    <a:tc>
                      <a:txBody>
                        <a:bodyPr/>
                        <a:lstStyle/>
                        <a:p>
                          <a:pPr algn="ctr"/>
                          <a:r>
                            <a:rPr lang="en-US" dirty="0"/>
                            <a:t>David</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0004"/>
                      </a:ext>
                    </a:extLst>
                  </a:tr>
                  <a:tr h="370840">
                    <a:tc>
                      <a:txBody>
                        <a:bodyPr/>
                        <a:lstStyle/>
                        <a:p>
                          <a:pPr algn="ctr"/>
                          <a:r>
                            <a:rPr lang="en-US" dirty="0"/>
                            <a:t>Eric</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0005"/>
                      </a:ext>
                    </a:extLst>
                  </a:tr>
                  <a:tr h="370840">
                    <a:tc>
                      <a:txBody>
                        <a:bodyPr/>
                        <a:lstStyle/>
                        <a:p>
                          <a:pPr algn="ctr"/>
                          <a:r>
                            <a:rPr lang="en-US" dirty="0"/>
                            <a:t>Frank</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0006"/>
                      </a:ext>
                    </a:extLst>
                  </a:tr>
                  <a:tr h="370840">
                    <a:tc>
                      <a:txBody>
                        <a:bodyPr/>
                        <a:lstStyle/>
                        <a:p>
                          <a:pPr algn="ctr"/>
                          <a:r>
                            <a:rPr lang="en-US" dirty="0"/>
                            <a:t>George</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0007"/>
                      </a:ext>
                    </a:extLst>
                  </a:tr>
                  <a:tr h="370840">
                    <a:tc>
                      <a:txBody>
                        <a:bodyPr/>
                        <a:lstStyle/>
                        <a:p>
                          <a:pPr algn="ctr"/>
                          <a:r>
                            <a:rPr lang="en-US" dirty="0"/>
                            <a:t>Helen</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0008"/>
                      </a:ext>
                    </a:extLst>
                  </a:tr>
                  <a:tr h="370840">
                    <a:tc>
                      <a:txBody>
                        <a:bodyPr/>
                        <a:lstStyle/>
                        <a:p>
                          <a:pPr algn="ctr"/>
                          <a:r>
                            <a:rPr lang="en-US" dirty="0"/>
                            <a:t>Ivan</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0009"/>
                      </a:ext>
                    </a:extLst>
                  </a:tr>
                  <a:tr h="370840">
                    <a:tc>
                      <a:txBody>
                        <a:bodyPr/>
                        <a:lstStyle/>
                        <a:p>
                          <a:pPr algn="ctr"/>
                          <a:r>
                            <a:rPr lang="en-US" dirty="0"/>
                            <a:t>Jack</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0010"/>
                      </a:ext>
                    </a:extLst>
                  </a:tr>
                </a:tbl>
              </a:graphicData>
            </a:graphic>
          </p:graphicFrame>
        </mc:Fallback>
      </mc:AlternateContent>
    </p:spTree>
    <p:extLst>
      <p:ext uri="{BB962C8B-B14F-4D97-AF65-F5344CB8AC3E}">
        <p14:creationId xmlns:p14="http://schemas.microsoft.com/office/powerpoint/2010/main" val="16800869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r>
                  <a:rPr lang="en-US" dirty="0"/>
                  <a:t>Start from a random attribute </a:t>
                </a:r>
                <a14:m>
                  <m:oMath xmlns:m="http://schemas.openxmlformats.org/officeDocument/2006/math">
                    <m:r>
                      <a:rPr lang="en-US" i="1" dirty="0" smtClean="0">
                        <a:latin typeface="Cambria Math"/>
                      </a:rPr>
                      <m:t>𝐴</m:t>
                    </m:r>
                  </m:oMath>
                </a14:m>
                <a:endParaRPr 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rotWithShape="1">
                <a:blip r:embed="rId2"/>
                <a:stretch>
                  <a:fillRect t="-1078"/>
                </a:stretch>
              </a:blipFill>
            </p:spPr>
            <p:txBody>
              <a:bodyPr/>
              <a:lstStyle/>
              <a:p>
                <a:r>
                  <a:rPr lang="en-US">
                    <a:noFill/>
                  </a:rPr>
                  <a:t> </a:t>
                </a:r>
              </a:p>
            </p:txBody>
          </p:sp>
        </mc:Fallback>
      </mc:AlternateContent>
      <p:sp>
        <p:nvSpPr>
          <p:cNvPr id="3" name="标题 2"/>
          <p:cNvSpPr>
            <a:spLocks noGrp="1"/>
          </p:cNvSpPr>
          <p:nvPr>
            <p:ph type="title"/>
          </p:nvPr>
        </p:nvSpPr>
        <p:spPr/>
        <p:txBody>
          <a:bodyPr/>
          <a:lstStyle/>
          <a:p>
            <a:r>
              <a:rPr lang="en-US" dirty="0"/>
              <a:t>Build a Bayesian Network</a:t>
            </a:r>
          </a:p>
        </p:txBody>
      </p:sp>
      <p:sp>
        <p:nvSpPr>
          <p:cNvPr id="5" name="椭圆 4"/>
          <p:cNvSpPr/>
          <p:nvPr/>
        </p:nvSpPr>
        <p:spPr>
          <a:xfrm>
            <a:off x="3647729" y="2436526"/>
            <a:ext cx="534911" cy="518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latin typeface="Calibri"/>
            </a:endParaRPr>
          </a:p>
        </p:txBody>
      </p:sp>
      <p:sp>
        <p:nvSpPr>
          <p:cNvPr id="6" name="TextBox 5"/>
          <p:cNvSpPr txBox="1"/>
          <p:nvPr/>
        </p:nvSpPr>
        <p:spPr>
          <a:xfrm>
            <a:off x="3724515" y="2420888"/>
            <a:ext cx="365821" cy="523220"/>
          </a:xfrm>
          <a:prstGeom prst="rect">
            <a:avLst/>
          </a:prstGeom>
          <a:noFill/>
        </p:spPr>
        <p:txBody>
          <a:bodyPr wrap="square" rtlCol="0">
            <a:spAutoFit/>
          </a:bodyPr>
          <a:lstStyle/>
          <a:p>
            <a:pPr eaLnBrk="1" fontAlgn="auto" hangingPunct="1">
              <a:spcBef>
                <a:spcPts val="0"/>
              </a:spcBef>
              <a:spcAft>
                <a:spcPts val="0"/>
              </a:spcAft>
            </a:pPr>
            <a:r>
              <a:rPr lang="en-US" sz="2800" dirty="0">
                <a:solidFill>
                  <a:prstClr val="black"/>
                </a:solidFill>
                <a:latin typeface="Calibri"/>
                <a:ea typeface="+mn-ea"/>
              </a:rPr>
              <a:t>A</a:t>
            </a:r>
          </a:p>
        </p:txBody>
      </p:sp>
      <p:grpSp>
        <p:nvGrpSpPr>
          <p:cNvPr id="16" name="组合 15"/>
          <p:cNvGrpSpPr/>
          <p:nvPr/>
        </p:nvGrpSpPr>
        <p:grpSpPr>
          <a:xfrm>
            <a:off x="7217274" y="2410462"/>
            <a:ext cx="534911" cy="533646"/>
            <a:chOff x="2927941" y="4222212"/>
            <a:chExt cx="534911" cy="533646"/>
          </a:xfrm>
        </p:grpSpPr>
        <p:sp>
          <p:nvSpPr>
            <p:cNvPr id="17" name="椭圆 16"/>
            <p:cNvSpPr/>
            <p:nvPr/>
          </p:nvSpPr>
          <p:spPr>
            <a:xfrm>
              <a:off x="2927941" y="4237850"/>
              <a:ext cx="534911" cy="518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latin typeface="Calibri"/>
              </a:endParaRPr>
            </a:p>
          </p:txBody>
        </p:sp>
        <p:sp>
          <p:nvSpPr>
            <p:cNvPr id="18" name="TextBox 17"/>
            <p:cNvSpPr txBox="1"/>
            <p:nvPr/>
          </p:nvSpPr>
          <p:spPr>
            <a:xfrm>
              <a:off x="3004727" y="4222212"/>
              <a:ext cx="365821" cy="523220"/>
            </a:xfrm>
            <a:prstGeom prst="rect">
              <a:avLst/>
            </a:prstGeom>
            <a:noFill/>
          </p:spPr>
          <p:txBody>
            <a:bodyPr wrap="square" rtlCol="0">
              <a:spAutoFit/>
            </a:bodyPr>
            <a:lstStyle/>
            <a:p>
              <a:pPr eaLnBrk="1" fontAlgn="auto" hangingPunct="1">
                <a:spcBef>
                  <a:spcPts val="0"/>
                </a:spcBef>
                <a:spcAft>
                  <a:spcPts val="0"/>
                </a:spcAft>
              </a:pPr>
              <a:r>
                <a:rPr lang="en-US" sz="2800" dirty="0">
                  <a:solidFill>
                    <a:prstClr val="black"/>
                  </a:solidFill>
                  <a:latin typeface="Calibri"/>
                  <a:ea typeface="+mn-ea"/>
                </a:rPr>
                <a:t>C</a:t>
              </a:r>
            </a:p>
          </p:txBody>
        </p:sp>
      </p:grpSp>
      <p:grpSp>
        <p:nvGrpSpPr>
          <p:cNvPr id="19" name="组合 18"/>
          <p:cNvGrpSpPr/>
          <p:nvPr/>
        </p:nvGrpSpPr>
        <p:grpSpPr>
          <a:xfrm>
            <a:off x="3639969" y="5445224"/>
            <a:ext cx="534911" cy="533646"/>
            <a:chOff x="2927941" y="4222212"/>
            <a:chExt cx="534911" cy="533646"/>
          </a:xfrm>
        </p:grpSpPr>
        <p:sp>
          <p:nvSpPr>
            <p:cNvPr id="20" name="椭圆 19"/>
            <p:cNvSpPr/>
            <p:nvPr/>
          </p:nvSpPr>
          <p:spPr>
            <a:xfrm>
              <a:off x="2927941" y="4237850"/>
              <a:ext cx="534911" cy="518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latin typeface="Calibri"/>
              </a:endParaRPr>
            </a:p>
          </p:txBody>
        </p:sp>
        <p:sp>
          <p:nvSpPr>
            <p:cNvPr id="21" name="TextBox 20"/>
            <p:cNvSpPr txBox="1"/>
            <p:nvPr/>
          </p:nvSpPr>
          <p:spPr>
            <a:xfrm>
              <a:off x="3004727" y="4222212"/>
              <a:ext cx="365821" cy="523220"/>
            </a:xfrm>
            <a:prstGeom prst="rect">
              <a:avLst/>
            </a:prstGeom>
            <a:noFill/>
          </p:spPr>
          <p:txBody>
            <a:bodyPr wrap="square" rtlCol="0">
              <a:spAutoFit/>
            </a:bodyPr>
            <a:lstStyle/>
            <a:p>
              <a:pPr eaLnBrk="1" fontAlgn="auto" hangingPunct="1">
                <a:spcBef>
                  <a:spcPts val="0"/>
                </a:spcBef>
                <a:spcAft>
                  <a:spcPts val="0"/>
                </a:spcAft>
              </a:pPr>
              <a:r>
                <a:rPr lang="en-US" sz="2800" dirty="0">
                  <a:solidFill>
                    <a:prstClr val="black"/>
                  </a:solidFill>
                  <a:latin typeface="Calibri"/>
                  <a:ea typeface="+mn-ea"/>
                </a:rPr>
                <a:t>B</a:t>
              </a:r>
            </a:p>
          </p:txBody>
        </p:sp>
      </p:grpSp>
      <p:grpSp>
        <p:nvGrpSpPr>
          <p:cNvPr id="22" name="组合 21"/>
          <p:cNvGrpSpPr/>
          <p:nvPr/>
        </p:nvGrpSpPr>
        <p:grpSpPr>
          <a:xfrm>
            <a:off x="7217273" y="5445224"/>
            <a:ext cx="534911" cy="533646"/>
            <a:chOff x="2927941" y="4222212"/>
            <a:chExt cx="534911" cy="533646"/>
          </a:xfrm>
        </p:grpSpPr>
        <p:sp>
          <p:nvSpPr>
            <p:cNvPr id="23" name="椭圆 22"/>
            <p:cNvSpPr/>
            <p:nvPr/>
          </p:nvSpPr>
          <p:spPr>
            <a:xfrm>
              <a:off x="2927941" y="4237850"/>
              <a:ext cx="534911" cy="518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latin typeface="Calibri"/>
              </a:endParaRPr>
            </a:p>
          </p:txBody>
        </p:sp>
        <p:sp>
          <p:nvSpPr>
            <p:cNvPr id="24" name="TextBox 23"/>
            <p:cNvSpPr txBox="1"/>
            <p:nvPr/>
          </p:nvSpPr>
          <p:spPr>
            <a:xfrm>
              <a:off x="3004727" y="4222212"/>
              <a:ext cx="365821" cy="523220"/>
            </a:xfrm>
            <a:prstGeom prst="rect">
              <a:avLst/>
            </a:prstGeom>
            <a:noFill/>
          </p:spPr>
          <p:txBody>
            <a:bodyPr wrap="square" rtlCol="0">
              <a:spAutoFit/>
            </a:bodyPr>
            <a:lstStyle/>
            <a:p>
              <a:pPr eaLnBrk="1" fontAlgn="auto" hangingPunct="1">
                <a:spcBef>
                  <a:spcPts val="0"/>
                </a:spcBef>
                <a:spcAft>
                  <a:spcPts val="0"/>
                </a:spcAft>
              </a:pPr>
              <a:r>
                <a:rPr lang="en-US" sz="2800" dirty="0">
                  <a:solidFill>
                    <a:prstClr val="black"/>
                  </a:solidFill>
                  <a:latin typeface="Calibri"/>
                  <a:ea typeface="+mn-ea"/>
                </a:rPr>
                <a:t>D</a:t>
              </a:r>
            </a:p>
          </p:txBody>
        </p:sp>
      </p:grpSp>
    </p:spTree>
    <p:extLst>
      <p:ext uri="{BB962C8B-B14F-4D97-AF65-F5344CB8AC3E}">
        <p14:creationId xmlns:p14="http://schemas.microsoft.com/office/powerpoint/2010/main" val="920294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par>
                          <p:cTn id="7" fill="hold">
                            <p:stCondLst>
                              <p:cond delay="0"/>
                            </p:stCondLst>
                            <p:childTnLst>
                              <p:par>
                                <p:cTn id="8" presetID="10" presetClass="exit" presetSubtype="0" fill="hold" nodeType="afterEffect">
                                  <p:stCondLst>
                                    <p:cond delay="0"/>
                                  </p:stCondLst>
                                  <p:childTnLst>
                                    <p:animEffect transition="out" filter="fade">
                                      <p:cBhvr>
                                        <p:cTn id="9" dur="500"/>
                                        <p:tgtEl>
                                          <p:spTgt spid="16"/>
                                        </p:tgtEl>
                                      </p:cBhvr>
                                    </p:animEffect>
                                    <p:set>
                                      <p:cBhvr>
                                        <p:cTn id="10" dur="1" fill="hold">
                                          <p:stCondLst>
                                            <p:cond delay="499"/>
                                          </p:stCondLst>
                                        </p:cTn>
                                        <p:tgtEl>
                                          <p:spTgt spid="16"/>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2"/>
                                        </p:tgtEl>
                                      </p:cBhvr>
                                    </p:animEffect>
                                    <p:set>
                                      <p:cBhvr>
                                        <p:cTn id="13" dur="1" fill="hold">
                                          <p:stCondLst>
                                            <p:cond delay="499"/>
                                          </p:stCondLst>
                                        </p:cTn>
                                        <p:tgtEl>
                                          <p:spTgt spid="22"/>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9"/>
                                        </p:tgtEl>
                                      </p:cBhvr>
                                    </p:animEffect>
                                    <p:set>
                                      <p:cBhvr>
                                        <p:cTn id="16"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dirty="0"/>
              <a:t>Select next tree edge by its mutual information</a:t>
            </a:r>
          </a:p>
        </p:txBody>
      </p:sp>
      <p:sp>
        <p:nvSpPr>
          <p:cNvPr id="3" name="标题 2"/>
          <p:cNvSpPr>
            <a:spLocks noGrp="1"/>
          </p:cNvSpPr>
          <p:nvPr>
            <p:ph type="title"/>
          </p:nvPr>
        </p:nvSpPr>
        <p:spPr/>
        <p:txBody>
          <a:bodyPr/>
          <a:lstStyle/>
          <a:p>
            <a:r>
              <a:rPr lang="en-US" dirty="0"/>
              <a:t>Build a Bayesian Network</a:t>
            </a:r>
          </a:p>
        </p:txBody>
      </p:sp>
      <p:grpSp>
        <p:nvGrpSpPr>
          <p:cNvPr id="9" name="组合 8"/>
          <p:cNvGrpSpPr/>
          <p:nvPr/>
        </p:nvGrpSpPr>
        <p:grpSpPr>
          <a:xfrm>
            <a:off x="3647729" y="2420888"/>
            <a:ext cx="534911" cy="533646"/>
            <a:chOff x="2123728" y="2420888"/>
            <a:chExt cx="534911" cy="533646"/>
          </a:xfrm>
        </p:grpSpPr>
        <p:sp>
          <p:nvSpPr>
            <p:cNvPr id="5" name="椭圆 4"/>
            <p:cNvSpPr/>
            <p:nvPr/>
          </p:nvSpPr>
          <p:spPr>
            <a:xfrm>
              <a:off x="2123728" y="2436526"/>
              <a:ext cx="534911" cy="518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latin typeface="Calibri"/>
              </a:endParaRPr>
            </a:p>
          </p:txBody>
        </p:sp>
        <p:sp>
          <p:nvSpPr>
            <p:cNvPr id="6" name="TextBox 5"/>
            <p:cNvSpPr txBox="1"/>
            <p:nvPr/>
          </p:nvSpPr>
          <p:spPr>
            <a:xfrm>
              <a:off x="2200514" y="2420888"/>
              <a:ext cx="365821" cy="523220"/>
            </a:xfrm>
            <a:prstGeom prst="rect">
              <a:avLst/>
            </a:prstGeom>
            <a:noFill/>
          </p:spPr>
          <p:txBody>
            <a:bodyPr wrap="square" rtlCol="0">
              <a:spAutoFit/>
            </a:bodyPr>
            <a:lstStyle/>
            <a:p>
              <a:pPr eaLnBrk="1" fontAlgn="auto" hangingPunct="1">
                <a:spcBef>
                  <a:spcPts val="0"/>
                </a:spcBef>
                <a:spcAft>
                  <a:spcPts val="0"/>
                </a:spcAft>
              </a:pPr>
              <a:r>
                <a:rPr lang="en-US" sz="2800" dirty="0">
                  <a:solidFill>
                    <a:prstClr val="black"/>
                  </a:solidFill>
                  <a:latin typeface="Calibri"/>
                  <a:ea typeface="+mn-ea"/>
                </a:rPr>
                <a:t>A</a:t>
              </a:r>
            </a:p>
          </p:txBody>
        </p:sp>
      </p:grpSp>
      <p:grpSp>
        <p:nvGrpSpPr>
          <p:cNvPr id="4" name="组合 3"/>
          <p:cNvGrpSpPr/>
          <p:nvPr/>
        </p:nvGrpSpPr>
        <p:grpSpPr>
          <a:xfrm>
            <a:off x="7217274" y="2410462"/>
            <a:ext cx="534911" cy="533646"/>
            <a:chOff x="2927941" y="4222212"/>
            <a:chExt cx="534911" cy="533646"/>
          </a:xfrm>
        </p:grpSpPr>
        <p:sp>
          <p:nvSpPr>
            <p:cNvPr id="7" name="椭圆 6"/>
            <p:cNvSpPr/>
            <p:nvPr/>
          </p:nvSpPr>
          <p:spPr>
            <a:xfrm>
              <a:off x="2927941" y="4237850"/>
              <a:ext cx="534911" cy="518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latin typeface="Calibri"/>
              </a:endParaRPr>
            </a:p>
          </p:txBody>
        </p:sp>
        <p:sp>
          <p:nvSpPr>
            <p:cNvPr id="8" name="TextBox 7"/>
            <p:cNvSpPr txBox="1"/>
            <p:nvPr/>
          </p:nvSpPr>
          <p:spPr>
            <a:xfrm>
              <a:off x="3004727" y="4222212"/>
              <a:ext cx="365821" cy="523220"/>
            </a:xfrm>
            <a:prstGeom prst="rect">
              <a:avLst/>
            </a:prstGeom>
            <a:noFill/>
          </p:spPr>
          <p:txBody>
            <a:bodyPr wrap="square" rtlCol="0">
              <a:spAutoFit/>
            </a:bodyPr>
            <a:lstStyle/>
            <a:p>
              <a:pPr eaLnBrk="1" fontAlgn="auto" hangingPunct="1">
                <a:spcBef>
                  <a:spcPts val="0"/>
                </a:spcBef>
                <a:spcAft>
                  <a:spcPts val="0"/>
                </a:spcAft>
              </a:pPr>
              <a:r>
                <a:rPr lang="en-US" sz="2800" dirty="0">
                  <a:solidFill>
                    <a:prstClr val="black"/>
                  </a:solidFill>
                  <a:latin typeface="Calibri"/>
                  <a:ea typeface="+mn-ea"/>
                </a:rPr>
                <a:t>C</a:t>
              </a:r>
            </a:p>
          </p:txBody>
        </p:sp>
      </p:grpSp>
      <p:grpSp>
        <p:nvGrpSpPr>
          <p:cNvPr id="10" name="组合 9"/>
          <p:cNvGrpSpPr/>
          <p:nvPr/>
        </p:nvGrpSpPr>
        <p:grpSpPr>
          <a:xfrm>
            <a:off x="3639969" y="5445224"/>
            <a:ext cx="534911" cy="533646"/>
            <a:chOff x="2927941" y="4222212"/>
            <a:chExt cx="534911" cy="533646"/>
          </a:xfrm>
        </p:grpSpPr>
        <p:sp>
          <p:nvSpPr>
            <p:cNvPr id="11" name="椭圆 10"/>
            <p:cNvSpPr/>
            <p:nvPr/>
          </p:nvSpPr>
          <p:spPr>
            <a:xfrm>
              <a:off x="2927941" y="4237850"/>
              <a:ext cx="534911" cy="518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latin typeface="Calibri"/>
              </a:endParaRPr>
            </a:p>
          </p:txBody>
        </p:sp>
        <p:sp>
          <p:nvSpPr>
            <p:cNvPr id="12" name="TextBox 11"/>
            <p:cNvSpPr txBox="1"/>
            <p:nvPr/>
          </p:nvSpPr>
          <p:spPr>
            <a:xfrm>
              <a:off x="3004727" y="4222212"/>
              <a:ext cx="365821" cy="523220"/>
            </a:xfrm>
            <a:prstGeom prst="rect">
              <a:avLst/>
            </a:prstGeom>
            <a:noFill/>
          </p:spPr>
          <p:txBody>
            <a:bodyPr wrap="square" rtlCol="0">
              <a:spAutoFit/>
            </a:bodyPr>
            <a:lstStyle/>
            <a:p>
              <a:pPr eaLnBrk="1" fontAlgn="auto" hangingPunct="1">
                <a:spcBef>
                  <a:spcPts val="0"/>
                </a:spcBef>
                <a:spcAft>
                  <a:spcPts val="0"/>
                </a:spcAft>
              </a:pPr>
              <a:r>
                <a:rPr lang="en-US" sz="2800" dirty="0">
                  <a:solidFill>
                    <a:prstClr val="black"/>
                  </a:solidFill>
                  <a:latin typeface="Calibri"/>
                  <a:ea typeface="+mn-ea"/>
                </a:rPr>
                <a:t>B</a:t>
              </a:r>
            </a:p>
          </p:txBody>
        </p:sp>
      </p:grpSp>
      <p:grpSp>
        <p:nvGrpSpPr>
          <p:cNvPr id="13" name="组合 12"/>
          <p:cNvGrpSpPr/>
          <p:nvPr/>
        </p:nvGrpSpPr>
        <p:grpSpPr>
          <a:xfrm>
            <a:off x="7217273" y="5445224"/>
            <a:ext cx="534911" cy="533646"/>
            <a:chOff x="2927941" y="4222212"/>
            <a:chExt cx="534911" cy="533646"/>
          </a:xfrm>
        </p:grpSpPr>
        <p:sp>
          <p:nvSpPr>
            <p:cNvPr id="14" name="椭圆 13"/>
            <p:cNvSpPr/>
            <p:nvPr/>
          </p:nvSpPr>
          <p:spPr>
            <a:xfrm>
              <a:off x="2927941" y="4237850"/>
              <a:ext cx="534911" cy="518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latin typeface="Calibri"/>
              </a:endParaRPr>
            </a:p>
          </p:txBody>
        </p:sp>
        <p:sp>
          <p:nvSpPr>
            <p:cNvPr id="15" name="TextBox 14"/>
            <p:cNvSpPr txBox="1"/>
            <p:nvPr/>
          </p:nvSpPr>
          <p:spPr>
            <a:xfrm>
              <a:off x="3004727" y="4222212"/>
              <a:ext cx="365821" cy="523220"/>
            </a:xfrm>
            <a:prstGeom prst="rect">
              <a:avLst/>
            </a:prstGeom>
            <a:noFill/>
          </p:spPr>
          <p:txBody>
            <a:bodyPr wrap="square" rtlCol="0">
              <a:spAutoFit/>
            </a:bodyPr>
            <a:lstStyle/>
            <a:p>
              <a:pPr eaLnBrk="1" fontAlgn="auto" hangingPunct="1">
                <a:spcBef>
                  <a:spcPts val="0"/>
                </a:spcBef>
                <a:spcAft>
                  <a:spcPts val="0"/>
                </a:spcAft>
              </a:pPr>
              <a:r>
                <a:rPr lang="en-US" sz="2800" dirty="0">
                  <a:solidFill>
                    <a:prstClr val="black"/>
                  </a:solidFill>
                  <a:latin typeface="Calibri"/>
                  <a:ea typeface="+mn-ea"/>
                </a:rPr>
                <a:t>D</a:t>
              </a:r>
            </a:p>
          </p:txBody>
        </p:sp>
      </p:grpSp>
      <p:cxnSp>
        <p:nvCxnSpPr>
          <p:cNvPr id="16" name="直接箭头连接符 15"/>
          <p:cNvCxnSpPr>
            <a:stCxn id="5" idx="6"/>
            <a:endCxn id="7" idx="2"/>
          </p:cNvCxnSpPr>
          <p:nvPr/>
        </p:nvCxnSpPr>
        <p:spPr>
          <a:xfrm flipV="1">
            <a:off x="4182639" y="2685104"/>
            <a:ext cx="3034634" cy="10426"/>
          </a:xfrm>
          <a:prstGeom prst="straightConnector1">
            <a:avLst/>
          </a:prstGeom>
          <a:ln w="38100">
            <a:solidFill>
              <a:srgbClr val="0070C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5" idx="4"/>
            <a:endCxn id="12" idx="0"/>
          </p:cNvCxnSpPr>
          <p:nvPr/>
        </p:nvCxnSpPr>
        <p:spPr>
          <a:xfrm flipH="1">
            <a:off x="3899666" y="2954534"/>
            <a:ext cx="15519" cy="2490690"/>
          </a:xfrm>
          <a:prstGeom prst="straightConnector1">
            <a:avLst/>
          </a:prstGeom>
          <a:ln w="38100">
            <a:solidFill>
              <a:srgbClr val="0070C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5" idx="5"/>
            <a:endCxn id="14" idx="1"/>
          </p:cNvCxnSpPr>
          <p:nvPr/>
        </p:nvCxnSpPr>
        <p:spPr>
          <a:xfrm>
            <a:off x="4104304" y="2878673"/>
            <a:ext cx="3191305" cy="2658050"/>
          </a:xfrm>
          <a:prstGeom prst="straightConnector1">
            <a:avLst/>
          </a:prstGeom>
          <a:ln w="38100">
            <a:solidFill>
              <a:srgbClr val="0070C0"/>
            </a:solidFill>
            <a:prstDash val="sysDot"/>
            <a:tailEnd type="arrow"/>
          </a:ln>
        </p:spPr>
        <p:style>
          <a:lnRef idx="1">
            <a:schemeClr val="accent1"/>
          </a:lnRef>
          <a:fillRef idx="0">
            <a:schemeClr val="accent1"/>
          </a:fillRef>
          <a:effectRef idx="0">
            <a:schemeClr val="accent1"/>
          </a:effectRef>
          <a:fontRef idx="minor">
            <a:schemeClr val="tx1"/>
          </a:fontRef>
        </p:style>
      </p:cxnSp>
      <p:graphicFrame>
        <p:nvGraphicFramePr>
          <p:cNvPr id="25" name="表格 24"/>
          <p:cNvGraphicFramePr>
            <a:graphicFrameLocks noGrp="1"/>
          </p:cNvGraphicFramePr>
          <p:nvPr/>
        </p:nvGraphicFramePr>
        <p:xfrm>
          <a:off x="3410684" y="3747627"/>
          <a:ext cx="1029694" cy="846448"/>
        </p:xfrm>
        <a:graphic>
          <a:graphicData uri="http://schemas.openxmlformats.org/drawingml/2006/table">
            <a:tbl>
              <a:tblPr firstRow="1" bandRow="1">
                <a:tableStyleId>{D113A9D2-9D6B-4929-AA2D-F23B5EE8CBE7}</a:tableStyleId>
              </a:tblPr>
              <a:tblGrid>
                <a:gridCol w="514847">
                  <a:extLst>
                    <a:ext uri="{9D8B030D-6E8A-4147-A177-3AD203B41FA5}">
                      <a16:colId xmlns:a16="http://schemas.microsoft.com/office/drawing/2014/main" val="20000"/>
                    </a:ext>
                  </a:extLst>
                </a:gridCol>
                <a:gridCol w="514847">
                  <a:extLst>
                    <a:ext uri="{9D8B030D-6E8A-4147-A177-3AD203B41FA5}">
                      <a16:colId xmlns:a16="http://schemas.microsoft.com/office/drawing/2014/main" val="20001"/>
                    </a:ext>
                  </a:extLst>
                </a:gridCol>
              </a:tblGrid>
              <a:tr h="423224">
                <a:tc>
                  <a:txBody>
                    <a:bodyPr/>
                    <a:lstStyle/>
                    <a:p>
                      <a:pPr algn="ctr"/>
                      <a:r>
                        <a:rPr lang="en-US" b="1" dirty="0"/>
                        <a:t>0.5</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a:endParaRPr lang="en-US" b="1" dirty="0"/>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423224">
                <a:tc>
                  <a:txBody>
                    <a:bodyPr/>
                    <a:lstStyle/>
                    <a:p>
                      <a:pPr algn="ctr"/>
                      <a:endParaRPr lang="en-US" b="1" dirty="0"/>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a:r>
                        <a:rPr lang="en-US" b="1" dirty="0"/>
                        <a:t>0.5</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28" name="表格 27"/>
          <p:cNvGraphicFramePr>
            <a:graphicFrameLocks noGrp="1"/>
          </p:cNvGraphicFramePr>
          <p:nvPr/>
        </p:nvGraphicFramePr>
        <p:xfrm>
          <a:off x="5192366" y="2262358"/>
          <a:ext cx="1029694" cy="846448"/>
        </p:xfrm>
        <a:graphic>
          <a:graphicData uri="http://schemas.openxmlformats.org/drawingml/2006/table">
            <a:tbl>
              <a:tblPr firstRow="1" bandRow="1">
                <a:tableStyleId>{D113A9D2-9D6B-4929-AA2D-F23B5EE8CBE7}</a:tableStyleId>
              </a:tblPr>
              <a:tblGrid>
                <a:gridCol w="514847">
                  <a:extLst>
                    <a:ext uri="{9D8B030D-6E8A-4147-A177-3AD203B41FA5}">
                      <a16:colId xmlns:a16="http://schemas.microsoft.com/office/drawing/2014/main" val="20000"/>
                    </a:ext>
                  </a:extLst>
                </a:gridCol>
                <a:gridCol w="514847">
                  <a:extLst>
                    <a:ext uri="{9D8B030D-6E8A-4147-A177-3AD203B41FA5}">
                      <a16:colId xmlns:a16="http://schemas.microsoft.com/office/drawing/2014/main" val="20001"/>
                    </a:ext>
                  </a:extLst>
                </a:gridCol>
              </a:tblGrid>
              <a:tr h="423224">
                <a:tc>
                  <a:txBody>
                    <a:bodyPr/>
                    <a:lstStyle/>
                    <a:p>
                      <a:pPr algn="ctr"/>
                      <a:r>
                        <a:rPr lang="en-US" b="1" dirty="0"/>
                        <a:t>0.5</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a:r>
                        <a:rPr lang="en-US" b="1" dirty="0"/>
                        <a:t>0.2</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423224">
                <a:tc>
                  <a:txBody>
                    <a:bodyPr/>
                    <a:lstStyle/>
                    <a:p>
                      <a:pPr algn="ctr"/>
                      <a:endParaRPr lang="en-US" b="1" dirty="0"/>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a:r>
                        <a:rPr lang="en-US" b="1" dirty="0"/>
                        <a:t>0.3</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29" name="表格 28"/>
          <p:cNvGraphicFramePr>
            <a:graphicFrameLocks noGrp="1"/>
          </p:cNvGraphicFramePr>
          <p:nvPr/>
        </p:nvGraphicFramePr>
        <p:xfrm>
          <a:off x="5192366" y="3748070"/>
          <a:ext cx="1029694" cy="846448"/>
        </p:xfrm>
        <a:graphic>
          <a:graphicData uri="http://schemas.openxmlformats.org/drawingml/2006/table">
            <a:tbl>
              <a:tblPr firstRow="1" bandRow="1">
                <a:tableStyleId>{D113A9D2-9D6B-4929-AA2D-F23B5EE8CBE7}</a:tableStyleId>
              </a:tblPr>
              <a:tblGrid>
                <a:gridCol w="514847">
                  <a:extLst>
                    <a:ext uri="{9D8B030D-6E8A-4147-A177-3AD203B41FA5}">
                      <a16:colId xmlns:a16="http://schemas.microsoft.com/office/drawing/2014/main" val="20000"/>
                    </a:ext>
                  </a:extLst>
                </a:gridCol>
                <a:gridCol w="514847">
                  <a:extLst>
                    <a:ext uri="{9D8B030D-6E8A-4147-A177-3AD203B41FA5}">
                      <a16:colId xmlns:a16="http://schemas.microsoft.com/office/drawing/2014/main" val="20001"/>
                    </a:ext>
                  </a:extLst>
                </a:gridCol>
              </a:tblGrid>
              <a:tr h="423224">
                <a:tc>
                  <a:txBody>
                    <a:bodyPr/>
                    <a:lstStyle/>
                    <a:p>
                      <a:pPr algn="ctr"/>
                      <a:r>
                        <a:rPr lang="en-US" b="1" dirty="0"/>
                        <a:t>0.5</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a:r>
                        <a:rPr lang="en-US" b="1" dirty="0"/>
                        <a:t>0.5</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423224">
                <a:tc>
                  <a:txBody>
                    <a:bodyPr/>
                    <a:lstStyle/>
                    <a:p>
                      <a:pPr algn="ctr"/>
                      <a:endParaRPr lang="en-US" b="1" dirty="0"/>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a:endParaRPr lang="en-US" b="1" dirty="0"/>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mc:AlternateContent xmlns:mc="http://schemas.openxmlformats.org/markup-compatibility/2006" xmlns:a14="http://schemas.microsoft.com/office/drawing/2010/main">
        <mc:Choice Requires="a14">
          <p:sp>
            <p:nvSpPr>
              <p:cNvPr id="30" name="TextBox 29"/>
              <p:cNvSpPr txBox="1"/>
              <p:nvPr/>
            </p:nvSpPr>
            <p:spPr>
              <a:xfrm>
                <a:off x="8472264" y="2970845"/>
                <a:ext cx="1944216" cy="1815882"/>
              </a:xfrm>
              <a:prstGeom prst="rect">
                <a:avLst/>
              </a:prstGeom>
              <a:noFill/>
            </p:spPr>
            <p:txBody>
              <a:bodyPr wrap="square" rtlCol="0">
                <a:spAutoFit/>
              </a:bodyPr>
              <a:lstStyle/>
              <a:p>
                <a:pPr algn="ctr" eaLnBrk="1" fontAlgn="auto" hangingPunct="1">
                  <a:spcBef>
                    <a:spcPts val="0"/>
                  </a:spcBef>
                  <a:spcAft>
                    <a:spcPts val="0"/>
                  </a:spcAft>
                </a:pPr>
                <a:r>
                  <a:rPr lang="en-US" sz="2800" dirty="0">
                    <a:solidFill>
                      <a:prstClr val="black"/>
                    </a:solidFill>
                    <a:latin typeface="Calibri"/>
                    <a:ea typeface="+mn-ea"/>
                  </a:rPr>
                  <a:t>candidates:</a:t>
                </a:r>
              </a:p>
              <a:p>
                <a:pPr algn="ctr"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sz="2800" i="1">
                          <a:solidFill>
                            <a:prstClr val="black"/>
                          </a:solidFill>
                          <a:latin typeface="Cambria Math"/>
                          <a:ea typeface="+mn-ea"/>
                        </a:rPr>
                        <m:t>𝐴</m:t>
                      </m:r>
                      <m:r>
                        <a:rPr lang="en-US" sz="2800" i="1">
                          <a:solidFill>
                            <a:prstClr val="black"/>
                          </a:solidFill>
                          <a:latin typeface="Cambria Math"/>
                          <a:ea typeface="+mn-ea"/>
                        </a:rPr>
                        <m:t>→</m:t>
                      </m:r>
                      <m:r>
                        <a:rPr lang="en-US" sz="2800" i="1">
                          <a:solidFill>
                            <a:prstClr val="black"/>
                          </a:solidFill>
                          <a:latin typeface="Cambria Math"/>
                          <a:ea typeface="+mn-ea"/>
                        </a:rPr>
                        <m:t>𝐵</m:t>
                      </m:r>
                    </m:oMath>
                  </m:oMathPara>
                </a14:m>
                <a:endParaRPr lang="en-US" sz="2800" dirty="0">
                  <a:solidFill>
                    <a:prstClr val="black"/>
                  </a:solidFill>
                  <a:latin typeface="Calibri"/>
                  <a:ea typeface="+mn-ea"/>
                </a:endParaRPr>
              </a:p>
              <a:p>
                <a:pPr algn="ctr"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sz="2800" i="1">
                          <a:solidFill>
                            <a:prstClr val="black"/>
                          </a:solidFill>
                          <a:latin typeface="Cambria Math"/>
                          <a:ea typeface="+mn-ea"/>
                        </a:rPr>
                        <m:t>𝐴</m:t>
                      </m:r>
                      <m:r>
                        <a:rPr lang="en-US" sz="2800" i="1">
                          <a:solidFill>
                            <a:prstClr val="black"/>
                          </a:solidFill>
                          <a:latin typeface="Cambria Math"/>
                          <a:ea typeface="+mn-ea"/>
                        </a:rPr>
                        <m:t>→</m:t>
                      </m:r>
                      <m:r>
                        <a:rPr lang="en-US" sz="2800" i="1">
                          <a:solidFill>
                            <a:prstClr val="black"/>
                          </a:solidFill>
                          <a:latin typeface="Cambria Math"/>
                          <a:ea typeface="+mn-ea"/>
                        </a:rPr>
                        <m:t>𝐶</m:t>
                      </m:r>
                    </m:oMath>
                  </m:oMathPara>
                </a14:m>
                <a:endParaRPr lang="en-US" sz="2800" dirty="0">
                  <a:solidFill>
                    <a:prstClr val="black"/>
                  </a:solidFill>
                  <a:latin typeface="Calibri"/>
                  <a:ea typeface="+mn-ea"/>
                </a:endParaRPr>
              </a:p>
              <a:p>
                <a:pPr algn="ctr"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sz="2800" i="1">
                          <a:solidFill>
                            <a:prstClr val="black"/>
                          </a:solidFill>
                          <a:latin typeface="Cambria Math"/>
                          <a:ea typeface="+mn-ea"/>
                        </a:rPr>
                        <m:t>𝐴</m:t>
                      </m:r>
                      <m:r>
                        <a:rPr lang="en-US" sz="2800" i="1">
                          <a:solidFill>
                            <a:prstClr val="black"/>
                          </a:solidFill>
                          <a:latin typeface="Cambria Math"/>
                          <a:ea typeface="+mn-ea"/>
                        </a:rPr>
                        <m:t>→</m:t>
                      </m:r>
                      <m:r>
                        <a:rPr lang="en-US" sz="2800" i="1">
                          <a:solidFill>
                            <a:prstClr val="black"/>
                          </a:solidFill>
                          <a:latin typeface="Cambria Math"/>
                          <a:ea typeface="+mn-ea"/>
                        </a:rPr>
                        <m:t>𝐷</m:t>
                      </m:r>
                    </m:oMath>
                  </m:oMathPara>
                </a14:m>
                <a:endParaRPr lang="en-US" sz="2800" dirty="0">
                  <a:solidFill>
                    <a:prstClr val="black"/>
                  </a:solidFill>
                  <a:latin typeface="Calibri"/>
                  <a:ea typeface="+mn-ea"/>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8472264" y="2970845"/>
                <a:ext cx="1944216" cy="1815882"/>
              </a:xfrm>
              <a:prstGeom prst="rect">
                <a:avLst/>
              </a:prstGeom>
              <a:blipFill>
                <a:blip r:embed="rId2"/>
                <a:stretch>
                  <a:fillRect l="-3448" t="-3020" r="-31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17" name="表格 16"/>
              <p:cNvGraphicFramePr>
                <a:graphicFrameLocks noGrp="1"/>
              </p:cNvGraphicFramePr>
              <p:nvPr/>
            </p:nvGraphicFramePr>
            <p:xfrm>
              <a:off x="5005393" y="2160259"/>
              <a:ext cx="4395575" cy="4079240"/>
            </p:xfrm>
            <a:graphic>
              <a:graphicData uri="http://schemas.openxmlformats.org/drawingml/2006/table">
                <a:tbl>
                  <a:tblPr firstRow="1" bandRow="1">
                    <a:tableStyleId>{5C22544A-7EE6-4342-B048-85BDC9FD1C3A}</a:tableStyleId>
                  </a:tblPr>
                  <a:tblGrid>
                    <a:gridCol w="879115">
                      <a:extLst>
                        <a:ext uri="{9D8B030D-6E8A-4147-A177-3AD203B41FA5}">
                          <a16:colId xmlns:a16="http://schemas.microsoft.com/office/drawing/2014/main" val="20000"/>
                        </a:ext>
                      </a:extLst>
                    </a:gridCol>
                    <a:gridCol w="879115">
                      <a:extLst>
                        <a:ext uri="{9D8B030D-6E8A-4147-A177-3AD203B41FA5}">
                          <a16:colId xmlns:a16="http://schemas.microsoft.com/office/drawing/2014/main" val="20001"/>
                        </a:ext>
                      </a:extLst>
                    </a:gridCol>
                    <a:gridCol w="879115">
                      <a:extLst>
                        <a:ext uri="{9D8B030D-6E8A-4147-A177-3AD203B41FA5}">
                          <a16:colId xmlns:a16="http://schemas.microsoft.com/office/drawing/2014/main" val="20002"/>
                        </a:ext>
                      </a:extLst>
                    </a:gridCol>
                    <a:gridCol w="879115">
                      <a:extLst>
                        <a:ext uri="{9D8B030D-6E8A-4147-A177-3AD203B41FA5}">
                          <a16:colId xmlns:a16="http://schemas.microsoft.com/office/drawing/2014/main" val="20003"/>
                        </a:ext>
                      </a:extLst>
                    </a:gridCol>
                    <a:gridCol w="879115">
                      <a:extLst>
                        <a:ext uri="{9D8B030D-6E8A-4147-A177-3AD203B41FA5}">
                          <a16:colId xmlns:a16="http://schemas.microsoft.com/office/drawing/2014/main" val="20004"/>
                        </a:ext>
                      </a:extLst>
                    </a:gridCol>
                  </a:tblGrid>
                  <a:tr h="370840">
                    <a:tc>
                      <a:txBody>
                        <a:bodyPr/>
                        <a:lstStyle/>
                        <a:p>
                          <a:pPr algn="ctr"/>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a:rPr>
                                  <m:t>𝐴</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a:rPr>
                                  <m:t>𝐵</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a:rPr>
                                  <m:t>𝐶</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a:rPr>
                                  <m:t>𝐷</m:t>
                                </m:r>
                              </m:oMath>
                            </m:oMathPara>
                          </a14:m>
                          <a:endParaRPr lang="en-US" dirty="0"/>
                        </a:p>
                      </a:txBody>
                      <a:tcPr/>
                    </a:tc>
                    <a:extLst>
                      <a:ext uri="{0D108BD9-81ED-4DB2-BD59-A6C34878D82A}">
                        <a16:rowId xmlns:a16="http://schemas.microsoft.com/office/drawing/2014/main" val="10000"/>
                      </a:ext>
                    </a:extLst>
                  </a:tr>
                  <a:tr h="370840">
                    <a:tc>
                      <a:txBody>
                        <a:bodyPr/>
                        <a:lstStyle/>
                        <a:p>
                          <a:pPr algn="ctr"/>
                          <a:r>
                            <a:rPr lang="en-US" dirty="0"/>
                            <a:t>Alan</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0001"/>
                      </a:ext>
                    </a:extLst>
                  </a:tr>
                  <a:tr h="370840">
                    <a:tc>
                      <a:txBody>
                        <a:bodyPr/>
                        <a:lstStyle/>
                        <a:p>
                          <a:pPr algn="ctr"/>
                          <a:r>
                            <a:rPr lang="en-US" dirty="0"/>
                            <a:t>Bob</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0002"/>
                      </a:ext>
                    </a:extLst>
                  </a:tr>
                  <a:tr h="370840">
                    <a:tc>
                      <a:txBody>
                        <a:bodyPr/>
                        <a:lstStyle/>
                        <a:p>
                          <a:pPr algn="ctr"/>
                          <a:r>
                            <a:rPr lang="en-US" dirty="0" err="1"/>
                            <a:t>Cykie</a:t>
                          </a:r>
                          <a:endParaRPr lang="en-US" dirty="0"/>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0003"/>
                      </a:ext>
                    </a:extLst>
                  </a:tr>
                  <a:tr h="370840">
                    <a:tc>
                      <a:txBody>
                        <a:bodyPr/>
                        <a:lstStyle/>
                        <a:p>
                          <a:pPr algn="ctr"/>
                          <a:r>
                            <a:rPr lang="en-US" dirty="0"/>
                            <a:t>David</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0004"/>
                      </a:ext>
                    </a:extLst>
                  </a:tr>
                  <a:tr h="370840">
                    <a:tc>
                      <a:txBody>
                        <a:bodyPr/>
                        <a:lstStyle/>
                        <a:p>
                          <a:pPr algn="ctr"/>
                          <a:r>
                            <a:rPr lang="en-US" dirty="0"/>
                            <a:t>Eric</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0005"/>
                      </a:ext>
                    </a:extLst>
                  </a:tr>
                  <a:tr h="370840">
                    <a:tc>
                      <a:txBody>
                        <a:bodyPr/>
                        <a:lstStyle/>
                        <a:p>
                          <a:pPr algn="ctr"/>
                          <a:r>
                            <a:rPr lang="en-US" dirty="0"/>
                            <a:t>Frank</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0006"/>
                      </a:ext>
                    </a:extLst>
                  </a:tr>
                  <a:tr h="370840">
                    <a:tc>
                      <a:txBody>
                        <a:bodyPr/>
                        <a:lstStyle/>
                        <a:p>
                          <a:pPr algn="ctr"/>
                          <a:r>
                            <a:rPr lang="en-US" dirty="0"/>
                            <a:t>George</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0007"/>
                      </a:ext>
                    </a:extLst>
                  </a:tr>
                  <a:tr h="370840">
                    <a:tc>
                      <a:txBody>
                        <a:bodyPr/>
                        <a:lstStyle/>
                        <a:p>
                          <a:pPr algn="ctr"/>
                          <a:r>
                            <a:rPr lang="en-US" dirty="0"/>
                            <a:t>Helen</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0008"/>
                      </a:ext>
                    </a:extLst>
                  </a:tr>
                  <a:tr h="370840">
                    <a:tc>
                      <a:txBody>
                        <a:bodyPr/>
                        <a:lstStyle/>
                        <a:p>
                          <a:pPr algn="ctr"/>
                          <a:r>
                            <a:rPr lang="en-US" dirty="0"/>
                            <a:t>Ivan</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0009"/>
                      </a:ext>
                    </a:extLst>
                  </a:tr>
                  <a:tr h="370840">
                    <a:tc>
                      <a:txBody>
                        <a:bodyPr/>
                        <a:lstStyle/>
                        <a:p>
                          <a:pPr algn="ctr"/>
                          <a:r>
                            <a:rPr lang="en-US" dirty="0"/>
                            <a:t>Jack</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0010"/>
                      </a:ext>
                    </a:extLst>
                  </a:tr>
                </a:tbl>
              </a:graphicData>
            </a:graphic>
          </p:graphicFrame>
        </mc:Choice>
        <mc:Fallback xmlns="">
          <p:graphicFrame>
            <p:nvGraphicFramePr>
              <p:cNvPr id="17" name="表格 16"/>
              <p:cNvGraphicFramePr>
                <a:graphicFrameLocks noGrp="1"/>
              </p:cNvGraphicFramePr>
              <p:nvPr/>
            </p:nvGraphicFramePr>
            <p:xfrm>
              <a:off x="5005393" y="2160259"/>
              <a:ext cx="4395575" cy="4079240"/>
            </p:xfrm>
            <a:graphic>
              <a:graphicData uri="http://schemas.openxmlformats.org/drawingml/2006/table">
                <a:tbl>
                  <a:tblPr firstRow="1" bandRow="1">
                    <a:tableStyleId>{5C22544A-7EE6-4342-B048-85BDC9FD1C3A}</a:tableStyleId>
                  </a:tblPr>
                  <a:tblGrid>
                    <a:gridCol w="879115">
                      <a:extLst>
                        <a:ext uri="{9D8B030D-6E8A-4147-A177-3AD203B41FA5}">
                          <a16:colId xmlns:a16="http://schemas.microsoft.com/office/drawing/2014/main" val="20000"/>
                        </a:ext>
                      </a:extLst>
                    </a:gridCol>
                    <a:gridCol w="879115">
                      <a:extLst>
                        <a:ext uri="{9D8B030D-6E8A-4147-A177-3AD203B41FA5}">
                          <a16:colId xmlns:a16="http://schemas.microsoft.com/office/drawing/2014/main" val="20001"/>
                        </a:ext>
                      </a:extLst>
                    </a:gridCol>
                    <a:gridCol w="879115">
                      <a:extLst>
                        <a:ext uri="{9D8B030D-6E8A-4147-A177-3AD203B41FA5}">
                          <a16:colId xmlns:a16="http://schemas.microsoft.com/office/drawing/2014/main" val="20002"/>
                        </a:ext>
                      </a:extLst>
                    </a:gridCol>
                    <a:gridCol w="879115">
                      <a:extLst>
                        <a:ext uri="{9D8B030D-6E8A-4147-A177-3AD203B41FA5}">
                          <a16:colId xmlns:a16="http://schemas.microsoft.com/office/drawing/2014/main" val="20003"/>
                        </a:ext>
                      </a:extLst>
                    </a:gridCol>
                    <a:gridCol w="879115">
                      <a:extLst>
                        <a:ext uri="{9D8B030D-6E8A-4147-A177-3AD203B41FA5}">
                          <a16:colId xmlns:a16="http://schemas.microsoft.com/office/drawing/2014/main" val="20004"/>
                        </a:ext>
                      </a:extLst>
                    </a:gridCol>
                  </a:tblGrid>
                  <a:tr h="370840">
                    <a:tc>
                      <a:txBody>
                        <a:bodyPr/>
                        <a:lstStyle/>
                        <a:p>
                          <a:pPr algn="ctr"/>
                          <a:endParaRPr lang="en-US" dirty="0"/>
                        </a:p>
                      </a:txBody>
                      <a:tcPr/>
                    </a:tc>
                    <a:tc>
                      <a:txBody>
                        <a:bodyPr/>
                        <a:lstStyle/>
                        <a:p>
                          <a:endParaRPr lang="zh-CN"/>
                        </a:p>
                      </a:txBody>
                      <a:tcPr>
                        <a:blipFill>
                          <a:blip r:embed="rId3"/>
                          <a:stretch>
                            <a:fillRect l="-100000" t="-1639" r="-301379" b="-1022951"/>
                          </a:stretch>
                        </a:blipFill>
                      </a:tcPr>
                    </a:tc>
                    <a:tc>
                      <a:txBody>
                        <a:bodyPr/>
                        <a:lstStyle/>
                        <a:p>
                          <a:endParaRPr lang="zh-CN"/>
                        </a:p>
                      </a:txBody>
                      <a:tcPr>
                        <a:blipFill>
                          <a:blip r:embed="rId3"/>
                          <a:stretch>
                            <a:fillRect l="-201389" t="-1639" r="-203472" b="-1022951"/>
                          </a:stretch>
                        </a:blipFill>
                      </a:tcPr>
                    </a:tc>
                    <a:tc>
                      <a:txBody>
                        <a:bodyPr/>
                        <a:lstStyle/>
                        <a:p>
                          <a:endParaRPr lang="zh-CN"/>
                        </a:p>
                      </a:txBody>
                      <a:tcPr>
                        <a:blipFill>
                          <a:blip r:embed="rId3"/>
                          <a:stretch>
                            <a:fillRect l="-299310" t="-1639" r="-102069" b="-1022951"/>
                          </a:stretch>
                        </a:blipFill>
                      </a:tcPr>
                    </a:tc>
                    <a:tc>
                      <a:txBody>
                        <a:bodyPr/>
                        <a:lstStyle/>
                        <a:p>
                          <a:endParaRPr lang="zh-CN"/>
                        </a:p>
                      </a:txBody>
                      <a:tcPr>
                        <a:blipFill>
                          <a:blip r:embed="rId3"/>
                          <a:stretch>
                            <a:fillRect l="-402083" t="-1639" r="-2778" b="-1022951"/>
                          </a:stretch>
                        </a:blipFill>
                      </a:tcPr>
                    </a:tc>
                    <a:extLst>
                      <a:ext uri="{0D108BD9-81ED-4DB2-BD59-A6C34878D82A}">
                        <a16:rowId xmlns:a16="http://schemas.microsoft.com/office/drawing/2014/main" val="10000"/>
                      </a:ext>
                    </a:extLst>
                  </a:tr>
                  <a:tr h="370840">
                    <a:tc>
                      <a:txBody>
                        <a:bodyPr/>
                        <a:lstStyle/>
                        <a:p>
                          <a:pPr algn="ctr"/>
                          <a:r>
                            <a:rPr lang="en-US" dirty="0"/>
                            <a:t>Alan</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0001"/>
                      </a:ext>
                    </a:extLst>
                  </a:tr>
                  <a:tr h="370840">
                    <a:tc>
                      <a:txBody>
                        <a:bodyPr/>
                        <a:lstStyle/>
                        <a:p>
                          <a:pPr algn="ctr"/>
                          <a:r>
                            <a:rPr lang="en-US" dirty="0"/>
                            <a:t>Bob</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0002"/>
                      </a:ext>
                    </a:extLst>
                  </a:tr>
                  <a:tr h="370840">
                    <a:tc>
                      <a:txBody>
                        <a:bodyPr/>
                        <a:lstStyle/>
                        <a:p>
                          <a:pPr algn="ctr"/>
                          <a:r>
                            <a:rPr lang="en-US" dirty="0" err="1"/>
                            <a:t>Cykie</a:t>
                          </a:r>
                          <a:endParaRPr lang="en-US" dirty="0"/>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0003"/>
                      </a:ext>
                    </a:extLst>
                  </a:tr>
                  <a:tr h="370840">
                    <a:tc>
                      <a:txBody>
                        <a:bodyPr/>
                        <a:lstStyle/>
                        <a:p>
                          <a:pPr algn="ctr"/>
                          <a:r>
                            <a:rPr lang="en-US" dirty="0"/>
                            <a:t>David</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0004"/>
                      </a:ext>
                    </a:extLst>
                  </a:tr>
                  <a:tr h="370840">
                    <a:tc>
                      <a:txBody>
                        <a:bodyPr/>
                        <a:lstStyle/>
                        <a:p>
                          <a:pPr algn="ctr"/>
                          <a:r>
                            <a:rPr lang="en-US" dirty="0"/>
                            <a:t>Eric</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0005"/>
                      </a:ext>
                    </a:extLst>
                  </a:tr>
                  <a:tr h="370840">
                    <a:tc>
                      <a:txBody>
                        <a:bodyPr/>
                        <a:lstStyle/>
                        <a:p>
                          <a:pPr algn="ctr"/>
                          <a:r>
                            <a:rPr lang="en-US" dirty="0"/>
                            <a:t>Frank</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0006"/>
                      </a:ext>
                    </a:extLst>
                  </a:tr>
                  <a:tr h="370840">
                    <a:tc>
                      <a:txBody>
                        <a:bodyPr/>
                        <a:lstStyle/>
                        <a:p>
                          <a:pPr algn="ctr"/>
                          <a:r>
                            <a:rPr lang="en-US" dirty="0"/>
                            <a:t>George</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0007"/>
                      </a:ext>
                    </a:extLst>
                  </a:tr>
                  <a:tr h="370840">
                    <a:tc>
                      <a:txBody>
                        <a:bodyPr/>
                        <a:lstStyle/>
                        <a:p>
                          <a:pPr algn="ctr"/>
                          <a:r>
                            <a:rPr lang="en-US" dirty="0"/>
                            <a:t>Helen</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0008"/>
                      </a:ext>
                    </a:extLst>
                  </a:tr>
                  <a:tr h="370840">
                    <a:tc>
                      <a:txBody>
                        <a:bodyPr/>
                        <a:lstStyle/>
                        <a:p>
                          <a:pPr algn="ctr"/>
                          <a:r>
                            <a:rPr lang="en-US" dirty="0"/>
                            <a:t>Ivan</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0009"/>
                      </a:ext>
                    </a:extLst>
                  </a:tr>
                  <a:tr h="370840">
                    <a:tc>
                      <a:txBody>
                        <a:bodyPr/>
                        <a:lstStyle/>
                        <a:p>
                          <a:pPr algn="ctr"/>
                          <a:r>
                            <a:rPr lang="en-US" dirty="0"/>
                            <a:t>Jack</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0010"/>
                      </a:ext>
                    </a:extLst>
                  </a:tr>
                </a:tbl>
              </a:graphicData>
            </a:graphic>
          </p:graphicFrame>
        </mc:Fallback>
      </mc:AlternateContent>
      <p:sp>
        <p:nvSpPr>
          <p:cNvPr id="18" name="圆角矩形 17"/>
          <p:cNvSpPr/>
          <p:nvPr/>
        </p:nvSpPr>
        <p:spPr>
          <a:xfrm>
            <a:off x="5851399" y="2147144"/>
            <a:ext cx="1828800" cy="41148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latin typeface="Calibri"/>
            </a:endParaRPr>
          </a:p>
        </p:txBody>
      </p:sp>
    </p:spTree>
    <p:extLst>
      <p:ext uri="{BB962C8B-B14F-4D97-AF65-F5344CB8AC3E}">
        <p14:creationId xmlns:p14="http://schemas.microsoft.com/office/powerpoint/2010/main" val="3846373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8"/>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0" grpId="0"/>
      <p:bldP spid="18" grpId="0" animBg="1"/>
      <p:bldP spid="18" grpId="1"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dirty="0"/>
              <a:t>Select next tree edge by its mutual information</a:t>
            </a:r>
          </a:p>
        </p:txBody>
      </p:sp>
      <p:sp>
        <p:nvSpPr>
          <p:cNvPr id="3" name="标题 2"/>
          <p:cNvSpPr>
            <a:spLocks noGrp="1"/>
          </p:cNvSpPr>
          <p:nvPr>
            <p:ph type="title"/>
          </p:nvPr>
        </p:nvSpPr>
        <p:spPr/>
        <p:txBody>
          <a:bodyPr/>
          <a:lstStyle/>
          <a:p>
            <a:r>
              <a:rPr lang="en-US" dirty="0"/>
              <a:t>Build a Bayesian Network</a:t>
            </a:r>
          </a:p>
        </p:txBody>
      </p:sp>
      <p:grpSp>
        <p:nvGrpSpPr>
          <p:cNvPr id="9" name="组合 8"/>
          <p:cNvGrpSpPr/>
          <p:nvPr/>
        </p:nvGrpSpPr>
        <p:grpSpPr>
          <a:xfrm>
            <a:off x="3647729" y="2420888"/>
            <a:ext cx="534911" cy="533646"/>
            <a:chOff x="2123728" y="2420888"/>
            <a:chExt cx="534911" cy="533646"/>
          </a:xfrm>
        </p:grpSpPr>
        <p:sp>
          <p:nvSpPr>
            <p:cNvPr id="5" name="椭圆 4"/>
            <p:cNvSpPr/>
            <p:nvPr/>
          </p:nvSpPr>
          <p:spPr>
            <a:xfrm>
              <a:off x="2123728" y="2436526"/>
              <a:ext cx="534911" cy="518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latin typeface="Calibri"/>
              </a:endParaRPr>
            </a:p>
          </p:txBody>
        </p:sp>
        <p:sp>
          <p:nvSpPr>
            <p:cNvPr id="6" name="TextBox 5"/>
            <p:cNvSpPr txBox="1"/>
            <p:nvPr/>
          </p:nvSpPr>
          <p:spPr>
            <a:xfrm>
              <a:off x="2200514" y="2420888"/>
              <a:ext cx="365821" cy="523220"/>
            </a:xfrm>
            <a:prstGeom prst="rect">
              <a:avLst/>
            </a:prstGeom>
            <a:noFill/>
          </p:spPr>
          <p:txBody>
            <a:bodyPr wrap="square" rtlCol="0">
              <a:spAutoFit/>
            </a:bodyPr>
            <a:lstStyle/>
            <a:p>
              <a:pPr eaLnBrk="1" fontAlgn="auto" hangingPunct="1">
                <a:spcBef>
                  <a:spcPts val="0"/>
                </a:spcBef>
                <a:spcAft>
                  <a:spcPts val="0"/>
                </a:spcAft>
              </a:pPr>
              <a:r>
                <a:rPr lang="en-US" sz="2800" dirty="0">
                  <a:solidFill>
                    <a:prstClr val="black"/>
                  </a:solidFill>
                  <a:latin typeface="Calibri"/>
                  <a:ea typeface="+mn-ea"/>
                </a:rPr>
                <a:t>A</a:t>
              </a:r>
            </a:p>
          </p:txBody>
        </p:sp>
      </p:grpSp>
      <p:grpSp>
        <p:nvGrpSpPr>
          <p:cNvPr id="4" name="组合 3"/>
          <p:cNvGrpSpPr/>
          <p:nvPr/>
        </p:nvGrpSpPr>
        <p:grpSpPr>
          <a:xfrm>
            <a:off x="7217274" y="2410462"/>
            <a:ext cx="534911" cy="533646"/>
            <a:chOff x="2927941" y="4222212"/>
            <a:chExt cx="534911" cy="533646"/>
          </a:xfrm>
        </p:grpSpPr>
        <p:sp>
          <p:nvSpPr>
            <p:cNvPr id="7" name="椭圆 6"/>
            <p:cNvSpPr/>
            <p:nvPr/>
          </p:nvSpPr>
          <p:spPr>
            <a:xfrm>
              <a:off x="2927941" y="4237850"/>
              <a:ext cx="534911" cy="518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latin typeface="Calibri"/>
              </a:endParaRPr>
            </a:p>
          </p:txBody>
        </p:sp>
        <p:sp>
          <p:nvSpPr>
            <p:cNvPr id="8" name="TextBox 7"/>
            <p:cNvSpPr txBox="1"/>
            <p:nvPr/>
          </p:nvSpPr>
          <p:spPr>
            <a:xfrm>
              <a:off x="3004727" y="4222212"/>
              <a:ext cx="365821" cy="523220"/>
            </a:xfrm>
            <a:prstGeom prst="rect">
              <a:avLst/>
            </a:prstGeom>
            <a:noFill/>
          </p:spPr>
          <p:txBody>
            <a:bodyPr wrap="square" rtlCol="0">
              <a:spAutoFit/>
            </a:bodyPr>
            <a:lstStyle/>
            <a:p>
              <a:pPr eaLnBrk="1" fontAlgn="auto" hangingPunct="1">
                <a:spcBef>
                  <a:spcPts val="0"/>
                </a:spcBef>
                <a:spcAft>
                  <a:spcPts val="0"/>
                </a:spcAft>
              </a:pPr>
              <a:r>
                <a:rPr lang="en-US" sz="2800" dirty="0">
                  <a:solidFill>
                    <a:prstClr val="black"/>
                  </a:solidFill>
                  <a:latin typeface="Calibri"/>
                  <a:ea typeface="+mn-ea"/>
                </a:rPr>
                <a:t>C</a:t>
              </a:r>
            </a:p>
          </p:txBody>
        </p:sp>
      </p:grpSp>
      <p:grpSp>
        <p:nvGrpSpPr>
          <p:cNvPr id="10" name="组合 9"/>
          <p:cNvGrpSpPr/>
          <p:nvPr/>
        </p:nvGrpSpPr>
        <p:grpSpPr>
          <a:xfrm>
            <a:off x="3639969" y="5445224"/>
            <a:ext cx="534911" cy="533646"/>
            <a:chOff x="2927941" y="4222212"/>
            <a:chExt cx="534911" cy="533646"/>
          </a:xfrm>
        </p:grpSpPr>
        <p:sp>
          <p:nvSpPr>
            <p:cNvPr id="11" name="椭圆 10"/>
            <p:cNvSpPr/>
            <p:nvPr/>
          </p:nvSpPr>
          <p:spPr>
            <a:xfrm>
              <a:off x="2927941" y="4237850"/>
              <a:ext cx="534911" cy="518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latin typeface="Calibri"/>
              </a:endParaRPr>
            </a:p>
          </p:txBody>
        </p:sp>
        <p:sp>
          <p:nvSpPr>
            <p:cNvPr id="12" name="TextBox 11"/>
            <p:cNvSpPr txBox="1"/>
            <p:nvPr/>
          </p:nvSpPr>
          <p:spPr>
            <a:xfrm>
              <a:off x="3004727" y="4222212"/>
              <a:ext cx="365821" cy="523220"/>
            </a:xfrm>
            <a:prstGeom prst="rect">
              <a:avLst/>
            </a:prstGeom>
            <a:noFill/>
          </p:spPr>
          <p:txBody>
            <a:bodyPr wrap="square" rtlCol="0">
              <a:spAutoFit/>
            </a:bodyPr>
            <a:lstStyle/>
            <a:p>
              <a:pPr eaLnBrk="1" fontAlgn="auto" hangingPunct="1">
                <a:spcBef>
                  <a:spcPts val="0"/>
                </a:spcBef>
                <a:spcAft>
                  <a:spcPts val="0"/>
                </a:spcAft>
              </a:pPr>
              <a:r>
                <a:rPr lang="en-US" sz="2800" dirty="0">
                  <a:solidFill>
                    <a:prstClr val="black"/>
                  </a:solidFill>
                  <a:latin typeface="Calibri"/>
                  <a:ea typeface="+mn-ea"/>
                </a:rPr>
                <a:t>B</a:t>
              </a:r>
            </a:p>
          </p:txBody>
        </p:sp>
      </p:grpSp>
      <p:grpSp>
        <p:nvGrpSpPr>
          <p:cNvPr id="13" name="组合 12"/>
          <p:cNvGrpSpPr/>
          <p:nvPr/>
        </p:nvGrpSpPr>
        <p:grpSpPr>
          <a:xfrm>
            <a:off x="7217274" y="5445224"/>
            <a:ext cx="534911" cy="533646"/>
            <a:chOff x="2927941" y="4222212"/>
            <a:chExt cx="534911" cy="533646"/>
          </a:xfrm>
        </p:grpSpPr>
        <p:sp>
          <p:nvSpPr>
            <p:cNvPr id="14" name="椭圆 13"/>
            <p:cNvSpPr/>
            <p:nvPr/>
          </p:nvSpPr>
          <p:spPr>
            <a:xfrm>
              <a:off x="2927941" y="4237850"/>
              <a:ext cx="534911" cy="518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latin typeface="Calibri"/>
              </a:endParaRPr>
            </a:p>
          </p:txBody>
        </p:sp>
        <p:sp>
          <p:nvSpPr>
            <p:cNvPr id="15" name="TextBox 14"/>
            <p:cNvSpPr txBox="1"/>
            <p:nvPr/>
          </p:nvSpPr>
          <p:spPr>
            <a:xfrm>
              <a:off x="3004727" y="4222212"/>
              <a:ext cx="365821" cy="523220"/>
            </a:xfrm>
            <a:prstGeom prst="rect">
              <a:avLst/>
            </a:prstGeom>
            <a:noFill/>
          </p:spPr>
          <p:txBody>
            <a:bodyPr wrap="square" rtlCol="0">
              <a:spAutoFit/>
            </a:bodyPr>
            <a:lstStyle/>
            <a:p>
              <a:pPr eaLnBrk="1" fontAlgn="auto" hangingPunct="1">
                <a:spcBef>
                  <a:spcPts val="0"/>
                </a:spcBef>
                <a:spcAft>
                  <a:spcPts val="0"/>
                </a:spcAft>
              </a:pPr>
              <a:r>
                <a:rPr lang="en-US" sz="2800" dirty="0">
                  <a:solidFill>
                    <a:prstClr val="black"/>
                  </a:solidFill>
                  <a:latin typeface="Calibri"/>
                  <a:ea typeface="+mn-ea"/>
                </a:rPr>
                <a:t>D</a:t>
              </a:r>
            </a:p>
          </p:txBody>
        </p:sp>
      </p:grpSp>
      <p:cxnSp>
        <p:nvCxnSpPr>
          <p:cNvPr id="16" name="直接箭头连接符 15"/>
          <p:cNvCxnSpPr>
            <a:stCxn id="5" idx="6"/>
            <a:endCxn id="7" idx="2"/>
          </p:cNvCxnSpPr>
          <p:nvPr/>
        </p:nvCxnSpPr>
        <p:spPr>
          <a:xfrm flipV="1">
            <a:off x="4182639" y="2685104"/>
            <a:ext cx="3034634" cy="10426"/>
          </a:xfrm>
          <a:prstGeom prst="straightConnector1">
            <a:avLst/>
          </a:prstGeom>
          <a:ln w="38100">
            <a:solidFill>
              <a:srgbClr val="0070C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5" idx="4"/>
            <a:endCxn id="12" idx="0"/>
          </p:cNvCxnSpPr>
          <p:nvPr/>
        </p:nvCxnSpPr>
        <p:spPr>
          <a:xfrm flipH="1">
            <a:off x="3899666" y="2954534"/>
            <a:ext cx="15519" cy="2490690"/>
          </a:xfrm>
          <a:prstGeom prst="straightConnector1">
            <a:avLst/>
          </a:prstGeom>
          <a:ln w="38100">
            <a:solidFill>
              <a:srgbClr val="0070C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5" idx="5"/>
            <a:endCxn id="14" idx="1"/>
          </p:cNvCxnSpPr>
          <p:nvPr/>
        </p:nvCxnSpPr>
        <p:spPr>
          <a:xfrm>
            <a:off x="4104303" y="2878673"/>
            <a:ext cx="3191306" cy="2658050"/>
          </a:xfrm>
          <a:prstGeom prst="straightConnector1">
            <a:avLst/>
          </a:prstGeom>
          <a:ln w="38100">
            <a:solidFill>
              <a:srgbClr val="0070C0"/>
            </a:solidFill>
            <a:prstDash val="sysDot"/>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25" name="表格 24"/>
              <p:cNvGraphicFramePr>
                <a:graphicFrameLocks noGrp="1"/>
              </p:cNvGraphicFramePr>
              <p:nvPr/>
            </p:nvGraphicFramePr>
            <p:xfrm>
              <a:off x="3410684" y="3747848"/>
              <a:ext cx="1029694" cy="846448"/>
            </p:xfrm>
            <a:graphic>
              <a:graphicData uri="http://schemas.openxmlformats.org/drawingml/2006/table">
                <a:tbl>
                  <a:tblPr firstRow="1" bandRow="1">
                    <a:tableStyleId>{D113A9D2-9D6B-4929-AA2D-F23B5EE8CBE7}</a:tableStyleId>
                  </a:tblPr>
                  <a:tblGrid>
                    <a:gridCol w="1029694">
                      <a:extLst>
                        <a:ext uri="{9D8B030D-6E8A-4147-A177-3AD203B41FA5}">
                          <a16:colId xmlns:a16="http://schemas.microsoft.com/office/drawing/2014/main" val="20000"/>
                        </a:ext>
                      </a:extLst>
                    </a:gridCol>
                  </a:tblGrid>
                  <a:tr h="846448">
                    <a:tc>
                      <a:txBody>
                        <a:bodyPr/>
                        <a:lstStyle/>
                        <a:p>
                          <a:pPr algn="dist">
                            <a:lnSpc>
                              <a:spcPct val="200000"/>
                            </a:lnSpc>
                          </a:pPr>
                          <a14:m>
                            <m:oMathPara xmlns:m="http://schemas.openxmlformats.org/officeDocument/2006/math">
                              <m:oMathParaPr>
                                <m:jc m:val="center"/>
                              </m:oMathParaPr>
                              <m:oMath xmlns:m="http://schemas.openxmlformats.org/officeDocument/2006/math">
                                <m:r>
                                  <a:rPr lang="en-US" sz="2000" b="1" i="1" dirty="0" smtClean="0">
                                    <a:latin typeface="Cambria Math"/>
                                  </a:rPr>
                                  <m:t>𝑰</m:t>
                                </m:r>
                                <m:r>
                                  <a:rPr lang="en-US" sz="2000" b="1" i="1" dirty="0" smtClean="0">
                                    <a:latin typeface="Cambria Math"/>
                                  </a:rPr>
                                  <m:t>=</m:t>
                                </m:r>
                                <m:r>
                                  <a:rPr lang="en-US" sz="2000" b="1" i="1" dirty="0" smtClean="0">
                                    <a:latin typeface="Cambria Math"/>
                                  </a:rPr>
                                  <m:t>𝟏</m:t>
                                </m:r>
                              </m:oMath>
                            </m:oMathPara>
                          </a14:m>
                          <a:endParaRPr lang="en-US" sz="2000" b="1" dirty="0"/>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Choice>
        <mc:Fallback xmlns="">
          <p:graphicFrame>
            <p:nvGraphicFramePr>
              <p:cNvPr id="25" name="表格 24"/>
              <p:cNvGraphicFramePr>
                <a:graphicFrameLocks noGrp="1"/>
              </p:cNvGraphicFramePr>
              <p:nvPr/>
            </p:nvGraphicFramePr>
            <p:xfrm>
              <a:off x="3410684" y="3747848"/>
              <a:ext cx="1029694" cy="846448"/>
            </p:xfrm>
            <a:graphic>
              <a:graphicData uri="http://schemas.openxmlformats.org/drawingml/2006/table">
                <a:tbl>
                  <a:tblPr firstRow="1" bandRow="1">
                    <a:tableStyleId>{D113A9D2-9D6B-4929-AA2D-F23B5EE8CBE7}</a:tableStyleId>
                  </a:tblPr>
                  <a:tblGrid>
                    <a:gridCol w="1029694">
                      <a:extLst>
                        <a:ext uri="{9D8B030D-6E8A-4147-A177-3AD203B41FA5}">
                          <a16:colId xmlns:a16="http://schemas.microsoft.com/office/drawing/2014/main" val="20000"/>
                        </a:ext>
                      </a:extLst>
                    </a:gridCol>
                  </a:tblGrid>
                  <a:tr h="846448">
                    <a:tc>
                      <a:txBody>
                        <a:bodyPr/>
                        <a:lstStyle/>
                        <a:p>
                          <a:endParaRPr lang="zh-CN"/>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blipFill>
                          <a:blip r:embed="rId2"/>
                          <a:stretch>
                            <a:fillRect l="-7059" t="-3571" r="-7647" b="-14286"/>
                          </a:stretch>
                        </a:blipFill>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8" name="表格 27"/>
              <p:cNvGraphicFramePr>
                <a:graphicFrameLocks noGrp="1"/>
              </p:cNvGraphicFramePr>
              <p:nvPr/>
            </p:nvGraphicFramePr>
            <p:xfrm>
              <a:off x="5192366" y="2262358"/>
              <a:ext cx="1029694" cy="846448"/>
            </p:xfrm>
            <a:graphic>
              <a:graphicData uri="http://schemas.openxmlformats.org/drawingml/2006/table">
                <a:tbl>
                  <a:tblPr firstRow="1" bandRow="1">
                    <a:tableStyleId>{D113A9D2-9D6B-4929-AA2D-F23B5EE8CBE7}</a:tableStyleId>
                  </a:tblPr>
                  <a:tblGrid>
                    <a:gridCol w="1029694">
                      <a:extLst>
                        <a:ext uri="{9D8B030D-6E8A-4147-A177-3AD203B41FA5}">
                          <a16:colId xmlns:a16="http://schemas.microsoft.com/office/drawing/2014/main" val="20000"/>
                        </a:ext>
                      </a:extLst>
                    </a:gridCol>
                  </a:tblGrid>
                  <a:tr h="846448">
                    <a:tc>
                      <a:txBody>
                        <a:bodyPr/>
                        <a:lstStyle/>
                        <a:p>
                          <a:pPr algn="dist">
                            <a:lnSpc>
                              <a:spcPct val="200000"/>
                            </a:lnSpc>
                          </a:pPr>
                          <a14:m>
                            <m:oMathPara xmlns:m="http://schemas.openxmlformats.org/officeDocument/2006/math">
                              <m:oMathParaPr>
                                <m:jc m:val="center"/>
                              </m:oMathParaPr>
                              <m:oMath xmlns:m="http://schemas.openxmlformats.org/officeDocument/2006/math">
                                <m:r>
                                  <a:rPr lang="en-US" sz="2000" b="1" i="1" dirty="0" smtClean="0">
                                    <a:latin typeface="Cambria Math"/>
                                  </a:rPr>
                                  <m:t>𝑰</m:t>
                                </m:r>
                                <m:r>
                                  <a:rPr lang="en-US" sz="2000" b="1" i="1" dirty="0" smtClean="0">
                                    <a:latin typeface="Cambria Math"/>
                                  </a:rPr>
                                  <m:t>=</m:t>
                                </m:r>
                                <m:r>
                                  <a:rPr lang="en-US" sz="2000" b="1" i="1" dirty="0" smtClean="0">
                                    <a:latin typeface="Cambria Math"/>
                                  </a:rPr>
                                  <m:t>𝟎</m:t>
                                </m:r>
                                <m:r>
                                  <a:rPr lang="en-US" sz="2000" b="1" i="1" dirty="0" smtClean="0">
                                    <a:latin typeface="Cambria Math"/>
                                  </a:rPr>
                                  <m:t>.</m:t>
                                </m:r>
                                <m:r>
                                  <a:rPr lang="en-US" sz="2000" b="1" i="1" dirty="0" smtClean="0">
                                    <a:latin typeface="Cambria Math"/>
                                  </a:rPr>
                                  <m:t>𝟒</m:t>
                                </m:r>
                              </m:oMath>
                            </m:oMathPara>
                          </a14:m>
                          <a:endParaRPr lang="en-US" sz="2000" b="1" dirty="0"/>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Choice>
        <mc:Fallback xmlns="">
          <p:graphicFrame>
            <p:nvGraphicFramePr>
              <p:cNvPr id="28" name="表格 27"/>
              <p:cNvGraphicFramePr>
                <a:graphicFrameLocks noGrp="1"/>
              </p:cNvGraphicFramePr>
              <p:nvPr/>
            </p:nvGraphicFramePr>
            <p:xfrm>
              <a:off x="5192366" y="2262358"/>
              <a:ext cx="1029694" cy="846448"/>
            </p:xfrm>
            <a:graphic>
              <a:graphicData uri="http://schemas.openxmlformats.org/drawingml/2006/table">
                <a:tbl>
                  <a:tblPr firstRow="1" bandRow="1">
                    <a:tableStyleId>{D113A9D2-9D6B-4929-AA2D-F23B5EE8CBE7}</a:tableStyleId>
                  </a:tblPr>
                  <a:tblGrid>
                    <a:gridCol w="1029694">
                      <a:extLst>
                        <a:ext uri="{9D8B030D-6E8A-4147-A177-3AD203B41FA5}">
                          <a16:colId xmlns:a16="http://schemas.microsoft.com/office/drawing/2014/main" val="20000"/>
                        </a:ext>
                      </a:extLst>
                    </a:gridCol>
                  </a:tblGrid>
                  <a:tr h="846448">
                    <a:tc>
                      <a:txBody>
                        <a:bodyPr/>
                        <a:lstStyle/>
                        <a:p>
                          <a:endParaRPr lang="zh-CN"/>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blipFill>
                          <a:blip r:embed="rId3"/>
                          <a:stretch>
                            <a:fillRect l="-7059" t="-4317" r="-8235" b="-14388"/>
                          </a:stretch>
                        </a:blipFill>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9" name="表格 28"/>
              <p:cNvGraphicFramePr>
                <a:graphicFrameLocks noGrp="1"/>
              </p:cNvGraphicFramePr>
              <p:nvPr/>
            </p:nvGraphicFramePr>
            <p:xfrm>
              <a:off x="5192366" y="3747848"/>
              <a:ext cx="1029694" cy="846448"/>
            </p:xfrm>
            <a:graphic>
              <a:graphicData uri="http://schemas.openxmlformats.org/drawingml/2006/table">
                <a:tbl>
                  <a:tblPr firstRow="1" bandRow="1">
                    <a:tableStyleId>{D113A9D2-9D6B-4929-AA2D-F23B5EE8CBE7}</a:tableStyleId>
                  </a:tblPr>
                  <a:tblGrid>
                    <a:gridCol w="1029694">
                      <a:extLst>
                        <a:ext uri="{9D8B030D-6E8A-4147-A177-3AD203B41FA5}">
                          <a16:colId xmlns:a16="http://schemas.microsoft.com/office/drawing/2014/main" val="20000"/>
                        </a:ext>
                      </a:extLst>
                    </a:gridCol>
                  </a:tblGrid>
                  <a:tr h="846448">
                    <a:tc>
                      <a:txBody>
                        <a:bodyPr/>
                        <a:lstStyle/>
                        <a:p>
                          <a:pPr algn="dist">
                            <a:lnSpc>
                              <a:spcPct val="200000"/>
                            </a:lnSpc>
                          </a:pPr>
                          <a14:m>
                            <m:oMathPara xmlns:m="http://schemas.openxmlformats.org/officeDocument/2006/math">
                              <m:oMathParaPr>
                                <m:jc m:val="center"/>
                              </m:oMathParaPr>
                              <m:oMath xmlns:m="http://schemas.openxmlformats.org/officeDocument/2006/math">
                                <m:r>
                                  <a:rPr lang="en-US" sz="2000" b="1" i="1" dirty="0" smtClean="0">
                                    <a:latin typeface="Cambria Math"/>
                                  </a:rPr>
                                  <m:t>𝑰</m:t>
                                </m:r>
                                <m:r>
                                  <a:rPr lang="en-US" sz="2000" b="1" i="1" dirty="0" smtClean="0">
                                    <a:latin typeface="Cambria Math"/>
                                  </a:rPr>
                                  <m:t>=</m:t>
                                </m:r>
                                <m:r>
                                  <a:rPr lang="en-US" sz="2000" b="1" i="1" dirty="0" smtClean="0">
                                    <a:latin typeface="Cambria Math"/>
                                  </a:rPr>
                                  <m:t>𝟎</m:t>
                                </m:r>
                              </m:oMath>
                            </m:oMathPara>
                          </a14:m>
                          <a:endParaRPr lang="en-US" sz="2000" b="1" dirty="0"/>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Choice>
        <mc:Fallback xmlns="">
          <p:graphicFrame>
            <p:nvGraphicFramePr>
              <p:cNvPr id="29" name="表格 28"/>
              <p:cNvGraphicFramePr>
                <a:graphicFrameLocks noGrp="1"/>
              </p:cNvGraphicFramePr>
              <p:nvPr/>
            </p:nvGraphicFramePr>
            <p:xfrm>
              <a:off x="5192366" y="3747848"/>
              <a:ext cx="1029694" cy="846448"/>
            </p:xfrm>
            <a:graphic>
              <a:graphicData uri="http://schemas.openxmlformats.org/drawingml/2006/table">
                <a:tbl>
                  <a:tblPr firstRow="1" bandRow="1">
                    <a:tableStyleId>{D113A9D2-9D6B-4929-AA2D-F23B5EE8CBE7}</a:tableStyleId>
                  </a:tblPr>
                  <a:tblGrid>
                    <a:gridCol w="1029694">
                      <a:extLst>
                        <a:ext uri="{9D8B030D-6E8A-4147-A177-3AD203B41FA5}">
                          <a16:colId xmlns:a16="http://schemas.microsoft.com/office/drawing/2014/main" val="20000"/>
                        </a:ext>
                      </a:extLst>
                    </a:gridCol>
                  </a:tblGrid>
                  <a:tr h="846448">
                    <a:tc>
                      <a:txBody>
                        <a:bodyPr/>
                        <a:lstStyle/>
                        <a:p>
                          <a:endParaRPr lang="zh-CN"/>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blipFill>
                          <a:blip r:embed="rId4"/>
                          <a:stretch>
                            <a:fillRect l="-7059" t="-3571" r="-8235" b="-14286"/>
                          </a:stretch>
                        </a:blipFill>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sp>
            <p:nvSpPr>
              <p:cNvPr id="23" name="TextBox 22"/>
              <p:cNvSpPr txBox="1"/>
              <p:nvPr/>
            </p:nvSpPr>
            <p:spPr>
              <a:xfrm>
                <a:off x="8472264" y="2970845"/>
                <a:ext cx="1944216" cy="1815882"/>
              </a:xfrm>
              <a:prstGeom prst="rect">
                <a:avLst/>
              </a:prstGeom>
              <a:noFill/>
            </p:spPr>
            <p:txBody>
              <a:bodyPr wrap="square" rtlCol="0">
                <a:spAutoFit/>
              </a:bodyPr>
              <a:lstStyle/>
              <a:p>
                <a:pPr algn="ctr" eaLnBrk="1" fontAlgn="auto" hangingPunct="1">
                  <a:spcBef>
                    <a:spcPts val="0"/>
                  </a:spcBef>
                  <a:spcAft>
                    <a:spcPts val="0"/>
                  </a:spcAft>
                </a:pPr>
                <a:r>
                  <a:rPr lang="en-US" sz="2800" dirty="0">
                    <a:solidFill>
                      <a:prstClr val="black"/>
                    </a:solidFill>
                    <a:latin typeface="Calibri"/>
                    <a:ea typeface="+mn-ea"/>
                  </a:rPr>
                  <a:t>candidates:</a:t>
                </a:r>
              </a:p>
              <a:p>
                <a:pPr algn="ctr"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sz="2800" i="1">
                          <a:solidFill>
                            <a:prstClr val="black"/>
                          </a:solidFill>
                          <a:latin typeface="Cambria Math"/>
                          <a:ea typeface="+mn-ea"/>
                        </a:rPr>
                        <m:t>𝐴</m:t>
                      </m:r>
                      <m:r>
                        <a:rPr lang="en-US" sz="2800" i="1">
                          <a:solidFill>
                            <a:prstClr val="black"/>
                          </a:solidFill>
                          <a:latin typeface="Cambria Math"/>
                          <a:ea typeface="+mn-ea"/>
                        </a:rPr>
                        <m:t>→</m:t>
                      </m:r>
                      <m:r>
                        <a:rPr lang="en-US" sz="2800" i="1">
                          <a:solidFill>
                            <a:prstClr val="black"/>
                          </a:solidFill>
                          <a:latin typeface="Cambria Math"/>
                          <a:ea typeface="+mn-ea"/>
                        </a:rPr>
                        <m:t>𝐵</m:t>
                      </m:r>
                    </m:oMath>
                  </m:oMathPara>
                </a14:m>
                <a:endParaRPr lang="en-US" sz="2800" dirty="0">
                  <a:solidFill>
                    <a:prstClr val="black"/>
                  </a:solidFill>
                  <a:latin typeface="Calibri"/>
                  <a:ea typeface="+mn-ea"/>
                </a:endParaRPr>
              </a:p>
              <a:p>
                <a:pPr algn="ctr"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sz="2800" i="1">
                          <a:solidFill>
                            <a:prstClr val="black"/>
                          </a:solidFill>
                          <a:latin typeface="Cambria Math"/>
                          <a:ea typeface="+mn-ea"/>
                        </a:rPr>
                        <m:t>𝐴</m:t>
                      </m:r>
                      <m:r>
                        <a:rPr lang="en-US" sz="2800" i="1">
                          <a:solidFill>
                            <a:prstClr val="black"/>
                          </a:solidFill>
                          <a:latin typeface="Cambria Math"/>
                          <a:ea typeface="+mn-ea"/>
                        </a:rPr>
                        <m:t>→</m:t>
                      </m:r>
                      <m:r>
                        <a:rPr lang="en-US" sz="2800" i="1">
                          <a:solidFill>
                            <a:prstClr val="black"/>
                          </a:solidFill>
                          <a:latin typeface="Cambria Math"/>
                          <a:ea typeface="+mn-ea"/>
                        </a:rPr>
                        <m:t>𝐶</m:t>
                      </m:r>
                    </m:oMath>
                  </m:oMathPara>
                </a14:m>
                <a:endParaRPr lang="en-US" sz="2800" dirty="0">
                  <a:solidFill>
                    <a:prstClr val="black"/>
                  </a:solidFill>
                  <a:latin typeface="Calibri"/>
                  <a:ea typeface="+mn-ea"/>
                </a:endParaRPr>
              </a:p>
              <a:p>
                <a:pPr algn="ctr"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sz="2800" i="1">
                          <a:solidFill>
                            <a:prstClr val="black"/>
                          </a:solidFill>
                          <a:latin typeface="Cambria Math"/>
                          <a:ea typeface="+mn-ea"/>
                        </a:rPr>
                        <m:t>𝐴</m:t>
                      </m:r>
                      <m:r>
                        <a:rPr lang="en-US" sz="2800" i="1">
                          <a:solidFill>
                            <a:prstClr val="black"/>
                          </a:solidFill>
                          <a:latin typeface="Cambria Math"/>
                          <a:ea typeface="+mn-ea"/>
                        </a:rPr>
                        <m:t>→</m:t>
                      </m:r>
                      <m:r>
                        <a:rPr lang="en-US" sz="2800" i="1">
                          <a:solidFill>
                            <a:prstClr val="black"/>
                          </a:solidFill>
                          <a:latin typeface="Cambria Math"/>
                          <a:ea typeface="+mn-ea"/>
                        </a:rPr>
                        <m:t>𝐷</m:t>
                      </m:r>
                    </m:oMath>
                  </m:oMathPara>
                </a14:m>
                <a:endParaRPr lang="en-US" sz="2800" dirty="0">
                  <a:solidFill>
                    <a:prstClr val="black"/>
                  </a:solidFill>
                  <a:latin typeface="Calibri"/>
                  <a:ea typeface="+mn-ea"/>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8472264" y="2970845"/>
                <a:ext cx="1944216" cy="1815882"/>
              </a:xfrm>
              <a:prstGeom prst="rect">
                <a:avLst/>
              </a:prstGeom>
              <a:blipFill>
                <a:blip r:embed="rId5"/>
                <a:stretch>
                  <a:fillRect l="-3448" t="-3020" r="-313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029051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dirty="0"/>
              <a:t>Select next tree edge by its mutual information</a:t>
            </a:r>
          </a:p>
        </p:txBody>
      </p:sp>
      <p:sp>
        <p:nvSpPr>
          <p:cNvPr id="3" name="标题 2"/>
          <p:cNvSpPr>
            <a:spLocks noGrp="1"/>
          </p:cNvSpPr>
          <p:nvPr>
            <p:ph type="title"/>
          </p:nvPr>
        </p:nvSpPr>
        <p:spPr/>
        <p:txBody>
          <a:bodyPr/>
          <a:lstStyle/>
          <a:p>
            <a:r>
              <a:rPr lang="en-US" dirty="0"/>
              <a:t>Build a Bayesian Network</a:t>
            </a:r>
          </a:p>
        </p:txBody>
      </p:sp>
      <p:grpSp>
        <p:nvGrpSpPr>
          <p:cNvPr id="9" name="组合 8"/>
          <p:cNvGrpSpPr/>
          <p:nvPr/>
        </p:nvGrpSpPr>
        <p:grpSpPr>
          <a:xfrm>
            <a:off x="3647729" y="2420888"/>
            <a:ext cx="534911" cy="533646"/>
            <a:chOff x="2123728" y="2420888"/>
            <a:chExt cx="534911" cy="533646"/>
          </a:xfrm>
        </p:grpSpPr>
        <p:sp>
          <p:nvSpPr>
            <p:cNvPr id="5" name="椭圆 4"/>
            <p:cNvSpPr/>
            <p:nvPr/>
          </p:nvSpPr>
          <p:spPr>
            <a:xfrm>
              <a:off x="2123728" y="2436526"/>
              <a:ext cx="534911" cy="518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latin typeface="Calibri"/>
              </a:endParaRPr>
            </a:p>
          </p:txBody>
        </p:sp>
        <p:sp>
          <p:nvSpPr>
            <p:cNvPr id="6" name="TextBox 5"/>
            <p:cNvSpPr txBox="1"/>
            <p:nvPr/>
          </p:nvSpPr>
          <p:spPr>
            <a:xfrm>
              <a:off x="2200514" y="2420888"/>
              <a:ext cx="365821" cy="523220"/>
            </a:xfrm>
            <a:prstGeom prst="rect">
              <a:avLst/>
            </a:prstGeom>
            <a:noFill/>
          </p:spPr>
          <p:txBody>
            <a:bodyPr wrap="square" rtlCol="0">
              <a:spAutoFit/>
            </a:bodyPr>
            <a:lstStyle/>
            <a:p>
              <a:pPr eaLnBrk="1" fontAlgn="auto" hangingPunct="1">
                <a:spcBef>
                  <a:spcPts val="0"/>
                </a:spcBef>
                <a:spcAft>
                  <a:spcPts val="0"/>
                </a:spcAft>
              </a:pPr>
              <a:r>
                <a:rPr lang="en-US" sz="2800" dirty="0">
                  <a:solidFill>
                    <a:prstClr val="black"/>
                  </a:solidFill>
                  <a:latin typeface="Calibri"/>
                  <a:ea typeface="+mn-ea"/>
                </a:rPr>
                <a:t>A</a:t>
              </a:r>
            </a:p>
          </p:txBody>
        </p:sp>
      </p:grpSp>
      <p:grpSp>
        <p:nvGrpSpPr>
          <p:cNvPr id="4" name="组合 3"/>
          <p:cNvGrpSpPr/>
          <p:nvPr/>
        </p:nvGrpSpPr>
        <p:grpSpPr>
          <a:xfrm>
            <a:off x="7217274" y="2410462"/>
            <a:ext cx="534911" cy="533646"/>
            <a:chOff x="2927941" y="4222212"/>
            <a:chExt cx="534911" cy="533646"/>
          </a:xfrm>
        </p:grpSpPr>
        <p:sp>
          <p:nvSpPr>
            <p:cNvPr id="7" name="椭圆 6"/>
            <p:cNvSpPr/>
            <p:nvPr/>
          </p:nvSpPr>
          <p:spPr>
            <a:xfrm>
              <a:off x="2927941" y="4237850"/>
              <a:ext cx="534911" cy="518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latin typeface="Calibri"/>
              </a:endParaRPr>
            </a:p>
          </p:txBody>
        </p:sp>
        <p:sp>
          <p:nvSpPr>
            <p:cNvPr id="8" name="TextBox 7"/>
            <p:cNvSpPr txBox="1"/>
            <p:nvPr/>
          </p:nvSpPr>
          <p:spPr>
            <a:xfrm>
              <a:off x="3004727" y="4222212"/>
              <a:ext cx="365821" cy="523220"/>
            </a:xfrm>
            <a:prstGeom prst="rect">
              <a:avLst/>
            </a:prstGeom>
            <a:noFill/>
          </p:spPr>
          <p:txBody>
            <a:bodyPr wrap="square" rtlCol="0">
              <a:spAutoFit/>
            </a:bodyPr>
            <a:lstStyle/>
            <a:p>
              <a:pPr eaLnBrk="1" fontAlgn="auto" hangingPunct="1">
                <a:spcBef>
                  <a:spcPts val="0"/>
                </a:spcBef>
                <a:spcAft>
                  <a:spcPts val="0"/>
                </a:spcAft>
              </a:pPr>
              <a:r>
                <a:rPr lang="en-US" sz="2800" dirty="0">
                  <a:solidFill>
                    <a:prstClr val="black"/>
                  </a:solidFill>
                  <a:latin typeface="Calibri"/>
                  <a:ea typeface="+mn-ea"/>
                </a:rPr>
                <a:t>C</a:t>
              </a:r>
            </a:p>
          </p:txBody>
        </p:sp>
      </p:grpSp>
      <p:grpSp>
        <p:nvGrpSpPr>
          <p:cNvPr id="10" name="组合 9"/>
          <p:cNvGrpSpPr/>
          <p:nvPr/>
        </p:nvGrpSpPr>
        <p:grpSpPr>
          <a:xfrm>
            <a:off x="3639969" y="5445224"/>
            <a:ext cx="534911" cy="533646"/>
            <a:chOff x="2927941" y="4222212"/>
            <a:chExt cx="534911" cy="533646"/>
          </a:xfrm>
        </p:grpSpPr>
        <p:sp>
          <p:nvSpPr>
            <p:cNvPr id="11" name="椭圆 10"/>
            <p:cNvSpPr/>
            <p:nvPr/>
          </p:nvSpPr>
          <p:spPr>
            <a:xfrm>
              <a:off x="2927941" y="4237850"/>
              <a:ext cx="534911" cy="518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latin typeface="Calibri"/>
              </a:endParaRPr>
            </a:p>
          </p:txBody>
        </p:sp>
        <p:sp>
          <p:nvSpPr>
            <p:cNvPr id="12" name="TextBox 11"/>
            <p:cNvSpPr txBox="1"/>
            <p:nvPr/>
          </p:nvSpPr>
          <p:spPr>
            <a:xfrm>
              <a:off x="3004727" y="4222212"/>
              <a:ext cx="365821" cy="523220"/>
            </a:xfrm>
            <a:prstGeom prst="rect">
              <a:avLst/>
            </a:prstGeom>
            <a:noFill/>
          </p:spPr>
          <p:txBody>
            <a:bodyPr wrap="square" rtlCol="0">
              <a:spAutoFit/>
            </a:bodyPr>
            <a:lstStyle/>
            <a:p>
              <a:pPr eaLnBrk="1" fontAlgn="auto" hangingPunct="1">
                <a:spcBef>
                  <a:spcPts val="0"/>
                </a:spcBef>
                <a:spcAft>
                  <a:spcPts val="0"/>
                </a:spcAft>
              </a:pPr>
              <a:r>
                <a:rPr lang="en-US" sz="2800" dirty="0">
                  <a:solidFill>
                    <a:prstClr val="black"/>
                  </a:solidFill>
                  <a:latin typeface="Calibri"/>
                  <a:ea typeface="+mn-ea"/>
                </a:rPr>
                <a:t>B</a:t>
              </a:r>
            </a:p>
          </p:txBody>
        </p:sp>
      </p:grpSp>
      <p:grpSp>
        <p:nvGrpSpPr>
          <p:cNvPr id="13" name="组合 12"/>
          <p:cNvGrpSpPr/>
          <p:nvPr/>
        </p:nvGrpSpPr>
        <p:grpSpPr>
          <a:xfrm>
            <a:off x="7217273" y="5445224"/>
            <a:ext cx="534911" cy="533646"/>
            <a:chOff x="2927941" y="4222212"/>
            <a:chExt cx="534911" cy="533646"/>
          </a:xfrm>
        </p:grpSpPr>
        <p:sp>
          <p:nvSpPr>
            <p:cNvPr id="14" name="椭圆 13"/>
            <p:cNvSpPr/>
            <p:nvPr/>
          </p:nvSpPr>
          <p:spPr>
            <a:xfrm>
              <a:off x="2927941" y="4237850"/>
              <a:ext cx="534911" cy="518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latin typeface="Calibri"/>
              </a:endParaRPr>
            </a:p>
          </p:txBody>
        </p:sp>
        <p:sp>
          <p:nvSpPr>
            <p:cNvPr id="15" name="TextBox 14"/>
            <p:cNvSpPr txBox="1"/>
            <p:nvPr/>
          </p:nvSpPr>
          <p:spPr>
            <a:xfrm>
              <a:off x="3004727" y="4222212"/>
              <a:ext cx="365821" cy="523220"/>
            </a:xfrm>
            <a:prstGeom prst="rect">
              <a:avLst/>
            </a:prstGeom>
            <a:noFill/>
          </p:spPr>
          <p:txBody>
            <a:bodyPr wrap="square" rtlCol="0">
              <a:spAutoFit/>
            </a:bodyPr>
            <a:lstStyle/>
            <a:p>
              <a:pPr eaLnBrk="1" fontAlgn="auto" hangingPunct="1">
                <a:spcBef>
                  <a:spcPts val="0"/>
                </a:spcBef>
                <a:spcAft>
                  <a:spcPts val="0"/>
                </a:spcAft>
              </a:pPr>
              <a:r>
                <a:rPr lang="en-US" sz="2800" dirty="0">
                  <a:solidFill>
                    <a:prstClr val="black"/>
                  </a:solidFill>
                  <a:latin typeface="Calibri"/>
                  <a:ea typeface="+mn-ea"/>
                </a:rPr>
                <a:t>D</a:t>
              </a:r>
            </a:p>
          </p:txBody>
        </p:sp>
      </p:grpSp>
      <p:cxnSp>
        <p:nvCxnSpPr>
          <p:cNvPr id="19" name="直接箭头连接符 18"/>
          <p:cNvCxnSpPr>
            <a:stCxn id="5" idx="4"/>
            <a:endCxn id="12" idx="0"/>
          </p:cNvCxnSpPr>
          <p:nvPr/>
        </p:nvCxnSpPr>
        <p:spPr>
          <a:xfrm flipH="1">
            <a:off x="3899666" y="2954534"/>
            <a:ext cx="15519" cy="2490690"/>
          </a:xfrm>
          <a:prstGeom prst="straightConnector1">
            <a:avLst/>
          </a:prstGeom>
          <a:ln w="38100">
            <a:solidFill>
              <a:srgbClr val="0070C0"/>
            </a:solidFill>
            <a:prstDash val="soli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46894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dirty="0"/>
              <a:t>Select next tree edge by its mutual information</a:t>
            </a:r>
          </a:p>
        </p:txBody>
      </p:sp>
      <p:sp>
        <p:nvSpPr>
          <p:cNvPr id="3" name="标题 2"/>
          <p:cNvSpPr>
            <a:spLocks noGrp="1"/>
          </p:cNvSpPr>
          <p:nvPr>
            <p:ph type="title"/>
          </p:nvPr>
        </p:nvSpPr>
        <p:spPr/>
        <p:txBody>
          <a:bodyPr/>
          <a:lstStyle/>
          <a:p>
            <a:r>
              <a:rPr lang="en-US" dirty="0"/>
              <a:t>Build a Bayesian Network</a:t>
            </a:r>
          </a:p>
        </p:txBody>
      </p:sp>
      <p:grpSp>
        <p:nvGrpSpPr>
          <p:cNvPr id="9" name="组合 8"/>
          <p:cNvGrpSpPr/>
          <p:nvPr/>
        </p:nvGrpSpPr>
        <p:grpSpPr>
          <a:xfrm>
            <a:off x="3647729" y="2420888"/>
            <a:ext cx="534911" cy="533646"/>
            <a:chOff x="2123728" y="2420888"/>
            <a:chExt cx="534911" cy="533646"/>
          </a:xfrm>
        </p:grpSpPr>
        <p:sp>
          <p:nvSpPr>
            <p:cNvPr id="5" name="椭圆 4"/>
            <p:cNvSpPr/>
            <p:nvPr/>
          </p:nvSpPr>
          <p:spPr>
            <a:xfrm>
              <a:off x="2123728" y="2436526"/>
              <a:ext cx="534911" cy="518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latin typeface="Calibri"/>
              </a:endParaRPr>
            </a:p>
          </p:txBody>
        </p:sp>
        <p:sp>
          <p:nvSpPr>
            <p:cNvPr id="6" name="TextBox 5"/>
            <p:cNvSpPr txBox="1"/>
            <p:nvPr/>
          </p:nvSpPr>
          <p:spPr>
            <a:xfrm>
              <a:off x="2200514" y="2420888"/>
              <a:ext cx="365821" cy="523220"/>
            </a:xfrm>
            <a:prstGeom prst="rect">
              <a:avLst/>
            </a:prstGeom>
            <a:noFill/>
          </p:spPr>
          <p:txBody>
            <a:bodyPr wrap="square" rtlCol="0">
              <a:spAutoFit/>
            </a:bodyPr>
            <a:lstStyle/>
            <a:p>
              <a:pPr eaLnBrk="1" fontAlgn="auto" hangingPunct="1">
                <a:spcBef>
                  <a:spcPts val="0"/>
                </a:spcBef>
                <a:spcAft>
                  <a:spcPts val="0"/>
                </a:spcAft>
              </a:pPr>
              <a:r>
                <a:rPr lang="en-US" sz="2800" dirty="0">
                  <a:solidFill>
                    <a:prstClr val="black"/>
                  </a:solidFill>
                  <a:latin typeface="Calibri"/>
                  <a:ea typeface="+mn-ea"/>
                </a:rPr>
                <a:t>A</a:t>
              </a:r>
            </a:p>
          </p:txBody>
        </p:sp>
      </p:grpSp>
      <p:grpSp>
        <p:nvGrpSpPr>
          <p:cNvPr id="4" name="组合 3"/>
          <p:cNvGrpSpPr/>
          <p:nvPr/>
        </p:nvGrpSpPr>
        <p:grpSpPr>
          <a:xfrm>
            <a:off x="7217274" y="2410462"/>
            <a:ext cx="534911" cy="533646"/>
            <a:chOff x="2927941" y="4222212"/>
            <a:chExt cx="534911" cy="533646"/>
          </a:xfrm>
        </p:grpSpPr>
        <p:sp>
          <p:nvSpPr>
            <p:cNvPr id="7" name="椭圆 6"/>
            <p:cNvSpPr/>
            <p:nvPr/>
          </p:nvSpPr>
          <p:spPr>
            <a:xfrm>
              <a:off x="2927941" y="4237850"/>
              <a:ext cx="534911" cy="518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latin typeface="Calibri"/>
              </a:endParaRPr>
            </a:p>
          </p:txBody>
        </p:sp>
        <p:sp>
          <p:nvSpPr>
            <p:cNvPr id="8" name="TextBox 7"/>
            <p:cNvSpPr txBox="1"/>
            <p:nvPr/>
          </p:nvSpPr>
          <p:spPr>
            <a:xfrm>
              <a:off x="3004727" y="4222212"/>
              <a:ext cx="365821" cy="523220"/>
            </a:xfrm>
            <a:prstGeom prst="rect">
              <a:avLst/>
            </a:prstGeom>
            <a:noFill/>
          </p:spPr>
          <p:txBody>
            <a:bodyPr wrap="square" rtlCol="0">
              <a:spAutoFit/>
            </a:bodyPr>
            <a:lstStyle/>
            <a:p>
              <a:pPr eaLnBrk="1" fontAlgn="auto" hangingPunct="1">
                <a:spcBef>
                  <a:spcPts val="0"/>
                </a:spcBef>
                <a:spcAft>
                  <a:spcPts val="0"/>
                </a:spcAft>
              </a:pPr>
              <a:r>
                <a:rPr lang="en-US" sz="2800" dirty="0">
                  <a:solidFill>
                    <a:prstClr val="black"/>
                  </a:solidFill>
                  <a:latin typeface="Calibri"/>
                  <a:ea typeface="+mn-ea"/>
                </a:rPr>
                <a:t>C</a:t>
              </a:r>
            </a:p>
          </p:txBody>
        </p:sp>
      </p:grpSp>
      <p:grpSp>
        <p:nvGrpSpPr>
          <p:cNvPr id="10" name="组合 9"/>
          <p:cNvGrpSpPr/>
          <p:nvPr/>
        </p:nvGrpSpPr>
        <p:grpSpPr>
          <a:xfrm>
            <a:off x="3639969" y="5445224"/>
            <a:ext cx="534911" cy="533646"/>
            <a:chOff x="2927941" y="4222212"/>
            <a:chExt cx="534911" cy="533646"/>
          </a:xfrm>
        </p:grpSpPr>
        <p:sp>
          <p:nvSpPr>
            <p:cNvPr id="11" name="椭圆 10"/>
            <p:cNvSpPr/>
            <p:nvPr/>
          </p:nvSpPr>
          <p:spPr>
            <a:xfrm>
              <a:off x="2927941" y="4237850"/>
              <a:ext cx="534911" cy="518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latin typeface="Calibri"/>
              </a:endParaRPr>
            </a:p>
          </p:txBody>
        </p:sp>
        <p:sp>
          <p:nvSpPr>
            <p:cNvPr id="12" name="TextBox 11"/>
            <p:cNvSpPr txBox="1"/>
            <p:nvPr/>
          </p:nvSpPr>
          <p:spPr>
            <a:xfrm>
              <a:off x="3004727" y="4222212"/>
              <a:ext cx="365821" cy="523220"/>
            </a:xfrm>
            <a:prstGeom prst="rect">
              <a:avLst/>
            </a:prstGeom>
            <a:noFill/>
          </p:spPr>
          <p:txBody>
            <a:bodyPr wrap="square" rtlCol="0">
              <a:spAutoFit/>
            </a:bodyPr>
            <a:lstStyle/>
            <a:p>
              <a:pPr eaLnBrk="1" fontAlgn="auto" hangingPunct="1">
                <a:spcBef>
                  <a:spcPts val="0"/>
                </a:spcBef>
                <a:spcAft>
                  <a:spcPts val="0"/>
                </a:spcAft>
              </a:pPr>
              <a:r>
                <a:rPr lang="en-US" sz="2800" dirty="0">
                  <a:solidFill>
                    <a:prstClr val="black"/>
                  </a:solidFill>
                  <a:latin typeface="Calibri"/>
                  <a:ea typeface="+mn-ea"/>
                </a:rPr>
                <a:t>B</a:t>
              </a:r>
            </a:p>
          </p:txBody>
        </p:sp>
      </p:grpSp>
      <p:grpSp>
        <p:nvGrpSpPr>
          <p:cNvPr id="13" name="组合 12"/>
          <p:cNvGrpSpPr/>
          <p:nvPr/>
        </p:nvGrpSpPr>
        <p:grpSpPr>
          <a:xfrm>
            <a:off x="7217273" y="5445224"/>
            <a:ext cx="534911" cy="533646"/>
            <a:chOff x="2927941" y="4222212"/>
            <a:chExt cx="534911" cy="533646"/>
          </a:xfrm>
        </p:grpSpPr>
        <p:sp>
          <p:nvSpPr>
            <p:cNvPr id="14" name="椭圆 13"/>
            <p:cNvSpPr/>
            <p:nvPr/>
          </p:nvSpPr>
          <p:spPr>
            <a:xfrm>
              <a:off x="2927941" y="4237850"/>
              <a:ext cx="534911" cy="518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latin typeface="Calibri"/>
              </a:endParaRPr>
            </a:p>
          </p:txBody>
        </p:sp>
        <p:sp>
          <p:nvSpPr>
            <p:cNvPr id="15" name="TextBox 14"/>
            <p:cNvSpPr txBox="1"/>
            <p:nvPr/>
          </p:nvSpPr>
          <p:spPr>
            <a:xfrm>
              <a:off x="3004727" y="4222212"/>
              <a:ext cx="365821" cy="523220"/>
            </a:xfrm>
            <a:prstGeom prst="rect">
              <a:avLst/>
            </a:prstGeom>
            <a:noFill/>
          </p:spPr>
          <p:txBody>
            <a:bodyPr wrap="square" rtlCol="0">
              <a:spAutoFit/>
            </a:bodyPr>
            <a:lstStyle/>
            <a:p>
              <a:pPr eaLnBrk="1" fontAlgn="auto" hangingPunct="1">
                <a:spcBef>
                  <a:spcPts val="0"/>
                </a:spcBef>
                <a:spcAft>
                  <a:spcPts val="0"/>
                </a:spcAft>
              </a:pPr>
              <a:r>
                <a:rPr lang="en-US" sz="2800" dirty="0">
                  <a:solidFill>
                    <a:prstClr val="black"/>
                  </a:solidFill>
                  <a:latin typeface="Calibri"/>
                  <a:ea typeface="+mn-ea"/>
                </a:rPr>
                <a:t>D</a:t>
              </a:r>
            </a:p>
          </p:txBody>
        </p:sp>
      </p:grpSp>
      <p:cxnSp>
        <p:nvCxnSpPr>
          <p:cNvPr id="19" name="直接箭头连接符 18"/>
          <p:cNvCxnSpPr>
            <a:stCxn id="5" idx="4"/>
            <a:endCxn id="12" idx="0"/>
          </p:cNvCxnSpPr>
          <p:nvPr/>
        </p:nvCxnSpPr>
        <p:spPr>
          <a:xfrm flipH="1">
            <a:off x="3899666" y="2954534"/>
            <a:ext cx="15519" cy="2490690"/>
          </a:xfrm>
          <a:prstGeom prst="straightConnector1">
            <a:avLst/>
          </a:prstGeom>
          <a:ln w="38100">
            <a:solidFill>
              <a:srgbClr val="0070C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4182639" y="2685104"/>
            <a:ext cx="3034634" cy="10426"/>
          </a:xfrm>
          <a:prstGeom prst="straightConnector1">
            <a:avLst/>
          </a:prstGeom>
          <a:ln w="38100">
            <a:solidFill>
              <a:srgbClr val="0070C0"/>
            </a:solidFill>
            <a:prstDash val="sysDot"/>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8" name="表格 17"/>
              <p:cNvGraphicFramePr>
                <a:graphicFrameLocks noGrp="1"/>
              </p:cNvGraphicFramePr>
              <p:nvPr/>
            </p:nvGraphicFramePr>
            <p:xfrm>
              <a:off x="5196932" y="2262358"/>
              <a:ext cx="1029694" cy="846448"/>
            </p:xfrm>
            <a:graphic>
              <a:graphicData uri="http://schemas.openxmlformats.org/drawingml/2006/table">
                <a:tbl>
                  <a:tblPr firstRow="1" bandRow="1">
                    <a:tableStyleId>{D113A9D2-9D6B-4929-AA2D-F23B5EE8CBE7}</a:tableStyleId>
                  </a:tblPr>
                  <a:tblGrid>
                    <a:gridCol w="1029694">
                      <a:extLst>
                        <a:ext uri="{9D8B030D-6E8A-4147-A177-3AD203B41FA5}">
                          <a16:colId xmlns:a16="http://schemas.microsoft.com/office/drawing/2014/main" val="20000"/>
                        </a:ext>
                      </a:extLst>
                    </a:gridCol>
                  </a:tblGrid>
                  <a:tr h="846448">
                    <a:tc>
                      <a:txBody>
                        <a:bodyPr/>
                        <a:lstStyle/>
                        <a:p>
                          <a:pPr algn="dist">
                            <a:lnSpc>
                              <a:spcPct val="200000"/>
                            </a:lnSpc>
                          </a:pPr>
                          <a14:m>
                            <m:oMathPara xmlns:m="http://schemas.openxmlformats.org/officeDocument/2006/math">
                              <m:oMathParaPr>
                                <m:jc m:val="center"/>
                              </m:oMathParaPr>
                              <m:oMath xmlns:m="http://schemas.openxmlformats.org/officeDocument/2006/math">
                                <m:r>
                                  <a:rPr lang="en-US" sz="2000" b="1" i="1" dirty="0" smtClean="0">
                                    <a:latin typeface="Cambria Math"/>
                                  </a:rPr>
                                  <m:t>𝑰</m:t>
                                </m:r>
                                <m:r>
                                  <a:rPr lang="en-US" sz="2000" b="1" i="1" dirty="0" smtClean="0">
                                    <a:latin typeface="Cambria Math"/>
                                  </a:rPr>
                                  <m:t>=</m:t>
                                </m:r>
                                <m:r>
                                  <a:rPr lang="en-US" sz="2000" b="1" i="1" dirty="0" smtClean="0">
                                    <a:latin typeface="Cambria Math"/>
                                  </a:rPr>
                                  <m:t>𝟎</m:t>
                                </m:r>
                                <m:r>
                                  <a:rPr lang="en-US" sz="2000" b="1" i="1" dirty="0" smtClean="0">
                                    <a:latin typeface="Cambria Math"/>
                                  </a:rPr>
                                  <m:t>.</m:t>
                                </m:r>
                                <m:r>
                                  <a:rPr lang="en-US" sz="2000" b="1" i="1" dirty="0" smtClean="0">
                                    <a:latin typeface="Cambria Math"/>
                                  </a:rPr>
                                  <m:t>𝟒</m:t>
                                </m:r>
                              </m:oMath>
                            </m:oMathPara>
                          </a14:m>
                          <a:endParaRPr lang="en-US" sz="2000" b="1" dirty="0"/>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Choice>
        <mc:Fallback xmlns="">
          <p:graphicFrame>
            <p:nvGraphicFramePr>
              <p:cNvPr id="18" name="表格 17"/>
              <p:cNvGraphicFramePr>
                <a:graphicFrameLocks noGrp="1"/>
              </p:cNvGraphicFramePr>
              <p:nvPr/>
            </p:nvGraphicFramePr>
            <p:xfrm>
              <a:off x="5196932" y="2262358"/>
              <a:ext cx="1029694" cy="846448"/>
            </p:xfrm>
            <a:graphic>
              <a:graphicData uri="http://schemas.openxmlformats.org/drawingml/2006/table">
                <a:tbl>
                  <a:tblPr firstRow="1" bandRow="1">
                    <a:tableStyleId>{D113A9D2-9D6B-4929-AA2D-F23B5EE8CBE7}</a:tableStyleId>
                  </a:tblPr>
                  <a:tblGrid>
                    <a:gridCol w="1029694">
                      <a:extLst>
                        <a:ext uri="{9D8B030D-6E8A-4147-A177-3AD203B41FA5}">
                          <a16:colId xmlns:a16="http://schemas.microsoft.com/office/drawing/2014/main" val="20000"/>
                        </a:ext>
                      </a:extLst>
                    </a:gridCol>
                  </a:tblGrid>
                  <a:tr h="846448">
                    <a:tc>
                      <a:txBody>
                        <a:bodyPr/>
                        <a:lstStyle/>
                        <a:p>
                          <a:endParaRPr lang="zh-CN"/>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blipFill>
                          <a:blip r:embed="rId2"/>
                          <a:stretch>
                            <a:fillRect l="-7059" t="-4317" r="-7647" b="-14388"/>
                          </a:stretch>
                        </a:blipFill>
                      </a:tcPr>
                    </a:tc>
                    <a:extLst>
                      <a:ext uri="{0D108BD9-81ED-4DB2-BD59-A6C34878D82A}">
                        <a16:rowId xmlns:a16="http://schemas.microsoft.com/office/drawing/2014/main" val="10000"/>
                      </a:ext>
                    </a:extLst>
                  </a:tr>
                </a:tbl>
              </a:graphicData>
            </a:graphic>
          </p:graphicFrame>
        </mc:Fallback>
      </mc:AlternateContent>
      <p:cxnSp>
        <p:nvCxnSpPr>
          <p:cNvPr id="20" name="直接箭头连接符 19"/>
          <p:cNvCxnSpPr/>
          <p:nvPr/>
        </p:nvCxnSpPr>
        <p:spPr>
          <a:xfrm>
            <a:off x="4104304" y="2878673"/>
            <a:ext cx="3191305" cy="2658050"/>
          </a:xfrm>
          <a:prstGeom prst="straightConnector1">
            <a:avLst/>
          </a:prstGeom>
          <a:ln w="38100">
            <a:solidFill>
              <a:srgbClr val="0070C0"/>
            </a:solidFill>
            <a:prstDash val="sysDot"/>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21" name="表格 20"/>
              <p:cNvGraphicFramePr>
                <a:graphicFrameLocks noGrp="1"/>
              </p:cNvGraphicFramePr>
              <p:nvPr/>
            </p:nvGraphicFramePr>
            <p:xfrm>
              <a:off x="4182639" y="3346579"/>
              <a:ext cx="1029694" cy="846448"/>
            </p:xfrm>
            <a:graphic>
              <a:graphicData uri="http://schemas.openxmlformats.org/drawingml/2006/table">
                <a:tbl>
                  <a:tblPr firstRow="1" bandRow="1">
                    <a:tableStyleId>{D113A9D2-9D6B-4929-AA2D-F23B5EE8CBE7}</a:tableStyleId>
                  </a:tblPr>
                  <a:tblGrid>
                    <a:gridCol w="1029694">
                      <a:extLst>
                        <a:ext uri="{9D8B030D-6E8A-4147-A177-3AD203B41FA5}">
                          <a16:colId xmlns:a16="http://schemas.microsoft.com/office/drawing/2014/main" val="20000"/>
                        </a:ext>
                      </a:extLst>
                    </a:gridCol>
                  </a:tblGrid>
                  <a:tr h="846448">
                    <a:tc>
                      <a:txBody>
                        <a:bodyPr/>
                        <a:lstStyle/>
                        <a:p>
                          <a:pPr algn="dist">
                            <a:lnSpc>
                              <a:spcPct val="200000"/>
                            </a:lnSpc>
                          </a:pPr>
                          <a14:m>
                            <m:oMathPara xmlns:m="http://schemas.openxmlformats.org/officeDocument/2006/math">
                              <m:oMathParaPr>
                                <m:jc m:val="center"/>
                              </m:oMathParaPr>
                              <m:oMath xmlns:m="http://schemas.openxmlformats.org/officeDocument/2006/math">
                                <m:r>
                                  <a:rPr lang="en-US" sz="2000" b="1" i="1" dirty="0" smtClean="0">
                                    <a:latin typeface="Cambria Math"/>
                                  </a:rPr>
                                  <m:t>𝑰</m:t>
                                </m:r>
                                <m:r>
                                  <a:rPr lang="en-US" sz="2000" b="1" i="1" dirty="0" smtClean="0">
                                    <a:latin typeface="Cambria Math"/>
                                  </a:rPr>
                                  <m:t>=</m:t>
                                </m:r>
                                <m:r>
                                  <a:rPr lang="en-US" sz="2000" b="1" i="1" dirty="0" smtClean="0">
                                    <a:latin typeface="Cambria Math"/>
                                  </a:rPr>
                                  <m:t>𝟎</m:t>
                                </m:r>
                              </m:oMath>
                            </m:oMathPara>
                          </a14:m>
                          <a:endParaRPr lang="en-US" sz="2000" b="1" dirty="0"/>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Choice>
        <mc:Fallback xmlns="">
          <p:graphicFrame>
            <p:nvGraphicFramePr>
              <p:cNvPr id="21" name="表格 20"/>
              <p:cNvGraphicFramePr>
                <a:graphicFrameLocks noGrp="1"/>
              </p:cNvGraphicFramePr>
              <p:nvPr/>
            </p:nvGraphicFramePr>
            <p:xfrm>
              <a:off x="4182639" y="3346579"/>
              <a:ext cx="1029694" cy="846448"/>
            </p:xfrm>
            <a:graphic>
              <a:graphicData uri="http://schemas.openxmlformats.org/drawingml/2006/table">
                <a:tbl>
                  <a:tblPr firstRow="1" bandRow="1">
                    <a:tableStyleId>{D113A9D2-9D6B-4929-AA2D-F23B5EE8CBE7}</a:tableStyleId>
                  </a:tblPr>
                  <a:tblGrid>
                    <a:gridCol w="1029694">
                      <a:extLst>
                        <a:ext uri="{9D8B030D-6E8A-4147-A177-3AD203B41FA5}">
                          <a16:colId xmlns:a16="http://schemas.microsoft.com/office/drawing/2014/main" val="20000"/>
                        </a:ext>
                      </a:extLst>
                    </a:gridCol>
                  </a:tblGrid>
                  <a:tr h="846448">
                    <a:tc>
                      <a:txBody>
                        <a:bodyPr/>
                        <a:lstStyle/>
                        <a:p>
                          <a:endParaRPr lang="zh-CN"/>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blipFill>
                          <a:blip r:embed="rId3"/>
                          <a:stretch>
                            <a:fillRect l="-7059" t="-3571" r="-7647" b="-14286"/>
                          </a:stretch>
                        </a:blipFill>
                      </a:tcPr>
                    </a:tc>
                    <a:extLst>
                      <a:ext uri="{0D108BD9-81ED-4DB2-BD59-A6C34878D82A}">
                        <a16:rowId xmlns:a16="http://schemas.microsoft.com/office/drawing/2014/main" val="10000"/>
                      </a:ext>
                    </a:extLst>
                  </a:tr>
                </a:tbl>
              </a:graphicData>
            </a:graphic>
          </p:graphicFrame>
        </mc:Fallback>
      </mc:AlternateContent>
      <p:cxnSp>
        <p:nvCxnSpPr>
          <p:cNvPr id="22" name="直接箭头连接符 21"/>
          <p:cNvCxnSpPr>
            <a:stCxn id="11" idx="6"/>
            <a:endCxn id="14" idx="2"/>
          </p:cNvCxnSpPr>
          <p:nvPr/>
        </p:nvCxnSpPr>
        <p:spPr>
          <a:xfrm>
            <a:off x="4174880" y="5719866"/>
            <a:ext cx="3042393" cy="0"/>
          </a:xfrm>
          <a:prstGeom prst="straightConnector1">
            <a:avLst/>
          </a:prstGeom>
          <a:ln w="38100">
            <a:solidFill>
              <a:srgbClr val="0070C0"/>
            </a:solidFill>
            <a:prstDash val="sysDot"/>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23" name="表格 22"/>
              <p:cNvGraphicFramePr>
                <a:graphicFrameLocks noGrp="1"/>
              </p:cNvGraphicFramePr>
              <p:nvPr/>
            </p:nvGraphicFramePr>
            <p:xfrm>
              <a:off x="5199623" y="5290390"/>
              <a:ext cx="1029694" cy="846448"/>
            </p:xfrm>
            <a:graphic>
              <a:graphicData uri="http://schemas.openxmlformats.org/drawingml/2006/table">
                <a:tbl>
                  <a:tblPr firstRow="1" bandRow="1">
                    <a:tableStyleId>{D113A9D2-9D6B-4929-AA2D-F23B5EE8CBE7}</a:tableStyleId>
                  </a:tblPr>
                  <a:tblGrid>
                    <a:gridCol w="1029694">
                      <a:extLst>
                        <a:ext uri="{9D8B030D-6E8A-4147-A177-3AD203B41FA5}">
                          <a16:colId xmlns:a16="http://schemas.microsoft.com/office/drawing/2014/main" val="20000"/>
                        </a:ext>
                      </a:extLst>
                    </a:gridCol>
                  </a:tblGrid>
                  <a:tr h="846448">
                    <a:tc>
                      <a:txBody>
                        <a:bodyPr/>
                        <a:lstStyle/>
                        <a:p>
                          <a:pPr algn="dist">
                            <a:lnSpc>
                              <a:spcPct val="200000"/>
                            </a:lnSpc>
                          </a:pPr>
                          <a14:m>
                            <m:oMathPara xmlns:m="http://schemas.openxmlformats.org/officeDocument/2006/math">
                              <m:oMathParaPr>
                                <m:jc m:val="center"/>
                              </m:oMathParaPr>
                              <m:oMath xmlns:m="http://schemas.openxmlformats.org/officeDocument/2006/math">
                                <m:r>
                                  <a:rPr lang="en-US" sz="2000" b="1" i="1" dirty="0" smtClean="0">
                                    <a:latin typeface="Cambria Math"/>
                                  </a:rPr>
                                  <m:t>𝑰</m:t>
                                </m:r>
                                <m:r>
                                  <a:rPr lang="en-US" sz="2000" b="1" i="1" dirty="0" smtClean="0">
                                    <a:latin typeface="Cambria Math"/>
                                  </a:rPr>
                                  <m:t>=</m:t>
                                </m:r>
                                <m:r>
                                  <a:rPr lang="en-US" sz="2000" b="1" i="1" dirty="0" smtClean="0">
                                    <a:latin typeface="Cambria Math"/>
                                  </a:rPr>
                                  <m:t>𝟎</m:t>
                                </m:r>
                                <m:r>
                                  <a:rPr lang="en-US" sz="2000" b="1" i="1" dirty="0" smtClean="0">
                                    <a:latin typeface="Cambria Math"/>
                                  </a:rPr>
                                  <m:t>.</m:t>
                                </m:r>
                                <m:r>
                                  <a:rPr lang="en-US" sz="2000" b="1" i="1" dirty="0" smtClean="0">
                                    <a:latin typeface="Cambria Math"/>
                                  </a:rPr>
                                  <m:t>𝟐</m:t>
                                </m:r>
                              </m:oMath>
                            </m:oMathPara>
                          </a14:m>
                          <a:endParaRPr lang="en-US" sz="2000" b="1" dirty="0"/>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Choice>
        <mc:Fallback xmlns="">
          <p:graphicFrame>
            <p:nvGraphicFramePr>
              <p:cNvPr id="23" name="表格 22"/>
              <p:cNvGraphicFramePr>
                <a:graphicFrameLocks noGrp="1"/>
              </p:cNvGraphicFramePr>
              <p:nvPr/>
            </p:nvGraphicFramePr>
            <p:xfrm>
              <a:off x="5199623" y="5290390"/>
              <a:ext cx="1029694" cy="846448"/>
            </p:xfrm>
            <a:graphic>
              <a:graphicData uri="http://schemas.openxmlformats.org/drawingml/2006/table">
                <a:tbl>
                  <a:tblPr firstRow="1" bandRow="1">
                    <a:tableStyleId>{D113A9D2-9D6B-4929-AA2D-F23B5EE8CBE7}</a:tableStyleId>
                  </a:tblPr>
                  <a:tblGrid>
                    <a:gridCol w="1029694">
                      <a:extLst>
                        <a:ext uri="{9D8B030D-6E8A-4147-A177-3AD203B41FA5}">
                          <a16:colId xmlns:a16="http://schemas.microsoft.com/office/drawing/2014/main" val="20000"/>
                        </a:ext>
                      </a:extLst>
                    </a:gridCol>
                  </a:tblGrid>
                  <a:tr h="846448">
                    <a:tc>
                      <a:txBody>
                        <a:bodyPr/>
                        <a:lstStyle/>
                        <a:p>
                          <a:endParaRPr lang="zh-CN"/>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blipFill>
                          <a:blip r:embed="rId4"/>
                          <a:stretch>
                            <a:fillRect l="-7059" t="-3571" r="-8235" b="-14286"/>
                          </a:stretch>
                        </a:blipFill>
                      </a:tcPr>
                    </a:tc>
                    <a:extLst>
                      <a:ext uri="{0D108BD9-81ED-4DB2-BD59-A6C34878D82A}">
                        <a16:rowId xmlns:a16="http://schemas.microsoft.com/office/drawing/2014/main" val="10000"/>
                      </a:ext>
                    </a:extLst>
                  </a:tr>
                </a:tbl>
              </a:graphicData>
            </a:graphic>
          </p:graphicFrame>
        </mc:Fallback>
      </mc:AlternateContent>
      <p:cxnSp>
        <p:nvCxnSpPr>
          <p:cNvPr id="25" name="直接箭头连接符 24"/>
          <p:cNvCxnSpPr>
            <a:stCxn id="11" idx="7"/>
            <a:endCxn id="7" idx="3"/>
          </p:cNvCxnSpPr>
          <p:nvPr/>
        </p:nvCxnSpPr>
        <p:spPr>
          <a:xfrm flipV="1">
            <a:off x="4096543" y="2868247"/>
            <a:ext cx="3199066" cy="2668476"/>
          </a:xfrm>
          <a:prstGeom prst="straightConnector1">
            <a:avLst/>
          </a:prstGeom>
          <a:ln w="38100">
            <a:solidFill>
              <a:srgbClr val="0070C0"/>
            </a:solidFill>
            <a:prstDash val="sysDot"/>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26" name="表格 25"/>
              <p:cNvGraphicFramePr>
                <a:graphicFrameLocks noGrp="1"/>
              </p:cNvGraphicFramePr>
              <p:nvPr/>
            </p:nvGraphicFramePr>
            <p:xfrm>
              <a:off x="6223083" y="3346579"/>
              <a:ext cx="1029694" cy="846448"/>
            </p:xfrm>
            <a:graphic>
              <a:graphicData uri="http://schemas.openxmlformats.org/drawingml/2006/table">
                <a:tbl>
                  <a:tblPr firstRow="1" bandRow="1">
                    <a:tableStyleId>{D113A9D2-9D6B-4929-AA2D-F23B5EE8CBE7}</a:tableStyleId>
                  </a:tblPr>
                  <a:tblGrid>
                    <a:gridCol w="1029694">
                      <a:extLst>
                        <a:ext uri="{9D8B030D-6E8A-4147-A177-3AD203B41FA5}">
                          <a16:colId xmlns:a16="http://schemas.microsoft.com/office/drawing/2014/main" val="20000"/>
                        </a:ext>
                      </a:extLst>
                    </a:gridCol>
                  </a:tblGrid>
                  <a:tr h="846448">
                    <a:tc>
                      <a:txBody>
                        <a:bodyPr/>
                        <a:lstStyle/>
                        <a:p>
                          <a:pPr algn="dist">
                            <a:lnSpc>
                              <a:spcPct val="200000"/>
                            </a:lnSpc>
                          </a:pPr>
                          <a14:m>
                            <m:oMathPara xmlns:m="http://schemas.openxmlformats.org/officeDocument/2006/math">
                              <m:oMathParaPr>
                                <m:jc m:val="center"/>
                              </m:oMathParaPr>
                              <m:oMath xmlns:m="http://schemas.openxmlformats.org/officeDocument/2006/math">
                                <m:r>
                                  <a:rPr lang="en-US" sz="2000" b="1" i="1" dirty="0" smtClean="0">
                                    <a:latin typeface="Cambria Math"/>
                                  </a:rPr>
                                  <m:t>𝑰</m:t>
                                </m:r>
                                <m:r>
                                  <a:rPr lang="en-US" sz="2000" b="1" i="1" dirty="0" smtClean="0">
                                    <a:latin typeface="Cambria Math"/>
                                  </a:rPr>
                                  <m:t>=</m:t>
                                </m:r>
                                <m:r>
                                  <a:rPr lang="en-US" sz="2000" b="1" i="1" dirty="0" smtClean="0">
                                    <a:latin typeface="Cambria Math"/>
                                  </a:rPr>
                                  <m:t>𝟎</m:t>
                                </m:r>
                              </m:oMath>
                            </m:oMathPara>
                          </a14:m>
                          <a:endParaRPr lang="en-US" sz="2000" b="1" dirty="0"/>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Choice>
        <mc:Fallback xmlns="">
          <p:graphicFrame>
            <p:nvGraphicFramePr>
              <p:cNvPr id="26" name="表格 25"/>
              <p:cNvGraphicFramePr>
                <a:graphicFrameLocks noGrp="1"/>
              </p:cNvGraphicFramePr>
              <p:nvPr/>
            </p:nvGraphicFramePr>
            <p:xfrm>
              <a:off x="6223083" y="3346579"/>
              <a:ext cx="1029694" cy="846448"/>
            </p:xfrm>
            <a:graphic>
              <a:graphicData uri="http://schemas.openxmlformats.org/drawingml/2006/table">
                <a:tbl>
                  <a:tblPr firstRow="1" bandRow="1">
                    <a:tableStyleId>{D113A9D2-9D6B-4929-AA2D-F23B5EE8CBE7}</a:tableStyleId>
                  </a:tblPr>
                  <a:tblGrid>
                    <a:gridCol w="1029694">
                      <a:extLst>
                        <a:ext uri="{9D8B030D-6E8A-4147-A177-3AD203B41FA5}">
                          <a16:colId xmlns:a16="http://schemas.microsoft.com/office/drawing/2014/main" val="20000"/>
                        </a:ext>
                      </a:extLst>
                    </a:gridCol>
                  </a:tblGrid>
                  <a:tr h="846448">
                    <a:tc>
                      <a:txBody>
                        <a:bodyPr/>
                        <a:lstStyle/>
                        <a:p>
                          <a:endParaRPr lang="zh-CN"/>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blipFill>
                          <a:blip r:embed="rId5"/>
                          <a:stretch>
                            <a:fillRect l="-7059" t="-3571" r="-8235" b="-14286"/>
                          </a:stretch>
                        </a:blipFill>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sp>
            <p:nvSpPr>
              <p:cNvPr id="29" name="TextBox 28"/>
              <p:cNvSpPr txBox="1"/>
              <p:nvPr/>
            </p:nvSpPr>
            <p:spPr>
              <a:xfrm>
                <a:off x="8472264" y="2970846"/>
                <a:ext cx="1944216" cy="2246769"/>
              </a:xfrm>
              <a:prstGeom prst="rect">
                <a:avLst/>
              </a:prstGeom>
              <a:noFill/>
            </p:spPr>
            <p:txBody>
              <a:bodyPr wrap="square" rtlCol="0">
                <a:spAutoFit/>
              </a:bodyPr>
              <a:lstStyle/>
              <a:p>
                <a:pPr algn="ctr" eaLnBrk="1" fontAlgn="auto" hangingPunct="1">
                  <a:spcBef>
                    <a:spcPts val="0"/>
                  </a:spcBef>
                  <a:spcAft>
                    <a:spcPts val="0"/>
                  </a:spcAft>
                </a:pPr>
                <a:r>
                  <a:rPr lang="en-US" sz="2800" dirty="0">
                    <a:solidFill>
                      <a:prstClr val="black"/>
                    </a:solidFill>
                    <a:latin typeface="Calibri"/>
                    <a:ea typeface="+mn-ea"/>
                  </a:rPr>
                  <a:t>candidates:</a:t>
                </a:r>
              </a:p>
              <a:p>
                <a:pPr algn="ctr"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sz="2800" i="1">
                          <a:solidFill>
                            <a:prstClr val="black"/>
                          </a:solidFill>
                          <a:latin typeface="Cambria Math"/>
                          <a:ea typeface="+mn-ea"/>
                        </a:rPr>
                        <m:t>𝐴</m:t>
                      </m:r>
                      <m:r>
                        <a:rPr lang="en-US" sz="2800" i="1">
                          <a:solidFill>
                            <a:prstClr val="black"/>
                          </a:solidFill>
                          <a:latin typeface="Cambria Math"/>
                          <a:ea typeface="+mn-ea"/>
                        </a:rPr>
                        <m:t>→</m:t>
                      </m:r>
                      <m:r>
                        <a:rPr lang="en-US" sz="2800" i="1">
                          <a:solidFill>
                            <a:prstClr val="black"/>
                          </a:solidFill>
                          <a:latin typeface="Cambria Math"/>
                          <a:ea typeface="+mn-ea"/>
                        </a:rPr>
                        <m:t>𝐶</m:t>
                      </m:r>
                    </m:oMath>
                  </m:oMathPara>
                </a14:m>
                <a:endParaRPr lang="en-US" sz="2800" dirty="0">
                  <a:solidFill>
                    <a:prstClr val="black"/>
                  </a:solidFill>
                  <a:latin typeface="Calibri"/>
                  <a:ea typeface="+mn-ea"/>
                </a:endParaRPr>
              </a:p>
              <a:p>
                <a:pPr algn="ctr"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sz="2800" i="1">
                          <a:solidFill>
                            <a:prstClr val="black"/>
                          </a:solidFill>
                          <a:latin typeface="Cambria Math"/>
                          <a:ea typeface="+mn-ea"/>
                        </a:rPr>
                        <m:t>𝐴</m:t>
                      </m:r>
                      <m:r>
                        <a:rPr lang="en-US" sz="2800" i="1">
                          <a:solidFill>
                            <a:prstClr val="black"/>
                          </a:solidFill>
                          <a:latin typeface="Cambria Math"/>
                          <a:ea typeface="+mn-ea"/>
                        </a:rPr>
                        <m:t>→</m:t>
                      </m:r>
                      <m:r>
                        <a:rPr lang="en-US" sz="2800" i="1">
                          <a:solidFill>
                            <a:prstClr val="black"/>
                          </a:solidFill>
                          <a:latin typeface="Cambria Math"/>
                          <a:ea typeface="+mn-ea"/>
                        </a:rPr>
                        <m:t>𝐷</m:t>
                      </m:r>
                    </m:oMath>
                  </m:oMathPara>
                </a14:m>
                <a:endParaRPr lang="en-US" sz="2800" dirty="0">
                  <a:solidFill>
                    <a:prstClr val="black"/>
                  </a:solidFill>
                  <a:latin typeface="Calibri"/>
                  <a:ea typeface="+mn-ea"/>
                </a:endParaRPr>
              </a:p>
              <a:p>
                <a:pPr algn="ctr"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sz="2800" i="1">
                          <a:solidFill>
                            <a:prstClr val="black"/>
                          </a:solidFill>
                          <a:latin typeface="Cambria Math"/>
                          <a:ea typeface="+mn-ea"/>
                        </a:rPr>
                        <m:t>𝐵</m:t>
                      </m:r>
                      <m:r>
                        <a:rPr lang="en-US" sz="2800" i="1">
                          <a:solidFill>
                            <a:prstClr val="black"/>
                          </a:solidFill>
                          <a:latin typeface="Cambria Math"/>
                          <a:ea typeface="+mn-ea"/>
                        </a:rPr>
                        <m:t>→</m:t>
                      </m:r>
                      <m:r>
                        <a:rPr lang="en-US" sz="2800" i="1">
                          <a:solidFill>
                            <a:prstClr val="black"/>
                          </a:solidFill>
                          <a:latin typeface="Cambria Math"/>
                          <a:ea typeface="+mn-ea"/>
                        </a:rPr>
                        <m:t>𝐶</m:t>
                      </m:r>
                    </m:oMath>
                  </m:oMathPara>
                </a14:m>
                <a:endParaRPr lang="en-US" sz="2800" dirty="0">
                  <a:solidFill>
                    <a:prstClr val="black"/>
                  </a:solidFill>
                  <a:latin typeface="Calibri"/>
                  <a:ea typeface="+mn-ea"/>
                </a:endParaRPr>
              </a:p>
              <a:p>
                <a:pPr algn="ctr"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sz="2800" i="1">
                          <a:solidFill>
                            <a:prstClr val="black"/>
                          </a:solidFill>
                          <a:latin typeface="Cambria Math"/>
                          <a:ea typeface="+mn-ea"/>
                        </a:rPr>
                        <m:t>𝐵</m:t>
                      </m:r>
                      <m:r>
                        <a:rPr lang="en-US" sz="2800" i="1">
                          <a:solidFill>
                            <a:prstClr val="black"/>
                          </a:solidFill>
                          <a:latin typeface="Cambria Math"/>
                          <a:ea typeface="+mn-ea"/>
                        </a:rPr>
                        <m:t>→</m:t>
                      </m:r>
                      <m:r>
                        <a:rPr lang="en-US" sz="2800" i="1">
                          <a:solidFill>
                            <a:prstClr val="black"/>
                          </a:solidFill>
                          <a:latin typeface="Cambria Math"/>
                          <a:ea typeface="+mn-ea"/>
                        </a:rPr>
                        <m:t>𝐷</m:t>
                      </m:r>
                    </m:oMath>
                  </m:oMathPara>
                </a14:m>
                <a:endParaRPr lang="en-US" sz="2800" dirty="0">
                  <a:solidFill>
                    <a:prstClr val="black"/>
                  </a:solidFill>
                  <a:latin typeface="Calibri"/>
                  <a:ea typeface="+mn-ea"/>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8472264" y="2970846"/>
                <a:ext cx="1944216" cy="2246769"/>
              </a:xfrm>
              <a:prstGeom prst="rect">
                <a:avLst/>
              </a:prstGeom>
              <a:blipFill>
                <a:blip r:embed="rId6"/>
                <a:stretch>
                  <a:fillRect l="-3448" t="-2439" r="-313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430909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dirty="0"/>
              <a:t>Select next tree edge by its mutual information</a:t>
            </a:r>
          </a:p>
        </p:txBody>
      </p:sp>
      <p:sp>
        <p:nvSpPr>
          <p:cNvPr id="3" name="标题 2"/>
          <p:cNvSpPr>
            <a:spLocks noGrp="1"/>
          </p:cNvSpPr>
          <p:nvPr>
            <p:ph type="title"/>
          </p:nvPr>
        </p:nvSpPr>
        <p:spPr/>
        <p:txBody>
          <a:bodyPr/>
          <a:lstStyle/>
          <a:p>
            <a:r>
              <a:rPr lang="en-US" dirty="0"/>
              <a:t>Build a Bayesian Network</a:t>
            </a:r>
          </a:p>
        </p:txBody>
      </p:sp>
      <p:grpSp>
        <p:nvGrpSpPr>
          <p:cNvPr id="9" name="组合 8"/>
          <p:cNvGrpSpPr/>
          <p:nvPr/>
        </p:nvGrpSpPr>
        <p:grpSpPr>
          <a:xfrm>
            <a:off x="3647729" y="2420888"/>
            <a:ext cx="534911" cy="533646"/>
            <a:chOff x="2123728" y="2420888"/>
            <a:chExt cx="534911" cy="533646"/>
          </a:xfrm>
        </p:grpSpPr>
        <p:sp>
          <p:nvSpPr>
            <p:cNvPr id="5" name="椭圆 4"/>
            <p:cNvSpPr/>
            <p:nvPr/>
          </p:nvSpPr>
          <p:spPr>
            <a:xfrm>
              <a:off x="2123728" y="2436526"/>
              <a:ext cx="534911" cy="518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latin typeface="Calibri"/>
              </a:endParaRPr>
            </a:p>
          </p:txBody>
        </p:sp>
        <p:sp>
          <p:nvSpPr>
            <p:cNvPr id="6" name="TextBox 5"/>
            <p:cNvSpPr txBox="1"/>
            <p:nvPr/>
          </p:nvSpPr>
          <p:spPr>
            <a:xfrm>
              <a:off x="2200514" y="2420888"/>
              <a:ext cx="365821" cy="523220"/>
            </a:xfrm>
            <a:prstGeom prst="rect">
              <a:avLst/>
            </a:prstGeom>
            <a:noFill/>
          </p:spPr>
          <p:txBody>
            <a:bodyPr wrap="square" rtlCol="0">
              <a:spAutoFit/>
            </a:bodyPr>
            <a:lstStyle/>
            <a:p>
              <a:pPr eaLnBrk="1" fontAlgn="auto" hangingPunct="1">
                <a:spcBef>
                  <a:spcPts val="0"/>
                </a:spcBef>
                <a:spcAft>
                  <a:spcPts val="0"/>
                </a:spcAft>
              </a:pPr>
              <a:r>
                <a:rPr lang="en-US" sz="2800" dirty="0">
                  <a:solidFill>
                    <a:prstClr val="black"/>
                  </a:solidFill>
                  <a:latin typeface="Calibri"/>
                  <a:ea typeface="+mn-ea"/>
                </a:rPr>
                <a:t>A</a:t>
              </a:r>
            </a:p>
          </p:txBody>
        </p:sp>
      </p:grpSp>
      <p:grpSp>
        <p:nvGrpSpPr>
          <p:cNvPr id="4" name="组合 3"/>
          <p:cNvGrpSpPr/>
          <p:nvPr/>
        </p:nvGrpSpPr>
        <p:grpSpPr>
          <a:xfrm>
            <a:off x="7217274" y="2410462"/>
            <a:ext cx="534911" cy="533646"/>
            <a:chOff x="2927941" y="4222212"/>
            <a:chExt cx="534911" cy="533646"/>
          </a:xfrm>
        </p:grpSpPr>
        <p:sp>
          <p:nvSpPr>
            <p:cNvPr id="7" name="椭圆 6"/>
            <p:cNvSpPr/>
            <p:nvPr/>
          </p:nvSpPr>
          <p:spPr>
            <a:xfrm>
              <a:off x="2927941" y="4237850"/>
              <a:ext cx="534911" cy="518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latin typeface="Calibri"/>
              </a:endParaRPr>
            </a:p>
          </p:txBody>
        </p:sp>
        <p:sp>
          <p:nvSpPr>
            <p:cNvPr id="8" name="TextBox 7"/>
            <p:cNvSpPr txBox="1"/>
            <p:nvPr/>
          </p:nvSpPr>
          <p:spPr>
            <a:xfrm>
              <a:off x="3004727" y="4222212"/>
              <a:ext cx="365821" cy="523220"/>
            </a:xfrm>
            <a:prstGeom prst="rect">
              <a:avLst/>
            </a:prstGeom>
            <a:noFill/>
          </p:spPr>
          <p:txBody>
            <a:bodyPr wrap="square" rtlCol="0">
              <a:spAutoFit/>
            </a:bodyPr>
            <a:lstStyle/>
            <a:p>
              <a:pPr eaLnBrk="1" fontAlgn="auto" hangingPunct="1">
                <a:spcBef>
                  <a:spcPts val="0"/>
                </a:spcBef>
                <a:spcAft>
                  <a:spcPts val="0"/>
                </a:spcAft>
              </a:pPr>
              <a:r>
                <a:rPr lang="en-US" sz="2800" dirty="0">
                  <a:solidFill>
                    <a:prstClr val="black"/>
                  </a:solidFill>
                  <a:latin typeface="Calibri"/>
                  <a:ea typeface="+mn-ea"/>
                </a:rPr>
                <a:t>C</a:t>
              </a:r>
            </a:p>
          </p:txBody>
        </p:sp>
      </p:grpSp>
      <p:grpSp>
        <p:nvGrpSpPr>
          <p:cNvPr id="10" name="组合 9"/>
          <p:cNvGrpSpPr/>
          <p:nvPr/>
        </p:nvGrpSpPr>
        <p:grpSpPr>
          <a:xfrm>
            <a:off x="3639969" y="5445224"/>
            <a:ext cx="534911" cy="533646"/>
            <a:chOff x="2927941" y="4222212"/>
            <a:chExt cx="534911" cy="533646"/>
          </a:xfrm>
        </p:grpSpPr>
        <p:sp>
          <p:nvSpPr>
            <p:cNvPr id="11" name="椭圆 10"/>
            <p:cNvSpPr/>
            <p:nvPr/>
          </p:nvSpPr>
          <p:spPr>
            <a:xfrm>
              <a:off x="2927941" y="4237850"/>
              <a:ext cx="534911" cy="518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latin typeface="Calibri"/>
              </a:endParaRPr>
            </a:p>
          </p:txBody>
        </p:sp>
        <p:sp>
          <p:nvSpPr>
            <p:cNvPr id="12" name="TextBox 11"/>
            <p:cNvSpPr txBox="1"/>
            <p:nvPr/>
          </p:nvSpPr>
          <p:spPr>
            <a:xfrm>
              <a:off x="3004727" y="4222212"/>
              <a:ext cx="365821" cy="523220"/>
            </a:xfrm>
            <a:prstGeom prst="rect">
              <a:avLst/>
            </a:prstGeom>
            <a:noFill/>
          </p:spPr>
          <p:txBody>
            <a:bodyPr wrap="square" rtlCol="0">
              <a:spAutoFit/>
            </a:bodyPr>
            <a:lstStyle/>
            <a:p>
              <a:pPr eaLnBrk="1" fontAlgn="auto" hangingPunct="1">
                <a:spcBef>
                  <a:spcPts val="0"/>
                </a:spcBef>
                <a:spcAft>
                  <a:spcPts val="0"/>
                </a:spcAft>
              </a:pPr>
              <a:r>
                <a:rPr lang="en-US" sz="2800" dirty="0">
                  <a:solidFill>
                    <a:prstClr val="black"/>
                  </a:solidFill>
                  <a:latin typeface="Calibri"/>
                  <a:ea typeface="+mn-ea"/>
                </a:rPr>
                <a:t>B</a:t>
              </a:r>
            </a:p>
          </p:txBody>
        </p:sp>
      </p:grpSp>
      <p:grpSp>
        <p:nvGrpSpPr>
          <p:cNvPr id="13" name="组合 12"/>
          <p:cNvGrpSpPr/>
          <p:nvPr/>
        </p:nvGrpSpPr>
        <p:grpSpPr>
          <a:xfrm>
            <a:off x="7217273" y="5445224"/>
            <a:ext cx="534911" cy="533646"/>
            <a:chOff x="2927941" y="4222212"/>
            <a:chExt cx="534911" cy="533646"/>
          </a:xfrm>
        </p:grpSpPr>
        <p:sp>
          <p:nvSpPr>
            <p:cNvPr id="14" name="椭圆 13"/>
            <p:cNvSpPr/>
            <p:nvPr/>
          </p:nvSpPr>
          <p:spPr>
            <a:xfrm>
              <a:off x="2927941" y="4237850"/>
              <a:ext cx="534911" cy="518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latin typeface="Calibri"/>
              </a:endParaRPr>
            </a:p>
          </p:txBody>
        </p:sp>
        <p:sp>
          <p:nvSpPr>
            <p:cNvPr id="15" name="TextBox 14"/>
            <p:cNvSpPr txBox="1"/>
            <p:nvPr/>
          </p:nvSpPr>
          <p:spPr>
            <a:xfrm>
              <a:off x="3004727" y="4222212"/>
              <a:ext cx="365821" cy="523220"/>
            </a:xfrm>
            <a:prstGeom prst="rect">
              <a:avLst/>
            </a:prstGeom>
            <a:noFill/>
          </p:spPr>
          <p:txBody>
            <a:bodyPr wrap="square" rtlCol="0">
              <a:spAutoFit/>
            </a:bodyPr>
            <a:lstStyle/>
            <a:p>
              <a:pPr eaLnBrk="1" fontAlgn="auto" hangingPunct="1">
                <a:spcBef>
                  <a:spcPts val="0"/>
                </a:spcBef>
                <a:spcAft>
                  <a:spcPts val="0"/>
                </a:spcAft>
              </a:pPr>
              <a:r>
                <a:rPr lang="en-US" sz="2800" dirty="0">
                  <a:solidFill>
                    <a:prstClr val="black"/>
                  </a:solidFill>
                  <a:latin typeface="Calibri"/>
                  <a:ea typeface="+mn-ea"/>
                </a:rPr>
                <a:t>D</a:t>
              </a:r>
            </a:p>
          </p:txBody>
        </p:sp>
      </p:grpSp>
      <p:cxnSp>
        <p:nvCxnSpPr>
          <p:cNvPr id="19" name="直接箭头连接符 18"/>
          <p:cNvCxnSpPr>
            <a:stCxn id="5" idx="4"/>
            <a:endCxn id="12" idx="0"/>
          </p:cNvCxnSpPr>
          <p:nvPr/>
        </p:nvCxnSpPr>
        <p:spPr>
          <a:xfrm flipH="1">
            <a:off x="3899666" y="2954534"/>
            <a:ext cx="15519" cy="2490690"/>
          </a:xfrm>
          <a:prstGeom prst="straightConnector1">
            <a:avLst/>
          </a:prstGeom>
          <a:ln w="38100">
            <a:solidFill>
              <a:srgbClr val="0070C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4182639" y="2685104"/>
            <a:ext cx="3034634" cy="10426"/>
          </a:xfrm>
          <a:prstGeom prst="straightConnector1">
            <a:avLst/>
          </a:prstGeom>
          <a:ln w="38100">
            <a:solidFill>
              <a:srgbClr val="0070C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7" idx="4"/>
            <a:endCxn id="14" idx="0"/>
          </p:cNvCxnSpPr>
          <p:nvPr/>
        </p:nvCxnSpPr>
        <p:spPr>
          <a:xfrm flipH="1">
            <a:off x="7484729" y="2944108"/>
            <a:ext cx="1" cy="2516754"/>
          </a:xfrm>
          <a:prstGeom prst="straightConnector1">
            <a:avLst/>
          </a:prstGeom>
          <a:ln w="38100">
            <a:solidFill>
              <a:srgbClr val="0070C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8544272" y="3738215"/>
            <a:ext cx="1324402" cy="584775"/>
          </a:xfrm>
          <a:prstGeom prst="rect">
            <a:avLst/>
          </a:prstGeom>
        </p:spPr>
        <p:txBody>
          <a:bodyPr wrap="none">
            <a:spAutoFit/>
          </a:bodyPr>
          <a:lstStyle/>
          <a:p>
            <a:pPr eaLnBrk="1" fontAlgn="auto" hangingPunct="1">
              <a:spcBef>
                <a:spcPts val="0"/>
              </a:spcBef>
              <a:spcAft>
                <a:spcPts val="0"/>
              </a:spcAft>
            </a:pPr>
            <a:r>
              <a:rPr lang="en-US" sz="3200" b="1" dirty="0">
                <a:solidFill>
                  <a:srgbClr val="0070C0"/>
                </a:solidFill>
                <a:latin typeface="Calibri"/>
                <a:ea typeface="+mn-ea"/>
              </a:rPr>
              <a:t>DONE!</a:t>
            </a:r>
          </a:p>
        </p:txBody>
      </p:sp>
    </p:spTree>
    <p:extLst>
      <p:ext uri="{BB962C8B-B14F-4D97-AF65-F5344CB8AC3E}">
        <p14:creationId xmlns:p14="http://schemas.microsoft.com/office/powerpoint/2010/main" val="1187069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ropbox\NTU\Research\Projects\Bayesian Network\Presentations\dp.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74325" y="3861049"/>
            <a:ext cx="3431699" cy="299695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r>
                  <a:rPr lang="en-US" dirty="0"/>
                  <a:t>Do it under Differential Privacy!</a:t>
                </a:r>
              </a:p>
              <a:p>
                <a:endParaRPr lang="en-US" dirty="0"/>
              </a:p>
              <a:p>
                <a:r>
                  <a:rPr lang="en-US" dirty="0"/>
                  <a:t>(</a:t>
                </a:r>
                <a:r>
                  <a:rPr lang="en-US" b="1" dirty="0"/>
                  <a:t>Non-private</a:t>
                </a:r>
                <a:r>
                  <a:rPr lang="en-US" dirty="0"/>
                  <a:t>) select the edge with maximum </a:t>
                </a:r>
                <a14:m>
                  <m:oMath xmlns:m="http://schemas.openxmlformats.org/officeDocument/2006/math">
                    <m:r>
                      <a:rPr lang="en-US" i="1" dirty="0" smtClean="0">
                        <a:latin typeface="Cambria Math"/>
                      </a:rPr>
                      <m:t>𝐼</m:t>
                    </m:r>
                  </m:oMath>
                </a14:m>
                <a:endParaRPr lang="en-US" dirty="0"/>
              </a:p>
              <a:p>
                <a:r>
                  <a:rPr lang="en-US" dirty="0"/>
                  <a:t>(</a:t>
                </a:r>
                <a:r>
                  <a:rPr lang="en-US" b="1" dirty="0"/>
                  <a:t>Private</a:t>
                </a:r>
                <a:r>
                  <a:rPr lang="en-US" dirty="0"/>
                  <a:t>) </a:t>
                </a:r>
                <a14:m>
                  <m:oMath xmlns:m="http://schemas.openxmlformats.org/officeDocument/2006/math">
                    <m:r>
                      <a:rPr lang="en-US" i="1" dirty="0" smtClean="0">
                        <a:latin typeface="Cambria Math"/>
                      </a:rPr>
                      <m:t>𝐼</m:t>
                    </m:r>
                  </m:oMath>
                </a14:m>
                <a:r>
                  <a:rPr lang="en-US" dirty="0"/>
                  <a:t> is data-sensitive </a:t>
                </a:r>
              </a:p>
              <a:p>
                <a:pPr marL="109728" indent="0">
                  <a:buNone/>
                </a:pPr>
                <a:r>
                  <a:rPr lang="en-US" dirty="0"/>
                  <a:t>-&gt; the best edge is also data-sensitive</a:t>
                </a:r>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rotWithShape="1">
                <a:blip r:embed="rId3"/>
                <a:stretch>
                  <a:fillRect t="-1078"/>
                </a:stretch>
              </a:blipFill>
            </p:spPr>
            <p:txBody>
              <a:bodyPr/>
              <a:lstStyle/>
              <a:p>
                <a:r>
                  <a:rPr lang="en-US">
                    <a:noFill/>
                  </a:rPr>
                  <a:t> </a:t>
                </a:r>
              </a:p>
            </p:txBody>
          </p:sp>
        </mc:Fallback>
      </mc:AlternateContent>
      <p:sp>
        <p:nvSpPr>
          <p:cNvPr id="3" name="标题 2"/>
          <p:cNvSpPr>
            <a:spLocks noGrp="1"/>
          </p:cNvSpPr>
          <p:nvPr>
            <p:ph type="title"/>
          </p:nvPr>
        </p:nvSpPr>
        <p:spPr/>
        <p:txBody>
          <a:bodyPr/>
          <a:lstStyle/>
          <a:p>
            <a:r>
              <a:rPr lang="en-US" dirty="0">
                <a:solidFill>
                  <a:srgbClr val="C00000"/>
                </a:solidFill>
              </a:rPr>
              <a:t>Private</a:t>
            </a:r>
            <a:r>
              <a:rPr lang="en-US" dirty="0"/>
              <a:t> Bayesian Network</a:t>
            </a:r>
          </a:p>
        </p:txBody>
      </p:sp>
      <p:sp>
        <p:nvSpPr>
          <p:cNvPr id="4" name="TextBox 3"/>
          <p:cNvSpPr txBox="1"/>
          <p:nvPr/>
        </p:nvSpPr>
        <p:spPr>
          <a:xfrm>
            <a:off x="1559496" y="4922004"/>
            <a:ext cx="5650324" cy="523220"/>
          </a:xfrm>
          <a:prstGeom prst="rect">
            <a:avLst/>
          </a:prstGeom>
          <a:noFill/>
        </p:spPr>
        <p:txBody>
          <a:bodyPr wrap="square" rtlCol="0">
            <a:spAutoFit/>
          </a:bodyPr>
          <a:lstStyle/>
          <a:p>
            <a:pPr eaLnBrk="1" fontAlgn="auto" hangingPunct="1">
              <a:spcBef>
                <a:spcPts val="0"/>
              </a:spcBef>
              <a:spcAft>
                <a:spcPts val="0"/>
              </a:spcAft>
            </a:pPr>
            <a:r>
              <a:rPr lang="en-US" sz="2800" dirty="0">
                <a:solidFill>
                  <a:prstClr val="black"/>
                </a:solidFill>
                <a:latin typeface="Calibri"/>
                <a:ea typeface="+mn-ea"/>
              </a:rPr>
              <a:t>Solution: </a:t>
            </a:r>
            <a:r>
              <a:rPr lang="en-US" sz="2800" dirty="0">
                <a:solidFill>
                  <a:srgbClr val="C00000"/>
                </a:solidFill>
                <a:latin typeface="Calibri"/>
                <a:ea typeface="+mn-ea"/>
              </a:rPr>
              <a:t>randomized</a:t>
            </a:r>
            <a:r>
              <a:rPr lang="en-US" sz="2800" dirty="0">
                <a:solidFill>
                  <a:prstClr val="black"/>
                </a:solidFill>
                <a:latin typeface="Calibri"/>
                <a:ea typeface="+mn-ea"/>
              </a:rPr>
              <a:t> edge selection!</a:t>
            </a:r>
          </a:p>
        </p:txBody>
      </p:sp>
    </p:spTree>
    <p:extLst>
      <p:ext uri="{BB962C8B-B14F-4D97-AF65-F5344CB8AC3E}">
        <p14:creationId xmlns:p14="http://schemas.microsoft.com/office/powerpoint/2010/main" val="3209974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bwMode="auto">
          <a:xfrm>
            <a:off x="839416" y="1628800"/>
            <a:ext cx="10657184" cy="2879571"/>
          </a:xfrm>
          <a:prstGeom prst="rect">
            <a:avLst/>
          </a:prstGeom>
        </p:spPr>
        <p:txBody>
          <a:bodyPr wrap="square">
            <a:spAutoFit/>
          </a:bodyPr>
          <a:lstStyle/>
          <a:p>
            <a:pPr marL="0" marR="0" lvl="0" indent="0" algn="ctr" defTabSz="914400" rtl="0" eaLnBrk="1" fontAlgn="base" latinLnBrk="0" hangingPunct="1">
              <a:lnSpc>
                <a:spcPct val="130000"/>
              </a:lnSpc>
              <a:spcBef>
                <a:spcPct val="0"/>
              </a:spcBef>
              <a:spcAft>
                <a:spcPct val="0"/>
              </a:spcAft>
              <a:buClrTx/>
              <a:buSzTx/>
              <a:buFontTx/>
              <a:buNone/>
              <a:tabLst/>
              <a:defRPr/>
            </a:pPr>
            <a:r>
              <a:rPr kumimoji="0" lang="en-US" altLang="zh-CN" sz="4800" b="1" i="0" u="none" strike="noStrike" kern="1200" cap="none" spc="0" normalizeH="0" baseline="0" noProof="0" dirty="0">
                <a:ln w="3175" cmpd="sng">
                  <a:solidFill>
                    <a:srgbClr val="FFFF00"/>
                  </a:solidFill>
                  <a:prstDash val="solid"/>
                </a:ln>
                <a:solidFill>
                  <a:prstClr val="black"/>
                </a:solidFill>
                <a:effectLst>
                  <a:innerShdw blurRad="101600" dist="76200" dir="5400000">
                    <a:prstClr val="white">
                      <a:alpha val="74000"/>
                    </a:prstClr>
                  </a:innerShdw>
                </a:effectLst>
                <a:uLnTx/>
                <a:uFillTx/>
                <a:latin typeface="微软雅黑" pitchFamily="34" charset="-122"/>
                <a:ea typeface="微软雅黑" pitchFamily="34" charset="-122"/>
                <a:cs typeface="+mn-cs"/>
              </a:rPr>
              <a:t>Zero-knowledge proofs</a:t>
            </a:r>
          </a:p>
          <a:p>
            <a:pPr marL="0" marR="0" lvl="0" indent="0" algn="ctr" defTabSz="914400" rtl="0" eaLnBrk="1" fontAlgn="base" latinLnBrk="0" hangingPunct="1">
              <a:lnSpc>
                <a:spcPct val="130000"/>
              </a:lnSpc>
              <a:spcBef>
                <a:spcPct val="0"/>
              </a:spcBef>
              <a:spcAft>
                <a:spcPct val="0"/>
              </a:spcAft>
              <a:buClrTx/>
              <a:buSzTx/>
              <a:buFontTx/>
              <a:buNone/>
              <a:tabLst/>
              <a:defRPr/>
            </a:pPr>
            <a:r>
              <a:rPr kumimoji="0" lang="en-US" altLang="zh-CN" sz="4800" b="1" i="0" u="none" strike="noStrike" kern="1200" cap="none" spc="0" normalizeH="0" baseline="0" noProof="0" dirty="0">
                <a:ln w="3175" cmpd="sng">
                  <a:solidFill>
                    <a:srgbClr val="FFFF00"/>
                  </a:solidFill>
                  <a:prstDash val="solid"/>
                </a:ln>
                <a:solidFill>
                  <a:prstClr val="black"/>
                </a:solidFill>
                <a:effectLst>
                  <a:innerShdw blurRad="101600" dist="76200" dir="5400000">
                    <a:prstClr val="white">
                      <a:alpha val="74000"/>
                    </a:prstClr>
                  </a:innerShdw>
                </a:effectLst>
                <a:uLnTx/>
                <a:uFillTx/>
                <a:latin typeface="微软雅黑" pitchFamily="34" charset="-122"/>
                <a:ea typeface="微软雅黑" pitchFamily="34" charset="-122"/>
                <a:cs typeface="+mn-cs"/>
              </a:rPr>
              <a:t> – solving based on </a:t>
            </a:r>
            <a:r>
              <a:rPr kumimoji="0" lang="en-US" altLang="zh-CN" sz="4800" b="1" i="0" u="none" strike="noStrike" kern="1200" cap="none" spc="0" normalizeH="0" baseline="0" noProof="0" dirty="0" err="1">
                <a:ln w="3175" cmpd="sng">
                  <a:solidFill>
                    <a:srgbClr val="FFFF00"/>
                  </a:solidFill>
                  <a:prstDash val="solid"/>
                </a:ln>
                <a:solidFill>
                  <a:prstClr val="black"/>
                </a:solidFill>
                <a:effectLst>
                  <a:innerShdw blurRad="101600" dist="76200" dir="5400000">
                    <a:prstClr val="white">
                      <a:alpha val="74000"/>
                    </a:prstClr>
                  </a:innerShdw>
                </a:effectLst>
                <a:uLnTx/>
                <a:uFillTx/>
                <a:latin typeface="微软雅黑" pitchFamily="34" charset="-122"/>
                <a:ea typeface="微软雅黑" pitchFamily="34" charset="-122"/>
                <a:cs typeface="+mn-cs"/>
              </a:rPr>
              <a:t>Schnorr</a:t>
            </a:r>
            <a:r>
              <a:rPr kumimoji="0" lang="en-US" altLang="zh-CN" sz="4800" b="1" i="0" u="none" strike="noStrike" kern="1200" cap="none" spc="0" normalizeH="0" baseline="0" noProof="0" dirty="0">
                <a:ln w="3175" cmpd="sng">
                  <a:solidFill>
                    <a:srgbClr val="FFFF00"/>
                  </a:solidFill>
                  <a:prstDash val="solid"/>
                </a:ln>
                <a:solidFill>
                  <a:prstClr val="black"/>
                </a:solidFill>
                <a:effectLst>
                  <a:innerShdw blurRad="101600" dist="76200" dir="5400000">
                    <a:prstClr val="white">
                      <a:alpha val="74000"/>
                    </a:prstClr>
                  </a:innerShdw>
                </a:effectLst>
                <a:uLnTx/>
                <a:uFillTx/>
                <a:latin typeface="微软雅黑" pitchFamily="34" charset="-122"/>
                <a:ea typeface="微软雅黑" pitchFamily="34" charset="-122"/>
                <a:cs typeface="+mn-cs"/>
              </a:rPr>
              <a:t> Protocol </a:t>
            </a:r>
            <a:endParaRPr kumimoji="0" lang="zh-CN" altLang="en-US" sz="5400" b="1" i="0" u="none" strike="noStrike" kern="1200" cap="none" spc="0" normalizeH="0" baseline="0" noProof="0" dirty="0">
              <a:ln w="3175" cmpd="sng">
                <a:solidFill>
                  <a:srgbClr val="FFFF00"/>
                </a:solidFill>
                <a:prstDash val="solid"/>
              </a:ln>
              <a:solidFill>
                <a:prstClr val="black"/>
              </a:solidFill>
              <a:effectLst>
                <a:innerShdw blurRad="101600" dist="76200" dir="5400000">
                  <a:prstClr val="white">
                    <a:alpha val="74000"/>
                  </a:prstClr>
                </a:innerShdw>
              </a:effectLst>
              <a:uLnTx/>
              <a:uFillTx/>
              <a:latin typeface="微软雅黑" pitchFamily="34" charset="-122"/>
              <a:ea typeface="微软雅黑" pitchFamily="34" charset="-122"/>
              <a:cs typeface="+mn-cs"/>
            </a:endParaRPr>
          </a:p>
        </p:txBody>
      </p:sp>
    </p:spTree>
    <p:extLst>
      <p:ext uri="{BB962C8B-B14F-4D97-AF65-F5344CB8AC3E}">
        <p14:creationId xmlns:p14="http://schemas.microsoft.com/office/powerpoint/2010/main" val="108397691"/>
      </p:ext>
    </p:extLst>
  </p:cSld>
  <p:clrMapOvr>
    <a:masterClrMapping/>
  </p:clrMapOvr>
  <p:transition advClick="0" advTm="4597"/>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dirty="0"/>
              <a:t>Exponential Mechanism </a:t>
            </a:r>
            <a:r>
              <a:rPr lang="en-US" sz="3600" dirty="0"/>
              <a:t>[FOCS’07]</a:t>
            </a:r>
          </a:p>
        </p:txBody>
      </p:sp>
      <p:sp>
        <p:nvSpPr>
          <p:cNvPr id="4" name="Oval 4"/>
          <p:cNvSpPr/>
          <p:nvPr/>
        </p:nvSpPr>
        <p:spPr>
          <a:xfrm>
            <a:off x="2627082" y="1964586"/>
            <a:ext cx="1600200" cy="838200"/>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dirty="0">
              <a:solidFill>
                <a:prstClr val="white"/>
              </a:solidFill>
              <a:latin typeface="Calibri"/>
            </a:endParaRPr>
          </a:p>
        </p:txBody>
      </p:sp>
      <p:sp>
        <p:nvSpPr>
          <p:cNvPr id="6" name="TextBox 5"/>
          <p:cNvSpPr txBox="1"/>
          <p:nvPr/>
        </p:nvSpPr>
        <p:spPr>
          <a:xfrm>
            <a:off x="2720743" y="2052313"/>
            <a:ext cx="1504451" cy="461665"/>
          </a:xfrm>
          <a:prstGeom prst="rect">
            <a:avLst/>
          </a:prstGeom>
          <a:noFill/>
        </p:spPr>
        <p:txBody>
          <a:bodyPr wrap="none" rtlCol="0">
            <a:spAutoFit/>
          </a:bodyPr>
          <a:lstStyle/>
          <a:p>
            <a:pPr eaLnBrk="1" fontAlgn="auto" hangingPunct="1">
              <a:spcBef>
                <a:spcPts val="0"/>
              </a:spcBef>
              <a:spcAft>
                <a:spcPts val="0"/>
              </a:spcAft>
            </a:pPr>
            <a:r>
              <a:rPr lang="en-US" sz="2400" b="1" dirty="0">
                <a:solidFill>
                  <a:prstClr val="black"/>
                </a:solidFill>
                <a:latin typeface="Calibri"/>
                <a:ea typeface="+mn-ea"/>
              </a:rPr>
              <a:t>Databases</a:t>
            </a:r>
          </a:p>
        </p:txBody>
      </p:sp>
      <mc:AlternateContent xmlns:mc="http://schemas.openxmlformats.org/markup-compatibility/2006" xmlns:a14="http://schemas.microsoft.com/office/drawing/2010/main">
        <mc:Choice Requires="a14">
          <p:sp>
            <p:nvSpPr>
              <p:cNvPr id="8" name="TextBox 7"/>
              <p:cNvSpPr txBox="1"/>
              <p:nvPr/>
            </p:nvSpPr>
            <p:spPr>
              <a:xfrm>
                <a:off x="3190473" y="2332576"/>
                <a:ext cx="475836" cy="461665"/>
              </a:xfrm>
              <a:prstGeom prst="rect">
                <a:avLst/>
              </a:prstGeom>
              <a:noFill/>
            </p:spPr>
            <p:txBody>
              <a:bodyPr wrap="none" rtlCol="0">
                <a:spAutoFit/>
              </a:bodyPr>
              <a:lstStyle/>
              <a:p>
                <a:pPr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a:solidFill>
                            <a:prstClr val="black"/>
                          </a:solidFill>
                          <a:latin typeface="Cambria Math"/>
                          <a:ea typeface="+mn-ea"/>
                        </a:rPr>
                        <m:t>𝐷</m:t>
                      </m:r>
                    </m:oMath>
                  </m:oMathPara>
                </a14:m>
                <a:endParaRPr lang="en-US" sz="2400" dirty="0">
                  <a:solidFill>
                    <a:prstClr val="black"/>
                  </a:solidFill>
                  <a:latin typeface="Calibri"/>
                  <a:ea typeface="+mn-ea"/>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190473" y="2332576"/>
                <a:ext cx="475836" cy="461665"/>
              </a:xfrm>
              <a:prstGeom prst="rect">
                <a:avLst/>
              </a:prstGeom>
              <a:blipFill>
                <a:blip r:embed="rId2"/>
                <a:stretch>
                  <a:fillRect/>
                </a:stretch>
              </a:blipFill>
            </p:spPr>
            <p:txBody>
              <a:bodyPr/>
              <a:lstStyle/>
              <a:p>
                <a:r>
                  <a:rPr lang="zh-CN" altLang="en-US">
                    <a:noFill/>
                  </a:rPr>
                  <a:t> </a:t>
                </a:r>
              </a:p>
            </p:txBody>
          </p:sp>
        </mc:Fallback>
      </mc:AlternateContent>
      <p:grpSp>
        <p:nvGrpSpPr>
          <p:cNvPr id="26" name="组合 25"/>
          <p:cNvGrpSpPr/>
          <p:nvPr/>
        </p:nvGrpSpPr>
        <p:grpSpPr>
          <a:xfrm>
            <a:off x="4711555" y="1916833"/>
            <a:ext cx="2296087" cy="867829"/>
            <a:chOff x="3808940" y="2225540"/>
            <a:chExt cx="2296087" cy="867829"/>
          </a:xfrm>
        </p:grpSpPr>
        <p:sp>
          <p:nvSpPr>
            <p:cNvPr id="5" name="Oval 5"/>
            <p:cNvSpPr/>
            <p:nvPr/>
          </p:nvSpPr>
          <p:spPr>
            <a:xfrm>
              <a:off x="3808940" y="2225540"/>
              <a:ext cx="2296087" cy="838200"/>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latin typeface="Calibri"/>
              </a:endParaRPr>
            </a:p>
          </p:txBody>
        </p:sp>
        <p:sp>
          <p:nvSpPr>
            <p:cNvPr id="7" name="TextBox 6"/>
            <p:cNvSpPr txBox="1"/>
            <p:nvPr/>
          </p:nvSpPr>
          <p:spPr>
            <a:xfrm>
              <a:off x="4511257" y="2323281"/>
              <a:ext cx="926729" cy="461665"/>
            </a:xfrm>
            <a:prstGeom prst="rect">
              <a:avLst/>
            </a:prstGeom>
            <a:noFill/>
          </p:spPr>
          <p:txBody>
            <a:bodyPr wrap="none" rtlCol="0">
              <a:spAutoFit/>
            </a:bodyPr>
            <a:lstStyle/>
            <a:p>
              <a:pPr eaLnBrk="1" fontAlgn="auto" hangingPunct="1">
                <a:spcBef>
                  <a:spcPts val="0"/>
                </a:spcBef>
                <a:spcAft>
                  <a:spcPts val="0"/>
                </a:spcAft>
              </a:pPr>
              <a:r>
                <a:rPr lang="en-US" sz="2400" b="1" dirty="0">
                  <a:solidFill>
                    <a:prstClr val="black"/>
                  </a:solidFill>
                  <a:latin typeface="Calibri"/>
                  <a:ea typeface="+mn-ea"/>
                </a:rPr>
                <a:t>Edges</a:t>
              </a:r>
            </a:p>
          </p:txBody>
        </p:sp>
        <mc:AlternateContent xmlns:mc="http://schemas.openxmlformats.org/markup-compatibility/2006" xmlns:a14="http://schemas.microsoft.com/office/drawing/2010/main">
          <mc:Choice Requires="a14">
            <p:sp>
              <p:nvSpPr>
                <p:cNvPr id="9" name="Rectangle 10"/>
                <p:cNvSpPr/>
                <p:nvPr/>
              </p:nvSpPr>
              <p:spPr>
                <a:xfrm>
                  <a:off x="4726663" y="2631704"/>
                  <a:ext cx="412613" cy="461665"/>
                </a:xfrm>
                <a:prstGeom prst="rect">
                  <a:avLst/>
                </a:prstGeom>
              </p:spPr>
              <p:txBody>
                <a:bodyPr wrap="none">
                  <a:spAutoFit/>
                </a:bodyPr>
                <a:lstStyle/>
                <a:p>
                  <a:pPr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a:solidFill>
                              <a:prstClr val="black"/>
                            </a:solidFill>
                            <a:latin typeface="Cambria Math"/>
                            <a:ea typeface="+mn-ea"/>
                          </a:rPr>
                          <m:t>𝑒</m:t>
                        </m:r>
                      </m:oMath>
                    </m:oMathPara>
                  </a14:m>
                  <a:endParaRPr lang="en-US" sz="2400" dirty="0">
                    <a:solidFill>
                      <a:prstClr val="black"/>
                    </a:solidFill>
                    <a:latin typeface="Calibri"/>
                    <a:ea typeface="+mn-ea"/>
                  </a:endParaRPr>
                </a:p>
              </p:txBody>
            </p:sp>
          </mc:Choice>
          <mc:Fallback xmlns="">
            <p:sp>
              <p:nvSpPr>
                <p:cNvPr id="9" name="Rectangle 10"/>
                <p:cNvSpPr>
                  <a:spLocks noRot="1" noChangeAspect="1" noMove="1" noResize="1" noEditPoints="1" noAdjustHandles="1" noChangeArrowheads="1" noChangeShapeType="1" noTextEdit="1"/>
                </p:cNvSpPr>
                <p:nvPr/>
              </p:nvSpPr>
              <p:spPr>
                <a:xfrm>
                  <a:off x="4726663" y="2631704"/>
                  <a:ext cx="412613" cy="461665"/>
                </a:xfrm>
                <a:prstGeom prst="rect">
                  <a:avLst/>
                </a:prstGeom>
                <a:blipFill rotWithShape="1">
                  <a:blip r:embed="rId3"/>
                  <a:stretch>
                    <a:fillRect/>
                  </a:stretch>
                </a:blipFill>
              </p:spPr>
              <p:txBody>
                <a:bodyPr/>
                <a:lstStyle/>
                <a:p>
                  <a:r>
                    <a:rPr lang="en-US">
                      <a:noFill/>
                    </a:rPr>
                    <a:t> </a:t>
                  </a:r>
                </a:p>
              </p:txBody>
            </p:sp>
          </mc:Fallback>
        </mc:AlternateContent>
      </p:grpSp>
      <p:cxnSp>
        <p:nvCxnSpPr>
          <p:cNvPr id="10" name="Straight Arrow Connector 12"/>
          <p:cNvCxnSpPr>
            <a:stCxn id="4" idx="5"/>
            <a:endCxn id="12" idx="0"/>
          </p:cNvCxnSpPr>
          <p:nvPr/>
        </p:nvCxnSpPr>
        <p:spPr>
          <a:xfrm>
            <a:off x="3992938" y="2680034"/>
            <a:ext cx="345842" cy="414874"/>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3"/>
          <p:cNvCxnSpPr>
            <a:stCxn id="5" idx="3"/>
          </p:cNvCxnSpPr>
          <p:nvPr/>
        </p:nvCxnSpPr>
        <p:spPr>
          <a:xfrm flipH="1">
            <a:off x="4711554" y="2632280"/>
            <a:ext cx="336254" cy="477142"/>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2968373" y="3094909"/>
                <a:ext cx="2740815" cy="461665"/>
              </a:xfrm>
              <a:prstGeom prst="rect">
                <a:avLst/>
              </a:prstGeom>
              <a:noFill/>
            </p:spPr>
            <p:txBody>
              <a:bodyPr wrap="square" rtlCol="0">
                <a:spAutoFit/>
              </a:bodyPr>
              <a:lstStyle/>
              <a:p>
                <a:pPr eaLnBrk="1" fontAlgn="auto" hangingPunct="1">
                  <a:spcBef>
                    <a:spcPts val="0"/>
                  </a:spcBef>
                  <a:spcAft>
                    <a:spcPts val="0"/>
                  </a:spcAft>
                </a:pPr>
                <a:r>
                  <a:rPr lang="en-US" sz="2400" b="1" dirty="0">
                    <a:solidFill>
                      <a:prstClr val="black"/>
                    </a:solidFill>
                    <a:latin typeface="Calibri"/>
                    <a:ea typeface="+mn-ea"/>
                  </a:rPr>
                  <a:t> </a:t>
                </a:r>
                <a:r>
                  <a:rPr lang="en-US" sz="2400" dirty="0">
                    <a:solidFill>
                      <a:prstClr val="black"/>
                    </a:solidFill>
                    <a:latin typeface="Calibri"/>
                    <a:ea typeface="+mn-ea"/>
                  </a:rPr>
                  <a:t>define </a:t>
                </a:r>
                <a14:m>
                  <m:oMath xmlns:m="http://schemas.openxmlformats.org/officeDocument/2006/math">
                    <m:r>
                      <a:rPr lang="en-US" sz="2400" i="1" dirty="0">
                        <a:solidFill>
                          <a:prstClr val="black"/>
                        </a:solidFill>
                        <a:latin typeface="Cambria Math"/>
                        <a:ea typeface="+mn-ea"/>
                      </a:rPr>
                      <m:t>𝑞</m:t>
                    </m:r>
                    <m:d>
                      <m:dPr>
                        <m:ctrlPr>
                          <a:rPr lang="en-US" sz="2400" i="1" dirty="0">
                            <a:solidFill>
                              <a:prstClr val="black"/>
                            </a:solidFill>
                            <a:latin typeface="Cambria Math" panose="02040503050406030204" pitchFamily="18" charset="0"/>
                            <a:ea typeface="+mn-ea"/>
                          </a:rPr>
                        </m:ctrlPr>
                      </m:dPr>
                      <m:e>
                        <m:r>
                          <a:rPr lang="en-US" sz="2400" i="1" dirty="0">
                            <a:solidFill>
                              <a:prstClr val="black"/>
                            </a:solidFill>
                            <a:latin typeface="Cambria Math"/>
                            <a:ea typeface="+mn-ea"/>
                          </a:rPr>
                          <m:t>𝐷</m:t>
                        </m:r>
                        <m:r>
                          <a:rPr lang="en-US" sz="2400" i="1" dirty="0">
                            <a:solidFill>
                              <a:prstClr val="black"/>
                            </a:solidFill>
                            <a:latin typeface="Cambria Math"/>
                            <a:ea typeface="+mn-ea"/>
                          </a:rPr>
                          <m:t>,</m:t>
                        </m:r>
                        <m:r>
                          <a:rPr lang="en-US" sz="2400" i="1" dirty="0">
                            <a:solidFill>
                              <a:prstClr val="black"/>
                            </a:solidFill>
                            <a:latin typeface="Cambria Math"/>
                            <a:ea typeface="+mn-ea"/>
                          </a:rPr>
                          <m:t>𝑒</m:t>
                        </m:r>
                      </m:e>
                    </m:d>
                    <m:r>
                      <a:rPr lang="en-US" sz="2400" i="1" dirty="0">
                        <a:solidFill>
                          <a:prstClr val="black"/>
                        </a:solidFill>
                        <a:latin typeface="Cambria Math"/>
                        <a:ea typeface="+mn-ea"/>
                      </a:rPr>
                      <m:t>→</m:t>
                    </m:r>
                    <m:r>
                      <a:rPr lang="en-US" sz="2400" i="1" dirty="0">
                        <a:solidFill>
                          <a:prstClr val="black"/>
                        </a:solidFill>
                        <a:latin typeface="Cambria Math"/>
                        <a:ea typeface="+mn-ea"/>
                        <a:sym typeface="Symbol"/>
                      </a:rPr>
                      <m:t>𝑅</m:t>
                    </m:r>
                  </m:oMath>
                </a14:m>
                <a:endParaRPr lang="en-US" sz="2400" dirty="0">
                  <a:solidFill>
                    <a:prstClr val="black"/>
                  </a:solidFill>
                  <a:latin typeface="Calibri"/>
                  <a:ea typeface="+mn-ea"/>
                  <a:sym typeface="Symbo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2968373" y="3094909"/>
                <a:ext cx="2740815" cy="461665"/>
              </a:xfrm>
              <a:prstGeom prst="rect">
                <a:avLst/>
              </a:prstGeom>
              <a:blipFill>
                <a:blip r:embed="rId4"/>
                <a:stretch>
                  <a:fillRect l="-1111" t="-10667" b="-30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6064886" y="2922431"/>
                <a:ext cx="4494474" cy="830997"/>
              </a:xfrm>
              <a:prstGeom prst="rect">
                <a:avLst/>
              </a:prstGeom>
              <a:noFill/>
            </p:spPr>
            <p:txBody>
              <a:bodyPr wrap="square" rtlCol="0">
                <a:spAutoFit/>
              </a:bodyPr>
              <a:lstStyle/>
              <a:p>
                <a:pPr eaLnBrk="1" fontAlgn="auto" hangingPunct="1">
                  <a:spcBef>
                    <a:spcPts val="0"/>
                  </a:spcBef>
                  <a:spcAft>
                    <a:spcPts val="0"/>
                  </a:spcAft>
                </a:pPr>
                <a:r>
                  <a:rPr lang="en-US" sz="2400" dirty="0">
                    <a:solidFill>
                      <a:prstClr val="black"/>
                    </a:solidFill>
                    <a:latin typeface="Calibri"/>
                    <a:ea typeface="+mn-ea"/>
                    <a:sym typeface="Symbol"/>
                  </a:rPr>
                  <a:t>How</a:t>
                </a:r>
                <a:r>
                  <a:rPr lang="en-US" dirty="0">
                    <a:solidFill>
                      <a:prstClr val="black"/>
                    </a:solidFill>
                    <a:latin typeface="Calibri"/>
                    <a:ea typeface="+mn-ea"/>
                  </a:rPr>
                  <a:t> </a:t>
                </a:r>
                <a:r>
                  <a:rPr lang="en-US" sz="2400" dirty="0">
                    <a:solidFill>
                      <a:prstClr val="black"/>
                    </a:solidFill>
                    <a:latin typeface="Calibri"/>
                    <a:ea typeface="+mn-ea"/>
                  </a:rPr>
                  <a:t>good edge </a:t>
                </a:r>
                <a14:m>
                  <m:oMath xmlns:m="http://schemas.openxmlformats.org/officeDocument/2006/math">
                    <m:r>
                      <a:rPr lang="en-US" sz="2400" i="1" dirty="0">
                        <a:solidFill>
                          <a:prstClr val="black"/>
                        </a:solidFill>
                        <a:latin typeface="Cambria Math"/>
                        <a:ea typeface="+mn-ea"/>
                      </a:rPr>
                      <m:t>𝑒</m:t>
                    </m:r>
                  </m:oMath>
                </a14:m>
                <a:r>
                  <a:rPr lang="en-US" sz="2400" dirty="0">
                    <a:solidFill>
                      <a:prstClr val="black"/>
                    </a:solidFill>
                    <a:latin typeface="Calibri"/>
                    <a:ea typeface="+mn-ea"/>
                  </a:rPr>
                  <a:t> is as the result of selection, given database </a:t>
                </a:r>
                <a14:m>
                  <m:oMath xmlns:m="http://schemas.openxmlformats.org/officeDocument/2006/math">
                    <m:r>
                      <a:rPr lang="en-US" sz="2400" i="1" dirty="0">
                        <a:solidFill>
                          <a:prstClr val="black"/>
                        </a:solidFill>
                        <a:latin typeface="Cambria Math"/>
                        <a:ea typeface="+mn-ea"/>
                      </a:rPr>
                      <m:t>𝐷</m:t>
                    </m:r>
                  </m:oMath>
                </a14:m>
                <a:endParaRPr lang="en-US" sz="2400" dirty="0">
                  <a:solidFill>
                    <a:prstClr val="black"/>
                  </a:solidFill>
                  <a:latin typeface="Calibri"/>
                  <a:ea typeface="+mn-ea"/>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6064886" y="2922431"/>
                <a:ext cx="4494474" cy="830997"/>
              </a:xfrm>
              <a:prstGeom prst="rect">
                <a:avLst/>
              </a:prstGeom>
              <a:blipFill>
                <a:blip r:embed="rId5"/>
                <a:stretch>
                  <a:fillRect l="-2171" t="-5839" r="-3528" b="-153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1717608" y="4797153"/>
                <a:ext cx="3442289" cy="461665"/>
              </a:xfrm>
              <a:prstGeom prst="rect">
                <a:avLst/>
              </a:prstGeom>
              <a:noFill/>
            </p:spPr>
            <p:txBody>
              <a:bodyPr wrap="none" rtlCol="0">
                <a:spAutoFit/>
              </a:bodyPr>
              <a:lstStyle/>
              <a:p>
                <a:pPr eaLnBrk="1" fontAlgn="auto" hangingPunct="1">
                  <a:spcBef>
                    <a:spcPts val="0"/>
                  </a:spcBef>
                  <a:spcAft>
                    <a:spcPts val="0"/>
                  </a:spcAft>
                </a:pPr>
                <a:r>
                  <a:rPr lang="en-US" sz="2400" dirty="0">
                    <a:solidFill>
                      <a:prstClr val="black"/>
                    </a:solidFill>
                    <a:latin typeface="Calibri"/>
                    <a:ea typeface="+mn-ea"/>
                  </a:rPr>
                  <a:t>Return </a:t>
                </a:r>
                <a14:m>
                  <m:oMath xmlns:m="http://schemas.openxmlformats.org/officeDocument/2006/math">
                    <m:r>
                      <a:rPr lang="en-US" sz="2400" i="1" dirty="0">
                        <a:solidFill>
                          <a:prstClr val="black"/>
                        </a:solidFill>
                        <a:latin typeface="Cambria Math"/>
                        <a:ea typeface="+mn-ea"/>
                      </a:rPr>
                      <m:t>𝑒</m:t>
                    </m:r>
                  </m:oMath>
                </a14:m>
                <a:r>
                  <a:rPr lang="en-US" sz="2400" dirty="0">
                    <a:solidFill>
                      <a:prstClr val="black"/>
                    </a:solidFill>
                    <a:latin typeface="Calibri"/>
                    <a:ea typeface="+mn-ea"/>
                  </a:rPr>
                  <a:t> with probability:</a:t>
                </a:r>
                <a:endParaRPr lang="en-US" sz="2400" dirty="0">
                  <a:solidFill>
                    <a:srgbClr val="0000BE"/>
                  </a:solidFill>
                  <a:latin typeface="Calibri"/>
                  <a:ea typeface="+mn-ea"/>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1717608" y="4797153"/>
                <a:ext cx="3442289" cy="461665"/>
              </a:xfrm>
              <a:prstGeom prst="rect">
                <a:avLst/>
              </a:prstGeom>
              <a:blipFill>
                <a:blip r:embed="rId6"/>
                <a:stretch>
                  <a:fillRect l="-2837"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5007404" y="4512257"/>
                <a:ext cx="4196855" cy="1060483"/>
              </a:xfrm>
              <a:prstGeom prst="rect">
                <a:avLst/>
              </a:prstGeom>
              <a:noFill/>
            </p:spPr>
            <p:txBody>
              <a:bodyPr wrap="none" rtlCol="0">
                <a:spAutoFit/>
              </a:bodyPr>
              <a:lstStyle/>
              <a:p>
                <a:pPr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m:rPr>
                          <m:sty m:val="p"/>
                        </m:rPr>
                        <a:rPr lang="en-US" sz="2800">
                          <a:solidFill>
                            <a:prstClr val="black"/>
                          </a:solidFill>
                          <a:latin typeface="Cambria Math"/>
                          <a:ea typeface="+mn-ea"/>
                        </a:rPr>
                        <m:t>Pr</m:t>
                      </m:r>
                      <m:r>
                        <a:rPr lang="en-US" sz="2800" i="1">
                          <a:solidFill>
                            <a:prstClr val="black"/>
                          </a:solidFill>
                          <a:latin typeface="Cambria Math"/>
                          <a:ea typeface="+mn-ea"/>
                        </a:rPr>
                        <m:t>⁡[</m:t>
                      </m:r>
                      <m:r>
                        <a:rPr lang="en-US" sz="2800" i="1">
                          <a:solidFill>
                            <a:prstClr val="black"/>
                          </a:solidFill>
                          <a:latin typeface="Cambria Math"/>
                          <a:ea typeface="+mn-ea"/>
                        </a:rPr>
                        <m:t>𝑒</m:t>
                      </m:r>
                      <m:r>
                        <a:rPr lang="en-US" sz="2800" i="1">
                          <a:solidFill>
                            <a:prstClr val="black"/>
                          </a:solidFill>
                          <a:latin typeface="Cambria Math"/>
                          <a:ea typeface="+mn-ea"/>
                        </a:rPr>
                        <m:t>]∝</m:t>
                      </m:r>
                      <m:func>
                        <m:funcPr>
                          <m:ctrlPr>
                            <a:rPr lang="en-US" sz="2800" i="1">
                              <a:solidFill>
                                <a:prstClr val="black"/>
                              </a:solidFill>
                              <a:latin typeface="Cambria Math" panose="02040503050406030204" pitchFamily="18" charset="0"/>
                              <a:ea typeface="Cambria Math"/>
                            </a:rPr>
                          </m:ctrlPr>
                        </m:funcPr>
                        <m:fName>
                          <m:r>
                            <m:rPr>
                              <m:sty m:val="p"/>
                            </m:rPr>
                            <a:rPr lang="en-US" sz="2800">
                              <a:solidFill>
                                <a:prstClr val="black"/>
                              </a:solidFill>
                              <a:latin typeface="Cambria Math"/>
                              <a:ea typeface="Cambria Math"/>
                            </a:rPr>
                            <m:t>exp</m:t>
                          </m:r>
                        </m:fName>
                        <m:e>
                          <m:d>
                            <m:dPr>
                              <m:ctrlPr>
                                <a:rPr lang="en-US" sz="2800" i="1">
                                  <a:solidFill>
                                    <a:prstClr val="black"/>
                                  </a:solidFill>
                                  <a:latin typeface="Cambria Math" panose="02040503050406030204" pitchFamily="18" charset="0"/>
                                  <a:ea typeface="Cambria Math"/>
                                </a:rPr>
                              </m:ctrlPr>
                            </m:dPr>
                            <m:e>
                              <m:f>
                                <m:fPr>
                                  <m:ctrlPr>
                                    <a:rPr lang="en-US" sz="2800" i="1">
                                      <a:solidFill>
                                        <a:prstClr val="black"/>
                                      </a:solidFill>
                                      <a:latin typeface="Cambria Math" panose="02040503050406030204" pitchFamily="18" charset="0"/>
                                      <a:ea typeface="Cambria Math"/>
                                    </a:rPr>
                                  </m:ctrlPr>
                                </m:fPr>
                                <m:num>
                                  <m:r>
                                    <a:rPr lang="en-US" sz="2800" i="1">
                                      <a:solidFill>
                                        <a:prstClr val="black"/>
                                      </a:solidFill>
                                      <a:latin typeface="Cambria Math"/>
                                      <a:ea typeface="Cambria Math"/>
                                    </a:rPr>
                                    <m:t>𝜀</m:t>
                                  </m:r>
                                </m:num>
                                <m:den>
                                  <m:r>
                                    <a:rPr lang="en-US" sz="2800" i="1">
                                      <a:solidFill>
                                        <a:prstClr val="black"/>
                                      </a:solidFill>
                                      <a:latin typeface="Cambria Math"/>
                                      <a:ea typeface="Cambria Math"/>
                                    </a:rPr>
                                    <m:t>2</m:t>
                                  </m:r>
                                </m:den>
                              </m:f>
                              <m:r>
                                <a:rPr lang="en-US" sz="2800" i="1">
                                  <a:solidFill>
                                    <a:prstClr val="black"/>
                                  </a:solidFill>
                                  <a:latin typeface="Cambria Math"/>
                                  <a:ea typeface="Cambria Math"/>
                                </a:rPr>
                                <m:t>⋅</m:t>
                              </m:r>
                              <m:f>
                                <m:fPr>
                                  <m:ctrlPr>
                                    <a:rPr lang="en-US" sz="2800" i="1">
                                      <a:solidFill>
                                        <a:prstClr val="black"/>
                                      </a:solidFill>
                                      <a:latin typeface="Cambria Math" panose="02040503050406030204" pitchFamily="18" charset="0"/>
                                      <a:ea typeface="Cambria Math"/>
                                    </a:rPr>
                                  </m:ctrlPr>
                                </m:fPr>
                                <m:num>
                                  <m:r>
                                    <a:rPr lang="en-US" sz="2800" i="1">
                                      <a:solidFill>
                                        <a:prstClr val="black"/>
                                      </a:solidFill>
                                      <a:latin typeface="Cambria Math"/>
                                      <a:ea typeface="Cambria Math"/>
                                    </a:rPr>
                                    <m:t>𝑞</m:t>
                                  </m:r>
                                  <m:d>
                                    <m:dPr>
                                      <m:ctrlPr>
                                        <a:rPr lang="en-US" sz="2800" i="1">
                                          <a:solidFill>
                                            <a:prstClr val="black"/>
                                          </a:solidFill>
                                          <a:latin typeface="Cambria Math" panose="02040503050406030204" pitchFamily="18" charset="0"/>
                                          <a:ea typeface="Cambria Math"/>
                                        </a:rPr>
                                      </m:ctrlPr>
                                    </m:dPr>
                                    <m:e>
                                      <m:r>
                                        <a:rPr lang="en-US" sz="2800" i="1">
                                          <a:solidFill>
                                            <a:prstClr val="black"/>
                                          </a:solidFill>
                                          <a:latin typeface="Cambria Math"/>
                                          <a:ea typeface="Cambria Math"/>
                                        </a:rPr>
                                        <m:t>𝐷</m:t>
                                      </m:r>
                                      <m:r>
                                        <a:rPr lang="en-US" sz="2800" i="1">
                                          <a:solidFill>
                                            <a:prstClr val="black"/>
                                          </a:solidFill>
                                          <a:latin typeface="Cambria Math"/>
                                          <a:ea typeface="Cambria Math"/>
                                        </a:rPr>
                                        <m:t>,</m:t>
                                      </m:r>
                                      <m:r>
                                        <a:rPr lang="en-US" sz="2800" i="1">
                                          <a:solidFill>
                                            <a:prstClr val="black"/>
                                          </a:solidFill>
                                          <a:latin typeface="Cambria Math"/>
                                          <a:ea typeface="Cambria Math"/>
                                        </a:rPr>
                                        <m:t>𝑒</m:t>
                                      </m:r>
                                    </m:e>
                                  </m:d>
                                </m:num>
                                <m:den>
                                  <m:r>
                                    <m:rPr>
                                      <m:sty m:val="p"/>
                                    </m:rPr>
                                    <a:rPr lang="el-GR" sz="2800">
                                      <a:solidFill>
                                        <a:prstClr val="black"/>
                                      </a:solidFill>
                                      <a:latin typeface="Cambria Math"/>
                                      <a:ea typeface="Cambria Math"/>
                                    </a:rPr>
                                    <m:t>Δ</m:t>
                                  </m:r>
                                  <m:d>
                                    <m:dPr>
                                      <m:ctrlPr>
                                        <a:rPr lang="en-US" sz="2800" i="1">
                                          <a:solidFill>
                                            <a:prstClr val="black"/>
                                          </a:solidFill>
                                          <a:latin typeface="Cambria Math" panose="02040503050406030204" pitchFamily="18" charset="0"/>
                                          <a:ea typeface="Cambria Math"/>
                                        </a:rPr>
                                      </m:ctrlPr>
                                    </m:dPr>
                                    <m:e>
                                      <m:r>
                                        <a:rPr lang="en-US" sz="2800" i="1">
                                          <a:solidFill>
                                            <a:prstClr val="black"/>
                                          </a:solidFill>
                                          <a:latin typeface="Cambria Math"/>
                                          <a:ea typeface="Cambria Math"/>
                                        </a:rPr>
                                        <m:t>𝑞</m:t>
                                      </m:r>
                                    </m:e>
                                  </m:d>
                                </m:den>
                              </m:f>
                            </m:e>
                          </m:d>
                        </m:e>
                      </m:func>
                    </m:oMath>
                  </m:oMathPara>
                </a14:m>
                <a:endParaRPr lang="en-US" sz="2800" dirty="0">
                  <a:solidFill>
                    <a:prstClr val="black"/>
                  </a:solidFill>
                  <a:latin typeface="Calibri"/>
                  <a:ea typeface="+mn-ea"/>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5007404" y="4512257"/>
                <a:ext cx="4196855" cy="106048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5087889" y="5733257"/>
                <a:ext cx="4830361" cy="616259"/>
              </a:xfrm>
              <a:prstGeom prst="rect">
                <a:avLst/>
              </a:prstGeom>
            </p:spPr>
            <p:txBody>
              <a:bodyPr wrap="none">
                <a:spAutoFit/>
              </a:bodyPr>
              <a:lstStyle/>
              <a:p>
                <a:pPr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m:rPr>
                          <m:sty m:val="p"/>
                        </m:rPr>
                        <a:rPr lang="el-GR" sz="2400" i="1">
                          <a:solidFill>
                            <a:prstClr val="black"/>
                          </a:solidFill>
                          <a:latin typeface="Cambria Math"/>
                          <a:ea typeface="Cambria Math"/>
                        </a:rPr>
                        <m:t>Δ</m:t>
                      </m:r>
                      <m:d>
                        <m:dPr>
                          <m:ctrlPr>
                            <a:rPr lang="en-US" sz="2400" i="1">
                              <a:solidFill>
                                <a:prstClr val="black"/>
                              </a:solidFill>
                              <a:latin typeface="Cambria Math" panose="02040503050406030204" pitchFamily="18" charset="0"/>
                              <a:ea typeface="Cambria Math"/>
                            </a:rPr>
                          </m:ctrlPr>
                        </m:dPr>
                        <m:e>
                          <m:r>
                            <a:rPr lang="en-US" sz="2400" i="1">
                              <a:solidFill>
                                <a:prstClr val="black"/>
                              </a:solidFill>
                              <a:latin typeface="Cambria Math"/>
                              <a:ea typeface="Cambria Math"/>
                            </a:rPr>
                            <m:t>𝑞</m:t>
                          </m:r>
                        </m:e>
                      </m:d>
                      <m:r>
                        <a:rPr lang="en-US" sz="2400" i="1">
                          <a:solidFill>
                            <a:prstClr val="black"/>
                          </a:solidFill>
                          <a:latin typeface="Cambria Math"/>
                          <a:ea typeface="Cambria Math"/>
                        </a:rPr>
                        <m:t>=</m:t>
                      </m:r>
                      <m:func>
                        <m:funcPr>
                          <m:ctrlPr>
                            <a:rPr lang="en-US" sz="2400" i="1">
                              <a:solidFill>
                                <a:prstClr val="black"/>
                              </a:solidFill>
                              <a:latin typeface="Cambria Math" panose="02040503050406030204" pitchFamily="18" charset="0"/>
                              <a:ea typeface="Cambria Math"/>
                            </a:rPr>
                          </m:ctrlPr>
                        </m:funcPr>
                        <m:fName>
                          <m:limLow>
                            <m:limLowPr>
                              <m:ctrlPr>
                                <a:rPr lang="en-US" sz="2400" i="1">
                                  <a:solidFill>
                                    <a:prstClr val="black"/>
                                  </a:solidFill>
                                  <a:latin typeface="Cambria Math" panose="02040503050406030204" pitchFamily="18" charset="0"/>
                                  <a:ea typeface="Cambria Math"/>
                                </a:rPr>
                              </m:ctrlPr>
                            </m:limLowPr>
                            <m:e>
                              <m:r>
                                <m:rPr>
                                  <m:sty m:val="p"/>
                                </m:rPr>
                                <a:rPr lang="en-US" sz="2400">
                                  <a:solidFill>
                                    <a:prstClr val="black"/>
                                  </a:solidFill>
                                  <a:latin typeface="Cambria Math"/>
                                  <a:ea typeface="Cambria Math"/>
                                </a:rPr>
                                <m:t>max</m:t>
                              </m:r>
                            </m:e>
                            <m:lim>
                              <m:r>
                                <a:rPr lang="en-US" sz="2400" i="1">
                                  <a:solidFill>
                                    <a:srgbClr val="0070C0"/>
                                  </a:solidFill>
                                  <a:latin typeface="Cambria Math"/>
                                  <a:ea typeface="Cambria Math"/>
                                </a:rPr>
                                <m:t>𝐷</m:t>
                              </m:r>
                              <m:r>
                                <a:rPr lang="en-US" sz="2400" i="1">
                                  <a:solidFill>
                                    <a:prstClr val="black"/>
                                  </a:solidFill>
                                  <a:latin typeface="Cambria Math"/>
                                  <a:ea typeface="Cambria Math"/>
                                </a:rPr>
                                <m:t>,</m:t>
                              </m:r>
                              <m:sSup>
                                <m:sSupPr>
                                  <m:ctrlPr>
                                    <a:rPr lang="en-US" sz="2400" i="1">
                                      <a:solidFill>
                                        <a:srgbClr val="C00000"/>
                                      </a:solidFill>
                                      <a:latin typeface="Cambria Math" panose="02040503050406030204" pitchFamily="18" charset="0"/>
                                      <a:ea typeface="Cambria Math"/>
                                    </a:rPr>
                                  </m:ctrlPr>
                                </m:sSupPr>
                                <m:e>
                                  <m:r>
                                    <a:rPr lang="en-US" sz="2400" i="1">
                                      <a:solidFill>
                                        <a:srgbClr val="C00000"/>
                                      </a:solidFill>
                                      <a:latin typeface="Cambria Math"/>
                                      <a:ea typeface="Cambria Math"/>
                                    </a:rPr>
                                    <m:t>𝐷</m:t>
                                  </m:r>
                                </m:e>
                                <m:sup>
                                  <m:r>
                                    <a:rPr lang="en-US" sz="2400" i="1">
                                      <a:solidFill>
                                        <a:srgbClr val="C00000"/>
                                      </a:solidFill>
                                      <a:latin typeface="Cambria Math"/>
                                      <a:ea typeface="Cambria Math"/>
                                    </a:rPr>
                                    <m:t>′</m:t>
                                  </m:r>
                                </m:sup>
                              </m:sSup>
                              <m:r>
                                <a:rPr lang="en-US" sz="2400" i="1">
                                  <a:solidFill>
                                    <a:prstClr val="black"/>
                                  </a:solidFill>
                                  <a:latin typeface="Cambria Math"/>
                                  <a:ea typeface="Cambria Math"/>
                                </a:rPr>
                                <m:t>,</m:t>
                              </m:r>
                              <m:r>
                                <a:rPr lang="en-US" sz="2400" i="1">
                                  <a:solidFill>
                                    <a:prstClr val="black"/>
                                  </a:solidFill>
                                  <a:latin typeface="Cambria Math"/>
                                  <a:ea typeface="Cambria Math"/>
                                </a:rPr>
                                <m:t>𝑒</m:t>
                              </m:r>
                            </m:lim>
                          </m:limLow>
                        </m:fName>
                        <m:e>
                          <m:sSub>
                            <m:sSubPr>
                              <m:ctrlPr>
                                <a:rPr lang="en-US" sz="2400" i="1">
                                  <a:solidFill>
                                    <a:prstClr val="black"/>
                                  </a:solidFill>
                                  <a:latin typeface="Cambria Math" panose="02040503050406030204" pitchFamily="18" charset="0"/>
                                  <a:ea typeface="Cambria Math"/>
                                </a:rPr>
                              </m:ctrlPr>
                            </m:sSubPr>
                            <m:e>
                              <m:d>
                                <m:dPr>
                                  <m:begChr m:val="‖"/>
                                  <m:endChr m:val="‖"/>
                                  <m:ctrlPr>
                                    <a:rPr lang="en-US" sz="2400" i="1">
                                      <a:solidFill>
                                        <a:prstClr val="black"/>
                                      </a:solidFill>
                                      <a:latin typeface="Cambria Math" panose="02040503050406030204" pitchFamily="18" charset="0"/>
                                      <a:ea typeface="Cambria Math"/>
                                    </a:rPr>
                                  </m:ctrlPr>
                                </m:dPr>
                                <m:e>
                                  <m:r>
                                    <a:rPr lang="en-US" sz="2400" i="1">
                                      <a:solidFill>
                                        <a:prstClr val="black"/>
                                      </a:solidFill>
                                      <a:latin typeface="Cambria Math"/>
                                      <a:ea typeface="Cambria Math"/>
                                    </a:rPr>
                                    <m:t>𝑞</m:t>
                                  </m:r>
                                  <m:d>
                                    <m:dPr>
                                      <m:ctrlPr>
                                        <a:rPr lang="en-US" sz="2400" i="1">
                                          <a:solidFill>
                                            <a:prstClr val="black"/>
                                          </a:solidFill>
                                          <a:latin typeface="Cambria Math" panose="02040503050406030204" pitchFamily="18" charset="0"/>
                                          <a:ea typeface="Cambria Math"/>
                                        </a:rPr>
                                      </m:ctrlPr>
                                    </m:dPr>
                                    <m:e>
                                      <m:r>
                                        <a:rPr lang="en-US" sz="2400" i="1">
                                          <a:solidFill>
                                            <a:srgbClr val="0070C0"/>
                                          </a:solidFill>
                                          <a:latin typeface="Cambria Math"/>
                                          <a:ea typeface="Cambria Math"/>
                                        </a:rPr>
                                        <m:t>𝐷</m:t>
                                      </m:r>
                                      <m:r>
                                        <a:rPr lang="en-US" sz="2400" i="1">
                                          <a:solidFill>
                                            <a:prstClr val="black"/>
                                          </a:solidFill>
                                          <a:latin typeface="Cambria Math"/>
                                          <a:ea typeface="Cambria Math"/>
                                        </a:rPr>
                                        <m:t>,</m:t>
                                      </m:r>
                                      <m:r>
                                        <a:rPr lang="en-US" sz="2400" i="1">
                                          <a:solidFill>
                                            <a:prstClr val="black"/>
                                          </a:solidFill>
                                          <a:latin typeface="Cambria Math"/>
                                          <a:ea typeface="Cambria Math"/>
                                        </a:rPr>
                                        <m:t>𝑒</m:t>
                                      </m:r>
                                    </m:e>
                                  </m:d>
                                  <m:r>
                                    <a:rPr lang="en-US" sz="2400" i="1">
                                      <a:solidFill>
                                        <a:prstClr val="black"/>
                                      </a:solidFill>
                                      <a:latin typeface="Cambria Math"/>
                                      <a:ea typeface="Cambria Math"/>
                                    </a:rPr>
                                    <m:t>−</m:t>
                                  </m:r>
                                  <m:r>
                                    <a:rPr lang="en-US" sz="2400" i="1">
                                      <a:solidFill>
                                        <a:prstClr val="black"/>
                                      </a:solidFill>
                                      <a:latin typeface="Cambria Math"/>
                                      <a:ea typeface="Cambria Math"/>
                                    </a:rPr>
                                    <m:t>𝑞</m:t>
                                  </m:r>
                                  <m:r>
                                    <a:rPr lang="en-US" sz="2400" i="1">
                                      <a:solidFill>
                                        <a:prstClr val="black"/>
                                      </a:solidFill>
                                      <a:latin typeface="Cambria Math"/>
                                      <a:ea typeface="Cambria Math"/>
                                    </a:rPr>
                                    <m:t>(</m:t>
                                  </m:r>
                                  <m:sSup>
                                    <m:sSupPr>
                                      <m:ctrlPr>
                                        <a:rPr lang="en-US" sz="2400" i="1">
                                          <a:solidFill>
                                            <a:srgbClr val="C00000"/>
                                          </a:solidFill>
                                          <a:latin typeface="Cambria Math" panose="02040503050406030204" pitchFamily="18" charset="0"/>
                                          <a:ea typeface="Cambria Math"/>
                                        </a:rPr>
                                      </m:ctrlPr>
                                    </m:sSupPr>
                                    <m:e>
                                      <m:r>
                                        <a:rPr lang="en-US" sz="2400" i="1">
                                          <a:solidFill>
                                            <a:srgbClr val="C00000"/>
                                          </a:solidFill>
                                          <a:latin typeface="Cambria Math"/>
                                          <a:ea typeface="Cambria Math"/>
                                        </a:rPr>
                                        <m:t>𝐷</m:t>
                                      </m:r>
                                    </m:e>
                                    <m:sup>
                                      <m:r>
                                        <a:rPr lang="en-US" sz="2400" i="1">
                                          <a:solidFill>
                                            <a:srgbClr val="C00000"/>
                                          </a:solidFill>
                                          <a:latin typeface="Cambria Math"/>
                                          <a:ea typeface="Cambria Math"/>
                                        </a:rPr>
                                        <m:t>′</m:t>
                                      </m:r>
                                    </m:sup>
                                  </m:sSup>
                                  <m:r>
                                    <a:rPr lang="en-US" sz="2400" i="1">
                                      <a:solidFill>
                                        <a:prstClr val="black"/>
                                      </a:solidFill>
                                      <a:latin typeface="Cambria Math"/>
                                      <a:ea typeface="Cambria Math"/>
                                    </a:rPr>
                                    <m:t>,</m:t>
                                  </m:r>
                                  <m:r>
                                    <a:rPr lang="en-US" sz="2400" i="1">
                                      <a:solidFill>
                                        <a:prstClr val="black"/>
                                      </a:solidFill>
                                      <a:latin typeface="Cambria Math"/>
                                      <a:ea typeface="Cambria Math"/>
                                    </a:rPr>
                                    <m:t>𝑒</m:t>
                                  </m:r>
                                  <m:r>
                                    <a:rPr lang="en-US" sz="2400" i="1">
                                      <a:solidFill>
                                        <a:prstClr val="black"/>
                                      </a:solidFill>
                                      <a:latin typeface="Cambria Math"/>
                                      <a:ea typeface="Cambria Math"/>
                                    </a:rPr>
                                    <m:t>)</m:t>
                                  </m:r>
                                </m:e>
                              </m:d>
                            </m:e>
                            <m:sub>
                              <m:r>
                                <a:rPr lang="en-US" sz="2400" i="1">
                                  <a:solidFill>
                                    <a:prstClr val="black"/>
                                  </a:solidFill>
                                  <a:latin typeface="Cambria Math"/>
                                  <a:ea typeface="Cambria Math"/>
                                </a:rPr>
                                <m:t>1</m:t>
                              </m:r>
                            </m:sub>
                          </m:sSub>
                        </m:e>
                      </m:func>
                    </m:oMath>
                  </m:oMathPara>
                </a14:m>
                <a:endParaRPr lang="en-US" sz="2400" dirty="0">
                  <a:solidFill>
                    <a:prstClr val="black"/>
                  </a:solidFill>
                  <a:latin typeface="Calibri"/>
                  <a:ea typeface="+mn-ea"/>
                </a:endParaRPr>
              </a:p>
            </p:txBody>
          </p:sp>
        </mc:Choice>
        <mc:Fallback xmlns="">
          <p:sp>
            <p:nvSpPr>
              <p:cNvPr id="33" name="矩形 32"/>
              <p:cNvSpPr>
                <a:spLocks noRot="1" noChangeAspect="1" noMove="1" noResize="1" noEditPoints="1" noAdjustHandles="1" noChangeArrowheads="1" noChangeShapeType="1" noTextEdit="1"/>
              </p:cNvSpPr>
              <p:nvPr/>
            </p:nvSpPr>
            <p:spPr>
              <a:xfrm>
                <a:off x="5087889" y="5733257"/>
                <a:ext cx="4830361" cy="616259"/>
              </a:xfrm>
              <a:prstGeom prst="rect">
                <a:avLst/>
              </a:prstGeom>
              <a:blipFill>
                <a:blip r:embed="rId8"/>
                <a:stretch>
                  <a:fillRect/>
                </a:stretch>
              </a:blipFill>
            </p:spPr>
            <p:txBody>
              <a:bodyPr/>
              <a:lstStyle/>
              <a:p>
                <a:r>
                  <a:rPr lang="zh-CN" altLang="en-US">
                    <a:noFill/>
                  </a:rPr>
                  <a:t> </a:t>
                </a:r>
              </a:p>
            </p:txBody>
          </p:sp>
        </mc:Fallback>
      </mc:AlternateContent>
      <p:sp>
        <p:nvSpPr>
          <p:cNvPr id="34" name="TextBox 33"/>
          <p:cNvSpPr txBox="1"/>
          <p:nvPr/>
        </p:nvSpPr>
        <p:spPr>
          <a:xfrm>
            <a:off x="4235406" y="5733709"/>
            <a:ext cx="1256064" cy="461665"/>
          </a:xfrm>
          <a:prstGeom prst="rect">
            <a:avLst/>
          </a:prstGeom>
          <a:noFill/>
        </p:spPr>
        <p:txBody>
          <a:bodyPr wrap="square" rtlCol="0">
            <a:spAutoFit/>
          </a:bodyPr>
          <a:lstStyle/>
          <a:p>
            <a:pPr eaLnBrk="1" fontAlgn="auto" hangingPunct="1">
              <a:spcBef>
                <a:spcPts val="0"/>
              </a:spcBef>
              <a:spcAft>
                <a:spcPts val="0"/>
              </a:spcAft>
            </a:pPr>
            <a:r>
              <a:rPr lang="en-US" sz="2400" dirty="0">
                <a:solidFill>
                  <a:prstClr val="black"/>
                </a:solidFill>
                <a:latin typeface="Calibri"/>
                <a:ea typeface="+mn-ea"/>
              </a:rPr>
              <a:t>where</a:t>
            </a:r>
          </a:p>
        </p:txBody>
      </p:sp>
      <mc:AlternateContent xmlns:mc="http://schemas.openxmlformats.org/markup-compatibility/2006" xmlns:a14="http://schemas.microsoft.com/office/drawing/2010/main">
        <mc:Choice Requires="a14">
          <p:sp>
            <p:nvSpPr>
              <p:cNvPr id="24" name="TextBox 23"/>
              <p:cNvSpPr txBox="1"/>
              <p:nvPr/>
            </p:nvSpPr>
            <p:spPr>
              <a:xfrm>
                <a:off x="9631382" y="5037638"/>
                <a:ext cx="1008112" cy="523220"/>
              </a:xfrm>
              <a:prstGeom prst="rect">
                <a:avLst/>
              </a:prstGeom>
              <a:noFill/>
            </p:spPr>
            <p:txBody>
              <a:bodyPr wrap="square" rtlCol="0">
                <a:spAutoFit/>
              </a:bodyPr>
              <a:lstStyle/>
              <a:p>
                <a:pPr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m:rPr>
                          <m:sty m:val="p"/>
                        </m:rPr>
                        <a:rPr lang="en-US" sz="2800">
                          <a:solidFill>
                            <a:prstClr val="black"/>
                          </a:solidFill>
                          <a:latin typeface="Cambria Math"/>
                          <a:ea typeface="+mn-ea"/>
                        </a:rPr>
                        <m:t>noise</m:t>
                      </m:r>
                    </m:oMath>
                  </m:oMathPara>
                </a14:m>
                <a:endParaRPr lang="en-US" dirty="0">
                  <a:solidFill>
                    <a:prstClr val="black"/>
                  </a:solidFill>
                  <a:latin typeface="Calibri"/>
                  <a:ea typeface="+mn-ea"/>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9631382" y="5037638"/>
                <a:ext cx="1008112"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9628076" y="4555120"/>
                <a:ext cx="865943" cy="523220"/>
              </a:xfrm>
              <a:prstGeom prst="rect">
                <a:avLst/>
              </a:prstGeom>
            </p:spPr>
            <p:txBody>
              <a:bodyPr wrap="none">
                <a:spAutoFit/>
              </a:bodyPr>
              <a:lstStyle/>
              <a:p>
                <a:pPr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m:rPr>
                          <m:sty m:val="p"/>
                        </m:rPr>
                        <a:rPr lang="en-US" sz="2800">
                          <a:solidFill>
                            <a:prstClr val="black"/>
                          </a:solidFill>
                          <a:latin typeface="Cambria Math"/>
                          <a:ea typeface="+mn-ea"/>
                        </a:rPr>
                        <m:t>info</m:t>
                      </m:r>
                    </m:oMath>
                  </m:oMathPara>
                </a14:m>
                <a:endParaRPr lang="en-US" sz="2800" dirty="0">
                  <a:solidFill>
                    <a:prstClr val="black"/>
                  </a:solidFill>
                  <a:latin typeface="Calibri"/>
                  <a:ea typeface="+mn-ea"/>
                </a:endParaRPr>
              </a:p>
            </p:txBody>
          </p:sp>
        </mc:Choice>
        <mc:Fallback xmlns="">
          <p:sp>
            <p:nvSpPr>
              <p:cNvPr id="25" name="矩形 24"/>
              <p:cNvSpPr>
                <a:spLocks noRot="1" noChangeAspect="1" noMove="1" noResize="1" noEditPoints="1" noAdjustHandles="1" noChangeArrowheads="1" noChangeShapeType="1" noTextEdit="1"/>
              </p:cNvSpPr>
              <p:nvPr/>
            </p:nvSpPr>
            <p:spPr>
              <a:xfrm>
                <a:off x="9628076" y="4555120"/>
                <a:ext cx="865943" cy="523220"/>
              </a:xfrm>
              <a:prstGeom prst="rect">
                <a:avLst/>
              </a:prstGeom>
              <a:blipFill>
                <a:blip r:embed="rId10"/>
                <a:stretch>
                  <a:fillRect/>
                </a:stretch>
              </a:blipFill>
            </p:spPr>
            <p:txBody>
              <a:bodyPr/>
              <a:lstStyle/>
              <a:p>
                <a:r>
                  <a:rPr lang="zh-CN" altLang="en-US">
                    <a:noFill/>
                  </a:rPr>
                  <a:t> </a:t>
                </a:r>
              </a:p>
            </p:txBody>
          </p:sp>
        </mc:Fallback>
      </mc:AlternateContent>
      <p:cxnSp>
        <p:nvCxnSpPr>
          <p:cNvPr id="28" name="直接箭头连接符 27"/>
          <p:cNvCxnSpPr/>
          <p:nvPr/>
        </p:nvCxnSpPr>
        <p:spPr>
          <a:xfrm>
            <a:off x="8832305" y="4797152"/>
            <a:ext cx="703051" cy="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8832305" y="5315496"/>
            <a:ext cx="703051"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222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P spid="33" grpId="0"/>
      <p:bldP spid="34" grpId="0"/>
      <p:bldP spid="24" grpId="0"/>
      <p:bldP spid="2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ropbox\NTU\Research\Projects\Bayesian Network\Presentations\dp.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74325" y="3861049"/>
            <a:ext cx="3431699" cy="299695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r>
                  <a:rPr lang="en-US" dirty="0"/>
                  <a:t>Do it under Differential Privacy!</a:t>
                </a:r>
              </a:p>
              <a:p>
                <a:endParaRPr lang="en-US" dirty="0"/>
              </a:p>
              <a:p>
                <a:r>
                  <a:rPr lang="en-US" dirty="0"/>
                  <a:t>Select edges with </a:t>
                </a:r>
                <a:r>
                  <a:rPr lang="en-US" dirty="0">
                    <a:solidFill>
                      <a:srgbClr val="0070C0"/>
                    </a:solidFill>
                  </a:rPr>
                  <a:t>exponential mechanism</a:t>
                </a:r>
              </a:p>
              <a:p>
                <a:pPr lvl="1"/>
                <a:r>
                  <a:rPr lang="en-US" sz="2400" dirty="0"/>
                  <a:t>define </a:t>
                </a:r>
                <a14:m>
                  <m:oMath xmlns:m="http://schemas.openxmlformats.org/officeDocument/2006/math">
                    <m:r>
                      <a:rPr lang="en-US" sz="2400" i="1" dirty="0">
                        <a:solidFill>
                          <a:srgbClr val="0070C0"/>
                        </a:solidFill>
                        <a:latin typeface="Cambria Math"/>
                      </a:rPr>
                      <m:t>𝑞</m:t>
                    </m:r>
                  </m:oMath>
                </a14:m>
                <a:r>
                  <a:rPr lang="en-US" sz="2400" dirty="0">
                    <a:solidFill>
                      <a:srgbClr val="0070C0"/>
                    </a:solidFill>
                  </a:rPr>
                  <a:t>(edge) = </a:t>
                </a:r>
                <a14:m>
                  <m:oMath xmlns:m="http://schemas.openxmlformats.org/officeDocument/2006/math">
                    <m:r>
                      <a:rPr lang="en-US" sz="2400" i="1" dirty="0">
                        <a:solidFill>
                          <a:srgbClr val="0070C0"/>
                        </a:solidFill>
                        <a:latin typeface="Cambria Math"/>
                      </a:rPr>
                      <m:t>𝐼</m:t>
                    </m:r>
                  </m:oMath>
                </a14:m>
                <a:r>
                  <a:rPr lang="en-US" sz="2400" dirty="0">
                    <a:solidFill>
                      <a:srgbClr val="0070C0"/>
                    </a:solidFill>
                  </a:rPr>
                  <a:t>(edge)</a:t>
                </a:r>
              </a:p>
              <a:p>
                <a:pPr lvl="1"/>
                <a:r>
                  <a:rPr lang="en-US" sz="2400" dirty="0"/>
                  <a:t>we prove </a:t>
                </a:r>
                <a14:m>
                  <m:oMath xmlns:m="http://schemas.openxmlformats.org/officeDocument/2006/math">
                    <m:r>
                      <m:rPr>
                        <m:sty m:val="p"/>
                      </m:rPr>
                      <a:rPr lang="el-GR" sz="2400" i="1">
                        <a:latin typeface="Cambria Math"/>
                        <a:ea typeface="Cambria Math"/>
                      </a:rPr>
                      <m:t>Δ</m:t>
                    </m:r>
                    <m:d>
                      <m:dPr>
                        <m:ctrlPr>
                          <a:rPr lang="en-US" sz="2400" i="1">
                            <a:latin typeface="Cambria Math" panose="02040503050406030204" pitchFamily="18" charset="0"/>
                            <a:ea typeface="Cambria Math"/>
                          </a:rPr>
                        </m:ctrlPr>
                      </m:dPr>
                      <m:e>
                        <m:r>
                          <a:rPr lang="en-US" sz="2400" i="1">
                            <a:latin typeface="Cambria Math"/>
                            <a:ea typeface="Cambria Math"/>
                          </a:rPr>
                          <m:t>𝐼</m:t>
                        </m:r>
                      </m:e>
                    </m:d>
                    <m:r>
                      <a:rPr lang="en-US" sz="2400" i="1">
                        <a:latin typeface="Cambria Math"/>
                        <a:ea typeface="Cambria Math"/>
                      </a:rPr>
                      <m:t>=</m:t>
                    </m:r>
                    <m:r>
                      <m:rPr>
                        <m:sty m:val="p"/>
                      </m:rPr>
                      <a:rPr lang="el-GR" sz="2400" i="1">
                        <a:latin typeface="Cambria Math"/>
                        <a:ea typeface="Cambria Math"/>
                      </a:rPr>
                      <m:t>Θ</m:t>
                    </m:r>
                    <m:r>
                      <a:rPr lang="en-US" sz="2400" i="1">
                        <a:latin typeface="Cambria Math"/>
                        <a:ea typeface="Cambria Math"/>
                      </a:rPr>
                      <m:t>(</m:t>
                    </m:r>
                    <m:func>
                      <m:funcPr>
                        <m:ctrlPr>
                          <a:rPr lang="en-US" sz="2400" i="1">
                            <a:latin typeface="Cambria Math" panose="02040503050406030204" pitchFamily="18" charset="0"/>
                            <a:ea typeface="Cambria Math"/>
                          </a:rPr>
                        </m:ctrlPr>
                      </m:funcPr>
                      <m:fName>
                        <m:r>
                          <m:rPr>
                            <m:sty m:val="p"/>
                          </m:rPr>
                          <a:rPr lang="en-US" sz="2400">
                            <a:latin typeface="Cambria Math"/>
                            <a:ea typeface="Cambria Math"/>
                          </a:rPr>
                          <m:t>log</m:t>
                        </m:r>
                      </m:fName>
                      <m:e>
                        <m:r>
                          <a:rPr lang="en-US" sz="2400" i="1">
                            <a:latin typeface="Cambria Math"/>
                            <a:ea typeface="Cambria Math"/>
                          </a:rPr>
                          <m:t>𝑛</m:t>
                        </m:r>
                      </m:e>
                    </m:func>
                    <m:r>
                      <a:rPr lang="en-US" sz="2400" i="1">
                        <a:latin typeface="Cambria Math"/>
                        <a:ea typeface="Cambria Math"/>
                      </a:rPr>
                      <m:t>/</m:t>
                    </m:r>
                    <m:r>
                      <a:rPr lang="en-US" sz="2400" i="1">
                        <a:latin typeface="Cambria Math"/>
                        <a:ea typeface="Cambria Math"/>
                      </a:rPr>
                      <m:t>𝑛</m:t>
                    </m:r>
                    <m:r>
                      <a:rPr lang="en-US" sz="2400" i="1">
                        <a:latin typeface="Cambria Math"/>
                        <a:ea typeface="Cambria Math"/>
                      </a:rPr>
                      <m:t>)</m:t>
                    </m:r>
                  </m:oMath>
                </a14:m>
                <a:r>
                  <a:rPr lang="en-US" sz="2400" dirty="0"/>
                  <a:t>, where </a:t>
                </a:r>
                <a14:m>
                  <m:oMath xmlns:m="http://schemas.openxmlformats.org/officeDocument/2006/math">
                    <m:r>
                      <a:rPr lang="en-US" sz="2400" i="1">
                        <a:latin typeface="Cambria Math"/>
                      </a:rPr>
                      <m:t>𝑛</m:t>
                    </m:r>
                    <m:r>
                      <a:rPr lang="en-US" sz="2400" i="1">
                        <a:latin typeface="Cambria Math"/>
                      </a:rPr>
                      <m:t>=|</m:t>
                    </m:r>
                    <m:r>
                      <a:rPr lang="en-US" sz="2400" i="1">
                        <a:latin typeface="Cambria Math"/>
                      </a:rPr>
                      <m:t>𝐷</m:t>
                    </m:r>
                    <m:r>
                      <a:rPr lang="en-US" sz="2400" i="1">
                        <a:latin typeface="Cambria Math"/>
                      </a:rPr>
                      <m:t>|</m:t>
                    </m:r>
                  </m:oMath>
                </a14:m>
                <a:r>
                  <a:rPr lang="en-US" sz="2400" dirty="0"/>
                  <a:t>. (Lemma 1)</a:t>
                </a:r>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rotWithShape="1">
                <a:blip r:embed="rId3"/>
                <a:stretch>
                  <a:fillRect t="-1078"/>
                </a:stretch>
              </a:blipFill>
            </p:spPr>
            <p:txBody>
              <a:bodyPr/>
              <a:lstStyle/>
              <a:p>
                <a:r>
                  <a:rPr lang="en-US">
                    <a:noFill/>
                  </a:rPr>
                  <a:t> </a:t>
                </a:r>
              </a:p>
            </p:txBody>
          </p:sp>
        </mc:Fallback>
      </mc:AlternateContent>
      <p:sp>
        <p:nvSpPr>
          <p:cNvPr id="3" name="标题 2"/>
          <p:cNvSpPr>
            <a:spLocks noGrp="1"/>
          </p:cNvSpPr>
          <p:nvPr>
            <p:ph type="title"/>
          </p:nvPr>
        </p:nvSpPr>
        <p:spPr/>
        <p:txBody>
          <a:bodyPr/>
          <a:lstStyle/>
          <a:p>
            <a:r>
              <a:rPr lang="en-US" dirty="0">
                <a:solidFill>
                  <a:srgbClr val="C00000"/>
                </a:solidFill>
              </a:rPr>
              <a:t>Private</a:t>
            </a:r>
            <a:r>
              <a:rPr lang="en-US" dirty="0"/>
              <a:t> Bayesian Network</a:t>
            </a:r>
          </a:p>
        </p:txBody>
      </p:sp>
      <mc:AlternateContent xmlns:mc="http://schemas.openxmlformats.org/markup-compatibility/2006" xmlns:a14="http://schemas.microsoft.com/office/drawing/2010/main">
        <mc:Choice Requires="a14">
          <p:sp>
            <p:nvSpPr>
              <p:cNvPr id="18" name="TextBox 17"/>
              <p:cNvSpPr txBox="1"/>
              <p:nvPr/>
            </p:nvSpPr>
            <p:spPr>
              <a:xfrm>
                <a:off x="2207568" y="4529985"/>
                <a:ext cx="4680520" cy="1060483"/>
              </a:xfrm>
              <a:prstGeom prst="rect">
                <a:avLst/>
              </a:prstGeom>
              <a:noFill/>
            </p:spPr>
            <p:txBody>
              <a:bodyPr wrap="square" rtlCol="0">
                <a:spAutoFit/>
              </a:bodyPr>
              <a:lstStyle/>
              <a:p>
                <a:pPr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func>
                        <m:funcPr>
                          <m:ctrlPr>
                            <a:rPr lang="en-US" sz="2800" i="1">
                              <a:solidFill>
                                <a:prstClr val="black"/>
                              </a:solidFill>
                              <a:latin typeface="Cambria Math" panose="02040503050406030204" pitchFamily="18" charset="0"/>
                              <a:ea typeface="+mn-ea"/>
                            </a:rPr>
                          </m:ctrlPr>
                        </m:funcPr>
                        <m:fName>
                          <m:r>
                            <m:rPr>
                              <m:sty m:val="p"/>
                            </m:rPr>
                            <a:rPr lang="en-US" sz="2800">
                              <a:solidFill>
                                <a:prstClr val="black"/>
                              </a:solidFill>
                              <a:latin typeface="Cambria Math"/>
                              <a:ea typeface="+mn-ea"/>
                            </a:rPr>
                            <m:t>Pr</m:t>
                          </m:r>
                        </m:fName>
                        <m:e>
                          <m:d>
                            <m:dPr>
                              <m:begChr m:val="["/>
                              <m:endChr m:val="]"/>
                              <m:ctrlPr>
                                <a:rPr lang="en-US" sz="2800" i="1">
                                  <a:solidFill>
                                    <a:prstClr val="black"/>
                                  </a:solidFill>
                                  <a:latin typeface="Cambria Math" panose="02040503050406030204" pitchFamily="18" charset="0"/>
                                  <a:ea typeface="+mn-ea"/>
                                </a:rPr>
                              </m:ctrlPr>
                            </m:dPr>
                            <m:e>
                              <m:r>
                                <a:rPr lang="en-US" sz="2800" i="1">
                                  <a:solidFill>
                                    <a:prstClr val="black"/>
                                  </a:solidFill>
                                  <a:latin typeface="Cambria Math"/>
                                  <a:ea typeface="+mn-ea"/>
                                </a:rPr>
                                <m:t>𝑒</m:t>
                              </m:r>
                            </m:e>
                          </m:d>
                          <m:r>
                            <a:rPr lang="en-US" sz="2800" i="1">
                              <a:solidFill>
                                <a:prstClr val="black"/>
                              </a:solidFill>
                              <a:latin typeface="Cambria Math"/>
                              <a:ea typeface="Cambria Math"/>
                            </a:rPr>
                            <m:t>∝</m:t>
                          </m:r>
                          <m:func>
                            <m:funcPr>
                              <m:ctrlPr>
                                <a:rPr lang="en-US" sz="2800" i="1">
                                  <a:solidFill>
                                    <a:prstClr val="black"/>
                                  </a:solidFill>
                                  <a:latin typeface="Cambria Math" panose="02040503050406030204" pitchFamily="18" charset="0"/>
                                  <a:ea typeface="Cambria Math"/>
                                </a:rPr>
                              </m:ctrlPr>
                            </m:funcPr>
                            <m:fName>
                              <m:r>
                                <m:rPr>
                                  <m:sty m:val="p"/>
                                </m:rPr>
                                <a:rPr lang="en-US" sz="2800">
                                  <a:solidFill>
                                    <a:prstClr val="black"/>
                                  </a:solidFill>
                                  <a:latin typeface="Cambria Math"/>
                                  <a:ea typeface="Cambria Math"/>
                                </a:rPr>
                                <m:t>exp</m:t>
                              </m:r>
                            </m:fName>
                            <m:e>
                              <m:d>
                                <m:dPr>
                                  <m:ctrlPr>
                                    <a:rPr lang="en-US" sz="2800" i="1">
                                      <a:solidFill>
                                        <a:prstClr val="black"/>
                                      </a:solidFill>
                                      <a:latin typeface="Cambria Math" panose="02040503050406030204" pitchFamily="18" charset="0"/>
                                      <a:ea typeface="Cambria Math"/>
                                    </a:rPr>
                                  </m:ctrlPr>
                                </m:dPr>
                                <m:e>
                                  <m:f>
                                    <m:fPr>
                                      <m:ctrlPr>
                                        <a:rPr lang="en-US" sz="2800" i="1">
                                          <a:solidFill>
                                            <a:prstClr val="black"/>
                                          </a:solidFill>
                                          <a:latin typeface="Cambria Math" panose="02040503050406030204" pitchFamily="18" charset="0"/>
                                          <a:ea typeface="Cambria Math"/>
                                        </a:rPr>
                                      </m:ctrlPr>
                                    </m:fPr>
                                    <m:num>
                                      <m:r>
                                        <a:rPr lang="en-US" sz="2800" i="1">
                                          <a:solidFill>
                                            <a:prstClr val="black"/>
                                          </a:solidFill>
                                          <a:latin typeface="Cambria Math"/>
                                          <a:ea typeface="Cambria Math"/>
                                        </a:rPr>
                                        <m:t>𝜀</m:t>
                                      </m:r>
                                    </m:num>
                                    <m:den>
                                      <m:r>
                                        <a:rPr lang="en-US" sz="2800" i="1">
                                          <a:solidFill>
                                            <a:prstClr val="black"/>
                                          </a:solidFill>
                                          <a:latin typeface="Cambria Math"/>
                                          <a:ea typeface="Cambria Math"/>
                                        </a:rPr>
                                        <m:t>2</m:t>
                                      </m:r>
                                    </m:den>
                                  </m:f>
                                  <m:r>
                                    <a:rPr lang="en-US" sz="2800" i="1">
                                      <a:solidFill>
                                        <a:prstClr val="black"/>
                                      </a:solidFill>
                                      <a:latin typeface="Cambria Math"/>
                                      <a:ea typeface="Cambria Math"/>
                                    </a:rPr>
                                    <m:t>⋅</m:t>
                                  </m:r>
                                  <m:f>
                                    <m:fPr>
                                      <m:ctrlPr>
                                        <a:rPr lang="en-US" sz="2800" i="1">
                                          <a:solidFill>
                                            <a:prstClr val="black"/>
                                          </a:solidFill>
                                          <a:latin typeface="Cambria Math" panose="02040503050406030204" pitchFamily="18" charset="0"/>
                                          <a:ea typeface="Cambria Math"/>
                                        </a:rPr>
                                      </m:ctrlPr>
                                    </m:fPr>
                                    <m:num>
                                      <m:r>
                                        <a:rPr lang="en-US" sz="2800" i="1">
                                          <a:solidFill>
                                            <a:prstClr val="black"/>
                                          </a:solidFill>
                                          <a:latin typeface="Cambria Math"/>
                                          <a:ea typeface="Cambria Math"/>
                                        </a:rPr>
                                        <m:t>𝐼</m:t>
                                      </m:r>
                                      <m:d>
                                        <m:dPr>
                                          <m:ctrlPr>
                                            <a:rPr lang="en-US" sz="2800" i="1">
                                              <a:solidFill>
                                                <a:prstClr val="black"/>
                                              </a:solidFill>
                                              <a:latin typeface="Cambria Math" panose="02040503050406030204" pitchFamily="18" charset="0"/>
                                              <a:ea typeface="Cambria Math"/>
                                            </a:rPr>
                                          </m:ctrlPr>
                                        </m:dPr>
                                        <m:e>
                                          <m:r>
                                            <a:rPr lang="en-US" sz="2800" i="1">
                                              <a:solidFill>
                                                <a:prstClr val="black"/>
                                              </a:solidFill>
                                              <a:latin typeface="Cambria Math"/>
                                              <a:ea typeface="Cambria Math"/>
                                            </a:rPr>
                                            <m:t>𝑒</m:t>
                                          </m:r>
                                        </m:e>
                                      </m:d>
                                    </m:num>
                                    <m:den>
                                      <m:func>
                                        <m:funcPr>
                                          <m:ctrlPr>
                                            <a:rPr lang="en-US" sz="2800" i="1">
                                              <a:solidFill>
                                                <a:prstClr val="black"/>
                                              </a:solidFill>
                                              <a:latin typeface="Cambria Math" panose="02040503050406030204" pitchFamily="18" charset="0"/>
                                              <a:ea typeface="Cambria Math"/>
                                            </a:rPr>
                                          </m:ctrlPr>
                                        </m:funcPr>
                                        <m:fName>
                                          <m:r>
                                            <m:rPr>
                                              <m:sty m:val="p"/>
                                            </m:rPr>
                                            <a:rPr lang="en-US" sz="2800">
                                              <a:solidFill>
                                                <a:prstClr val="black"/>
                                              </a:solidFill>
                                              <a:latin typeface="Cambria Math"/>
                                              <a:ea typeface="Cambria Math"/>
                                            </a:rPr>
                                            <m:t>log</m:t>
                                          </m:r>
                                        </m:fName>
                                        <m:e>
                                          <m:r>
                                            <a:rPr lang="en-US" sz="2800" i="1">
                                              <a:solidFill>
                                                <a:prstClr val="black"/>
                                              </a:solidFill>
                                              <a:latin typeface="Cambria Math"/>
                                              <a:ea typeface="Cambria Math"/>
                                            </a:rPr>
                                            <m:t>𝑛</m:t>
                                          </m:r>
                                          <m:r>
                                            <a:rPr lang="en-US" sz="2800" i="1">
                                              <a:solidFill>
                                                <a:prstClr val="black"/>
                                              </a:solidFill>
                                              <a:latin typeface="Cambria Math"/>
                                              <a:ea typeface="Cambria Math"/>
                                            </a:rPr>
                                            <m:t>/</m:t>
                                          </m:r>
                                          <m:r>
                                            <a:rPr lang="en-US" sz="2800" i="1">
                                              <a:solidFill>
                                                <a:prstClr val="black"/>
                                              </a:solidFill>
                                              <a:latin typeface="Cambria Math"/>
                                              <a:ea typeface="Cambria Math"/>
                                            </a:rPr>
                                            <m:t>𝑛</m:t>
                                          </m:r>
                                        </m:e>
                                      </m:func>
                                    </m:den>
                                  </m:f>
                                </m:e>
                              </m:d>
                            </m:e>
                          </m:func>
                        </m:e>
                      </m:func>
                    </m:oMath>
                  </m:oMathPara>
                </a14:m>
                <a:endParaRPr lang="en-US" sz="2800" dirty="0">
                  <a:solidFill>
                    <a:prstClr val="black"/>
                  </a:solidFill>
                  <a:latin typeface="Calibri"/>
                  <a:ea typeface="+mn-ea"/>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2207568" y="4529985"/>
                <a:ext cx="4680520" cy="106048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7111102" y="5037638"/>
                <a:ext cx="1008112" cy="523220"/>
              </a:xfrm>
              <a:prstGeom prst="rect">
                <a:avLst/>
              </a:prstGeom>
              <a:solidFill>
                <a:schemeClr val="bg1"/>
              </a:solidFill>
            </p:spPr>
            <p:txBody>
              <a:bodyPr wrap="square" rtlCol="0">
                <a:spAutoFit/>
              </a:bodyPr>
              <a:lstStyle/>
              <a:p>
                <a:pPr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m:rPr>
                          <m:sty m:val="p"/>
                        </m:rPr>
                        <a:rPr lang="en-US" sz="2800">
                          <a:solidFill>
                            <a:prstClr val="black"/>
                          </a:solidFill>
                          <a:latin typeface="Cambria Math"/>
                          <a:ea typeface="+mn-ea"/>
                        </a:rPr>
                        <m:t>noise</m:t>
                      </m:r>
                    </m:oMath>
                  </m:oMathPara>
                </a14:m>
                <a:endParaRPr lang="en-US" dirty="0">
                  <a:solidFill>
                    <a:prstClr val="black"/>
                  </a:solidFill>
                  <a:latin typeface="Calibri"/>
                  <a:ea typeface="+mn-ea"/>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7111102" y="5037638"/>
                <a:ext cx="1008112"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7107796" y="4555120"/>
                <a:ext cx="865943" cy="523220"/>
              </a:xfrm>
              <a:prstGeom prst="rect">
                <a:avLst/>
              </a:prstGeom>
              <a:solidFill>
                <a:schemeClr val="bg1"/>
              </a:solidFill>
            </p:spPr>
            <p:txBody>
              <a:bodyPr wrap="none">
                <a:spAutoFit/>
              </a:bodyPr>
              <a:lstStyle/>
              <a:p>
                <a:pPr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m:rPr>
                          <m:sty m:val="p"/>
                        </m:rPr>
                        <a:rPr lang="en-US" sz="2800">
                          <a:solidFill>
                            <a:prstClr val="black"/>
                          </a:solidFill>
                          <a:latin typeface="Cambria Math"/>
                          <a:ea typeface="+mn-ea"/>
                        </a:rPr>
                        <m:t>info</m:t>
                      </m:r>
                    </m:oMath>
                  </m:oMathPara>
                </a14:m>
                <a:endParaRPr lang="en-US" sz="2800" dirty="0">
                  <a:solidFill>
                    <a:prstClr val="black"/>
                  </a:solidFill>
                  <a:latin typeface="Calibri"/>
                  <a:ea typeface="+mn-ea"/>
                </a:endParaRPr>
              </a:p>
            </p:txBody>
          </p:sp>
        </mc:Choice>
        <mc:Fallback xmlns="">
          <p:sp>
            <p:nvSpPr>
              <p:cNvPr id="8" name="矩形 7"/>
              <p:cNvSpPr>
                <a:spLocks noRot="1" noChangeAspect="1" noMove="1" noResize="1" noEditPoints="1" noAdjustHandles="1" noChangeArrowheads="1" noChangeShapeType="1" noTextEdit="1"/>
              </p:cNvSpPr>
              <p:nvPr/>
            </p:nvSpPr>
            <p:spPr>
              <a:xfrm>
                <a:off x="7107796" y="4555120"/>
                <a:ext cx="865943" cy="523220"/>
              </a:xfrm>
              <a:prstGeom prst="rect">
                <a:avLst/>
              </a:prstGeom>
              <a:blipFill>
                <a:blip r:embed="rId6"/>
                <a:stretch>
                  <a:fillRect/>
                </a:stretch>
              </a:blipFill>
            </p:spPr>
            <p:txBody>
              <a:bodyPr/>
              <a:lstStyle/>
              <a:p>
                <a:r>
                  <a:rPr lang="zh-CN" altLang="en-US">
                    <a:noFill/>
                  </a:rPr>
                  <a:t> </a:t>
                </a:r>
              </a:p>
            </p:txBody>
          </p:sp>
        </mc:Fallback>
      </mc:AlternateContent>
      <p:cxnSp>
        <p:nvCxnSpPr>
          <p:cNvPr id="9" name="直接箭头连接符 8"/>
          <p:cNvCxnSpPr/>
          <p:nvPr/>
        </p:nvCxnSpPr>
        <p:spPr>
          <a:xfrm>
            <a:off x="6312025" y="4797152"/>
            <a:ext cx="703051" cy="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6312025" y="5315496"/>
            <a:ext cx="703051"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547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7" grpId="0" animBg="1"/>
      <p:bldP spid="8"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919536" y="836712"/>
            <a:ext cx="8507288" cy="5472608"/>
          </a:xfrm>
        </p:spPr>
        <p:txBody>
          <a:bodyPr>
            <a:normAutofit/>
          </a:bodyPr>
          <a:lstStyle/>
          <a:p>
            <a:r>
              <a:rPr lang="en-US" sz="2400" dirty="0"/>
              <a:t>Construct a Bayesian network N over the attributes in D, using an (ε /2)-differentially private method.</a:t>
            </a:r>
          </a:p>
          <a:p>
            <a:endParaRPr lang="en-US" sz="2400" dirty="0"/>
          </a:p>
          <a:p>
            <a:r>
              <a:rPr lang="en-US" sz="2400" dirty="0"/>
              <a:t>Use an (ε /2)-differentially private algorithm to generate a set of conditional distributions of D, such that for each AP pair (</a:t>
            </a:r>
            <a:r>
              <a:rPr lang="en-US" sz="2400" dirty="0" err="1"/>
              <a:t>Xi,Πi</a:t>
            </a:r>
            <a:r>
              <a:rPr lang="en-US" sz="2400" dirty="0"/>
              <a:t>) in N, we have a noisy version of the conditional distribution </a:t>
            </a:r>
            <a:r>
              <a:rPr lang="en-US" sz="2400" dirty="0" err="1"/>
              <a:t>Pr</a:t>
            </a:r>
            <a:r>
              <a:rPr lang="en-US" sz="2400" dirty="0"/>
              <a:t>[Xi |</a:t>
            </a:r>
            <a:r>
              <a:rPr lang="en-US" sz="2400" dirty="0" err="1"/>
              <a:t>Πi</a:t>
            </a:r>
            <a:r>
              <a:rPr lang="en-US" sz="2400" dirty="0"/>
              <a:t>].</a:t>
            </a:r>
          </a:p>
          <a:p>
            <a:endParaRPr lang="en-US" sz="2400" dirty="0"/>
          </a:p>
          <a:p>
            <a:r>
              <a:rPr lang="en-US" sz="2400" dirty="0"/>
              <a:t>Use the Bayesian network N (constructed in the first phase) and the d noisy conditional distributions (constructed in the second phase) to derive an approximate distribution of the tuples in D, and then sample tuples from the approximate distribution to generate a synthetic dataset D∗.</a:t>
            </a:r>
          </a:p>
        </p:txBody>
      </p:sp>
      <p:sp>
        <p:nvSpPr>
          <p:cNvPr id="3" name="标题 2"/>
          <p:cNvSpPr>
            <a:spLocks noGrp="1"/>
          </p:cNvSpPr>
          <p:nvPr>
            <p:ph type="title"/>
          </p:nvPr>
        </p:nvSpPr>
        <p:spPr>
          <a:xfrm>
            <a:off x="1981200" y="116632"/>
            <a:ext cx="8229600" cy="634082"/>
          </a:xfrm>
        </p:spPr>
        <p:txBody>
          <a:bodyPr>
            <a:normAutofit fontScale="90000"/>
          </a:bodyPr>
          <a:lstStyle/>
          <a:p>
            <a:r>
              <a:rPr lang="en-US" dirty="0"/>
              <a:t>Steps:</a:t>
            </a:r>
          </a:p>
        </p:txBody>
      </p:sp>
    </p:spTree>
    <p:extLst>
      <p:ext uri="{BB962C8B-B14F-4D97-AF65-F5344CB8AC3E}">
        <p14:creationId xmlns:p14="http://schemas.microsoft.com/office/powerpoint/2010/main" val="27571763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559497" y="620688"/>
            <a:ext cx="9019515" cy="4277548"/>
          </a:xfrm>
          <a:prstGeom prst="rect">
            <a:avLst/>
          </a:prstGeom>
        </p:spPr>
      </p:pic>
    </p:spTree>
    <p:extLst>
      <p:ext uri="{BB962C8B-B14F-4D97-AF65-F5344CB8AC3E}">
        <p14:creationId xmlns:p14="http://schemas.microsoft.com/office/powerpoint/2010/main" val="9959139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84350" y="1614459"/>
            <a:ext cx="8883650" cy="1470025"/>
          </a:xfrm>
        </p:spPr>
        <p:txBody>
          <a:bodyPr>
            <a:noAutofit/>
          </a:bodyPr>
          <a:lstStyle/>
          <a:p>
            <a:r>
              <a:rPr lang="en-US" sz="4200" b="1" dirty="0"/>
              <a:t> Privacy Preserving </a:t>
            </a:r>
            <a:r>
              <a:rPr lang="en-US" altLang="zh-CN" sz="4200" b="1" dirty="0"/>
              <a:t>Genomic </a:t>
            </a:r>
            <a:r>
              <a:rPr lang="en-US" sz="4200" b="1" dirty="0"/>
              <a:t>Data Publishing</a:t>
            </a:r>
            <a:endParaRPr lang="en-US" sz="4200" dirty="0"/>
          </a:p>
        </p:txBody>
      </p:sp>
      <p:sp>
        <p:nvSpPr>
          <p:cNvPr id="3" name="Subtitle 2"/>
          <p:cNvSpPr>
            <a:spLocks noGrp="1"/>
          </p:cNvSpPr>
          <p:nvPr>
            <p:ph type="subTitle" idx="1"/>
          </p:nvPr>
        </p:nvSpPr>
        <p:spPr>
          <a:xfrm>
            <a:off x="3073400" y="4690167"/>
            <a:ext cx="6413500" cy="951721"/>
          </a:xfrm>
        </p:spPr>
        <p:txBody>
          <a:bodyPr>
            <a:noAutofit/>
          </a:bodyPr>
          <a:lstStyle/>
          <a:p>
            <a:r>
              <a:rPr lang="en-US" sz="2400" dirty="0" err="1">
                <a:solidFill>
                  <a:schemeClr val="tx1"/>
                </a:solidFill>
                <a:latin typeface="Constantia"/>
                <a:cs typeface="Constantia"/>
              </a:rPr>
              <a:t>Zaobo</a:t>
            </a:r>
            <a:r>
              <a:rPr lang="en-US" sz="2400" dirty="0">
                <a:solidFill>
                  <a:schemeClr val="tx1"/>
                </a:solidFill>
                <a:latin typeface="Constantia"/>
                <a:cs typeface="Constantia"/>
              </a:rPr>
              <a:t> He</a:t>
            </a:r>
            <a:endParaRPr lang="en-US" sz="2400" baseline="30000" dirty="0">
              <a:solidFill>
                <a:schemeClr val="tx1"/>
              </a:solidFill>
              <a:latin typeface="Constantia"/>
              <a:cs typeface="Constantia"/>
            </a:endParaRPr>
          </a:p>
        </p:txBody>
      </p:sp>
    </p:spTree>
    <p:extLst>
      <p:ext uri="{BB962C8B-B14F-4D97-AF65-F5344CB8AC3E}">
        <p14:creationId xmlns:p14="http://schemas.microsoft.com/office/powerpoint/2010/main" val="13359770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1143000"/>
          </a:xfrm>
        </p:spPr>
        <p:txBody>
          <a:bodyPr>
            <a:normAutofit fontScale="90000"/>
          </a:bodyPr>
          <a:lstStyle/>
          <a:p>
            <a:r>
              <a:rPr lang="en-US" dirty="0"/>
              <a:t>Cost Declines of Genome Sequencing</a:t>
            </a:r>
          </a:p>
        </p:txBody>
      </p:sp>
      <p:sp>
        <p:nvSpPr>
          <p:cNvPr id="3" name="Content Placeholder 2"/>
          <p:cNvSpPr>
            <a:spLocks noGrp="1"/>
          </p:cNvSpPr>
          <p:nvPr>
            <p:ph idx="1"/>
          </p:nvPr>
        </p:nvSpPr>
        <p:spPr>
          <a:xfrm>
            <a:off x="1981200" y="1600201"/>
            <a:ext cx="8229600" cy="4525963"/>
          </a:xfrm>
        </p:spPr>
        <p:txBody>
          <a:bodyPr>
            <a:normAutofit/>
          </a:bodyPr>
          <a:lstStyle/>
          <a:p>
            <a:pPr marL="0" indent="0">
              <a:buNone/>
            </a:pPr>
            <a:r>
              <a:rPr lang="en-US" sz="2800" dirty="0">
                <a:solidFill>
                  <a:srgbClr val="3366FF"/>
                </a:solidFill>
                <a:latin typeface="Constantia"/>
                <a:cs typeface="Constantia"/>
              </a:rPr>
              <a:t>The genome sequencing is expected to happen routinely in the near future</a:t>
            </a:r>
          </a:p>
          <a:p>
            <a:endParaRPr lang="en-US" sz="2800" dirty="0">
              <a:latin typeface="Constantia"/>
              <a:cs typeface="Constantia"/>
            </a:endParaRPr>
          </a:p>
        </p:txBody>
      </p:sp>
      <p:pic>
        <p:nvPicPr>
          <p:cNvPr id="13" name="Picture 12">
            <a:extLst>
              <a:ext uri="{FF2B5EF4-FFF2-40B4-BE49-F238E27FC236}">
                <a16:creationId xmlns:a16="http://schemas.microsoft.com/office/drawing/2014/main" id="{877716F4-C85D-4E5E-9527-816EBADF9253}"/>
              </a:ext>
            </a:extLst>
          </p:cNvPr>
          <p:cNvPicPr>
            <a:picLocks noChangeAspect="1"/>
          </p:cNvPicPr>
          <p:nvPr/>
        </p:nvPicPr>
        <p:blipFill>
          <a:blip r:embed="rId3"/>
          <a:stretch>
            <a:fillRect/>
          </a:stretch>
        </p:blipFill>
        <p:spPr>
          <a:xfrm>
            <a:off x="1981201" y="2613891"/>
            <a:ext cx="5211152" cy="3908364"/>
          </a:xfrm>
          <a:prstGeom prst="rect">
            <a:avLst/>
          </a:prstGeom>
        </p:spPr>
      </p:pic>
      <p:pic>
        <p:nvPicPr>
          <p:cNvPr id="5" name="Picture 4">
            <a:extLst>
              <a:ext uri="{FF2B5EF4-FFF2-40B4-BE49-F238E27FC236}">
                <a16:creationId xmlns:a16="http://schemas.microsoft.com/office/drawing/2014/main" id="{C28DDF87-9663-420A-AE1C-8813804414BA}"/>
              </a:ext>
            </a:extLst>
          </p:cNvPr>
          <p:cNvPicPr>
            <a:picLocks noChangeAspect="1"/>
          </p:cNvPicPr>
          <p:nvPr/>
        </p:nvPicPr>
        <p:blipFill>
          <a:blip r:embed="rId4"/>
          <a:stretch>
            <a:fillRect/>
          </a:stretch>
        </p:blipFill>
        <p:spPr>
          <a:xfrm>
            <a:off x="1981201" y="4030269"/>
            <a:ext cx="5667375" cy="2647950"/>
          </a:xfrm>
          <a:prstGeom prst="rect">
            <a:avLst/>
          </a:prstGeom>
        </p:spPr>
      </p:pic>
      <p:pic>
        <p:nvPicPr>
          <p:cNvPr id="6" name="Picture 5" descr="A screenshot of a cell phone&#10;&#10;Description generated with high confidence">
            <a:extLst>
              <a:ext uri="{FF2B5EF4-FFF2-40B4-BE49-F238E27FC236}">
                <a16:creationId xmlns:a16="http://schemas.microsoft.com/office/drawing/2014/main" id="{E258F82B-795A-4972-AFDE-6F1EB4FD55A4}"/>
              </a:ext>
            </a:extLst>
          </p:cNvPr>
          <p:cNvPicPr>
            <a:picLocks noChangeAspect="1"/>
          </p:cNvPicPr>
          <p:nvPr/>
        </p:nvPicPr>
        <p:blipFill rotWithShape="1">
          <a:blip r:embed="rId5"/>
          <a:srcRect t="32369" b="29243"/>
          <a:stretch/>
        </p:blipFill>
        <p:spPr>
          <a:xfrm>
            <a:off x="2352676" y="4678880"/>
            <a:ext cx="8315325" cy="2139044"/>
          </a:xfrm>
          <a:prstGeom prst="rect">
            <a:avLst/>
          </a:prstGeom>
        </p:spPr>
      </p:pic>
      <p:grpSp>
        <p:nvGrpSpPr>
          <p:cNvPr id="8" name="Group 7">
            <a:extLst>
              <a:ext uri="{FF2B5EF4-FFF2-40B4-BE49-F238E27FC236}">
                <a16:creationId xmlns:a16="http://schemas.microsoft.com/office/drawing/2014/main" id="{29773905-CB71-4626-B23F-F768FC9C8911}"/>
              </a:ext>
            </a:extLst>
          </p:cNvPr>
          <p:cNvGrpSpPr/>
          <p:nvPr/>
        </p:nvGrpSpPr>
        <p:grpSpPr>
          <a:xfrm>
            <a:off x="5826666" y="1391067"/>
            <a:ext cx="4712902" cy="2889108"/>
            <a:chOff x="4302666" y="1391067"/>
            <a:chExt cx="4712902" cy="2889108"/>
          </a:xfrm>
        </p:grpSpPr>
        <p:pic>
          <p:nvPicPr>
            <p:cNvPr id="14" name="Picture 13" descr="A screenshot of a cell phone&#10;&#10;Description generated with high confidence">
              <a:extLst>
                <a:ext uri="{FF2B5EF4-FFF2-40B4-BE49-F238E27FC236}">
                  <a16:creationId xmlns:a16="http://schemas.microsoft.com/office/drawing/2014/main" id="{868DDCC2-0C21-4FA9-92BB-6F2301F28C7F}"/>
                </a:ext>
              </a:extLst>
            </p:cNvPr>
            <p:cNvPicPr>
              <a:picLocks noChangeAspect="1"/>
            </p:cNvPicPr>
            <p:nvPr/>
          </p:nvPicPr>
          <p:blipFill rotWithShape="1">
            <a:blip r:embed="rId6"/>
            <a:srcRect l="10141" t="5652" r="10451" b="14023"/>
            <a:stretch/>
          </p:blipFill>
          <p:spPr>
            <a:xfrm>
              <a:off x="4302666" y="1391067"/>
              <a:ext cx="4630544" cy="2701118"/>
            </a:xfrm>
            <a:prstGeom prst="rect">
              <a:avLst/>
            </a:prstGeom>
          </p:spPr>
        </p:pic>
        <p:sp>
          <p:nvSpPr>
            <p:cNvPr id="4" name="Rectangle 3">
              <a:extLst>
                <a:ext uri="{FF2B5EF4-FFF2-40B4-BE49-F238E27FC236}">
                  <a16:creationId xmlns:a16="http://schemas.microsoft.com/office/drawing/2014/main" id="{EE2B87FB-F7A4-45B4-BFDB-6F870EAB75D2}"/>
                </a:ext>
              </a:extLst>
            </p:cNvPr>
            <p:cNvSpPr/>
            <p:nvPr/>
          </p:nvSpPr>
          <p:spPr>
            <a:xfrm>
              <a:off x="7110879" y="4018565"/>
              <a:ext cx="1904689" cy="261610"/>
            </a:xfrm>
            <a:prstGeom prst="rect">
              <a:avLst/>
            </a:prstGeom>
          </p:spPr>
          <p:txBody>
            <a:bodyPr wrap="none">
              <a:spAutoFit/>
            </a:bodyPr>
            <a:lstStyle/>
            <a:p>
              <a:pPr defTabSz="457200" eaLnBrk="1" fontAlgn="auto" hangingPunct="1">
                <a:spcBef>
                  <a:spcPts val="0"/>
                </a:spcBef>
                <a:spcAft>
                  <a:spcPts val="0"/>
                </a:spcAft>
              </a:pPr>
              <a:r>
                <a:rPr lang="en-US" altLang="zh-CN" sz="1100" dirty="0">
                  <a:solidFill>
                    <a:prstClr val="black"/>
                  </a:solidFill>
                  <a:latin typeface="Constantia"/>
                  <a:ea typeface="华文楷体" panose="02010600040101010101" pitchFamily="2" charset="-122"/>
                </a:rPr>
                <a:t>https://</a:t>
              </a:r>
              <a:r>
                <a:rPr lang="en-US" altLang="zh-CN" sz="1100" dirty="0" err="1">
                  <a:solidFill>
                    <a:prstClr val="black"/>
                  </a:solidFill>
                  <a:latin typeface="Constantia"/>
                  <a:ea typeface="华文楷体" panose="02010600040101010101" pitchFamily="2" charset="-122"/>
                </a:rPr>
                <a:t>www.23andme.com</a:t>
              </a:r>
              <a:r>
                <a:rPr lang="en-US" altLang="zh-CN" sz="1100" dirty="0">
                  <a:solidFill>
                    <a:prstClr val="black"/>
                  </a:solidFill>
                  <a:latin typeface="Constantia"/>
                  <a:ea typeface="华文楷体" panose="02010600040101010101" pitchFamily="2" charset="-122"/>
                </a:rPr>
                <a:t>/</a:t>
              </a:r>
              <a:endParaRPr lang="zh-CN" altLang="en-US" sz="1100" dirty="0">
                <a:solidFill>
                  <a:prstClr val="black"/>
                </a:solidFill>
                <a:latin typeface="Constantia"/>
                <a:ea typeface="华文楷体" panose="02010600040101010101" pitchFamily="2" charset="-122"/>
              </a:endParaRPr>
            </a:p>
          </p:txBody>
        </p:sp>
      </p:grpSp>
    </p:spTree>
    <p:extLst>
      <p:ext uri="{BB962C8B-B14F-4D97-AF65-F5344CB8AC3E}">
        <p14:creationId xmlns:p14="http://schemas.microsoft.com/office/powerpoint/2010/main" val="3317052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FED601-5B4F-4546-B88E-FB29F2AC9602}"/>
              </a:ext>
            </a:extLst>
          </p:cNvPr>
          <p:cNvSpPr/>
          <p:nvPr/>
        </p:nvSpPr>
        <p:spPr>
          <a:xfrm>
            <a:off x="7467600" y="4290908"/>
            <a:ext cx="2743201" cy="523220"/>
          </a:xfrm>
          <a:prstGeom prst="rect">
            <a:avLst/>
          </a:prstGeom>
        </p:spPr>
        <p:txBody>
          <a:bodyPr wrap="square">
            <a:spAutoFit/>
          </a:bodyPr>
          <a:lstStyle/>
          <a:p>
            <a:pPr defTabSz="457200" eaLnBrk="1" fontAlgn="auto" hangingPunct="1">
              <a:spcBef>
                <a:spcPts val="0"/>
              </a:spcBef>
              <a:spcAft>
                <a:spcPts val="0"/>
              </a:spcAft>
            </a:pPr>
            <a:r>
              <a:rPr lang="en-US" altLang="zh-CN" sz="1400" dirty="0">
                <a:solidFill>
                  <a:prstClr val="black"/>
                </a:solidFill>
                <a:latin typeface="Constantia" panose="02030602050306030303" pitchFamily="18" charset="0"/>
                <a:ea typeface="华文楷体" panose="02010600040101010101" pitchFamily="2" charset="-122"/>
              </a:rPr>
              <a:t>Henrietta Lacks (August 1, 1920 – October 4, 1951)</a:t>
            </a:r>
            <a:endParaRPr lang="zh-CN" altLang="en-US" sz="1400" dirty="0">
              <a:solidFill>
                <a:prstClr val="black"/>
              </a:solidFill>
              <a:latin typeface="Constantia" panose="02030602050306030303" pitchFamily="18" charset="0"/>
              <a:ea typeface="华文楷体" panose="02010600040101010101" pitchFamily="2" charset="-122"/>
            </a:endParaRPr>
          </a:p>
        </p:txBody>
      </p:sp>
      <p:sp>
        <p:nvSpPr>
          <p:cNvPr id="2" name="Title 1"/>
          <p:cNvSpPr>
            <a:spLocks noGrp="1"/>
          </p:cNvSpPr>
          <p:nvPr>
            <p:ph type="title"/>
          </p:nvPr>
        </p:nvSpPr>
        <p:spPr/>
        <p:txBody>
          <a:bodyPr/>
          <a:lstStyle/>
          <a:p>
            <a:r>
              <a:rPr lang="en-US" dirty="0"/>
              <a:t>Genome Privacy Threats</a:t>
            </a:r>
          </a:p>
        </p:txBody>
      </p:sp>
      <p:sp>
        <p:nvSpPr>
          <p:cNvPr id="3" name="Content Placeholder 2"/>
          <p:cNvSpPr>
            <a:spLocks noGrp="1"/>
          </p:cNvSpPr>
          <p:nvPr>
            <p:ph idx="1"/>
          </p:nvPr>
        </p:nvSpPr>
        <p:spPr>
          <a:xfrm>
            <a:off x="1981201" y="1600201"/>
            <a:ext cx="5345287" cy="4525963"/>
          </a:xfrm>
        </p:spPr>
        <p:txBody>
          <a:bodyPr>
            <a:normAutofit fontScale="92500" lnSpcReduction="20000"/>
          </a:bodyPr>
          <a:lstStyle/>
          <a:p>
            <a:pPr marL="0" indent="0">
              <a:buNone/>
            </a:pPr>
            <a:r>
              <a:rPr lang="en-US" dirty="0">
                <a:solidFill>
                  <a:srgbClr val="3366FF"/>
                </a:solidFill>
                <a:latin typeface="Constantia"/>
                <a:cs typeface="Constantia"/>
              </a:rPr>
              <a:t>Genome = the ultimate identifier</a:t>
            </a:r>
          </a:p>
          <a:p>
            <a:r>
              <a:rPr lang="en-US" sz="2700" dirty="0">
                <a:latin typeface="Constantia"/>
                <a:cs typeface="Constantia"/>
              </a:rPr>
              <a:t>Sensitivity is perpetual</a:t>
            </a:r>
          </a:p>
          <a:p>
            <a:r>
              <a:rPr lang="en-US" sz="2700" dirty="0">
                <a:latin typeface="Constantia"/>
                <a:cs typeface="Constantia"/>
              </a:rPr>
              <a:t>Cannot be ‘revoked’</a:t>
            </a:r>
          </a:p>
          <a:p>
            <a:endParaRPr lang="en-US" dirty="0"/>
          </a:p>
          <a:p>
            <a:pPr marL="0" indent="0">
              <a:buNone/>
            </a:pPr>
            <a:r>
              <a:rPr lang="en-US" dirty="0">
                <a:solidFill>
                  <a:srgbClr val="3366FF"/>
                </a:solidFill>
                <a:latin typeface="Constantia"/>
                <a:cs typeface="Constantia"/>
              </a:rPr>
              <a:t>Leaking one’s genome ≈ leaking relatives’ genome</a:t>
            </a:r>
          </a:p>
          <a:p>
            <a:r>
              <a:rPr lang="en-US" sz="2600" dirty="0">
                <a:latin typeface="Constantia"/>
                <a:cs typeface="Constantia"/>
              </a:rPr>
              <a:t>Kin genomic privacy</a:t>
            </a:r>
          </a:p>
          <a:p>
            <a:r>
              <a:rPr lang="en-US" sz="2600" dirty="0">
                <a:latin typeface="Constantia"/>
                <a:cs typeface="Constantia"/>
              </a:rPr>
              <a:t>Quantifying how much privacy do relatives lose when one’s genome is leaked?</a:t>
            </a:r>
          </a:p>
          <a:p>
            <a:endParaRPr lang="en-US" sz="2600" dirty="0">
              <a:latin typeface="Constantia"/>
              <a:cs typeface="Constantia"/>
            </a:endParaRPr>
          </a:p>
          <a:p>
            <a:endParaRPr lang="en-US" dirty="0"/>
          </a:p>
        </p:txBody>
      </p:sp>
      <p:pic>
        <p:nvPicPr>
          <p:cNvPr id="7" name="Picture 6" descr="A person posing for the camera&#10;&#10;Description generated with very high confidence">
            <a:extLst>
              <a:ext uri="{FF2B5EF4-FFF2-40B4-BE49-F238E27FC236}">
                <a16:creationId xmlns:a16="http://schemas.microsoft.com/office/drawing/2014/main" id="{2CDDBC49-6E34-4096-A00F-D4920266FFAC}"/>
              </a:ext>
            </a:extLst>
          </p:cNvPr>
          <p:cNvPicPr>
            <a:picLocks noChangeAspect="1"/>
          </p:cNvPicPr>
          <p:nvPr/>
        </p:nvPicPr>
        <p:blipFill rotWithShape="1">
          <a:blip r:embed="rId3"/>
          <a:srcRect l="30606" r="14729"/>
          <a:stretch/>
        </p:blipFill>
        <p:spPr>
          <a:xfrm>
            <a:off x="7518427" y="1685800"/>
            <a:ext cx="2529675" cy="2598556"/>
          </a:xfrm>
          <a:prstGeom prst="rect">
            <a:avLst/>
          </a:prstGeom>
        </p:spPr>
      </p:pic>
      <p:pic>
        <p:nvPicPr>
          <p:cNvPr id="12" name="Picture 11">
            <a:extLst>
              <a:ext uri="{FF2B5EF4-FFF2-40B4-BE49-F238E27FC236}">
                <a16:creationId xmlns:a16="http://schemas.microsoft.com/office/drawing/2014/main" id="{192B2962-3EF7-4A9C-A83D-F59263CF94D3}"/>
              </a:ext>
            </a:extLst>
          </p:cNvPr>
          <p:cNvPicPr>
            <a:picLocks noChangeAspect="1"/>
          </p:cNvPicPr>
          <p:nvPr/>
        </p:nvPicPr>
        <p:blipFill>
          <a:blip r:embed="rId4"/>
          <a:stretch>
            <a:fillRect/>
          </a:stretch>
        </p:blipFill>
        <p:spPr>
          <a:xfrm>
            <a:off x="2779887" y="1062831"/>
            <a:ext cx="7010400" cy="5600700"/>
          </a:xfrm>
          <a:prstGeom prst="rect">
            <a:avLst/>
          </a:prstGeom>
        </p:spPr>
      </p:pic>
      <p:sp>
        <p:nvSpPr>
          <p:cNvPr id="13" name="Rectangle 12">
            <a:extLst>
              <a:ext uri="{FF2B5EF4-FFF2-40B4-BE49-F238E27FC236}">
                <a16:creationId xmlns:a16="http://schemas.microsoft.com/office/drawing/2014/main" id="{2D171181-0E84-48A8-8FFE-6CB02A8D7EFF}"/>
              </a:ext>
            </a:extLst>
          </p:cNvPr>
          <p:cNvSpPr/>
          <p:nvPr/>
        </p:nvSpPr>
        <p:spPr>
          <a:xfrm>
            <a:off x="2779887" y="4102670"/>
            <a:ext cx="7010400" cy="1015663"/>
          </a:xfrm>
          <a:prstGeom prst="rect">
            <a:avLst/>
          </a:prstGeom>
          <a:solidFill>
            <a:srgbClr val="3366FF"/>
          </a:solidFill>
        </p:spPr>
        <p:txBody>
          <a:bodyPr wrap="square">
            <a:spAutoFit/>
          </a:bodyPr>
          <a:lstStyle/>
          <a:p>
            <a:pPr algn="ctr" defTabSz="457200" eaLnBrk="1" fontAlgn="auto" hangingPunct="1">
              <a:spcBef>
                <a:spcPts val="0"/>
              </a:spcBef>
              <a:spcAft>
                <a:spcPts val="0"/>
              </a:spcAft>
            </a:pPr>
            <a:r>
              <a:rPr lang="it-IT" sz="3000" dirty="0">
                <a:solidFill>
                  <a:prstClr val="white"/>
                </a:solidFill>
                <a:latin typeface="Constantia"/>
                <a:ea typeface="+mn-ea"/>
                <a:cs typeface="Constantia"/>
              </a:rPr>
              <a:t>Henrietta Lacks' genome was taken offline</a:t>
            </a:r>
            <a:endParaRPr lang="en-US" sz="3000" dirty="0">
              <a:solidFill>
                <a:prstClr val="white"/>
              </a:solidFill>
              <a:latin typeface="Constantia"/>
              <a:ea typeface="+mn-ea"/>
              <a:cs typeface="Constantia"/>
            </a:endParaRPr>
          </a:p>
        </p:txBody>
      </p:sp>
      <p:pic>
        <p:nvPicPr>
          <p:cNvPr id="16" name="Picture 15" descr="A close up of a logo&#10;&#10;Description generated with high confidence">
            <a:extLst>
              <a:ext uri="{FF2B5EF4-FFF2-40B4-BE49-F238E27FC236}">
                <a16:creationId xmlns:a16="http://schemas.microsoft.com/office/drawing/2014/main" id="{0895037B-9280-42F8-82F0-C63AF25BE798}"/>
              </a:ext>
            </a:extLst>
          </p:cNvPr>
          <p:cNvPicPr>
            <a:picLocks noChangeAspect="1"/>
          </p:cNvPicPr>
          <p:nvPr/>
        </p:nvPicPr>
        <p:blipFill>
          <a:blip r:embed="rId5"/>
          <a:stretch>
            <a:fillRect/>
          </a:stretch>
        </p:blipFill>
        <p:spPr>
          <a:xfrm>
            <a:off x="6387424" y="1613122"/>
            <a:ext cx="4280577" cy="2844800"/>
          </a:xfrm>
          <a:prstGeom prst="rect">
            <a:avLst/>
          </a:prstGeom>
        </p:spPr>
      </p:pic>
    </p:spTree>
    <p:extLst>
      <p:ext uri="{BB962C8B-B14F-4D97-AF65-F5344CB8AC3E}">
        <p14:creationId xmlns:p14="http://schemas.microsoft.com/office/powerpoint/2010/main" val="576859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6"/>
                                        </p:tgtEl>
                                      </p:cBhvr>
                                    </p:animEffect>
                                    <p:set>
                                      <p:cBhvr>
                                        <p:cTn id="15" dur="1" fill="hold">
                                          <p:stCondLst>
                                            <p:cond delay="499"/>
                                          </p:stCondLst>
                                        </p:cTn>
                                        <p:tgtEl>
                                          <p:spTgt spid="16"/>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p:cTn id="30" dur="500" fill="hold"/>
                                        <p:tgtEl>
                                          <p:spTgt spid="12"/>
                                        </p:tgtEl>
                                        <p:attrNameLst>
                                          <p:attrName>ppt_w</p:attrName>
                                        </p:attrNameLst>
                                      </p:cBhvr>
                                      <p:tavLst>
                                        <p:tav tm="0">
                                          <p:val>
                                            <p:fltVal val="0"/>
                                          </p:val>
                                        </p:tav>
                                        <p:tav tm="100000">
                                          <p:val>
                                            <p:strVal val="#ppt_w"/>
                                          </p:val>
                                        </p:tav>
                                      </p:tavLst>
                                    </p:anim>
                                    <p:anim calcmode="lin" valueType="num">
                                      <p:cBhvr>
                                        <p:cTn id="31" dur="500" fill="hold"/>
                                        <p:tgtEl>
                                          <p:spTgt spid="12"/>
                                        </p:tgtEl>
                                        <p:attrNameLst>
                                          <p:attrName>ppt_h</p:attrName>
                                        </p:attrNameLst>
                                      </p:cBhvr>
                                      <p:tavLst>
                                        <p:tav tm="0">
                                          <p:val>
                                            <p:fltVal val="0"/>
                                          </p:val>
                                        </p:tav>
                                        <p:tav tm="100000">
                                          <p:val>
                                            <p:strVal val="#ppt_h"/>
                                          </p:val>
                                        </p:tav>
                                      </p:tavLst>
                                    </p:anim>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8EC964-1594-4369-BFD4-C7B832D6986A}"/>
              </a:ext>
            </a:extLst>
          </p:cNvPr>
          <p:cNvPicPr>
            <a:picLocks noChangeAspect="1"/>
          </p:cNvPicPr>
          <p:nvPr/>
        </p:nvPicPr>
        <p:blipFill>
          <a:blip r:embed="rId3"/>
          <a:stretch>
            <a:fillRect/>
          </a:stretch>
        </p:blipFill>
        <p:spPr>
          <a:xfrm>
            <a:off x="2798503" y="4893882"/>
            <a:ext cx="3237635" cy="1689480"/>
          </a:xfrm>
          <a:prstGeom prst="rect">
            <a:avLst/>
          </a:prstGeom>
        </p:spPr>
      </p:pic>
      <p:sp>
        <p:nvSpPr>
          <p:cNvPr id="2" name="Title 1"/>
          <p:cNvSpPr>
            <a:spLocks noGrp="1"/>
          </p:cNvSpPr>
          <p:nvPr>
            <p:ph type="title"/>
          </p:nvPr>
        </p:nvSpPr>
        <p:spPr>
          <a:xfrm>
            <a:off x="1981200" y="274638"/>
            <a:ext cx="8229600" cy="1143000"/>
          </a:xfrm>
        </p:spPr>
        <p:txBody>
          <a:bodyPr>
            <a:normAutofit fontScale="90000"/>
          </a:bodyPr>
          <a:lstStyle/>
          <a:p>
            <a:r>
              <a:rPr lang="en-US" dirty="0"/>
              <a:t>Does Hiding Private Data Really Work?   </a:t>
            </a:r>
          </a:p>
        </p:txBody>
      </p:sp>
      <p:sp>
        <p:nvSpPr>
          <p:cNvPr id="3" name="Content Placeholder 2"/>
          <p:cNvSpPr>
            <a:spLocks noGrp="1"/>
          </p:cNvSpPr>
          <p:nvPr>
            <p:ph idx="1"/>
          </p:nvPr>
        </p:nvSpPr>
        <p:spPr>
          <a:xfrm>
            <a:off x="1981201" y="1600201"/>
            <a:ext cx="8340625" cy="4525963"/>
          </a:xfrm>
        </p:spPr>
        <p:txBody>
          <a:bodyPr>
            <a:noAutofit/>
          </a:bodyPr>
          <a:lstStyle/>
          <a:p>
            <a:pPr marL="0" indent="0">
              <a:buNone/>
            </a:pPr>
            <a:r>
              <a:rPr lang="en-US" sz="2800" dirty="0">
                <a:solidFill>
                  <a:srgbClr val="3366FF"/>
                </a:solidFill>
                <a:latin typeface="Constantia"/>
                <a:cs typeface="Constantia"/>
              </a:rPr>
              <a:t>What about the Watson genome?</a:t>
            </a:r>
          </a:p>
          <a:p>
            <a:r>
              <a:rPr lang="en-US" sz="2800" dirty="0">
                <a:latin typeface="Constantia"/>
                <a:cs typeface="Constantia"/>
              </a:rPr>
              <a:t>James Watson’s Apolipoprotein E (</a:t>
            </a:r>
            <a:r>
              <a:rPr lang="en-US" sz="2800" dirty="0" err="1">
                <a:latin typeface="Constantia"/>
                <a:cs typeface="Constantia"/>
              </a:rPr>
              <a:t>ApoE</a:t>
            </a:r>
            <a:r>
              <a:rPr lang="en-US" sz="2800" dirty="0">
                <a:latin typeface="Constantia"/>
                <a:cs typeface="Constantia"/>
              </a:rPr>
              <a:t>) gene is not release</a:t>
            </a:r>
          </a:p>
          <a:p>
            <a:r>
              <a:rPr lang="en-US" sz="2800" dirty="0" err="1">
                <a:latin typeface="Constantia"/>
                <a:cs typeface="Constantia"/>
              </a:rPr>
              <a:t>ApoE</a:t>
            </a:r>
            <a:r>
              <a:rPr lang="en-US" sz="2800" dirty="0">
                <a:latin typeface="Constantia"/>
                <a:cs typeface="Constantia"/>
              </a:rPr>
              <a:t> status could be inferred</a:t>
            </a:r>
          </a:p>
          <a:p>
            <a:pPr lvl="1"/>
            <a:r>
              <a:rPr lang="en-US" sz="2400" dirty="0" err="1">
                <a:latin typeface="Constantia"/>
                <a:cs typeface="Constantia"/>
              </a:rPr>
              <a:t>Nyholt</a:t>
            </a:r>
            <a:r>
              <a:rPr lang="en-US" sz="2400" dirty="0">
                <a:latin typeface="Constantia"/>
                <a:cs typeface="Constantia"/>
              </a:rPr>
              <a:t> DR, Yu CE, Visscher PM. On Jim Watson's </a:t>
            </a:r>
            <a:r>
              <a:rPr lang="en-US" sz="2400" dirty="0" err="1">
                <a:latin typeface="Constantia"/>
                <a:cs typeface="Constantia"/>
              </a:rPr>
              <a:t>APOE</a:t>
            </a:r>
            <a:r>
              <a:rPr lang="en-US" sz="2400" dirty="0">
                <a:latin typeface="Constantia"/>
                <a:cs typeface="Constantia"/>
              </a:rPr>
              <a:t> status: genetic information is hard to hide. </a:t>
            </a:r>
            <a:r>
              <a:rPr lang="en-US" sz="2400" dirty="0" err="1">
                <a:latin typeface="Constantia"/>
                <a:cs typeface="Constantia"/>
              </a:rPr>
              <a:t>Eur</a:t>
            </a:r>
            <a:r>
              <a:rPr lang="en-US" sz="2400" dirty="0">
                <a:latin typeface="Constantia"/>
                <a:cs typeface="Constantia"/>
              </a:rPr>
              <a:t> J Hum Genet. 2009, 17(2):147-9.</a:t>
            </a:r>
          </a:p>
          <a:p>
            <a:pPr lvl="1"/>
            <a:endParaRPr lang="en-US" sz="2400" dirty="0">
              <a:latin typeface="Constantia"/>
              <a:cs typeface="Constantia"/>
            </a:endParaRPr>
          </a:p>
          <a:p>
            <a:pPr marL="0" indent="0">
              <a:buNone/>
            </a:pPr>
            <a:endParaRPr lang="en-US" sz="2800" dirty="0">
              <a:latin typeface="Constantia"/>
              <a:cs typeface="Constantia"/>
            </a:endParaRPr>
          </a:p>
        </p:txBody>
      </p:sp>
      <p:pic>
        <p:nvPicPr>
          <p:cNvPr id="11" name="Picture 10" descr="James Watson">
            <a:hlinkClick r:id="rId4"/>
            <a:extLst>
              <a:ext uri="{FF2B5EF4-FFF2-40B4-BE49-F238E27FC236}">
                <a16:creationId xmlns:a16="http://schemas.microsoft.com/office/drawing/2014/main" id="{43A0B534-70D0-4C4B-B166-5D9F7D7A9F6B}"/>
              </a:ext>
            </a:extLst>
          </p:cNvPr>
          <p:cNvPicPr>
            <a:picLocks noChangeAspect="1" noChangeArrowheads="1"/>
          </p:cNvPicPr>
          <p:nvPr/>
        </p:nvPicPr>
        <p:blipFill>
          <a:blip r:embed="rId5" cstate="print"/>
          <a:srcRect/>
          <a:stretch>
            <a:fillRect/>
          </a:stretch>
        </p:blipFill>
        <p:spPr bwMode="auto">
          <a:xfrm>
            <a:off x="7269149" y="4414714"/>
            <a:ext cx="3173633" cy="2168649"/>
          </a:xfrm>
          <a:prstGeom prst="rect">
            <a:avLst/>
          </a:prstGeom>
          <a:noFill/>
        </p:spPr>
      </p:pic>
      <p:pic>
        <p:nvPicPr>
          <p:cNvPr id="14" name="Picture 13">
            <a:extLst>
              <a:ext uri="{FF2B5EF4-FFF2-40B4-BE49-F238E27FC236}">
                <a16:creationId xmlns:a16="http://schemas.microsoft.com/office/drawing/2014/main" id="{CDCED7EE-11FD-4932-980B-4C887A09EA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1633" y="974383"/>
            <a:ext cx="8311149" cy="5777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a:extLst>
              <a:ext uri="{FF2B5EF4-FFF2-40B4-BE49-F238E27FC236}">
                <a16:creationId xmlns:a16="http://schemas.microsoft.com/office/drawing/2014/main" id="{5DCD9657-CE7B-476C-8073-3913309D4236}"/>
              </a:ext>
            </a:extLst>
          </p:cNvPr>
          <p:cNvSpPr txBox="1"/>
          <p:nvPr/>
        </p:nvSpPr>
        <p:spPr>
          <a:xfrm>
            <a:off x="2408674" y="4247539"/>
            <a:ext cx="7967774" cy="523220"/>
          </a:xfrm>
          <a:prstGeom prst="rect">
            <a:avLst/>
          </a:prstGeom>
          <a:solidFill>
            <a:srgbClr val="FFFF00"/>
          </a:solidFill>
          <a:ln>
            <a:noFill/>
          </a:ln>
          <a:effectLst/>
        </p:spPr>
        <p:style>
          <a:lnRef idx="1">
            <a:schemeClr val="accent2"/>
          </a:lnRef>
          <a:fillRef idx="2">
            <a:schemeClr val="accent2"/>
          </a:fillRef>
          <a:effectRef idx="1">
            <a:schemeClr val="accent2"/>
          </a:effectRef>
          <a:fontRef idx="minor">
            <a:schemeClr val="dk1"/>
          </a:fontRef>
        </p:style>
        <p:txBody>
          <a:bodyPr wrap="square" rtlCol="0">
            <a:spAutoFit/>
          </a:bodyPr>
          <a:lstStyle/>
          <a:p>
            <a:pPr defTabSz="457200" eaLnBrk="1" fontAlgn="auto" hangingPunct="1">
              <a:spcBef>
                <a:spcPts val="0"/>
              </a:spcBef>
              <a:spcAft>
                <a:spcPts val="0"/>
              </a:spcAft>
            </a:pPr>
            <a:r>
              <a:rPr lang="en-US" sz="2800" dirty="0">
                <a:solidFill>
                  <a:prstClr val="black"/>
                </a:solidFill>
                <a:latin typeface="Constantia"/>
                <a:cs typeface="Constantia"/>
              </a:rPr>
              <a:t>Privacy threats arisen from </a:t>
            </a:r>
            <a:r>
              <a:rPr lang="en-US" sz="2800" dirty="0">
                <a:solidFill>
                  <a:srgbClr val="FF0000"/>
                </a:solidFill>
                <a:latin typeface="Constantia"/>
                <a:cs typeface="Constantia"/>
              </a:rPr>
              <a:t>Inference attacks</a:t>
            </a:r>
          </a:p>
        </p:txBody>
      </p:sp>
      <p:sp>
        <p:nvSpPr>
          <p:cNvPr id="7" name="TextBox 6">
            <a:extLst>
              <a:ext uri="{FF2B5EF4-FFF2-40B4-BE49-F238E27FC236}">
                <a16:creationId xmlns:a16="http://schemas.microsoft.com/office/drawing/2014/main" id="{6109651E-0E76-4C89-BF09-BE73C6F0A686}"/>
              </a:ext>
            </a:extLst>
          </p:cNvPr>
          <p:cNvSpPr txBox="1"/>
          <p:nvPr/>
        </p:nvSpPr>
        <p:spPr>
          <a:xfrm>
            <a:off x="2408674" y="4975817"/>
            <a:ext cx="7967774" cy="523220"/>
          </a:xfrm>
          <a:prstGeom prst="rect">
            <a:avLst/>
          </a:prstGeom>
          <a:solidFill>
            <a:srgbClr val="FFFF00"/>
          </a:solidFill>
          <a:ln>
            <a:noFill/>
          </a:ln>
          <a:effectLst/>
        </p:spPr>
        <p:style>
          <a:lnRef idx="1">
            <a:schemeClr val="accent2"/>
          </a:lnRef>
          <a:fillRef idx="2">
            <a:schemeClr val="accent2"/>
          </a:fillRef>
          <a:effectRef idx="1">
            <a:schemeClr val="accent2"/>
          </a:effectRef>
          <a:fontRef idx="minor">
            <a:schemeClr val="dk1"/>
          </a:fontRef>
        </p:style>
        <p:txBody>
          <a:bodyPr wrap="square" rtlCol="0">
            <a:spAutoFit/>
          </a:bodyPr>
          <a:lstStyle/>
          <a:p>
            <a:pPr defTabSz="457200" eaLnBrk="1" fontAlgn="auto" hangingPunct="1">
              <a:spcBef>
                <a:spcPts val="0"/>
              </a:spcBef>
              <a:spcAft>
                <a:spcPts val="0"/>
              </a:spcAft>
            </a:pPr>
            <a:r>
              <a:rPr lang="en-US" sz="2800" dirty="0">
                <a:solidFill>
                  <a:prstClr val="black"/>
                </a:solidFill>
                <a:latin typeface="Constantia"/>
                <a:cs typeface="Constantia"/>
              </a:rPr>
              <a:t>Privacy-Utility tradeoff</a:t>
            </a:r>
            <a:endParaRPr lang="en-US" sz="2800" dirty="0">
              <a:solidFill>
                <a:srgbClr val="FF0000"/>
              </a:solidFill>
              <a:latin typeface="Constantia"/>
              <a:cs typeface="Constantia"/>
            </a:endParaRPr>
          </a:p>
        </p:txBody>
      </p:sp>
    </p:spTree>
    <p:extLst>
      <p:ext uri="{BB962C8B-B14F-4D97-AF65-F5344CB8AC3E}">
        <p14:creationId xmlns:p14="http://schemas.microsoft.com/office/powerpoint/2010/main" val="409879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p:cTn id="32" dur="500" fill="hold"/>
                                        <p:tgtEl>
                                          <p:spTgt spid="15"/>
                                        </p:tgtEl>
                                        <p:attrNameLst>
                                          <p:attrName>ppt_w</p:attrName>
                                        </p:attrNameLst>
                                      </p:cBhvr>
                                      <p:tavLst>
                                        <p:tav tm="0">
                                          <p:val>
                                            <p:fltVal val="0"/>
                                          </p:val>
                                        </p:tav>
                                        <p:tav tm="100000">
                                          <p:val>
                                            <p:strVal val="#ppt_w"/>
                                          </p:val>
                                        </p:tav>
                                      </p:tavLst>
                                    </p:anim>
                                    <p:anim calcmode="lin" valueType="num">
                                      <p:cBhvr>
                                        <p:cTn id="33" dur="500" fill="hold"/>
                                        <p:tgtEl>
                                          <p:spTgt spid="15"/>
                                        </p:tgtEl>
                                        <p:attrNameLst>
                                          <p:attrName>ppt_h</p:attrName>
                                        </p:attrNameLst>
                                      </p:cBhvr>
                                      <p:tavLst>
                                        <p:tav tm="0">
                                          <p:val>
                                            <p:fltVal val="0"/>
                                          </p:val>
                                        </p:tav>
                                        <p:tav tm="100000">
                                          <p:val>
                                            <p:strVal val="#ppt_h"/>
                                          </p:val>
                                        </p:tav>
                                      </p:tavLst>
                                    </p:anim>
                                    <p:animEffect transition="in" filter="fad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p:cTn id="39" dur="500" fill="hold"/>
                                        <p:tgtEl>
                                          <p:spTgt spid="7"/>
                                        </p:tgtEl>
                                        <p:attrNameLst>
                                          <p:attrName>ppt_w</p:attrName>
                                        </p:attrNameLst>
                                      </p:cBhvr>
                                      <p:tavLst>
                                        <p:tav tm="0">
                                          <p:val>
                                            <p:fltVal val="0"/>
                                          </p:val>
                                        </p:tav>
                                        <p:tav tm="100000">
                                          <p:val>
                                            <p:strVal val="#ppt_w"/>
                                          </p:val>
                                        </p:tav>
                                      </p:tavLst>
                                    </p:anim>
                                    <p:anim calcmode="lin" valueType="num">
                                      <p:cBhvr>
                                        <p:cTn id="40" dur="500" fill="hold"/>
                                        <p:tgtEl>
                                          <p:spTgt spid="7"/>
                                        </p:tgtEl>
                                        <p:attrNameLst>
                                          <p:attrName>ppt_h</p:attrName>
                                        </p:attrNameLst>
                                      </p:cBhvr>
                                      <p:tavLst>
                                        <p:tav tm="0">
                                          <p:val>
                                            <p:fltVal val="0"/>
                                          </p:val>
                                        </p:tav>
                                        <p:tav tm="100000">
                                          <p:val>
                                            <p:strVal val="#ppt_h"/>
                                          </p:val>
                                        </p:tav>
                                      </p:tavLst>
                                    </p:anim>
                                    <p:animEffect transition="in" filter="fade">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7"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Identify Attributes and Links to Sanitize</a:t>
            </a:r>
          </a:p>
        </p:txBody>
      </p:sp>
      <p:sp>
        <p:nvSpPr>
          <p:cNvPr id="3" name="Content Placeholder 2"/>
          <p:cNvSpPr>
            <a:spLocks noGrp="1"/>
          </p:cNvSpPr>
          <p:nvPr>
            <p:ph idx="1"/>
          </p:nvPr>
        </p:nvSpPr>
        <p:spPr/>
        <p:txBody>
          <a:bodyPr>
            <a:normAutofit/>
          </a:bodyPr>
          <a:lstStyle/>
          <a:p>
            <a:r>
              <a:rPr lang="en-US" sz="2800" dirty="0">
                <a:latin typeface="Constantia"/>
                <a:cs typeface="Constantia"/>
              </a:rPr>
              <a:t>Attributes and relationships contribute to attribute privacy loss</a:t>
            </a:r>
          </a:p>
          <a:p>
            <a:pPr lvl="1"/>
            <a:r>
              <a:rPr lang="en-US" sz="2400" dirty="0">
                <a:latin typeface="Constantia"/>
                <a:cs typeface="Constantia"/>
              </a:rPr>
              <a:t>Sanitize it!</a:t>
            </a:r>
          </a:p>
          <a:p>
            <a:pPr lvl="1"/>
            <a:endParaRPr lang="en-US" sz="2400" dirty="0">
              <a:latin typeface="Constantia"/>
              <a:cs typeface="Constantia"/>
            </a:endParaRPr>
          </a:p>
          <a:p>
            <a:pPr lvl="1"/>
            <a:endParaRPr lang="en-US" sz="2400" dirty="0">
              <a:latin typeface="Constantia"/>
              <a:cs typeface="Constantia"/>
            </a:endParaRPr>
          </a:p>
        </p:txBody>
      </p:sp>
      <p:sp>
        <p:nvSpPr>
          <p:cNvPr id="9" name="TextBox 8">
            <a:extLst>
              <a:ext uri="{FF2B5EF4-FFF2-40B4-BE49-F238E27FC236}">
                <a16:creationId xmlns:a16="http://schemas.microsoft.com/office/drawing/2014/main" id="{CE461F25-A671-4731-B921-A1BB38FD52D2}"/>
              </a:ext>
            </a:extLst>
          </p:cNvPr>
          <p:cNvSpPr txBox="1"/>
          <p:nvPr/>
        </p:nvSpPr>
        <p:spPr>
          <a:xfrm>
            <a:off x="2419707" y="5412562"/>
            <a:ext cx="7494269" cy="892552"/>
          </a:xfrm>
          <a:prstGeom prst="rect">
            <a:avLst/>
          </a:prstGeom>
          <a:solidFill>
            <a:srgbClr val="FFFF00"/>
          </a:solidFill>
          <a:ln>
            <a:noFill/>
          </a:ln>
          <a:effectLst/>
        </p:spPr>
        <p:style>
          <a:lnRef idx="1">
            <a:schemeClr val="accent2"/>
          </a:lnRef>
          <a:fillRef idx="2">
            <a:schemeClr val="accent2"/>
          </a:fillRef>
          <a:effectRef idx="1">
            <a:schemeClr val="accent2"/>
          </a:effectRef>
          <a:fontRef idx="minor">
            <a:schemeClr val="dk1"/>
          </a:fontRef>
        </p:style>
        <p:txBody>
          <a:bodyPr wrap="square" rtlCol="0">
            <a:spAutoFit/>
          </a:bodyPr>
          <a:lstStyle/>
          <a:p>
            <a:pPr defTabSz="457200" eaLnBrk="1" fontAlgn="auto" hangingPunct="1">
              <a:spcBef>
                <a:spcPts val="0"/>
              </a:spcBef>
              <a:spcAft>
                <a:spcPts val="0"/>
              </a:spcAft>
            </a:pPr>
            <a:r>
              <a:rPr lang="en-US" sz="2600" dirty="0">
                <a:solidFill>
                  <a:prstClr val="black"/>
                </a:solidFill>
                <a:latin typeface="Constantia"/>
                <a:cs typeface="Constantia"/>
              </a:rPr>
              <a:t>How about the data utility with sanitized social relationships</a:t>
            </a:r>
            <a:r>
              <a:rPr lang="en-US" sz="2600" b="1" dirty="0">
                <a:solidFill>
                  <a:prstClr val="black"/>
                </a:solidFill>
                <a:latin typeface="Constantia"/>
                <a:cs typeface="Constantia"/>
              </a:rPr>
              <a:t>?   Structure Utility</a:t>
            </a:r>
          </a:p>
        </p:txBody>
      </p:sp>
      <p:sp>
        <p:nvSpPr>
          <p:cNvPr id="5" name="TextBox 4">
            <a:extLst>
              <a:ext uri="{FF2B5EF4-FFF2-40B4-BE49-F238E27FC236}">
                <a16:creationId xmlns:a16="http://schemas.microsoft.com/office/drawing/2014/main" id="{8A86305B-CFA0-491C-8D88-8514FA445B40}"/>
              </a:ext>
            </a:extLst>
          </p:cNvPr>
          <p:cNvSpPr txBox="1"/>
          <p:nvPr/>
        </p:nvSpPr>
        <p:spPr>
          <a:xfrm>
            <a:off x="2419707" y="4346037"/>
            <a:ext cx="7494269" cy="892552"/>
          </a:xfrm>
          <a:prstGeom prst="rect">
            <a:avLst/>
          </a:prstGeom>
          <a:solidFill>
            <a:srgbClr val="FFFF00"/>
          </a:solidFill>
          <a:ln>
            <a:noFill/>
          </a:ln>
          <a:effectLst/>
        </p:spPr>
        <p:style>
          <a:lnRef idx="1">
            <a:schemeClr val="accent2"/>
          </a:lnRef>
          <a:fillRef idx="2">
            <a:schemeClr val="accent2"/>
          </a:fillRef>
          <a:effectRef idx="1">
            <a:schemeClr val="accent2"/>
          </a:effectRef>
          <a:fontRef idx="minor">
            <a:schemeClr val="dk1"/>
          </a:fontRef>
        </p:style>
        <p:txBody>
          <a:bodyPr wrap="square" rtlCol="0">
            <a:spAutoFit/>
          </a:bodyPr>
          <a:lstStyle/>
          <a:p>
            <a:pPr defTabSz="457200" eaLnBrk="1" fontAlgn="auto" hangingPunct="1">
              <a:spcBef>
                <a:spcPts val="0"/>
              </a:spcBef>
              <a:spcAft>
                <a:spcPts val="0"/>
              </a:spcAft>
            </a:pPr>
            <a:r>
              <a:rPr lang="en-US" sz="2600" dirty="0">
                <a:solidFill>
                  <a:prstClr val="black"/>
                </a:solidFill>
                <a:latin typeface="Constantia"/>
                <a:cs typeface="Constantia"/>
              </a:rPr>
              <a:t>How about the data utility with sanitized social attributes</a:t>
            </a:r>
            <a:r>
              <a:rPr lang="en-US" sz="2600" b="1" dirty="0">
                <a:solidFill>
                  <a:prstClr val="black"/>
                </a:solidFill>
                <a:latin typeface="Constantia"/>
                <a:cs typeface="Constantia"/>
              </a:rPr>
              <a:t>?   Attribute Utility</a:t>
            </a:r>
          </a:p>
        </p:txBody>
      </p:sp>
      <p:sp>
        <p:nvSpPr>
          <p:cNvPr id="6" name="TextBox 5">
            <a:extLst>
              <a:ext uri="{FF2B5EF4-FFF2-40B4-BE49-F238E27FC236}">
                <a16:creationId xmlns:a16="http://schemas.microsoft.com/office/drawing/2014/main" id="{DCEAFA84-39FD-45B0-A703-C51D7A43D3F5}"/>
              </a:ext>
            </a:extLst>
          </p:cNvPr>
          <p:cNvSpPr txBox="1"/>
          <p:nvPr/>
        </p:nvSpPr>
        <p:spPr>
          <a:xfrm>
            <a:off x="2419707" y="3279512"/>
            <a:ext cx="7494269" cy="892552"/>
          </a:xfrm>
          <a:prstGeom prst="rect">
            <a:avLst/>
          </a:prstGeom>
          <a:solidFill>
            <a:srgbClr val="FFFF00"/>
          </a:solidFill>
          <a:ln>
            <a:noFill/>
          </a:ln>
          <a:effectLst/>
        </p:spPr>
        <p:style>
          <a:lnRef idx="1">
            <a:schemeClr val="accent2"/>
          </a:lnRef>
          <a:fillRef idx="2">
            <a:schemeClr val="accent2"/>
          </a:fillRef>
          <a:effectRef idx="1">
            <a:schemeClr val="accent2"/>
          </a:effectRef>
          <a:fontRef idx="minor">
            <a:schemeClr val="dk1"/>
          </a:fontRef>
        </p:style>
        <p:txBody>
          <a:bodyPr wrap="square" rtlCol="0">
            <a:spAutoFit/>
          </a:bodyPr>
          <a:lstStyle/>
          <a:p>
            <a:pPr defTabSz="457200" eaLnBrk="1" fontAlgn="auto" hangingPunct="1">
              <a:spcBef>
                <a:spcPts val="0"/>
              </a:spcBef>
              <a:spcAft>
                <a:spcPts val="0"/>
              </a:spcAft>
            </a:pPr>
            <a:r>
              <a:rPr lang="en-US" sz="2600" dirty="0">
                <a:solidFill>
                  <a:prstClr val="black"/>
                </a:solidFill>
                <a:latin typeface="Constantia"/>
                <a:cs typeface="Constantia"/>
              </a:rPr>
              <a:t>How about the privacy of sensitive attributes?</a:t>
            </a:r>
            <a:r>
              <a:rPr lang="en-US" sz="2600" b="1" dirty="0">
                <a:solidFill>
                  <a:prstClr val="black"/>
                </a:solidFill>
                <a:latin typeface="Constantia"/>
                <a:cs typeface="Constantia"/>
              </a:rPr>
              <a:t>   Attribute Privacy</a:t>
            </a:r>
          </a:p>
        </p:txBody>
      </p:sp>
    </p:spTree>
    <p:extLst>
      <p:ext uri="{BB962C8B-B14F-4D97-AF65-F5344CB8AC3E}">
        <p14:creationId xmlns:p14="http://schemas.microsoft.com/office/powerpoint/2010/main" val="260454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bldP spid="6"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New Challenges are Rising</a:t>
            </a:r>
          </a:p>
        </p:txBody>
      </p:sp>
      <p:sp>
        <p:nvSpPr>
          <p:cNvPr id="3" name="Content Placeholder 2"/>
          <p:cNvSpPr>
            <a:spLocks noGrp="1"/>
          </p:cNvSpPr>
          <p:nvPr>
            <p:ph idx="1"/>
          </p:nvPr>
        </p:nvSpPr>
        <p:spPr/>
        <p:txBody>
          <a:bodyPr>
            <a:normAutofit/>
          </a:bodyPr>
          <a:lstStyle/>
          <a:p>
            <a:r>
              <a:rPr lang="en-US" sz="2800" dirty="0">
                <a:latin typeface="Constantia"/>
                <a:cs typeface="Constantia"/>
              </a:rPr>
              <a:t>Powerful attacker: broad background knowledge</a:t>
            </a:r>
          </a:p>
          <a:p>
            <a:endParaRPr lang="en-US" sz="2800" dirty="0">
              <a:latin typeface="Constantia"/>
              <a:cs typeface="Constantia"/>
            </a:endParaRPr>
          </a:p>
          <a:p>
            <a:r>
              <a:rPr lang="en-US" sz="2800" dirty="0">
                <a:latin typeface="Constantia"/>
                <a:cs typeface="Constantia"/>
              </a:rPr>
              <a:t>How can we achieve balance involving attribute privacy, attribute utility and social-structure utility?</a:t>
            </a:r>
          </a:p>
          <a:p>
            <a:endParaRPr lang="en-US" sz="2800" dirty="0">
              <a:latin typeface="Constantia"/>
              <a:cs typeface="Constantia"/>
            </a:endParaRPr>
          </a:p>
          <a:p>
            <a:endParaRPr lang="en-US" sz="2400" dirty="0">
              <a:latin typeface="Constantia"/>
              <a:cs typeface="Constantia"/>
            </a:endParaRPr>
          </a:p>
        </p:txBody>
      </p:sp>
      <p:sp>
        <p:nvSpPr>
          <p:cNvPr id="4" name="Rectangle 3">
            <a:extLst>
              <a:ext uri="{FF2B5EF4-FFF2-40B4-BE49-F238E27FC236}">
                <a16:creationId xmlns:a16="http://schemas.microsoft.com/office/drawing/2014/main" id="{E3130031-4388-4D3F-B184-9EA6189AC820}"/>
              </a:ext>
            </a:extLst>
          </p:cNvPr>
          <p:cNvSpPr/>
          <p:nvPr/>
        </p:nvSpPr>
        <p:spPr>
          <a:xfrm>
            <a:off x="2380682" y="5848053"/>
            <a:ext cx="7830118" cy="923330"/>
          </a:xfrm>
          <a:prstGeom prst="rect">
            <a:avLst/>
          </a:prstGeom>
          <a:ln>
            <a:solidFill>
              <a:srgbClr val="0070C0"/>
            </a:solidFill>
          </a:ln>
        </p:spPr>
        <p:txBody>
          <a:bodyPr wrap="square">
            <a:spAutoFit/>
          </a:bodyPr>
          <a:lstStyle/>
          <a:p>
            <a:pPr defTabSz="457200" eaLnBrk="1" fontAlgn="auto" hangingPunct="1">
              <a:spcBef>
                <a:spcPts val="0"/>
              </a:spcBef>
              <a:spcAft>
                <a:spcPts val="0"/>
              </a:spcAft>
            </a:pPr>
            <a:r>
              <a:rPr lang="en-US" altLang="zh-CN" b="1" dirty="0">
                <a:solidFill>
                  <a:srgbClr val="000000"/>
                </a:solidFill>
                <a:latin typeface="Times New Roman" panose="02020603050405020304" pitchFamily="18" charset="0"/>
                <a:ea typeface="华文楷体" panose="02010600040101010101" pitchFamily="2" charset="-122"/>
              </a:rPr>
              <a:t>Z. He</a:t>
            </a:r>
            <a:r>
              <a:rPr lang="en-US" altLang="zh-CN" dirty="0">
                <a:solidFill>
                  <a:srgbClr val="000000"/>
                </a:solidFill>
                <a:latin typeface="Times New Roman" panose="02020603050405020304" pitchFamily="18" charset="0"/>
                <a:ea typeface="华文楷体" panose="02010600040101010101" pitchFamily="2" charset="-122"/>
              </a:rPr>
              <a:t>, Z. Cai and J. Yu, "Latent-Data Privacy Preserving With Customized Data Utility for Social Network Data," in </a:t>
            </a:r>
            <a:r>
              <a:rPr lang="en-US" altLang="zh-CN" i="1" dirty="0">
                <a:solidFill>
                  <a:srgbClr val="000000"/>
                </a:solidFill>
                <a:latin typeface="Times New Roman" panose="02020603050405020304" pitchFamily="18" charset="0"/>
                <a:ea typeface="华文楷体" panose="02010600040101010101" pitchFamily="2" charset="-122"/>
              </a:rPr>
              <a:t>IEEE Transactions on Vehicular Technology</a:t>
            </a:r>
            <a:r>
              <a:rPr lang="en-US" altLang="zh-CN" dirty="0">
                <a:solidFill>
                  <a:srgbClr val="000000"/>
                </a:solidFill>
                <a:latin typeface="Times New Roman" panose="02020603050405020304" pitchFamily="18" charset="0"/>
                <a:ea typeface="华文楷体" panose="02010600040101010101" pitchFamily="2" charset="-122"/>
              </a:rPr>
              <a:t>, vol. 67, no. 1, pp. 665-673, Jan. 2018</a:t>
            </a:r>
            <a:endParaRPr lang="zh-CN" altLang="en-US" dirty="0">
              <a:solidFill>
                <a:prstClr val="black"/>
              </a:solidFill>
              <a:latin typeface="Franklin Gothic Book"/>
              <a:ea typeface="华文楷体" panose="02010600040101010101" pitchFamily="2" charset="-122"/>
            </a:endParaRPr>
          </a:p>
        </p:txBody>
      </p:sp>
    </p:spTree>
    <p:extLst>
      <p:ext uri="{BB962C8B-B14F-4D97-AF65-F5344CB8AC3E}">
        <p14:creationId xmlns:p14="http://schemas.microsoft.com/office/powerpoint/2010/main" val="2654727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6.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w Cen MT-Rockwell">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w Cen MT-Rockwell">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onstantia-Franklin Gothic Book">
      <a:maj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聚合">
  <a:themeElements>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7.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Blank Presentation">
  <a:themeElements>
    <a:clrScheme name="Blank Presentation.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Presentation.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16328</TotalTime>
  <Words>6324</Words>
  <Application>Microsoft Office PowerPoint</Application>
  <PresentationFormat>宽屏</PresentationFormat>
  <Paragraphs>1493</Paragraphs>
  <Slides>110</Slides>
  <Notes>71</Notes>
  <HiddenSlides>0</HiddenSlides>
  <MMClips>0</MMClips>
  <ScaleCrop>false</ScaleCrop>
  <HeadingPairs>
    <vt:vector size="8" baseType="variant">
      <vt:variant>
        <vt:lpstr>已用的字体</vt:lpstr>
      </vt:variant>
      <vt:variant>
        <vt:i4>16</vt:i4>
      </vt:variant>
      <vt:variant>
        <vt:lpstr>主题</vt:lpstr>
      </vt:variant>
      <vt:variant>
        <vt:i4>8</vt:i4>
      </vt:variant>
      <vt:variant>
        <vt:lpstr>嵌入 OLE 服务器</vt:lpstr>
      </vt:variant>
      <vt:variant>
        <vt:i4>1</vt:i4>
      </vt:variant>
      <vt:variant>
        <vt:lpstr>幻灯片标题</vt:lpstr>
      </vt:variant>
      <vt:variant>
        <vt:i4>110</vt:i4>
      </vt:variant>
    </vt:vector>
  </HeadingPairs>
  <TitlesOfParts>
    <vt:vector size="135" baseType="lpstr">
      <vt:lpstr>GillSans-Bold</vt:lpstr>
      <vt:lpstr>微软雅黑</vt:lpstr>
      <vt:lpstr>Arial</vt:lpstr>
      <vt:lpstr>Calibri</vt:lpstr>
      <vt:lpstr>Calibri Light</vt:lpstr>
      <vt:lpstr>Cambria Math</vt:lpstr>
      <vt:lpstr>Constantia</vt:lpstr>
      <vt:lpstr>Franklin Gothic Book</vt:lpstr>
      <vt:lpstr>Rockwell</vt:lpstr>
      <vt:lpstr>Times New Roman</vt:lpstr>
      <vt:lpstr>Trebuchet MS</vt:lpstr>
      <vt:lpstr>Tw Cen MT</vt:lpstr>
      <vt:lpstr>Verdana</vt:lpstr>
      <vt:lpstr>Wingdings</vt:lpstr>
      <vt:lpstr>Wingdings 2</vt:lpstr>
      <vt:lpstr>Wingdings 3</vt:lpstr>
      <vt:lpstr>Office 主题​​</vt:lpstr>
      <vt:lpstr>1_Office 主题​​</vt:lpstr>
      <vt:lpstr>Office Theme</vt:lpstr>
      <vt:lpstr>1_Office Theme</vt:lpstr>
      <vt:lpstr>2_Office Theme</vt:lpstr>
      <vt:lpstr>聚合</vt:lpstr>
      <vt:lpstr>3_Office Theme</vt:lpstr>
      <vt:lpstr>Blank Presentation</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CP-ABE-PEKS Scheme with Proxy Decryption</vt:lpstr>
      <vt:lpstr>Outline</vt:lpstr>
      <vt:lpstr>Application Scenario</vt:lpstr>
      <vt:lpstr>Who Can Access It</vt:lpstr>
      <vt:lpstr>Ciphertext-Policy Attribute-Based Encryption (CP-ABE)</vt:lpstr>
      <vt:lpstr>New Challenges Emerge</vt:lpstr>
      <vt:lpstr>Subscribe with Just Interest: Solve C2?</vt:lpstr>
      <vt:lpstr>Subscribe with Interest and Attributes: Solve C2?</vt:lpstr>
      <vt:lpstr>New Challenges Emerge</vt:lpstr>
      <vt:lpstr>New Challenges Emerge (cont.) </vt:lpstr>
      <vt:lpstr>Why Are There Challenges</vt:lpstr>
      <vt:lpstr>CP-ABE-PEKS</vt:lpstr>
      <vt:lpstr>CP-ABE-PEKS</vt:lpstr>
      <vt:lpstr>What are Public Key and Private Key</vt:lpstr>
      <vt:lpstr>CP-ABE-PEKS</vt:lpstr>
      <vt:lpstr>CP-ABE-PEKS</vt:lpstr>
      <vt:lpstr>Proxy Decryption</vt:lpstr>
      <vt:lpstr>Proxy Decryption</vt:lpstr>
      <vt:lpstr>CP-ABE-PEKS Proxy Decryption</vt:lpstr>
      <vt:lpstr>CP-ABE-PEKS Proxy Decryption</vt:lpstr>
      <vt:lpstr>Algorithm</vt:lpstr>
      <vt:lpstr>Algorithm</vt:lpstr>
      <vt:lpstr>Algorithm</vt:lpstr>
      <vt:lpstr>Algorithm</vt:lpstr>
      <vt:lpstr>Algorithm</vt:lpstr>
      <vt:lpstr>Security Analysis</vt:lpstr>
      <vt:lpstr>PowerPoint 演示文稿</vt:lpstr>
      <vt:lpstr>Cloud-based Photo Sharing Services (PSPs)</vt:lpstr>
      <vt:lpstr>The Case of Privacy Infringement by PSPs</vt:lpstr>
      <vt:lpstr>These Privacy Concerns Are Real</vt:lpstr>
      <vt:lpstr>Cloud-side Processing for Mobile Devices</vt:lpstr>
      <vt:lpstr>Question: Can we protect users' privacy  while still performing cloud-side image transformation?</vt:lpstr>
      <vt:lpstr>Full Encryption?</vt:lpstr>
      <vt:lpstr>Goals, Threat Model, and Assumptions</vt:lpstr>
      <vt:lpstr>High-level Description of Our Approach</vt:lpstr>
      <vt:lpstr>High-level Description of Our Approach</vt:lpstr>
      <vt:lpstr>P3 Requirements</vt:lpstr>
      <vt:lpstr>P3 Algorithm: Why It Works</vt:lpstr>
      <vt:lpstr>P3 Algorithm: How the encryption works</vt:lpstr>
      <vt:lpstr>Threshold vs. Storage Trade-off</vt:lpstr>
      <vt:lpstr>Summary and Contributions</vt:lpstr>
      <vt:lpstr>PrivBayes: Private Data Release via Bayesian Networks</vt:lpstr>
      <vt:lpstr>Overview</vt:lpstr>
      <vt:lpstr>Overview</vt:lpstr>
      <vt:lpstr>Data Release</vt:lpstr>
      <vt:lpstr>Private Data Release</vt:lpstr>
      <vt:lpstr>Overview</vt:lpstr>
      <vt:lpstr>Differential Privacy [TCC’06]</vt:lpstr>
      <vt:lpstr>Differential Privacy [TCC’06]</vt:lpstr>
      <vt:lpstr>Our Target</vt:lpstr>
      <vt:lpstr>Overview</vt:lpstr>
      <vt:lpstr>Challenges of Private Data Release</vt:lpstr>
      <vt:lpstr>Challenges of Private Data Release</vt:lpstr>
      <vt:lpstr>Overview</vt:lpstr>
      <vt:lpstr>PrivBayes: Dimension Reduction</vt:lpstr>
      <vt:lpstr>PrivBayes: Dimension Reduction</vt:lpstr>
      <vt:lpstr>Overview</vt:lpstr>
      <vt:lpstr>Bayesian Network</vt:lpstr>
      <vt:lpstr>Bayesian Network</vt:lpstr>
      <vt:lpstr>Bayesian Network</vt:lpstr>
      <vt:lpstr>Overview</vt:lpstr>
      <vt:lpstr>Outline of the Algorithm</vt:lpstr>
      <vt:lpstr>Optimal Bayesian Network</vt:lpstr>
      <vt:lpstr>Build a Bayesian Network</vt:lpstr>
      <vt:lpstr>Build a Bayesian Network</vt:lpstr>
      <vt:lpstr>Build a Bayesian Network</vt:lpstr>
      <vt:lpstr>Build a Bayesian Network</vt:lpstr>
      <vt:lpstr>Build a Bayesian Network</vt:lpstr>
      <vt:lpstr>Build a Bayesian Network</vt:lpstr>
      <vt:lpstr>Build a Bayesian Network</vt:lpstr>
      <vt:lpstr>Private Bayesian Network</vt:lpstr>
      <vt:lpstr>Exponential Mechanism [FOCS’07]</vt:lpstr>
      <vt:lpstr>Private Bayesian Network</vt:lpstr>
      <vt:lpstr>Steps:</vt:lpstr>
      <vt:lpstr>PowerPoint 演示文稿</vt:lpstr>
      <vt:lpstr> Privacy Preserving Genomic Data Publishing</vt:lpstr>
      <vt:lpstr>Cost Declines of Genome Sequencing</vt:lpstr>
      <vt:lpstr>Genome Privacy Threats</vt:lpstr>
      <vt:lpstr>Does Hiding Private Data Really Work?   </vt:lpstr>
      <vt:lpstr>Identify Attributes and Links to Sanitize</vt:lpstr>
      <vt:lpstr>New Challenges are Rising</vt:lpstr>
      <vt:lpstr>Genome Privacy: Attack Procedure</vt:lpstr>
      <vt:lpstr>Challenges</vt:lpstr>
      <vt:lpstr>PowerPoint 演示文稿</vt:lpstr>
      <vt:lpstr>Belief Propagation on Factor Graph</vt:lpstr>
      <vt:lpstr>Differentially Private Kin-Genomic Data Publishing</vt:lpstr>
      <vt:lpstr>What is Differential Privacy (DP)</vt:lpstr>
      <vt:lpstr>Overview of Publishing Algorithm and Challenges</vt:lpstr>
      <vt:lpstr>Private Factor Graph: Dimension Reduction</vt:lpstr>
      <vt:lpstr>Private Factor Graph: Dimension Reduction</vt:lpstr>
      <vt:lpstr>Factor Graphs</vt:lpstr>
      <vt:lpstr>Private Factor Graph: Dimension Reduction </vt:lpstr>
    </vt:vector>
  </TitlesOfParts>
  <Company>NWPU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z800</dc:creator>
  <cp:lastModifiedBy>365VIP</cp:lastModifiedBy>
  <cp:revision>880</cp:revision>
  <dcterms:created xsi:type="dcterms:W3CDTF">2015-03-29T15:46:03Z</dcterms:created>
  <dcterms:modified xsi:type="dcterms:W3CDTF">2024-06-12T02:04:49Z</dcterms:modified>
</cp:coreProperties>
</file>